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2" r:id="rId3"/>
    <p:sldId id="294" r:id="rId4"/>
    <p:sldId id="302" r:id="rId5"/>
    <p:sldId id="301" r:id="rId6"/>
    <p:sldId id="300" r:id="rId7"/>
    <p:sldId id="295" r:id="rId8"/>
    <p:sldId id="296" r:id="rId9"/>
    <p:sldId id="297" r:id="rId10"/>
    <p:sldId id="303" r:id="rId11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공제회 관리자" id="{ABEECB39-8B88-4692-A351-D09812CEC27C}">
          <p14:sldIdLst>
            <p14:sldId id="293"/>
            <p14:sldId id="292"/>
            <p14:sldId id="294"/>
            <p14:sldId id="302"/>
            <p14:sldId id="301"/>
            <p14:sldId id="300"/>
            <p14:sldId id="295"/>
            <p14:sldId id="296"/>
            <p14:sldId id="297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FFF"/>
    <a:srgbClr val="F1F1F1"/>
    <a:srgbClr val="333333"/>
    <a:srgbClr val="191919"/>
    <a:srgbClr val="7C7C7C"/>
    <a:srgbClr val="F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A03CB-C7B6-05C1-E0B2-6A32F4522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D820C6-E897-0E19-C317-C1E6CC4A1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24D06-C179-9518-71C6-4C30F933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5272-03D8-430D-A29D-F55A3EE7514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72E98-0A20-4F6C-2059-AA033902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76F7B-F0E1-DD86-90FF-C6E9D196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6B83-25D2-400C-BE92-A97817CA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5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D8822-03EC-1E8A-C329-20C0DB36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A9D1B-9E77-DF61-3FB7-FB9CE54FE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FFF75-B7D0-8E4F-99B8-3ACAD4FA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5272-03D8-430D-A29D-F55A3EE7514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53CD9-34E4-B9F5-E0B2-DE81D545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6D360-6973-07F4-874C-BEB5F85D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6B83-25D2-400C-BE92-A97817CA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4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18ABA-339E-BBB5-205F-76364834D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FFE58-669C-8F14-F906-1B90A8B28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676F2-C7CB-7793-D4A9-5E28154E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5272-03D8-430D-A29D-F55A3EE7514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FA99C-7756-4B79-09C6-FF09021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8BD4D-E082-314E-4EC1-46CF5293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6B83-25D2-400C-BE92-A97817CA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3F43C-E385-3CB6-D949-A8B9597E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44942-0065-EF55-2958-20DB8E15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9C564-9D00-832A-D17C-5ED9636D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5272-03D8-430D-A29D-F55A3EE7514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B630C-B55F-4091-68B8-9D87BC44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C70DD-0B06-49EB-8F7F-58FAFA46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6B83-25D2-400C-BE92-A97817CA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2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74282-F74C-0BCD-F45D-62669A71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44AC0-8886-D760-BF69-F44F0E28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37A09-5DA0-7B85-00C0-2CA43EDB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5272-03D8-430D-A29D-F55A3EE7514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2664D-2055-1484-06D2-DC0EB539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40981-6C3D-0F5B-7396-337A4F69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6B83-25D2-400C-BE92-A97817CA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7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6438D-777D-7679-0B43-8BDFC7D0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48F8B-4DE5-F65A-EA04-FEAF32D90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02115-95AF-3E78-5AC1-258DC372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C1567-6E2F-8E4D-21B0-6602ED2E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5272-03D8-430D-A29D-F55A3EE7514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977D4-B71D-976A-902D-6CFA6B2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B77BC-9823-790A-DC44-96BF051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6B83-25D2-400C-BE92-A97817CA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88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9302F-933D-8E49-A3CC-5D8CB234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73858-7661-442F-95CA-B1F25717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768DB-75E9-1965-D650-9643FE5AE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408252-CE8A-36D9-11F0-994B1680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87A0DF-79F8-C47C-C5C0-39EF02B38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C9CB5D-8304-7B47-A3B0-EE2D759C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5272-03D8-430D-A29D-F55A3EE7514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354274-68A0-17B2-3969-D312B926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EB2DB7-1E9B-005A-6522-7F8A32EE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6B83-25D2-400C-BE92-A97817CA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7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AE82-19EB-6383-BEC6-75FF6340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2F086F-E185-17F6-9DB3-EF89A6CD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5272-03D8-430D-A29D-F55A3EE7514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EA6609-3BB0-64B2-C026-783D284F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F49DE2-3D20-8EB6-549D-EAE49CE7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6B83-25D2-400C-BE92-A97817CA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9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8A5348-5BF6-895C-938D-CF986B4F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5272-03D8-430D-A29D-F55A3EE7514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109AA-C234-9339-5E12-1FCB9D70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B50EC-72AE-1F88-14F9-37484D7E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6B83-25D2-400C-BE92-A97817CA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7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6E949-1E47-65AB-FC62-4285340A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C5B04-6A73-C60E-2256-A41EF0F3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0C00E-E6C7-86B6-DAC6-BEC2446FD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8945-9C53-45AC-0074-64CB7B6B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5272-03D8-430D-A29D-F55A3EE7514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FCC4D-2751-0A23-1A95-0437308B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5AB63-43E3-1823-BEEE-0A704BBC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6B83-25D2-400C-BE92-A97817CA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6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F8421-72E2-6CB5-5097-6FAE4ACD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82392-82B4-06C2-5ED8-A63FE475D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2593C-5D8C-916B-2F54-6ACBF67C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294493-BC22-4F0E-5677-6AEA3F00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5272-03D8-430D-A29D-F55A3EE7514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CDE4CD-897C-3DC7-9E29-D84083C7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06B93-1287-E665-8052-0CAB3893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6B83-25D2-400C-BE92-A97817CA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9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3DC645-3BF9-512C-667D-FFCF17A8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0A1B0-1AFB-DBB2-4FFF-8E9498E27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97A15-3AC0-5E4C-59BE-EB04450F4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5272-03D8-430D-A29D-F55A3EE75142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60EF6-E561-DD29-8A08-73CAABD55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22D1A-D21F-F21D-8DF7-6F4B008E5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6B83-25D2-400C-BE92-A97817CAD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1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raeij.com/police/jehu/pma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A030F-83CF-F00D-47E7-D23C56A7E0CA}"/>
              </a:ext>
            </a:extLst>
          </p:cNvPr>
          <p:cNvSpPr txBox="1"/>
          <p:nvPr/>
        </p:nvSpPr>
        <p:spPr>
          <a:xfrm flipH="1">
            <a:off x="2038348" y="896908"/>
            <a:ext cx="959167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공제회 관리자 구성 요청사항</a:t>
            </a:r>
            <a:endParaRPr lang="en-US" altLang="ko-KR" sz="32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FontTx/>
              <a:buAutoNum type="arabicPeriod"/>
            </a:pPr>
            <a:r>
              <a:rPr lang="en-US" altLang="ko-KR" sz="2800" dirty="0"/>
              <a:t>URL </a:t>
            </a:r>
            <a:r>
              <a:rPr lang="ko-KR" altLang="en-US" sz="2800" dirty="0"/>
              <a:t>분리 </a:t>
            </a:r>
            <a:r>
              <a:rPr lang="en-US" altLang="ko-KR" sz="2800" dirty="0"/>
              <a:t>: </a:t>
            </a:r>
            <a:r>
              <a:rPr lang="en-US" altLang="ko-KR" sz="2800" dirty="0">
                <a:hlinkClick r:id="rId2"/>
              </a:rPr>
              <a:t>https://www.miraeij.com/police/jehu/pmaa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en-US" altLang="ko-KR" sz="2800" dirty="0"/>
              <a:t>IP</a:t>
            </a:r>
            <a:r>
              <a:rPr lang="ko-KR" altLang="en-US" sz="2800" dirty="0"/>
              <a:t> 제한 </a:t>
            </a:r>
            <a:r>
              <a:rPr lang="en-US" altLang="ko-KR" sz="2800" dirty="0"/>
              <a:t>: </a:t>
            </a:r>
            <a:r>
              <a:rPr lang="ko-KR" altLang="en-US" sz="2800" dirty="0"/>
              <a:t>추후 전달</a:t>
            </a:r>
            <a:endParaRPr lang="en-US" altLang="ko-KR" sz="2800" dirty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/>
              <a:t>제공 관리자 </a:t>
            </a:r>
            <a:r>
              <a:rPr lang="en-US" altLang="ko-KR" sz="2800" dirty="0"/>
              <a:t> </a:t>
            </a:r>
          </a:p>
          <a:p>
            <a:r>
              <a:rPr lang="en-US" altLang="ko-KR" sz="2800" dirty="0">
                <a:latin typeface="+mn-ea"/>
              </a:rPr>
              <a:t>    - </a:t>
            </a:r>
            <a:r>
              <a:rPr lang="ko-KR" altLang="en-US" sz="2800" dirty="0">
                <a:latin typeface="+mn-ea"/>
              </a:rPr>
              <a:t>상품관리</a:t>
            </a:r>
            <a:endParaRPr lang="en-US" altLang="ko-KR" sz="2800" dirty="0">
              <a:latin typeface="+mn-ea"/>
            </a:endParaRPr>
          </a:p>
          <a:p>
            <a:r>
              <a:rPr lang="ko-KR" altLang="en-US" sz="2800" dirty="0">
                <a:latin typeface="+mn-ea"/>
              </a:rPr>
              <a:t>    </a:t>
            </a:r>
            <a:r>
              <a:rPr lang="en-US" altLang="ko-KR" sz="2800" dirty="0">
                <a:latin typeface="+mn-ea"/>
              </a:rPr>
              <a:t>- </a:t>
            </a:r>
            <a:r>
              <a:rPr lang="ko-KR" altLang="en-US" sz="2800" dirty="0">
                <a:latin typeface="+mn-ea"/>
              </a:rPr>
              <a:t>강좌</a:t>
            </a:r>
            <a:r>
              <a:rPr lang="en-US" altLang="ko-KR" sz="2800" dirty="0">
                <a:latin typeface="+mn-ea"/>
              </a:rPr>
              <a:t>/</a:t>
            </a:r>
            <a:r>
              <a:rPr lang="ko-KR" altLang="en-US" sz="2800" dirty="0">
                <a:latin typeface="+mn-ea"/>
              </a:rPr>
              <a:t>주문관리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환불관리</a:t>
            </a:r>
            <a:r>
              <a:rPr lang="en-US" altLang="ko-KR" sz="2800" strike="sngStrike" dirty="0"/>
              <a:t>, </a:t>
            </a:r>
            <a:r>
              <a:rPr lang="ko-KR" altLang="en-US" sz="2800" strike="sngStrike" dirty="0"/>
              <a:t>구매</a:t>
            </a:r>
            <a:r>
              <a:rPr lang="en-US" altLang="ko-KR" sz="2800" strike="sngStrike" dirty="0"/>
              <a:t>/</a:t>
            </a:r>
            <a:r>
              <a:rPr lang="ko-KR" altLang="en-US" sz="2800" strike="sngStrike" dirty="0"/>
              <a:t>환불 목록</a:t>
            </a:r>
            <a:endParaRPr lang="en-US" altLang="ko-KR" sz="2800" strike="sngStrike" dirty="0"/>
          </a:p>
        </p:txBody>
      </p:sp>
    </p:spTree>
    <p:extLst>
      <p:ext uri="{BB962C8B-B14F-4D97-AF65-F5344CB8AC3E}">
        <p14:creationId xmlns:p14="http://schemas.microsoft.com/office/powerpoint/2010/main" val="323090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40FF6-5CFE-CF0B-0908-3E4B9F683FD1}"/>
              </a:ext>
            </a:extLst>
          </p:cNvPr>
          <p:cNvSpPr txBox="1"/>
          <p:nvPr/>
        </p:nvSpPr>
        <p:spPr>
          <a:xfrm>
            <a:off x="688811" y="393969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강의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B6FAE-9641-81E3-E431-761ED881F83F}"/>
              </a:ext>
            </a:extLst>
          </p:cNvPr>
          <p:cNvSpPr txBox="1"/>
          <p:nvPr/>
        </p:nvSpPr>
        <p:spPr>
          <a:xfrm>
            <a:off x="1870648" y="393969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주문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F1C7A-A9B0-0F00-FFC4-6A03A6BEEA3F}"/>
              </a:ext>
            </a:extLst>
          </p:cNvPr>
          <p:cNvSpPr txBox="1"/>
          <p:nvPr/>
        </p:nvSpPr>
        <p:spPr>
          <a:xfrm>
            <a:off x="4234322" y="393473"/>
            <a:ext cx="1078963" cy="276999"/>
          </a:xfrm>
          <a:prstGeom prst="rect">
            <a:avLst/>
          </a:prstGeom>
          <a:solidFill>
            <a:srgbClr val="DEEBF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정산 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622475-D9B2-45D1-86F7-6ECDFFDA1F2B}"/>
              </a:ext>
            </a:extLst>
          </p:cNvPr>
          <p:cNvSpPr/>
          <p:nvPr/>
        </p:nvSpPr>
        <p:spPr>
          <a:xfrm>
            <a:off x="688810" y="855099"/>
            <a:ext cx="10004636" cy="938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CF892-477F-125A-0EAA-D626E666DBB2}"/>
              </a:ext>
            </a:extLst>
          </p:cNvPr>
          <p:cNvSpPr txBox="1"/>
          <p:nvPr/>
        </p:nvSpPr>
        <p:spPr>
          <a:xfrm>
            <a:off x="3052485" y="393474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환불관리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A0BD2-1C1F-DFA6-322F-2B5AC1C48BF2}"/>
              </a:ext>
            </a:extLst>
          </p:cNvPr>
          <p:cNvSpPr txBox="1"/>
          <p:nvPr/>
        </p:nvSpPr>
        <p:spPr>
          <a:xfrm>
            <a:off x="3852333" y="35390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페이지없음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7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805A36C-73B8-CF22-1EEF-2C8A0994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89876"/>
            <a:ext cx="11191875" cy="425932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8170622-F8BA-EEDD-EEA8-BA08DA12F93F}"/>
              </a:ext>
            </a:extLst>
          </p:cNvPr>
          <p:cNvSpPr/>
          <p:nvPr/>
        </p:nvSpPr>
        <p:spPr>
          <a:xfrm>
            <a:off x="142875" y="1209675"/>
            <a:ext cx="1276350" cy="314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1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3ED70C-E3FA-08C3-9C34-034BF3DC4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99531"/>
            <a:ext cx="10372725" cy="457944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D39504-7981-F123-5EE3-08E50F554F98}"/>
              </a:ext>
            </a:extLst>
          </p:cNvPr>
          <p:cNvSpPr/>
          <p:nvPr/>
        </p:nvSpPr>
        <p:spPr>
          <a:xfrm>
            <a:off x="142875" y="1733550"/>
            <a:ext cx="1123950" cy="6000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7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CFDD915D-D172-7DE5-406B-11AE913A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8" y="295090"/>
            <a:ext cx="1595849" cy="28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DAA15-A612-2840-D77C-C4296C93E829}"/>
              </a:ext>
            </a:extLst>
          </p:cNvPr>
          <p:cNvSpPr txBox="1"/>
          <p:nvPr/>
        </p:nvSpPr>
        <p:spPr>
          <a:xfrm>
            <a:off x="2352675" y="876263"/>
            <a:ext cx="7486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+mn-ea"/>
              </a:rPr>
              <a:t>(</a:t>
            </a:r>
            <a:r>
              <a:rPr lang="ko-KR" altLang="en-US" sz="2800" b="1" dirty="0">
                <a:latin typeface="+mn-ea"/>
              </a:rPr>
              <a:t>주</a:t>
            </a:r>
            <a:r>
              <a:rPr lang="en-US" altLang="ko-KR" sz="2800" b="1" dirty="0">
                <a:latin typeface="+mn-ea"/>
              </a:rPr>
              <a:t>)</a:t>
            </a:r>
            <a:r>
              <a:rPr lang="ko-KR" altLang="en-US" sz="2800" b="1" dirty="0">
                <a:latin typeface="+mn-ea"/>
              </a:rPr>
              <a:t>미래인재경찰 </a:t>
            </a:r>
            <a:r>
              <a:rPr lang="en-US" altLang="ko-KR" sz="2800" b="1" dirty="0">
                <a:latin typeface="+mn-ea"/>
              </a:rPr>
              <a:t>× </a:t>
            </a:r>
            <a:r>
              <a:rPr lang="ko-KR" altLang="en-US" sz="2800" b="1" dirty="0">
                <a:latin typeface="+mn-ea"/>
              </a:rPr>
              <a:t>경찰공제회 관리자모드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56A134-E01B-4C3E-A2B2-FBB36C350B37}"/>
              </a:ext>
            </a:extLst>
          </p:cNvPr>
          <p:cNvSpPr/>
          <p:nvPr/>
        </p:nvSpPr>
        <p:spPr>
          <a:xfrm>
            <a:off x="2895600" y="1714500"/>
            <a:ext cx="6600825" cy="3429000"/>
          </a:xfrm>
          <a:prstGeom prst="roundRect">
            <a:avLst>
              <a:gd name="adj" fmla="val 1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93">
            <a:extLst>
              <a:ext uri="{FF2B5EF4-FFF2-40B4-BE49-F238E27FC236}">
                <a16:creationId xmlns:a16="http://schemas.microsoft.com/office/drawing/2014/main" id="{1561FC8C-2109-0EE1-36FE-92A96B401EE6}"/>
              </a:ext>
            </a:extLst>
          </p:cNvPr>
          <p:cNvSpPr/>
          <p:nvPr/>
        </p:nvSpPr>
        <p:spPr>
          <a:xfrm>
            <a:off x="3447025" y="2051101"/>
            <a:ext cx="5554100" cy="5873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1600" b="1" i="1" dirty="0">
                <a:solidFill>
                  <a:schemeClr val="tx1"/>
                </a:solidFill>
              </a:rPr>
              <a:t>Id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93">
            <a:extLst>
              <a:ext uri="{FF2B5EF4-FFF2-40B4-BE49-F238E27FC236}">
                <a16:creationId xmlns:a16="http://schemas.microsoft.com/office/drawing/2014/main" id="{EFC30023-B439-D1DE-7796-B65AEDC37EF4}"/>
              </a:ext>
            </a:extLst>
          </p:cNvPr>
          <p:cNvSpPr/>
          <p:nvPr/>
        </p:nvSpPr>
        <p:spPr>
          <a:xfrm>
            <a:off x="3447025" y="2975026"/>
            <a:ext cx="5554100" cy="5873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1600" b="1" i="1" dirty="0">
                <a:solidFill>
                  <a:schemeClr val="tx1"/>
                </a:solidFill>
              </a:rPr>
              <a:t>Password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3">
            <a:extLst>
              <a:ext uri="{FF2B5EF4-FFF2-40B4-BE49-F238E27FC236}">
                <a16:creationId xmlns:a16="http://schemas.microsoft.com/office/drawing/2014/main" id="{76777574-2D08-7B8B-140A-D58AA2D6FB5B}"/>
              </a:ext>
            </a:extLst>
          </p:cNvPr>
          <p:cNvSpPr/>
          <p:nvPr/>
        </p:nvSpPr>
        <p:spPr>
          <a:xfrm>
            <a:off x="3447025" y="4251376"/>
            <a:ext cx="5554100" cy="58732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1600" b="1" i="1" dirty="0">
                <a:solidFill>
                  <a:schemeClr val="bg1"/>
                </a:solidFill>
              </a:rPr>
              <a:t>LOG IN</a:t>
            </a:r>
            <a:endParaRPr lang="ko-KR" altLang="en-U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27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81964B-4FF7-B892-5CD8-8770FA51DC25}"/>
              </a:ext>
            </a:extLst>
          </p:cNvPr>
          <p:cNvSpPr/>
          <p:nvPr/>
        </p:nvSpPr>
        <p:spPr>
          <a:xfrm>
            <a:off x="688811" y="1702864"/>
            <a:ext cx="10769764" cy="450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737479-5FC9-135B-ECD0-45266C3D96EC}"/>
              </a:ext>
            </a:extLst>
          </p:cNvPr>
          <p:cNvSpPr/>
          <p:nvPr/>
        </p:nvSpPr>
        <p:spPr>
          <a:xfrm>
            <a:off x="909712" y="1820156"/>
            <a:ext cx="10327250" cy="364244"/>
          </a:xfrm>
          <a:prstGeom prst="rect">
            <a:avLst/>
          </a:prstGeom>
          <a:solidFill>
            <a:srgbClr val="F3F5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F6CF07-D29D-BF5C-089F-3BC9A710842B}"/>
              </a:ext>
            </a:extLst>
          </p:cNvPr>
          <p:cNvSpPr txBox="1"/>
          <p:nvPr/>
        </p:nvSpPr>
        <p:spPr>
          <a:xfrm>
            <a:off x="955038" y="1907731"/>
            <a:ext cx="121778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직렬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B86DA7-C916-9C9D-3CD5-DC77C874C42A}"/>
              </a:ext>
            </a:extLst>
          </p:cNvPr>
          <p:cNvSpPr txBox="1"/>
          <p:nvPr/>
        </p:nvSpPr>
        <p:spPr>
          <a:xfrm>
            <a:off x="3104934" y="1907731"/>
            <a:ext cx="8424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교수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D232DC-B6EC-B8C4-5BCA-2FE39E6824E0}"/>
              </a:ext>
            </a:extLst>
          </p:cNvPr>
          <p:cNvSpPr/>
          <p:nvPr/>
        </p:nvSpPr>
        <p:spPr>
          <a:xfrm>
            <a:off x="688811" y="769374"/>
            <a:ext cx="10769764" cy="619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6E560-1094-5D4B-5D3A-8EAD861EB34E}"/>
              </a:ext>
            </a:extLst>
          </p:cNvPr>
          <p:cNvSpPr txBox="1"/>
          <p:nvPr/>
        </p:nvSpPr>
        <p:spPr>
          <a:xfrm rot="5400000">
            <a:off x="1952817" y="972299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3F6F9-E0A3-9138-69AF-ACC178126C76}"/>
              </a:ext>
            </a:extLst>
          </p:cNvPr>
          <p:cNvSpPr txBox="1"/>
          <p:nvPr/>
        </p:nvSpPr>
        <p:spPr>
          <a:xfrm>
            <a:off x="688811" y="393969"/>
            <a:ext cx="107896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강의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08947-EB19-8474-CDD6-91464A720FDE}"/>
              </a:ext>
            </a:extLst>
          </p:cNvPr>
          <p:cNvSpPr txBox="1"/>
          <p:nvPr/>
        </p:nvSpPr>
        <p:spPr>
          <a:xfrm>
            <a:off x="2236930" y="955979"/>
            <a:ext cx="1428885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과목 전체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2006E-A772-AA1E-D9C6-AD0660BA363A}"/>
              </a:ext>
            </a:extLst>
          </p:cNvPr>
          <p:cNvSpPr txBox="1"/>
          <p:nvPr/>
        </p:nvSpPr>
        <p:spPr>
          <a:xfrm>
            <a:off x="5014986" y="955979"/>
            <a:ext cx="1217783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상품구분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64D5-9E54-7CC3-62B5-F83593F6CED4}"/>
              </a:ext>
            </a:extLst>
          </p:cNvPr>
          <p:cNvSpPr txBox="1"/>
          <p:nvPr/>
        </p:nvSpPr>
        <p:spPr>
          <a:xfrm>
            <a:off x="955038" y="955979"/>
            <a:ext cx="1217783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직렬 전체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46CF4-E5B6-6AB7-73D6-C05E75B21A00}"/>
              </a:ext>
            </a:extLst>
          </p:cNvPr>
          <p:cNvSpPr txBox="1"/>
          <p:nvPr/>
        </p:nvSpPr>
        <p:spPr>
          <a:xfrm>
            <a:off x="5014986" y="1270037"/>
            <a:ext cx="121778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상품 </a:t>
            </a:r>
            <a:r>
              <a:rPr lang="ko-KR" altLang="en-US" sz="1000" dirty="0" err="1">
                <a:latin typeface="+mj-ea"/>
                <a:ea typeface="+mj-ea"/>
              </a:rPr>
              <a:t>미설정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단과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dirty="0">
                <a:latin typeface="+mj-ea"/>
                <a:ea typeface="+mj-ea"/>
              </a:rPr>
              <a:t>패스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D65DC-D349-E8C5-B8D7-FCBB9CF262A1}"/>
              </a:ext>
            </a:extLst>
          </p:cNvPr>
          <p:cNvSpPr txBox="1"/>
          <p:nvPr/>
        </p:nvSpPr>
        <p:spPr>
          <a:xfrm rot="5400000">
            <a:off x="3420419" y="972299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09351B-F825-B1DF-C8F8-399A5471B5D0}"/>
              </a:ext>
            </a:extLst>
          </p:cNvPr>
          <p:cNvSpPr txBox="1"/>
          <p:nvPr/>
        </p:nvSpPr>
        <p:spPr>
          <a:xfrm rot="5400000">
            <a:off x="5974368" y="972299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FEA36-9C09-660C-10B6-CEC60CD362DA}"/>
              </a:ext>
            </a:extLst>
          </p:cNvPr>
          <p:cNvSpPr txBox="1"/>
          <p:nvPr/>
        </p:nvSpPr>
        <p:spPr>
          <a:xfrm>
            <a:off x="2236930" y="1907731"/>
            <a:ext cx="84240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과목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D3D95-1FEA-078C-8E1B-4E67CAB7AD12}"/>
              </a:ext>
            </a:extLst>
          </p:cNvPr>
          <p:cNvSpPr txBox="1"/>
          <p:nvPr/>
        </p:nvSpPr>
        <p:spPr>
          <a:xfrm>
            <a:off x="3974833" y="1907731"/>
            <a:ext cx="121778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상품구분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5EDB60-5889-35F3-E425-0CABE6D55C0E}"/>
              </a:ext>
            </a:extLst>
          </p:cNvPr>
          <p:cNvSpPr txBox="1"/>
          <p:nvPr/>
        </p:nvSpPr>
        <p:spPr>
          <a:xfrm>
            <a:off x="6115522" y="1907731"/>
            <a:ext cx="121778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latin typeface="+mj-ea"/>
                <a:ea typeface="+mj-ea"/>
              </a:rPr>
              <a:t>강좌명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88488B-8CCB-7165-E0EA-D25C5B96BE09}"/>
              </a:ext>
            </a:extLst>
          </p:cNvPr>
          <p:cNvSpPr txBox="1"/>
          <p:nvPr/>
        </p:nvSpPr>
        <p:spPr>
          <a:xfrm>
            <a:off x="10033236" y="1907731"/>
            <a:ext cx="97963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학습하기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0BA4C6-F83F-364E-107A-387272BFAEB6}"/>
              </a:ext>
            </a:extLst>
          </p:cNvPr>
          <p:cNvSpPr txBox="1"/>
          <p:nvPr/>
        </p:nvSpPr>
        <p:spPr>
          <a:xfrm>
            <a:off x="955038" y="1270037"/>
            <a:ext cx="121778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직렬 </a:t>
            </a:r>
            <a:r>
              <a:rPr lang="ko-KR" altLang="en-US" sz="1000" dirty="0" err="1">
                <a:latin typeface="+mj-ea"/>
                <a:ea typeface="+mj-ea"/>
              </a:rPr>
              <a:t>미설정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0F03DB-4361-F080-9FA8-738840DCE33F}"/>
              </a:ext>
            </a:extLst>
          </p:cNvPr>
          <p:cNvSpPr txBox="1"/>
          <p:nvPr/>
        </p:nvSpPr>
        <p:spPr>
          <a:xfrm>
            <a:off x="2235170" y="1276551"/>
            <a:ext cx="142888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과목 </a:t>
            </a:r>
            <a:r>
              <a:rPr lang="ko-KR" altLang="en-US" sz="1000" dirty="0" err="1">
                <a:latin typeface="+mj-ea"/>
                <a:ea typeface="+mj-ea"/>
              </a:rPr>
              <a:t>미설정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r>
              <a:rPr lang="ko-KR" altLang="en-US" sz="1000" dirty="0">
                <a:latin typeface="+mj-ea"/>
                <a:ea typeface="+mj-ea"/>
              </a:rPr>
              <a:t>실무종합</a:t>
            </a:r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공제회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E7260-B1F8-A830-751D-F320DE92E0DF}"/>
              </a:ext>
            </a:extLst>
          </p:cNvPr>
          <p:cNvSpPr txBox="1"/>
          <p:nvPr/>
        </p:nvSpPr>
        <p:spPr>
          <a:xfrm>
            <a:off x="5338121" y="5850417"/>
            <a:ext cx="2816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960C17-5EAB-382E-6AF0-2E81371E0BD8}"/>
              </a:ext>
            </a:extLst>
          </p:cNvPr>
          <p:cNvSpPr txBox="1"/>
          <p:nvPr/>
        </p:nvSpPr>
        <p:spPr>
          <a:xfrm>
            <a:off x="5619750" y="5850417"/>
            <a:ext cx="2816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423D61-98CE-B3BE-A6D4-2F14442ACBCA}"/>
              </a:ext>
            </a:extLst>
          </p:cNvPr>
          <p:cNvSpPr txBox="1"/>
          <p:nvPr/>
        </p:nvSpPr>
        <p:spPr>
          <a:xfrm>
            <a:off x="5908749" y="5850417"/>
            <a:ext cx="2816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48446-E230-B78E-0870-DB6EBCC15813}"/>
              </a:ext>
            </a:extLst>
          </p:cNvPr>
          <p:cNvSpPr txBox="1"/>
          <p:nvPr/>
        </p:nvSpPr>
        <p:spPr>
          <a:xfrm>
            <a:off x="6193852" y="5850417"/>
            <a:ext cx="2816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7CF891-C6BF-8446-5108-A09B88F531B6}"/>
              </a:ext>
            </a:extLst>
          </p:cNvPr>
          <p:cNvSpPr txBox="1"/>
          <p:nvPr/>
        </p:nvSpPr>
        <p:spPr>
          <a:xfrm>
            <a:off x="6475481" y="5850417"/>
            <a:ext cx="2816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10D93-871D-F1BD-4BF0-9FA9A288B060}"/>
              </a:ext>
            </a:extLst>
          </p:cNvPr>
          <p:cNvSpPr txBox="1"/>
          <p:nvPr/>
        </p:nvSpPr>
        <p:spPr>
          <a:xfrm>
            <a:off x="6764480" y="5850417"/>
            <a:ext cx="2816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9D64DD-18CD-8684-AA55-8F861224175F}"/>
              </a:ext>
            </a:extLst>
          </p:cNvPr>
          <p:cNvSpPr txBox="1"/>
          <p:nvPr/>
        </p:nvSpPr>
        <p:spPr>
          <a:xfrm>
            <a:off x="1037348" y="2314721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3EDC9E-099B-5438-6CD1-731F18E1A6A2}"/>
              </a:ext>
            </a:extLst>
          </p:cNvPr>
          <p:cNvSpPr txBox="1"/>
          <p:nvPr/>
        </p:nvSpPr>
        <p:spPr>
          <a:xfrm>
            <a:off x="2151215" y="2314721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실무종합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5E445-7DF5-9BB2-731E-5FFD3DB6D85E}"/>
              </a:ext>
            </a:extLst>
          </p:cNvPr>
          <p:cNvSpPr txBox="1"/>
          <p:nvPr/>
        </p:nvSpPr>
        <p:spPr>
          <a:xfrm>
            <a:off x="3968277" y="2314721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단과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5BF5D4-B5CC-F49E-02EA-43648D4BCF97}"/>
              </a:ext>
            </a:extLst>
          </p:cNvPr>
          <p:cNvSpPr txBox="1"/>
          <p:nvPr/>
        </p:nvSpPr>
        <p:spPr>
          <a:xfrm>
            <a:off x="5034305" y="2314721"/>
            <a:ext cx="368785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 기본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장정훈의 실무종합 기본이론</a:t>
            </a:r>
            <a:r>
              <a:rPr lang="en-US" altLang="ko-KR" sz="1000" dirty="0">
                <a:latin typeface="+mj-ea"/>
                <a:ea typeface="+mj-ea"/>
              </a:rPr>
              <a:t>(24</a:t>
            </a:r>
            <a:r>
              <a:rPr lang="ko-KR" altLang="en-US" sz="1000" dirty="0">
                <a:latin typeface="+mj-ea"/>
                <a:ea typeface="+mj-ea"/>
              </a:rPr>
              <a:t>년 </a:t>
            </a:r>
            <a:r>
              <a:rPr lang="en-US" altLang="ko-KR" sz="1000" dirty="0">
                <a:latin typeface="+mj-ea"/>
                <a:ea typeface="+mj-ea"/>
              </a:rPr>
              <a:t>6</a:t>
            </a:r>
            <a:r>
              <a:rPr lang="ko-KR" altLang="en-US" sz="1000" dirty="0">
                <a:latin typeface="+mj-ea"/>
                <a:ea typeface="+mj-ea"/>
              </a:rPr>
              <a:t>월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66D31A-83BC-5555-4A80-F0F572D42BAA}"/>
              </a:ext>
            </a:extLst>
          </p:cNvPr>
          <p:cNvSpPr txBox="1"/>
          <p:nvPr/>
        </p:nvSpPr>
        <p:spPr>
          <a:xfrm>
            <a:off x="8821809" y="1907731"/>
            <a:ext cx="8020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금액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C39CC9-F3B9-0A9C-53EF-ECF35B922138}"/>
              </a:ext>
            </a:extLst>
          </p:cNvPr>
          <p:cNvSpPr txBox="1"/>
          <p:nvPr/>
        </p:nvSpPr>
        <p:spPr>
          <a:xfrm>
            <a:off x="8821809" y="2314721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180,000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0CD7DB-E3D8-C784-6C17-984F2E4E36E6}"/>
              </a:ext>
            </a:extLst>
          </p:cNvPr>
          <p:cNvSpPr txBox="1"/>
          <p:nvPr/>
        </p:nvSpPr>
        <p:spPr>
          <a:xfrm>
            <a:off x="1037348" y="2775237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10A52F-4B59-2C8D-168C-B6C86C3C3F46}"/>
              </a:ext>
            </a:extLst>
          </p:cNvPr>
          <p:cNvSpPr txBox="1"/>
          <p:nvPr/>
        </p:nvSpPr>
        <p:spPr>
          <a:xfrm>
            <a:off x="2151215" y="2775237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실무종합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2BA51-E2E7-C3E0-C4BF-077E6744C410}"/>
              </a:ext>
            </a:extLst>
          </p:cNvPr>
          <p:cNvSpPr txBox="1"/>
          <p:nvPr/>
        </p:nvSpPr>
        <p:spPr>
          <a:xfrm>
            <a:off x="3968277" y="2775237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단과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D1000E-1CC3-39BF-F014-3B41A8CD8EDF}"/>
              </a:ext>
            </a:extLst>
          </p:cNvPr>
          <p:cNvSpPr txBox="1"/>
          <p:nvPr/>
        </p:nvSpPr>
        <p:spPr>
          <a:xfrm>
            <a:off x="5034305" y="2775237"/>
            <a:ext cx="368785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 기본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장정훈의 실무종합 기본이론</a:t>
            </a:r>
            <a:r>
              <a:rPr lang="en-US" altLang="ko-KR" sz="1000" dirty="0">
                <a:latin typeface="+mj-ea"/>
                <a:ea typeface="+mj-ea"/>
              </a:rPr>
              <a:t>(24</a:t>
            </a:r>
            <a:r>
              <a:rPr lang="ko-KR" altLang="en-US" sz="1000" dirty="0">
                <a:latin typeface="+mj-ea"/>
                <a:ea typeface="+mj-ea"/>
              </a:rPr>
              <a:t>년 </a:t>
            </a:r>
            <a:r>
              <a:rPr lang="en-US" altLang="ko-KR" sz="1000" dirty="0">
                <a:latin typeface="+mj-ea"/>
                <a:ea typeface="+mj-ea"/>
              </a:rPr>
              <a:t>6</a:t>
            </a:r>
            <a:r>
              <a:rPr lang="ko-KR" altLang="en-US" sz="1000" dirty="0">
                <a:latin typeface="+mj-ea"/>
                <a:ea typeface="+mj-ea"/>
              </a:rPr>
              <a:t>월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4A9EC1-CF7A-DCAA-4FAE-91EAC9C33B84}"/>
              </a:ext>
            </a:extLst>
          </p:cNvPr>
          <p:cNvSpPr txBox="1"/>
          <p:nvPr/>
        </p:nvSpPr>
        <p:spPr>
          <a:xfrm>
            <a:off x="8821809" y="2775237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180,000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742311-113E-A588-5A29-E0ECB675B1BC}"/>
              </a:ext>
            </a:extLst>
          </p:cNvPr>
          <p:cNvSpPr txBox="1"/>
          <p:nvPr/>
        </p:nvSpPr>
        <p:spPr>
          <a:xfrm>
            <a:off x="1037348" y="3233636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E5B6C5-1382-337B-3C37-EEA203A85049}"/>
              </a:ext>
            </a:extLst>
          </p:cNvPr>
          <p:cNvSpPr txBox="1"/>
          <p:nvPr/>
        </p:nvSpPr>
        <p:spPr>
          <a:xfrm>
            <a:off x="2151215" y="3233636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실무종합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E1C4A3E-5CC8-2E4B-C141-5E65BBB29023}"/>
              </a:ext>
            </a:extLst>
          </p:cNvPr>
          <p:cNvSpPr txBox="1"/>
          <p:nvPr/>
        </p:nvSpPr>
        <p:spPr>
          <a:xfrm>
            <a:off x="3968277" y="3233636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단과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5FB005-182C-1C46-8684-5E76EAB02120}"/>
              </a:ext>
            </a:extLst>
          </p:cNvPr>
          <p:cNvSpPr txBox="1"/>
          <p:nvPr/>
        </p:nvSpPr>
        <p:spPr>
          <a:xfrm>
            <a:off x="5034305" y="3233636"/>
            <a:ext cx="368785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 기본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장정훈의 실무종합 기본이론</a:t>
            </a:r>
            <a:r>
              <a:rPr lang="en-US" altLang="ko-KR" sz="1000" dirty="0">
                <a:latin typeface="+mj-ea"/>
                <a:ea typeface="+mj-ea"/>
              </a:rPr>
              <a:t>(24</a:t>
            </a:r>
            <a:r>
              <a:rPr lang="ko-KR" altLang="en-US" sz="1000" dirty="0">
                <a:latin typeface="+mj-ea"/>
                <a:ea typeface="+mj-ea"/>
              </a:rPr>
              <a:t>년 </a:t>
            </a:r>
            <a:r>
              <a:rPr lang="en-US" altLang="ko-KR" sz="1000" dirty="0">
                <a:latin typeface="+mj-ea"/>
                <a:ea typeface="+mj-ea"/>
              </a:rPr>
              <a:t>6</a:t>
            </a:r>
            <a:r>
              <a:rPr lang="ko-KR" altLang="en-US" sz="1000" dirty="0">
                <a:latin typeface="+mj-ea"/>
                <a:ea typeface="+mj-ea"/>
              </a:rPr>
              <a:t>월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74BCB6-BEFE-F0F1-11AB-19806BB90149}"/>
              </a:ext>
            </a:extLst>
          </p:cNvPr>
          <p:cNvSpPr txBox="1"/>
          <p:nvPr/>
        </p:nvSpPr>
        <p:spPr>
          <a:xfrm>
            <a:off x="8821809" y="3233636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180,000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AF3123-96C9-F064-12F1-3607077A5474}"/>
              </a:ext>
            </a:extLst>
          </p:cNvPr>
          <p:cNvSpPr txBox="1"/>
          <p:nvPr/>
        </p:nvSpPr>
        <p:spPr>
          <a:xfrm>
            <a:off x="1037348" y="3682459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2A21F38-3C64-5786-BD18-DF995A863EBF}"/>
              </a:ext>
            </a:extLst>
          </p:cNvPr>
          <p:cNvSpPr txBox="1"/>
          <p:nvPr/>
        </p:nvSpPr>
        <p:spPr>
          <a:xfrm>
            <a:off x="2151215" y="3682459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실무종합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FC69C7-AC7D-7AB1-CFDF-A35493F8CE44}"/>
              </a:ext>
            </a:extLst>
          </p:cNvPr>
          <p:cNvSpPr txBox="1"/>
          <p:nvPr/>
        </p:nvSpPr>
        <p:spPr>
          <a:xfrm>
            <a:off x="3968277" y="3682459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단과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CD3BC6-6DEB-513A-8806-7B5DD6552AC3}"/>
              </a:ext>
            </a:extLst>
          </p:cNvPr>
          <p:cNvSpPr txBox="1"/>
          <p:nvPr/>
        </p:nvSpPr>
        <p:spPr>
          <a:xfrm>
            <a:off x="5034305" y="3682459"/>
            <a:ext cx="368785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 기본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장정훈의 실무종합 기본이론</a:t>
            </a:r>
            <a:r>
              <a:rPr lang="en-US" altLang="ko-KR" sz="1000" dirty="0">
                <a:latin typeface="+mj-ea"/>
                <a:ea typeface="+mj-ea"/>
              </a:rPr>
              <a:t>(24</a:t>
            </a:r>
            <a:r>
              <a:rPr lang="ko-KR" altLang="en-US" sz="1000" dirty="0">
                <a:latin typeface="+mj-ea"/>
                <a:ea typeface="+mj-ea"/>
              </a:rPr>
              <a:t>년 </a:t>
            </a:r>
            <a:r>
              <a:rPr lang="en-US" altLang="ko-KR" sz="1000" dirty="0">
                <a:latin typeface="+mj-ea"/>
                <a:ea typeface="+mj-ea"/>
              </a:rPr>
              <a:t>6</a:t>
            </a:r>
            <a:r>
              <a:rPr lang="ko-KR" altLang="en-US" sz="1000" dirty="0">
                <a:latin typeface="+mj-ea"/>
                <a:ea typeface="+mj-ea"/>
              </a:rPr>
              <a:t>월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F456DC-C738-75BE-11D0-739CD27DEBF3}"/>
              </a:ext>
            </a:extLst>
          </p:cNvPr>
          <p:cNvSpPr txBox="1"/>
          <p:nvPr/>
        </p:nvSpPr>
        <p:spPr>
          <a:xfrm>
            <a:off x="8821809" y="3682459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180,000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A988D9-92E6-CB75-A257-88E640CB76E1}"/>
              </a:ext>
            </a:extLst>
          </p:cNvPr>
          <p:cNvSpPr txBox="1"/>
          <p:nvPr/>
        </p:nvSpPr>
        <p:spPr>
          <a:xfrm>
            <a:off x="1037348" y="4131282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85D072-50AE-433B-25E7-9AFEE78C11CB}"/>
              </a:ext>
            </a:extLst>
          </p:cNvPr>
          <p:cNvSpPr txBox="1"/>
          <p:nvPr/>
        </p:nvSpPr>
        <p:spPr>
          <a:xfrm>
            <a:off x="2151215" y="4131282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실무종합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5796A6-7209-ACBE-861D-A2D27DA74647}"/>
              </a:ext>
            </a:extLst>
          </p:cNvPr>
          <p:cNvSpPr txBox="1"/>
          <p:nvPr/>
        </p:nvSpPr>
        <p:spPr>
          <a:xfrm>
            <a:off x="3968277" y="4131282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단과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68DBB4B-F4D8-7EF4-5145-868C7665E987}"/>
              </a:ext>
            </a:extLst>
          </p:cNvPr>
          <p:cNvSpPr txBox="1"/>
          <p:nvPr/>
        </p:nvSpPr>
        <p:spPr>
          <a:xfrm>
            <a:off x="5034305" y="4131282"/>
            <a:ext cx="368785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 기본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장정훈의 실무종합 기본이론</a:t>
            </a:r>
            <a:r>
              <a:rPr lang="en-US" altLang="ko-KR" sz="1000" dirty="0">
                <a:latin typeface="+mj-ea"/>
                <a:ea typeface="+mj-ea"/>
              </a:rPr>
              <a:t>(24</a:t>
            </a:r>
            <a:r>
              <a:rPr lang="ko-KR" altLang="en-US" sz="1000" dirty="0">
                <a:latin typeface="+mj-ea"/>
                <a:ea typeface="+mj-ea"/>
              </a:rPr>
              <a:t>년 </a:t>
            </a:r>
            <a:r>
              <a:rPr lang="en-US" altLang="ko-KR" sz="1000" dirty="0">
                <a:latin typeface="+mj-ea"/>
                <a:ea typeface="+mj-ea"/>
              </a:rPr>
              <a:t>6</a:t>
            </a:r>
            <a:r>
              <a:rPr lang="ko-KR" altLang="en-US" sz="1000" dirty="0">
                <a:latin typeface="+mj-ea"/>
                <a:ea typeface="+mj-ea"/>
              </a:rPr>
              <a:t>월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BF718D-066F-3CA2-0F17-A31A6F782E63}"/>
              </a:ext>
            </a:extLst>
          </p:cNvPr>
          <p:cNvSpPr txBox="1"/>
          <p:nvPr/>
        </p:nvSpPr>
        <p:spPr>
          <a:xfrm>
            <a:off x="8821809" y="4131282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180,000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4A84E1-C7CC-9A4E-ED5D-B948B554CA9A}"/>
              </a:ext>
            </a:extLst>
          </p:cNvPr>
          <p:cNvSpPr txBox="1"/>
          <p:nvPr/>
        </p:nvSpPr>
        <p:spPr>
          <a:xfrm>
            <a:off x="10033236" y="2307927"/>
            <a:ext cx="979630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영상보기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063AD5-5879-273B-6FCB-99423959FEAD}"/>
              </a:ext>
            </a:extLst>
          </p:cNvPr>
          <p:cNvSpPr txBox="1"/>
          <p:nvPr/>
        </p:nvSpPr>
        <p:spPr>
          <a:xfrm>
            <a:off x="10033236" y="2757731"/>
            <a:ext cx="979630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영상보기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5A2B3A-280E-7D45-68E3-C05CFA3BA972}"/>
              </a:ext>
            </a:extLst>
          </p:cNvPr>
          <p:cNvSpPr txBox="1"/>
          <p:nvPr/>
        </p:nvSpPr>
        <p:spPr>
          <a:xfrm>
            <a:off x="10033236" y="3228945"/>
            <a:ext cx="979630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영상보기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784170-9788-707B-CDD8-E161809867F4}"/>
              </a:ext>
            </a:extLst>
          </p:cNvPr>
          <p:cNvSpPr txBox="1"/>
          <p:nvPr/>
        </p:nvSpPr>
        <p:spPr>
          <a:xfrm>
            <a:off x="10033236" y="3682459"/>
            <a:ext cx="979630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영상보기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4D08329-B5E2-BE00-4EBA-FBF33F854F11}"/>
              </a:ext>
            </a:extLst>
          </p:cNvPr>
          <p:cNvSpPr txBox="1"/>
          <p:nvPr/>
        </p:nvSpPr>
        <p:spPr>
          <a:xfrm>
            <a:off x="10033236" y="4131282"/>
            <a:ext cx="979630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영상보기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48" name="설명선: 선 2047">
            <a:extLst>
              <a:ext uri="{FF2B5EF4-FFF2-40B4-BE49-F238E27FC236}">
                <a16:creationId xmlns:a16="http://schemas.microsoft.com/office/drawing/2014/main" id="{53BB090F-5C38-E457-8EE8-843D0ACE5543}"/>
              </a:ext>
            </a:extLst>
          </p:cNvPr>
          <p:cNvSpPr/>
          <p:nvPr/>
        </p:nvSpPr>
        <p:spPr>
          <a:xfrm>
            <a:off x="6984356" y="531907"/>
            <a:ext cx="2070210" cy="684584"/>
          </a:xfrm>
          <a:prstGeom prst="borderCallout1">
            <a:avLst>
              <a:gd name="adj1" fmla="val 91101"/>
              <a:gd name="adj2" fmla="val 38269"/>
              <a:gd name="adj3" fmla="val 326769"/>
              <a:gd name="adj4" fmla="val 2847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클릭시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새창띄우기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41C2F537-9ADA-95CB-3DAF-9EA4C05C0F4B}"/>
              </a:ext>
            </a:extLst>
          </p:cNvPr>
          <p:cNvSpPr txBox="1"/>
          <p:nvPr/>
        </p:nvSpPr>
        <p:spPr>
          <a:xfrm>
            <a:off x="1037348" y="4580105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5DBFCE90-4348-7E7A-DF6C-E0AA7831BAA2}"/>
              </a:ext>
            </a:extLst>
          </p:cNvPr>
          <p:cNvSpPr txBox="1"/>
          <p:nvPr/>
        </p:nvSpPr>
        <p:spPr>
          <a:xfrm>
            <a:off x="2151215" y="4580105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실무종합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B5EB0A7E-175B-A755-51F0-9261DB9018D1}"/>
              </a:ext>
            </a:extLst>
          </p:cNvPr>
          <p:cNvSpPr txBox="1"/>
          <p:nvPr/>
        </p:nvSpPr>
        <p:spPr>
          <a:xfrm>
            <a:off x="3968277" y="4580105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단과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56C41C94-B3BE-85CD-5AE6-95786464F440}"/>
              </a:ext>
            </a:extLst>
          </p:cNvPr>
          <p:cNvSpPr txBox="1"/>
          <p:nvPr/>
        </p:nvSpPr>
        <p:spPr>
          <a:xfrm>
            <a:off x="5034305" y="4580105"/>
            <a:ext cx="368785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 기본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장정훈의 실무종합 기본이론</a:t>
            </a:r>
            <a:r>
              <a:rPr lang="en-US" altLang="ko-KR" sz="1000" dirty="0">
                <a:latin typeface="+mj-ea"/>
                <a:ea typeface="+mj-ea"/>
              </a:rPr>
              <a:t>(24</a:t>
            </a:r>
            <a:r>
              <a:rPr lang="ko-KR" altLang="en-US" sz="1000" dirty="0">
                <a:latin typeface="+mj-ea"/>
                <a:ea typeface="+mj-ea"/>
              </a:rPr>
              <a:t>년 </a:t>
            </a:r>
            <a:r>
              <a:rPr lang="en-US" altLang="ko-KR" sz="1000" dirty="0">
                <a:latin typeface="+mj-ea"/>
                <a:ea typeface="+mj-ea"/>
              </a:rPr>
              <a:t>6</a:t>
            </a:r>
            <a:r>
              <a:rPr lang="ko-KR" altLang="en-US" sz="1000" dirty="0">
                <a:latin typeface="+mj-ea"/>
                <a:ea typeface="+mj-ea"/>
              </a:rPr>
              <a:t>월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2F6CFD76-7510-AEBE-8B61-CC27661E7341}"/>
              </a:ext>
            </a:extLst>
          </p:cNvPr>
          <p:cNvSpPr txBox="1"/>
          <p:nvPr/>
        </p:nvSpPr>
        <p:spPr>
          <a:xfrm>
            <a:off x="8821809" y="4580105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180,000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AFED88D2-729F-EDDD-3A57-8CD6A81F0795}"/>
              </a:ext>
            </a:extLst>
          </p:cNvPr>
          <p:cNvSpPr txBox="1"/>
          <p:nvPr/>
        </p:nvSpPr>
        <p:spPr>
          <a:xfrm>
            <a:off x="10033236" y="4580105"/>
            <a:ext cx="979630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영상보기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234A3517-18FF-F63B-AACB-B51FBC796CA9}"/>
              </a:ext>
            </a:extLst>
          </p:cNvPr>
          <p:cNvSpPr txBox="1"/>
          <p:nvPr/>
        </p:nvSpPr>
        <p:spPr>
          <a:xfrm>
            <a:off x="1037348" y="5028928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627B2B91-A402-9464-8ABB-57287E940AF5}"/>
              </a:ext>
            </a:extLst>
          </p:cNvPr>
          <p:cNvSpPr txBox="1"/>
          <p:nvPr/>
        </p:nvSpPr>
        <p:spPr>
          <a:xfrm>
            <a:off x="2151215" y="5028928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실무종합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A428C66E-C4AB-E081-A85D-6339DAA1CC7E}"/>
              </a:ext>
            </a:extLst>
          </p:cNvPr>
          <p:cNvSpPr txBox="1"/>
          <p:nvPr/>
        </p:nvSpPr>
        <p:spPr>
          <a:xfrm>
            <a:off x="3968277" y="5028928"/>
            <a:ext cx="105316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단과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D4459715-E240-7041-4E32-CE14AB8F71AB}"/>
              </a:ext>
            </a:extLst>
          </p:cNvPr>
          <p:cNvSpPr txBox="1"/>
          <p:nvPr/>
        </p:nvSpPr>
        <p:spPr>
          <a:xfrm>
            <a:off x="5034305" y="5028928"/>
            <a:ext cx="368785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 기본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장정훈의 실무종합 기본이론</a:t>
            </a:r>
            <a:r>
              <a:rPr lang="en-US" altLang="ko-KR" sz="1000" dirty="0">
                <a:latin typeface="+mj-ea"/>
                <a:ea typeface="+mj-ea"/>
              </a:rPr>
              <a:t>(24</a:t>
            </a:r>
            <a:r>
              <a:rPr lang="ko-KR" altLang="en-US" sz="1000" dirty="0">
                <a:latin typeface="+mj-ea"/>
                <a:ea typeface="+mj-ea"/>
              </a:rPr>
              <a:t>년 </a:t>
            </a:r>
            <a:r>
              <a:rPr lang="en-US" altLang="ko-KR" sz="1000" dirty="0">
                <a:latin typeface="+mj-ea"/>
                <a:ea typeface="+mj-ea"/>
              </a:rPr>
              <a:t>6</a:t>
            </a:r>
            <a:r>
              <a:rPr lang="ko-KR" altLang="en-US" sz="1000" dirty="0">
                <a:latin typeface="+mj-ea"/>
                <a:ea typeface="+mj-ea"/>
              </a:rPr>
              <a:t>월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6053C63B-4606-0D3D-3A9D-11A039E1AC1B}"/>
              </a:ext>
            </a:extLst>
          </p:cNvPr>
          <p:cNvSpPr txBox="1"/>
          <p:nvPr/>
        </p:nvSpPr>
        <p:spPr>
          <a:xfrm>
            <a:off x="8821809" y="5028928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180,000</a:t>
            </a: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6774279A-0DDF-1612-4D60-1CBDA9D54D1C}"/>
              </a:ext>
            </a:extLst>
          </p:cNvPr>
          <p:cNvSpPr txBox="1"/>
          <p:nvPr/>
        </p:nvSpPr>
        <p:spPr>
          <a:xfrm>
            <a:off x="10033236" y="5028928"/>
            <a:ext cx="979630" cy="4001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영상보기</a:t>
            </a:r>
            <a:endParaRPr lang="en-US" altLang="ko-KR" sz="1000" b="1" dirty="0">
              <a:latin typeface="+mj-ea"/>
              <a:ea typeface="+mj-ea"/>
            </a:endParaRPr>
          </a:p>
          <a:p>
            <a:pPr algn="ctr"/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63" name="오른쪽 대괄호 2062">
            <a:extLst>
              <a:ext uri="{FF2B5EF4-FFF2-40B4-BE49-F238E27FC236}">
                <a16:creationId xmlns:a16="http://schemas.microsoft.com/office/drawing/2014/main" id="{71BFE617-A1A1-EE3E-4527-2886BFFB797F}"/>
              </a:ext>
            </a:extLst>
          </p:cNvPr>
          <p:cNvSpPr/>
          <p:nvPr/>
        </p:nvSpPr>
        <p:spPr>
          <a:xfrm rot="5400000">
            <a:off x="5951764" y="526863"/>
            <a:ext cx="66993" cy="10055208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말풍선: 모서리가 둥근 사각형 2063">
            <a:extLst>
              <a:ext uri="{FF2B5EF4-FFF2-40B4-BE49-F238E27FC236}">
                <a16:creationId xmlns:a16="http://schemas.microsoft.com/office/drawing/2014/main" id="{E7F28FD1-EC91-4C6B-451A-78D5AD869039}"/>
              </a:ext>
            </a:extLst>
          </p:cNvPr>
          <p:cNvSpPr/>
          <p:nvPr/>
        </p:nvSpPr>
        <p:spPr>
          <a:xfrm>
            <a:off x="951968" y="5741902"/>
            <a:ext cx="2956660" cy="530431"/>
          </a:xfrm>
          <a:prstGeom prst="wedgeRoundRectCallout">
            <a:avLst>
              <a:gd name="adj1" fmla="val -23493"/>
              <a:gd name="adj2" fmla="val -7007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별도 효과 없이 보여주기</a:t>
            </a:r>
          </a:p>
        </p:txBody>
      </p:sp>
      <p:sp>
        <p:nvSpPr>
          <p:cNvPr id="2065" name="말풍선: 모서리가 둥근 사각형 2064">
            <a:extLst>
              <a:ext uri="{FF2B5EF4-FFF2-40B4-BE49-F238E27FC236}">
                <a16:creationId xmlns:a16="http://schemas.microsoft.com/office/drawing/2014/main" id="{EDA0FEA7-8CF8-79C3-18D2-EA05B5041A30}"/>
              </a:ext>
            </a:extLst>
          </p:cNvPr>
          <p:cNvSpPr/>
          <p:nvPr/>
        </p:nvSpPr>
        <p:spPr>
          <a:xfrm>
            <a:off x="6053604" y="6256657"/>
            <a:ext cx="2956660" cy="530431"/>
          </a:xfrm>
          <a:prstGeom prst="wedgeRoundRectCallout">
            <a:avLst>
              <a:gd name="adj1" fmla="val -23493"/>
              <a:gd name="adj2" fmla="val -7007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ysClr val="windowText" lastClr="000000"/>
                </a:solidFill>
              </a:rPr>
              <a:t>페이징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- 10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FBBB470F-EDC6-429E-F4A4-130D90FFC0C0}"/>
              </a:ext>
            </a:extLst>
          </p:cNvPr>
          <p:cNvSpPr txBox="1"/>
          <p:nvPr/>
        </p:nvSpPr>
        <p:spPr>
          <a:xfrm>
            <a:off x="1870648" y="393969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주문 관리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0D811D44-F34D-653D-55FE-BEE6248FE01E}"/>
              </a:ext>
            </a:extLst>
          </p:cNvPr>
          <p:cNvSpPr txBox="1"/>
          <p:nvPr/>
        </p:nvSpPr>
        <p:spPr>
          <a:xfrm>
            <a:off x="3079335" y="393969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환불 관리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30853A4D-8EEE-5513-62FB-59A72813C569}"/>
              </a:ext>
            </a:extLst>
          </p:cNvPr>
          <p:cNvSpPr txBox="1"/>
          <p:nvPr/>
        </p:nvSpPr>
        <p:spPr>
          <a:xfrm>
            <a:off x="3731509" y="955979"/>
            <a:ext cx="1217783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교수진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31296B8D-F2D8-5707-8F16-642EC91D1EBC}"/>
              </a:ext>
            </a:extLst>
          </p:cNvPr>
          <p:cNvSpPr txBox="1"/>
          <p:nvPr/>
        </p:nvSpPr>
        <p:spPr>
          <a:xfrm>
            <a:off x="3731509" y="1270037"/>
            <a:ext cx="121778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교수 </a:t>
            </a:r>
            <a:r>
              <a:rPr lang="ko-KR" altLang="en-US" sz="1000" dirty="0" err="1">
                <a:latin typeface="+mj-ea"/>
                <a:ea typeface="+mj-ea"/>
              </a:rPr>
              <a:t>미설정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r>
              <a:rPr lang="ko-KR" altLang="en-US" sz="1000" dirty="0">
                <a:latin typeface="+mj-ea"/>
                <a:ea typeface="+mj-ea"/>
              </a:rPr>
              <a:t>장정훈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A731DCD9-DB2F-279F-9516-4FCF29978726}"/>
              </a:ext>
            </a:extLst>
          </p:cNvPr>
          <p:cNvSpPr txBox="1"/>
          <p:nvPr/>
        </p:nvSpPr>
        <p:spPr>
          <a:xfrm rot="5400000">
            <a:off x="4690891" y="972299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A8A620-950C-54A3-70A5-45CA34B483BC}"/>
              </a:ext>
            </a:extLst>
          </p:cNvPr>
          <p:cNvSpPr txBox="1"/>
          <p:nvPr/>
        </p:nvSpPr>
        <p:spPr>
          <a:xfrm>
            <a:off x="3261071" y="2314721"/>
            <a:ext cx="64566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장정훈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A060E670-0EC6-B11C-1C1B-7609F25E448A}"/>
              </a:ext>
            </a:extLst>
          </p:cNvPr>
          <p:cNvSpPr txBox="1"/>
          <p:nvPr/>
        </p:nvSpPr>
        <p:spPr>
          <a:xfrm>
            <a:off x="3261071" y="2772262"/>
            <a:ext cx="64566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장정훈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57A58AD6-66BD-899B-1FF2-4619540EC81D}"/>
              </a:ext>
            </a:extLst>
          </p:cNvPr>
          <p:cNvSpPr txBox="1"/>
          <p:nvPr/>
        </p:nvSpPr>
        <p:spPr>
          <a:xfrm>
            <a:off x="3261071" y="3228945"/>
            <a:ext cx="64566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장정훈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D5B1E720-67B8-61FC-991E-EF4129A6962D}"/>
              </a:ext>
            </a:extLst>
          </p:cNvPr>
          <p:cNvSpPr txBox="1"/>
          <p:nvPr/>
        </p:nvSpPr>
        <p:spPr>
          <a:xfrm>
            <a:off x="3261071" y="3686486"/>
            <a:ext cx="64566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장정훈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E2F90793-43E2-C73D-81BE-A7C1C6F05639}"/>
              </a:ext>
            </a:extLst>
          </p:cNvPr>
          <p:cNvSpPr txBox="1"/>
          <p:nvPr/>
        </p:nvSpPr>
        <p:spPr>
          <a:xfrm>
            <a:off x="3261071" y="4153232"/>
            <a:ext cx="64566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장정훈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1369E4E1-3C3E-CBDD-40F6-6569C986EDA8}"/>
              </a:ext>
            </a:extLst>
          </p:cNvPr>
          <p:cNvSpPr txBox="1"/>
          <p:nvPr/>
        </p:nvSpPr>
        <p:spPr>
          <a:xfrm>
            <a:off x="3261071" y="4610773"/>
            <a:ext cx="64566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장정훈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0E9C6F05-868A-2955-58E6-0ECEC6D6B555}"/>
              </a:ext>
            </a:extLst>
          </p:cNvPr>
          <p:cNvSpPr txBox="1"/>
          <p:nvPr/>
        </p:nvSpPr>
        <p:spPr>
          <a:xfrm>
            <a:off x="3261071" y="5029661"/>
            <a:ext cx="645660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장정훈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pic>
        <p:nvPicPr>
          <p:cNvPr id="2076" name="그림 2075">
            <a:extLst>
              <a:ext uri="{FF2B5EF4-FFF2-40B4-BE49-F238E27FC236}">
                <a16:creationId xmlns:a16="http://schemas.microsoft.com/office/drawing/2014/main" id="{5E9DECD0-5F41-A120-D3C8-B6034F85E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39" y="867747"/>
            <a:ext cx="2070210" cy="468595"/>
          </a:xfrm>
          <a:prstGeom prst="rect">
            <a:avLst/>
          </a:prstGeom>
        </p:spPr>
      </p:pic>
      <p:sp>
        <p:nvSpPr>
          <p:cNvPr id="2077" name="TextBox 2076">
            <a:extLst>
              <a:ext uri="{FF2B5EF4-FFF2-40B4-BE49-F238E27FC236}">
                <a16:creationId xmlns:a16="http://schemas.microsoft.com/office/drawing/2014/main" id="{42F5ABAB-CABF-A960-61EB-9B079B5BF4ED}"/>
              </a:ext>
            </a:extLst>
          </p:cNvPr>
          <p:cNvSpPr txBox="1"/>
          <p:nvPr/>
        </p:nvSpPr>
        <p:spPr>
          <a:xfrm>
            <a:off x="9520589" y="44358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공제회님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로그아웃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59631301-B5E2-3BA0-ADBD-BEFF69BDD894}"/>
              </a:ext>
            </a:extLst>
          </p:cNvPr>
          <p:cNvSpPr txBox="1"/>
          <p:nvPr/>
        </p:nvSpPr>
        <p:spPr>
          <a:xfrm>
            <a:off x="-27103" y="-245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미래인재 로고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17ECA7A6-77EA-AE82-F98D-769E21CC1714}"/>
              </a:ext>
            </a:extLst>
          </p:cNvPr>
          <p:cNvSpPr txBox="1"/>
          <p:nvPr/>
        </p:nvSpPr>
        <p:spPr>
          <a:xfrm>
            <a:off x="4288022" y="385456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정산 관리</a:t>
            </a:r>
          </a:p>
        </p:txBody>
      </p:sp>
    </p:spTree>
    <p:extLst>
      <p:ext uri="{BB962C8B-B14F-4D97-AF65-F5344CB8AC3E}">
        <p14:creationId xmlns:p14="http://schemas.microsoft.com/office/powerpoint/2010/main" val="419720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81964B-4FF7-B892-5CD8-8770FA51DC25}"/>
              </a:ext>
            </a:extLst>
          </p:cNvPr>
          <p:cNvSpPr/>
          <p:nvPr/>
        </p:nvSpPr>
        <p:spPr>
          <a:xfrm>
            <a:off x="688811" y="1702864"/>
            <a:ext cx="10769764" cy="450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737479-5FC9-135B-ECD0-45266C3D96EC}"/>
              </a:ext>
            </a:extLst>
          </p:cNvPr>
          <p:cNvSpPr/>
          <p:nvPr/>
        </p:nvSpPr>
        <p:spPr>
          <a:xfrm>
            <a:off x="909712" y="1820156"/>
            <a:ext cx="10327250" cy="364244"/>
          </a:xfrm>
          <a:prstGeom prst="rect">
            <a:avLst/>
          </a:prstGeom>
          <a:solidFill>
            <a:srgbClr val="F3F5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D232DC-B6EC-B8C4-5BCA-2FE39E6824E0}"/>
              </a:ext>
            </a:extLst>
          </p:cNvPr>
          <p:cNvSpPr/>
          <p:nvPr/>
        </p:nvSpPr>
        <p:spPr>
          <a:xfrm>
            <a:off x="688811" y="769374"/>
            <a:ext cx="10769764" cy="619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6E560-1094-5D4B-5D3A-8EAD861EB34E}"/>
              </a:ext>
            </a:extLst>
          </p:cNvPr>
          <p:cNvSpPr txBox="1"/>
          <p:nvPr/>
        </p:nvSpPr>
        <p:spPr>
          <a:xfrm rot="5400000">
            <a:off x="1952817" y="972299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3F6F9-E0A3-9138-69AF-ACC178126C76}"/>
              </a:ext>
            </a:extLst>
          </p:cNvPr>
          <p:cNvSpPr txBox="1"/>
          <p:nvPr/>
        </p:nvSpPr>
        <p:spPr>
          <a:xfrm>
            <a:off x="688811" y="393969"/>
            <a:ext cx="107896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강의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08947-EB19-8474-CDD6-91464A720FDE}"/>
              </a:ext>
            </a:extLst>
          </p:cNvPr>
          <p:cNvSpPr txBox="1"/>
          <p:nvPr/>
        </p:nvSpPr>
        <p:spPr>
          <a:xfrm>
            <a:off x="2236930" y="955979"/>
            <a:ext cx="1428885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과목 전체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2006E-A772-AA1E-D9C6-AD0660BA363A}"/>
              </a:ext>
            </a:extLst>
          </p:cNvPr>
          <p:cNvSpPr txBox="1"/>
          <p:nvPr/>
        </p:nvSpPr>
        <p:spPr>
          <a:xfrm>
            <a:off x="5014986" y="955979"/>
            <a:ext cx="1217783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상품구분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64D5-9E54-7CC3-62B5-F83593F6CED4}"/>
              </a:ext>
            </a:extLst>
          </p:cNvPr>
          <p:cNvSpPr txBox="1"/>
          <p:nvPr/>
        </p:nvSpPr>
        <p:spPr>
          <a:xfrm>
            <a:off x="955038" y="955979"/>
            <a:ext cx="1217783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직렬 전체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D65DC-D349-E8C5-B8D7-FCBB9CF262A1}"/>
              </a:ext>
            </a:extLst>
          </p:cNvPr>
          <p:cNvSpPr txBox="1"/>
          <p:nvPr/>
        </p:nvSpPr>
        <p:spPr>
          <a:xfrm rot="5400000">
            <a:off x="3420419" y="972299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09351B-F825-B1DF-C8F8-399A5471B5D0}"/>
              </a:ext>
            </a:extLst>
          </p:cNvPr>
          <p:cNvSpPr txBox="1"/>
          <p:nvPr/>
        </p:nvSpPr>
        <p:spPr>
          <a:xfrm rot="5400000">
            <a:off x="5974368" y="972299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F6CF07-D29D-BF5C-089F-3BC9A710842B}"/>
              </a:ext>
            </a:extLst>
          </p:cNvPr>
          <p:cNvSpPr txBox="1"/>
          <p:nvPr/>
        </p:nvSpPr>
        <p:spPr>
          <a:xfrm>
            <a:off x="955038" y="1907731"/>
            <a:ext cx="121778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직렬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5EDB60-5889-35F3-E425-0CABE6D55C0E}"/>
              </a:ext>
            </a:extLst>
          </p:cNvPr>
          <p:cNvSpPr txBox="1"/>
          <p:nvPr/>
        </p:nvSpPr>
        <p:spPr>
          <a:xfrm>
            <a:off x="4042417" y="1907731"/>
            <a:ext cx="121778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latin typeface="+mj-ea"/>
                <a:ea typeface="+mj-ea"/>
              </a:rPr>
              <a:t>패스명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0BA4C6-F83F-364E-107A-387272BFAEB6}"/>
              </a:ext>
            </a:extLst>
          </p:cNvPr>
          <p:cNvSpPr txBox="1"/>
          <p:nvPr/>
        </p:nvSpPr>
        <p:spPr>
          <a:xfrm>
            <a:off x="955038" y="1270037"/>
            <a:ext cx="121778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직렬 </a:t>
            </a:r>
            <a:r>
              <a:rPr lang="ko-KR" altLang="en-US" sz="1000" dirty="0" err="1">
                <a:latin typeface="+mj-ea"/>
                <a:ea typeface="+mj-ea"/>
              </a:rPr>
              <a:t>미설정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E7260-B1F8-A830-751D-F320DE92E0DF}"/>
              </a:ext>
            </a:extLst>
          </p:cNvPr>
          <p:cNvSpPr txBox="1"/>
          <p:nvPr/>
        </p:nvSpPr>
        <p:spPr>
          <a:xfrm>
            <a:off x="5338121" y="5850417"/>
            <a:ext cx="2816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960C17-5EAB-382E-6AF0-2E81371E0BD8}"/>
              </a:ext>
            </a:extLst>
          </p:cNvPr>
          <p:cNvSpPr txBox="1"/>
          <p:nvPr/>
        </p:nvSpPr>
        <p:spPr>
          <a:xfrm>
            <a:off x="5619750" y="5850417"/>
            <a:ext cx="2816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423D61-98CE-B3BE-A6D4-2F14442ACBCA}"/>
              </a:ext>
            </a:extLst>
          </p:cNvPr>
          <p:cNvSpPr txBox="1"/>
          <p:nvPr/>
        </p:nvSpPr>
        <p:spPr>
          <a:xfrm>
            <a:off x="5908749" y="5850417"/>
            <a:ext cx="2816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48446-E230-B78E-0870-DB6EBCC15813}"/>
              </a:ext>
            </a:extLst>
          </p:cNvPr>
          <p:cNvSpPr txBox="1"/>
          <p:nvPr/>
        </p:nvSpPr>
        <p:spPr>
          <a:xfrm>
            <a:off x="6193852" y="5850417"/>
            <a:ext cx="2816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7CF891-C6BF-8446-5108-A09B88F531B6}"/>
              </a:ext>
            </a:extLst>
          </p:cNvPr>
          <p:cNvSpPr txBox="1"/>
          <p:nvPr/>
        </p:nvSpPr>
        <p:spPr>
          <a:xfrm>
            <a:off x="6475481" y="5850417"/>
            <a:ext cx="2816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10D93-871D-F1BD-4BF0-9FA9A288B060}"/>
              </a:ext>
            </a:extLst>
          </p:cNvPr>
          <p:cNvSpPr txBox="1"/>
          <p:nvPr/>
        </p:nvSpPr>
        <p:spPr>
          <a:xfrm>
            <a:off x="6764480" y="5850417"/>
            <a:ext cx="28162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9D64DD-18CD-8684-AA55-8F861224175F}"/>
              </a:ext>
            </a:extLst>
          </p:cNvPr>
          <p:cNvSpPr txBox="1"/>
          <p:nvPr/>
        </p:nvSpPr>
        <p:spPr>
          <a:xfrm>
            <a:off x="955038" y="2314721"/>
            <a:ext cx="1217783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5BF5D4-B5CC-F49E-02EA-43648D4BCF97}"/>
              </a:ext>
            </a:extLst>
          </p:cNvPr>
          <p:cNvSpPr txBox="1"/>
          <p:nvPr/>
        </p:nvSpPr>
        <p:spPr>
          <a:xfrm>
            <a:off x="2619152" y="2314721"/>
            <a:ext cx="669629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</a:t>
            </a:r>
            <a:r>
              <a:rPr lang="en-US" altLang="ko-KR" sz="1000" dirty="0">
                <a:latin typeface="+mj-ea"/>
                <a:ea typeface="+mj-ea"/>
              </a:rPr>
              <a:t>] [</a:t>
            </a:r>
            <a:r>
              <a:rPr lang="ko-KR" altLang="en-US" sz="1000" dirty="0">
                <a:latin typeface="+mj-ea"/>
                <a:ea typeface="+mj-ea"/>
              </a:rPr>
              <a:t>공제회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경찰 승진 미래패스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66D31A-83BC-5555-4A80-F0F572D42BAA}"/>
              </a:ext>
            </a:extLst>
          </p:cNvPr>
          <p:cNvSpPr txBox="1"/>
          <p:nvPr/>
        </p:nvSpPr>
        <p:spPr>
          <a:xfrm>
            <a:off x="9555800" y="1907731"/>
            <a:ext cx="8020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latin typeface="+mj-ea"/>
                <a:ea typeface="+mj-ea"/>
              </a:rPr>
              <a:t>금액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C39CC9-F3B9-0A9C-53EF-ECF35B922138}"/>
              </a:ext>
            </a:extLst>
          </p:cNvPr>
          <p:cNvSpPr txBox="1"/>
          <p:nvPr/>
        </p:nvSpPr>
        <p:spPr>
          <a:xfrm>
            <a:off x="9555800" y="2314721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2,000,000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1,800,000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0CD7DB-E3D8-C784-6C17-984F2E4E36E6}"/>
              </a:ext>
            </a:extLst>
          </p:cNvPr>
          <p:cNvSpPr txBox="1"/>
          <p:nvPr/>
        </p:nvSpPr>
        <p:spPr>
          <a:xfrm>
            <a:off x="955038" y="2775237"/>
            <a:ext cx="1217783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1742311-113E-A588-5A29-E0ECB675B1BC}"/>
              </a:ext>
            </a:extLst>
          </p:cNvPr>
          <p:cNvSpPr txBox="1"/>
          <p:nvPr/>
        </p:nvSpPr>
        <p:spPr>
          <a:xfrm>
            <a:off x="955038" y="3233636"/>
            <a:ext cx="1217783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AF3123-96C9-F064-12F1-3607077A5474}"/>
              </a:ext>
            </a:extLst>
          </p:cNvPr>
          <p:cNvSpPr txBox="1"/>
          <p:nvPr/>
        </p:nvSpPr>
        <p:spPr>
          <a:xfrm>
            <a:off x="955038" y="3682459"/>
            <a:ext cx="1217783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A988D9-92E6-CB75-A257-88E640CB76E1}"/>
              </a:ext>
            </a:extLst>
          </p:cNvPr>
          <p:cNvSpPr txBox="1"/>
          <p:nvPr/>
        </p:nvSpPr>
        <p:spPr>
          <a:xfrm>
            <a:off x="955038" y="4131282"/>
            <a:ext cx="1217783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41C2F537-9ADA-95CB-3DAF-9EA4C05C0F4B}"/>
              </a:ext>
            </a:extLst>
          </p:cNvPr>
          <p:cNvSpPr txBox="1"/>
          <p:nvPr/>
        </p:nvSpPr>
        <p:spPr>
          <a:xfrm>
            <a:off x="955038" y="4580105"/>
            <a:ext cx="1217783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234A3517-18FF-F63B-AACB-B51FBC796CA9}"/>
              </a:ext>
            </a:extLst>
          </p:cNvPr>
          <p:cNvSpPr txBox="1"/>
          <p:nvPr/>
        </p:nvSpPr>
        <p:spPr>
          <a:xfrm>
            <a:off x="955038" y="5028928"/>
            <a:ext cx="1217783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경찰승진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63" name="오른쪽 대괄호 2062">
            <a:extLst>
              <a:ext uri="{FF2B5EF4-FFF2-40B4-BE49-F238E27FC236}">
                <a16:creationId xmlns:a16="http://schemas.microsoft.com/office/drawing/2014/main" id="{71BFE617-A1A1-EE3E-4527-2886BFFB797F}"/>
              </a:ext>
            </a:extLst>
          </p:cNvPr>
          <p:cNvSpPr/>
          <p:nvPr/>
        </p:nvSpPr>
        <p:spPr>
          <a:xfrm rot="5400000">
            <a:off x="5951764" y="526863"/>
            <a:ext cx="66993" cy="10055208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말풍선: 모서리가 둥근 사각형 2064">
            <a:extLst>
              <a:ext uri="{FF2B5EF4-FFF2-40B4-BE49-F238E27FC236}">
                <a16:creationId xmlns:a16="http://schemas.microsoft.com/office/drawing/2014/main" id="{EDA0FEA7-8CF8-79C3-18D2-EA05B5041A30}"/>
              </a:ext>
            </a:extLst>
          </p:cNvPr>
          <p:cNvSpPr/>
          <p:nvPr/>
        </p:nvSpPr>
        <p:spPr>
          <a:xfrm>
            <a:off x="6053604" y="6256657"/>
            <a:ext cx="2956660" cy="530431"/>
          </a:xfrm>
          <a:prstGeom prst="wedgeRoundRectCallout">
            <a:avLst>
              <a:gd name="adj1" fmla="val -23493"/>
              <a:gd name="adj2" fmla="val -7007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ysClr val="windowText" lastClr="000000"/>
                </a:solidFill>
              </a:rPr>
              <a:t>페이징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- 10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FBBB470F-EDC6-429E-F4A4-130D90FFC0C0}"/>
              </a:ext>
            </a:extLst>
          </p:cNvPr>
          <p:cNvSpPr txBox="1"/>
          <p:nvPr/>
        </p:nvSpPr>
        <p:spPr>
          <a:xfrm>
            <a:off x="1870648" y="393969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주문 관리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0D811D44-F34D-653D-55FE-BEE6248FE01E}"/>
              </a:ext>
            </a:extLst>
          </p:cNvPr>
          <p:cNvSpPr txBox="1"/>
          <p:nvPr/>
        </p:nvSpPr>
        <p:spPr>
          <a:xfrm>
            <a:off x="3079335" y="393969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환불 관리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30853A4D-8EEE-5513-62FB-59A72813C569}"/>
              </a:ext>
            </a:extLst>
          </p:cNvPr>
          <p:cNvSpPr txBox="1"/>
          <p:nvPr/>
        </p:nvSpPr>
        <p:spPr>
          <a:xfrm>
            <a:off x="3731509" y="955979"/>
            <a:ext cx="1217783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교수진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A731DCD9-DB2F-279F-9516-4FCF29978726}"/>
              </a:ext>
            </a:extLst>
          </p:cNvPr>
          <p:cNvSpPr txBox="1"/>
          <p:nvPr/>
        </p:nvSpPr>
        <p:spPr>
          <a:xfrm rot="5400000">
            <a:off x="4690891" y="972299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7B847F43-FFCC-09EE-6B7B-29F29C689D3D}"/>
              </a:ext>
            </a:extLst>
          </p:cNvPr>
          <p:cNvSpPr txBox="1"/>
          <p:nvPr/>
        </p:nvSpPr>
        <p:spPr>
          <a:xfrm>
            <a:off x="2619152" y="2773868"/>
            <a:ext cx="669629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</a:t>
            </a:r>
            <a:r>
              <a:rPr lang="en-US" altLang="ko-KR" sz="1000" dirty="0">
                <a:latin typeface="+mj-ea"/>
                <a:ea typeface="+mj-ea"/>
              </a:rPr>
              <a:t>] [</a:t>
            </a:r>
            <a:r>
              <a:rPr lang="ko-KR" altLang="en-US" sz="1000" dirty="0">
                <a:latin typeface="+mj-ea"/>
                <a:ea typeface="+mj-ea"/>
              </a:rPr>
              <a:t>공제회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경찰 승진 미래패스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3D52A8DF-F9AA-915D-A479-45E3E90F2823}"/>
              </a:ext>
            </a:extLst>
          </p:cNvPr>
          <p:cNvSpPr txBox="1"/>
          <p:nvPr/>
        </p:nvSpPr>
        <p:spPr>
          <a:xfrm>
            <a:off x="9555800" y="2773868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2,000,000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1,800,000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0D39A335-9EFD-6890-A46C-C4BE9ADF0686}"/>
              </a:ext>
            </a:extLst>
          </p:cNvPr>
          <p:cNvSpPr txBox="1"/>
          <p:nvPr/>
        </p:nvSpPr>
        <p:spPr>
          <a:xfrm>
            <a:off x="2619152" y="3228945"/>
            <a:ext cx="669629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</a:t>
            </a:r>
            <a:r>
              <a:rPr lang="en-US" altLang="ko-KR" sz="1000" dirty="0">
                <a:latin typeface="+mj-ea"/>
                <a:ea typeface="+mj-ea"/>
              </a:rPr>
              <a:t>] [</a:t>
            </a:r>
            <a:r>
              <a:rPr lang="ko-KR" altLang="en-US" sz="1000" dirty="0">
                <a:latin typeface="+mj-ea"/>
                <a:ea typeface="+mj-ea"/>
              </a:rPr>
              <a:t>공제회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경찰 승진 미래패스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12A16542-D355-C2CB-02D0-9598A760D252}"/>
              </a:ext>
            </a:extLst>
          </p:cNvPr>
          <p:cNvSpPr txBox="1"/>
          <p:nvPr/>
        </p:nvSpPr>
        <p:spPr>
          <a:xfrm>
            <a:off x="9555800" y="3228945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2,000,000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1,800,000</a:t>
            </a:r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3CE0A4E5-6848-8F8B-2780-5E8D457B20FC}"/>
              </a:ext>
            </a:extLst>
          </p:cNvPr>
          <p:cNvSpPr txBox="1"/>
          <p:nvPr/>
        </p:nvSpPr>
        <p:spPr>
          <a:xfrm>
            <a:off x="2619152" y="3665073"/>
            <a:ext cx="669629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</a:t>
            </a:r>
            <a:r>
              <a:rPr lang="en-US" altLang="ko-KR" sz="1000" dirty="0">
                <a:latin typeface="+mj-ea"/>
                <a:ea typeface="+mj-ea"/>
              </a:rPr>
              <a:t>] [</a:t>
            </a:r>
            <a:r>
              <a:rPr lang="ko-KR" altLang="en-US" sz="1000" dirty="0">
                <a:latin typeface="+mj-ea"/>
                <a:ea typeface="+mj-ea"/>
              </a:rPr>
              <a:t>공제회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경찰 승진 미래패스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36ED41A0-13AC-D04C-DEAF-E19E2D4D7DF0}"/>
              </a:ext>
            </a:extLst>
          </p:cNvPr>
          <p:cNvSpPr txBox="1"/>
          <p:nvPr/>
        </p:nvSpPr>
        <p:spPr>
          <a:xfrm>
            <a:off x="9555800" y="3665073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2,000,000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1,800,000</a:t>
            </a: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E21A640B-62DE-B4B4-3DC2-284C83748686}"/>
              </a:ext>
            </a:extLst>
          </p:cNvPr>
          <p:cNvSpPr txBox="1"/>
          <p:nvPr/>
        </p:nvSpPr>
        <p:spPr>
          <a:xfrm>
            <a:off x="2619152" y="4111270"/>
            <a:ext cx="669629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</a:t>
            </a:r>
            <a:r>
              <a:rPr lang="en-US" altLang="ko-KR" sz="1000" dirty="0">
                <a:latin typeface="+mj-ea"/>
                <a:ea typeface="+mj-ea"/>
              </a:rPr>
              <a:t>] [</a:t>
            </a:r>
            <a:r>
              <a:rPr lang="ko-KR" altLang="en-US" sz="1000" dirty="0">
                <a:latin typeface="+mj-ea"/>
                <a:ea typeface="+mj-ea"/>
              </a:rPr>
              <a:t>공제회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경찰 승진 미래패스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2F098DB1-545D-468D-912A-0B679D87CF0A}"/>
              </a:ext>
            </a:extLst>
          </p:cNvPr>
          <p:cNvSpPr txBox="1"/>
          <p:nvPr/>
        </p:nvSpPr>
        <p:spPr>
          <a:xfrm>
            <a:off x="9555800" y="4111270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2,000,000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1,800,000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38016D12-35F9-BB1C-820F-0400B15A654E}"/>
              </a:ext>
            </a:extLst>
          </p:cNvPr>
          <p:cNvSpPr txBox="1"/>
          <p:nvPr/>
        </p:nvSpPr>
        <p:spPr>
          <a:xfrm>
            <a:off x="2619152" y="4578567"/>
            <a:ext cx="669629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</a:t>
            </a:r>
            <a:r>
              <a:rPr lang="en-US" altLang="ko-KR" sz="1000" dirty="0">
                <a:latin typeface="+mj-ea"/>
                <a:ea typeface="+mj-ea"/>
              </a:rPr>
              <a:t>] [</a:t>
            </a:r>
            <a:r>
              <a:rPr lang="ko-KR" altLang="en-US" sz="1000" dirty="0">
                <a:latin typeface="+mj-ea"/>
                <a:ea typeface="+mj-ea"/>
              </a:rPr>
              <a:t>공제회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경찰 승진 미래패스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8B570370-5B12-8627-DA2F-AE0EA27D187C}"/>
              </a:ext>
            </a:extLst>
          </p:cNvPr>
          <p:cNvSpPr txBox="1"/>
          <p:nvPr/>
        </p:nvSpPr>
        <p:spPr>
          <a:xfrm>
            <a:off x="9555800" y="4578567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2,000,000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1,800,000</a:t>
            </a: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D6239D61-E959-5842-18C3-4717BADEA761}"/>
              </a:ext>
            </a:extLst>
          </p:cNvPr>
          <p:cNvSpPr txBox="1"/>
          <p:nvPr/>
        </p:nvSpPr>
        <p:spPr>
          <a:xfrm>
            <a:off x="2619152" y="5026494"/>
            <a:ext cx="6696298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ea"/>
                <a:ea typeface="+mj-ea"/>
              </a:rPr>
              <a:t>[</a:t>
            </a:r>
            <a:r>
              <a:rPr lang="ko-KR" altLang="en-US" sz="1000" dirty="0">
                <a:latin typeface="+mj-ea"/>
                <a:ea typeface="+mj-ea"/>
              </a:rPr>
              <a:t>경찰승진</a:t>
            </a:r>
            <a:r>
              <a:rPr lang="en-US" altLang="ko-KR" sz="1000" dirty="0">
                <a:latin typeface="+mj-ea"/>
                <a:ea typeface="+mj-ea"/>
              </a:rPr>
              <a:t>] [</a:t>
            </a:r>
            <a:r>
              <a:rPr lang="ko-KR" altLang="en-US" sz="1000" dirty="0">
                <a:latin typeface="+mj-ea"/>
                <a:ea typeface="+mj-ea"/>
              </a:rPr>
              <a:t>공제회</a:t>
            </a:r>
            <a:r>
              <a:rPr lang="en-US" altLang="ko-KR" sz="1000" dirty="0">
                <a:latin typeface="+mj-ea"/>
                <a:ea typeface="+mj-ea"/>
              </a:rPr>
              <a:t>] 2025 </a:t>
            </a:r>
            <a:r>
              <a:rPr lang="ko-KR" altLang="en-US" sz="1000" dirty="0">
                <a:latin typeface="+mj-ea"/>
                <a:ea typeface="+mj-ea"/>
              </a:rPr>
              <a:t>경찰 승진 미래패스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F658C6B8-9710-BB94-3A51-521E7765928A}"/>
              </a:ext>
            </a:extLst>
          </p:cNvPr>
          <p:cNvSpPr txBox="1"/>
          <p:nvPr/>
        </p:nvSpPr>
        <p:spPr>
          <a:xfrm>
            <a:off x="9555800" y="5026494"/>
            <a:ext cx="1029472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strike="sngStrike" dirty="0">
                <a:latin typeface="+mj-ea"/>
                <a:ea typeface="+mj-ea"/>
              </a:rPr>
              <a:t>2,000,000</a:t>
            </a:r>
            <a:r>
              <a:rPr lang="en-US" altLang="ko-KR" sz="1000" dirty="0">
                <a:latin typeface="+mj-ea"/>
                <a:ea typeface="+mj-ea"/>
              </a:rPr>
              <a:t>(10%)</a:t>
            </a:r>
          </a:p>
          <a:p>
            <a:pPr algn="ctr"/>
            <a:r>
              <a:rPr lang="en-US" altLang="ko-KR" sz="1000" dirty="0">
                <a:latin typeface="+mj-ea"/>
                <a:ea typeface="+mj-ea"/>
              </a:rPr>
              <a:t>1,800,000</a:t>
            </a: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3F25BE41-8EC6-A301-0926-8A0475890C5B}"/>
              </a:ext>
            </a:extLst>
          </p:cNvPr>
          <p:cNvSpPr txBox="1"/>
          <p:nvPr/>
        </p:nvSpPr>
        <p:spPr>
          <a:xfrm>
            <a:off x="5014986" y="1270037"/>
            <a:ext cx="1217783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상품 </a:t>
            </a:r>
            <a:r>
              <a:rPr lang="ko-KR" altLang="en-US" sz="1000" dirty="0" err="1">
                <a:latin typeface="+mj-ea"/>
                <a:ea typeface="+mj-ea"/>
              </a:rPr>
              <a:t>미설정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r>
              <a:rPr lang="ko-KR" altLang="en-US" sz="1000" dirty="0">
                <a:latin typeface="+mj-ea"/>
                <a:ea typeface="+mj-ea"/>
              </a:rPr>
              <a:t>단과</a:t>
            </a:r>
            <a:endParaRPr lang="en-US" altLang="ko-KR" sz="1000" dirty="0"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패스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17B2067C-4323-8C9E-4030-E259579A61BF}"/>
              </a:ext>
            </a:extLst>
          </p:cNvPr>
          <p:cNvSpPr txBox="1"/>
          <p:nvPr/>
        </p:nvSpPr>
        <p:spPr>
          <a:xfrm>
            <a:off x="2235170" y="1276551"/>
            <a:ext cx="142888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과목 </a:t>
            </a:r>
            <a:r>
              <a:rPr lang="ko-KR" altLang="en-US" sz="1000" dirty="0" err="1">
                <a:latin typeface="+mj-ea"/>
                <a:ea typeface="+mj-ea"/>
              </a:rPr>
              <a:t>미설정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r>
              <a:rPr lang="ko-KR" altLang="en-US" sz="1000" dirty="0">
                <a:latin typeface="+mj-ea"/>
                <a:ea typeface="+mj-ea"/>
              </a:rPr>
              <a:t>실무종합</a:t>
            </a:r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공제회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1FA61B7E-07E5-4FCF-72BD-DAF821BC19F7}"/>
              </a:ext>
            </a:extLst>
          </p:cNvPr>
          <p:cNvSpPr txBox="1"/>
          <p:nvPr/>
        </p:nvSpPr>
        <p:spPr>
          <a:xfrm>
            <a:off x="3731509" y="1270037"/>
            <a:ext cx="121778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교수 </a:t>
            </a:r>
            <a:r>
              <a:rPr lang="ko-KR" altLang="en-US" sz="1000" dirty="0" err="1">
                <a:latin typeface="+mj-ea"/>
                <a:ea typeface="+mj-ea"/>
              </a:rPr>
              <a:t>미설정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algn="ctr"/>
            <a:r>
              <a:rPr lang="ko-KR" altLang="en-US" sz="1000" dirty="0">
                <a:latin typeface="+mj-ea"/>
                <a:ea typeface="+mj-ea"/>
              </a:rPr>
              <a:t>장정훈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7250A-4E18-C366-21EF-4AAD17D32676}"/>
              </a:ext>
            </a:extLst>
          </p:cNvPr>
          <p:cNvSpPr txBox="1"/>
          <p:nvPr/>
        </p:nvSpPr>
        <p:spPr>
          <a:xfrm>
            <a:off x="5985260" y="186779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패스는 하지 않기로 했음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무시하기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F0084-E573-FDAB-220E-0A20B1BA5840}"/>
              </a:ext>
            </a:extLst>
          </p:cNvPr>
          <p:cNvSpPr txBox="1"/>
          <p:nvPr/>
        </p:nvSpPr>
        <p:spPr>
          <a:xfrm>
            <a:off x="4288022" y="385456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정산 관리</a:t>
            </a:r>
          </a:p>
        </p:txBody>
      </p:sp>
    </p:spTree>
    <p:extLst>
      <p:ext uri="{BB962C8B-B14F-4D97-AF65-F5344CB8AC3E}">
        <p14:creationId xmlns:p14="http://schemas.microsoft.com/office/powerpoint/2010/main" val="150397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76220EB-A528-8A6A-7C90-82E0982AC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18008"/>
              </p:ext>
            </p:extLst>
          </p:nvPr>
        </p:nvGraphicFramePr>
        <p:xfrm>
          <a:off x="693890" y="798916"/>
          <a:ext cx="8421535" cy="4351340"/>
        </p:xfrm>
        <a:graphic>
          <a:graphicData uri="http://schemas.openxmlformats.org/drawingml/2006/table">
            <a:tbl>
              <a:tblPr/>
              <a:tblGrid>
                <a:gridCol w="601510">
                  <a:extLst>
                    <a:ext uri="{9D8B030D-6E8A-4147-A177-3AD203B41FA5}">
                      <a16:colId xmlns:a16="http://schemas.microsoft.com/office/drawing/2014/main" val="3573995666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1951449450"/>
                    </a:ext>
                  </a:extLst>
                </a:gridCol>
                <a:gridCol w="908111">
                  <a:extLst>
                    <a:ext uri="{9D8B030D-6E8A-4147-A177-3AD203B41FA5}">
                      <a16:colId xmlns:a16="http://schemas.microsoft.com/office/drawing/2014/main" val="1542401666"/>
                    </a:ext>
                  </a:extLst>
                </a:gridCol>
                <a:gridCol w="1684307">
                  <a:extLst>
                    <a:ext uri="{9D8B030D-6E8A-4147-A177-3AD203B41FA5}">
                      <a16:colId xmlns:a16="http://schemas.microsoft.com/office/drawing/2014/main" val="3102895509"/>
                    </a:ext>
                  </a:extLst>
                </a:gridCol>
                <a:gridCol w="1684307">
                  <a:extLst>
                    <a:ext uri="{9D8B030D-6E8A-4147-A177-3AD203B41FA5}">
                      <a16:colId xmlns:a16="http://schemas.microsoft.com/office/drawing/2014/main" val="1541772810"/>
                    </a:ext>
                  </a:extLst>
                </a:gridCol>
              </a:tblGrid>
              <a:tr h="31202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9F9F9"/>
                          </a:highlight>
                          <a:latin typeface="Noto Sans KR"/>
                        </a:rPr>
                        <a:t>순서</a:t>
                      </a:r>
                    </a:p>
                  </a:txBody>
                  <a:tcPr marL="79598" marR="79598" marT="79598" marB="7959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9F9F9"/>
                          </a:highlight>
                          <a:latin typeface="Noto Sans KR"/>
                        </a:rPr>
                        <a:t>강의명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effectLst/>
                        <a:highlight>
                          <a:srgbClr val="F9F9F9"/>
                        </a:highlight>
                        <a:latin typeface="Noto Sans KR"/>
                      </a:endParaRPr>
                    </a:p>
                  </a:txBody>
                  <a:tcPr marL="79598" marR="79598" marT="79598" marB="7959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9F9F9"/>
                          </a:highlight>
                          <a:latin typeface="Noto Sans KR"/>
                        </a:rPr>
                        <a:t>시간</a:t>
                      </a:r>
                    </a:p>
                  </a:txBody>
                  <a:tcPr marL="79598" marR="79598" marT="79598" marB="7959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9F9F9"/>
                          </a:highlight>
                          <a:latin typeface="Noto Sans KR"/>
                        </a:rPr>
                        <a:t>영상</a:t>
                      </a:r>
                    </a:p>
                  </a:txBody>
                  <a:tcPr marL="79598" marR="79598" marT="79598" marB="7959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9F9F9"/>
                          </a:highlight>
                          <a:latin typeface="Noto Sans KR"/>
                        </a:rPr>
                        <a:t>첨부파일</a:t>
                      </a:r>
                    </a:p>
                  </a:txBody>
                  <a:tcPr marL="79598" marR="79598" marT="79598" marB="7959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58220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[240408_01] 01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강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01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장 수사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p2~10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01:01:40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b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529162"/>
                  </a:ext>
                </a:extLst>
              </a:tr>
              <a:tr h="66437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2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[240408_02] 02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강 제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2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절 수사기관과 피의자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p11~24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00:47:16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555472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3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[240408_03] 03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강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Ⅱ. 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피의자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p25~35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00:37:41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b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173144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4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[240408_04] 04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강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Ⅳ. 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고소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p35~42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01:05:47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b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528666"/>
                  </a:ext>
                </a:extLst>
              </a:tr>
              <a:tr h="66437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5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[240409_01] 05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강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7. 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고소불가분의 원칙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p42~46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01:00:19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b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28278"/>
                  </a:ext>
                </a:extLst>
              </a:tr>
              <a:tr h="66437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[240409_02] 06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강 참고하기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. </a:t>
                      </a:r>
                      <a:r>
                        <a:rPr lang="ko-KR" altLang="en-US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친족상도례 </a:t>
                      </a:r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p47~54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00:52:37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b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37090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7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[240409_03] 07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강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9. </a:t>
                      </a:r>
                      <a:r>
                        <a:rPr lang="ko-KR" altLang="en-US" sz="1000" b="0" dirty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고소의 포기 </a:t>
                      </a:r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p55~62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 dirty="0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00:47:09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b="0" dirty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597874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6008541F-B77B-B3DD-FACE-8B8304CC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35" y="1269702"/>
            <a:ext cx="2000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7C3072-DFD2-4032-1AEF-9C979175076C}"/>
              </a:ext>
            </a:extLst>
          </p:cNvPr>
          <p:cNvSpPr txBox="1"/>
          <p:nvPr/>
        </p:nvSpPr>
        <p:spPr>
          <a:xfrm>
            <a:off x="597437" y="441342"/>
            <a:ext cx="1550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영상보기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2AC47-4CB4-C659-3040-3AADEBE34044}"/>
              </a:ext>
            </a:extLst>
          </p:cNvPr>
          <p:cNvSpPr txBox="1"/>
          <p:nvPr/>
        </p:nvSpPr>
        <p:spPr>
          <a:xfrm>
            <a:off x="6051786" y="1269702"/>
            <a:ext cx="979630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latin typeface="+mj-ea"/>
                <a:ea typeface="+mj-ea"/>
              </a:rPr>
              <a:t>강의보기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76B22-8938-69BB-F15D-011ADB8E572C}"/>
              </a:ext>
            </a:extLst>
          </p:cNvPr>
          <p:cNvSpPr txBox="1"/>
          <p:nvPr/>
        </p:nvSpPr>
        <p:spPr>
          <a:xfrm>
            <a:off x="6051786" y="1863598"/>
            <a:ext cx="979630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latin typeface="+mj-ea"/>
                <a:ea typeface="+mj-ea"/>
              </a:rPr>
              <a:t>강의보기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B10DF-703A-8832-E4B6-385C1F59E10E}"/>
              </a:ext>
            </a:extLst>
          </p:cNvPr>
          <p:cNvSpPr txBox="1"/>
          <p:nvPr/>
        </p:nvSpPr>
        <p:spPr>
          <a:xfrm>
            <a:off x="6051786" y="2457494"/>
            <a:ext cx="979630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latin typeface="+mj-ea"/>
                <a:ea typeface="+mj-ea"/>
              </a:rPr>
              <a:t>강의보기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8C63A-653A-1ABA-3E37-E321A9295DB5}"/>
              </a:ext>
            </a:extLst>
          </p:cNvPr>
          <p:cNvSpPr txBox="1"/>
          <p:nvPr/>
        </p:nvSpPr>
        <p:spPr>
          <a:xfrm>
            <a:off x="6051786" y="2952750"/>
            <a:ext cx="979630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latin typeface="+mj-ea"/>
                <a:ea typeface="+mj-ea"/>
              </a:rPr>
              <a:t>강의보기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2B54D-2EA5-BFCE-6974-06F2B199D0F8}"/>
              </a:ext>
            </a:extLst>
          </p:cNvPr>
          <p:cNvSpPr txBox="1"/>
          <p:nvPr/>
        </p:nvSpPr>
        <p:spPr>
          <a:xfrm>
            <a:off x="6051786" y="3556247"/>
            <a:ext cx="979630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latin typeface="+mj-ea"/>
                <a:ea typeface="+mj-ea"/>
              </a:rPr>
              <a:t>강의보기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887E4-C0AE-44D2-4B96-44F64E522F41}"/>
              </a:ext>
            </a:extLst>
          </p:cNvPr>
          <p:cNvSpPr txBox="1"/>
          <p:nvPr/>
        </p:nvSpPr>
        <p:spPr>
          <a:xfrm>
            <a:off x="6051786" y="4159744"/>
            <a:ext cx="979630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latin typeface="+mj-ea"/>
                <a:ea typeface="+mj-ea"/>
              </a:rPr>
              <a:t>강의보기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28D97-653D-1FC2-1C21-D1B273FB471E}"/>
              </a:ext>
            </a:extLst>
          </p:cNvPr>
          <p:cNvSpPr txBox="1"/>
          <p:nvPr/>
        </p:nvSpPr>
        <p:spPr>
          <a:xfrm>
            <a:off x="6051786" y="4763241"/>
            <a:ext cx="979630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latin typeface="+mj-ea"/>
                <a:ea typeface="+mj-ea"/>
              </a:rPr>
              <a:t>강의보기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1775B098-1D40-F5E9-BC74-E32969F90640}"/>
              </a:ext>
            </a:extLst>
          </p:cNvPr>
          <p:cNvSpPr/>
          <p:nvPr/>
        </p:nvSpPr>
        <p:spPr>
          <a:xfrm>
            <a:off x="6280595" y="159822"/>
            <a:ext cx="2070210" cy="420019"/>
          </a:xfrm>
          <a:prstGeom prst="borderCallout1">
            <a:avLst>
              <a:gd name="adj1" fmla="val 91101"/>
              <a:gd name="adj2" fmla="val 38269"/>
              <a:gd name="adj3" fmla="val 265470"/>
              <a:gd name="adj4" fmla="val 2294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PC </a:t>
            </a:r>
            <a:r>
              <a:rPr lang="ko-KR" altLang="en-US" sz="1100" dirty="0" err="1">
                <a:solidFill>
                  <a:schemeClr val="tx1"/>
                </a:solidFill>
              </a:rPr>
              <a:t>저화질</a:t>
            </a:r>
            <a:r>
              <a:rPr lang="ko-KR" altLang="en-US" sz="1100" dirty="0">
                <a:solidFill>
                  <a:schemeClr val="tx1"/>
                </a:solidFill>
              </a:rPr>
              <a:t> 영상 재생</a:t>
            </a:r>
          </a:p>
        </p:txBody>
      </p:sp>
    </p:spTree>
    <p:extLst>
      <p:ext uri="{BB962C8B-B14F-4D97-AF65-F5344CB8AC3E}">
        <p14:creationId xmlns:p14="http://schemas.microsoft.com/office/powerpoint/2010/main" val="226550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87F99C-1BCE-C8A6-4538-62C437415CB9}"/>
              </a:ext>
            </a:extLst>
          </p:cNvPr>
          <p:cNvSpPr txBox="1"/>
          <p:nvPr/>
        </p:nvSpPr>
        <p:spPr>
          <a:xfrm>
            <a:off x="688811" y="393969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강의 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57780-2130-1030-849B-DBE12F30C559}"/>
              </a:ext>
            </a:extLst>
          </p:cNvPr>
          <p:cNvSpPr txBox="1"/>
          <p:nvPr/>
        </p:nvSpPr>
        <p:spPr>
          <a:xfrm>
            <a:off x="1870648" y="393969"/>
            <a:ext cx="107896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주문 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94D45-2F08-FFDA-26D1-76A331465166}"/>
              </a:ext>
            </a:extLst>
          </p:cNvPr>
          <p:cNvSpPr txBox="1"/>
          <p:nvPr/>
        </p:nvSpPr>
        <p:spPr>
          <a:xfrm>
            <a:off x="3079335" y="393969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환불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44A2A7-30DA-8F95-C5E0-74290C8A3909}"/>
              </a:ext>
            </a:extLst>
          </p:cNvPr>
          <p:cNvSpPr/>
          <p:nvPr/>
        </p:nvSpPr>
        <p:spPr>
          <a:xfrm>
            <a:off x="688811" y="1794022"/>
            <a:ext cx="10004636" cy="450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2319CA-295C-1010-DC5C-A7CB453926F2}"/>
              </a:ext>
            </a:extLst>
          </p:cNvPr>
          <p:cNvSpPr/>
          <p:nvPr/>
        </p:nvSpPr>
        <p:spPr>
          <a:xfrm>
            <a:off x="688810" y="855099"/>
            <a:ext cx="10004636" cy="938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9AAC5-D743-DEBF-DAAB-D78B233CBD2E}"/>
              </a:ext>
            </a:extLst>
          </p:cNvPr>
          <p:cNvSpPr txBox="1"/>
          <p:nvPr/>
        </p:nvSpPr>
        <p:spPr>
          <a:xfrm rot="5400000">
            <a:off x="2677725" y="1408938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1D1051-26CA-8BE4-EF93-9115751E37C1}"/>
              </a:ext>
            </a:extLst>
          </p:cNvPr>
          <p:cNvSpPr txBox="1"/>
          <p:nvPr/>
        </p:nvSpPr>
        <p:spPr>
          <a:xfrm>
            <a:off x="1934093" y="1401244"/>
            <a:ext cx="89694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직렬 전체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2C46B8-1FE1-B188-2853-AC0FCA5C83F9}"/>
              </a:ext>
            </a:extLst>
          </p:cNvPr>
          <p:cNvSpPr/>
          <p:nvPr/>
        </p:nvSpPr>
        <p:spPr>
          <a:xfrm>
            <a:off x="733307" y="971886"/>
            <a:ext cx="1120710" cy="304784"/>
          </a:xfrm>
          <a:prstGeom prst="rect">
            <a:avLst/>
          </a:prstGeom>
          <a:solidFill>
            <a:srgbClr val="F1F1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64E276-0FD9-C05F-D592-DD0486B2CDE2}"/>
              </a:ext>
            </a:extLst>
          </p:cNvPr>
          <p:cNvSpPr/>
          <p:nvPr/>
        </p:nvSpPr>
        <p:spPr>
          <a:xfrm>
            <a:off x="733307" y="1372438"/>
            <a:ext cx="1120710" cy="304784"/>
          </a:xfrm>
          <a:prstGeom prst="rect">
            <a:avLst/>
          </a:prstGeom>
          <a:solidFill>
            <a:srgbClr val="F1F1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3B781-D60F-F3CF-CD20-F5724345F3BC}"/>
              </a:ext>
            </a:extLst>
          </p:cNvPr>
          <p:cNvSpPr txBox="1"/>
          <p:nvPr/>
        </p:nvSpPr>
        <p:spPr>
          <a:xfrm>
            <a:off x="906908" y="993868"/>
            <a:ext cx="80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주문일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9E5AA-CB44-B285-CC01-49B9FF5FB42E}"/>
              </a:ext>
            </a:extLst>
          </p:cNvPr>
          <p:cNvSpPr txBox="1"/>
          <p:nvPr/>
        </p:nvSpPr>
        <p:spPr>
          <a:xfrm>
            <a:off x="906908" y="1386948"/>
            <a:ext cx="80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조건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FCBEE3D-25F8-D131-9704-10802C6C0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77" y="979184"/>
            <a:ext cx="8300691" cy="2374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4890F8-213E-66E3-FA18-501A3ECF2C40}"/>
              </a:ext>
            </a:extLst>
          </p:cNvPr>
          <p:cNvSpPr txBox="1"/>
          <p:nvPr/>
        </p:nvSpPr>
        <p:spPr>
          <a:xfrm>
            <a:off x="2911118" y="1401244"/>
            <a:ext cx="89694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교수진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2F034-7B34-6D9F-8F01-F1AC70E0E62B}"/>
              </a:ext>
            </a:extLst>
          </p:cNvPr>
          <p:cNvSpPr txBox="1"/>
          <p:nvPr/>
        </p:nvSpPr>
        <p:spPr>
          <a:xfrm>
            <a:off x="3888143" y="1401244"/>
            <a:ext cx="89694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구분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62D388-9FF3-718D-6D97-CE75388C8483}"/>
              </a:ext>
            </a:extLst>
          </p:cNvPr>
          <p:cNvSpPr txBox="1"/>
          <p:nvPr/>
        </p:nvSpPr>
        <p:spPr>
          <a:xfrm>
            <a:off x="1934093" y="1663947"/>
            <a:ext cx="8969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 승진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DEF617-1984-B577-F7D9-F56858E06006}"/>
              </a:ext>
            </a:extLst>
          </p:cNvPr>
          <p:cNvSpPr txBox="1"/>
          <p:nvPr/>
        </p:nvSpPr>
        <p:spPr>
          <a:xfrm>
            <a:off x="3888143" y="1677222"/>
            <a:ext cx="89694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온라인</a:t>
            </a:r>
            <a:endParaRPr lang="en-US" altLang="ko-KR" sz="1000" b="1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단과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패스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B3927E-14E2-B7D3-F917-06768443AA95}"/>
              </a:ext>
            </a:extLst>
          </p:cNvPr>
          <p:cNvSpPr txBox="1"/>
          <p:nvPr/>
        </p:nvSpPr>
        <p:spPr>
          <a:xfrm>
            <a:off x="4859846" y="1401244"/>
            <a:ext cx="89694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+mj-ea"/>
                <a:ea typeface="+mj-ea"/>
              </a:rPr>
              <a:t>결제수단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CE5E5D-CAC2-642E-04C9-C5111519700B}"/>
              </a:ext>
            </a:extLst>
          </p:cNvPr>
          <p:cNvSpPr txBox="1"/>
          <p:nvPr/>
        </p:nvSpPr>
        <p:spPr>
          <a:xfrm>
            <a:off x="5825257" y="1401244"/>
            <a:ext cx="89694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+mj-ea"/>
                <a:ea typeface="+mj-ea"/>
              </a:rPr>
              <a:t>포인트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FD39B3-15FE-C486-E41C-F48AA06F7A14}"/>
              </a:ext>
            </a:extLst>
          </p:cNvPr>
          <p:cNvSpPr txBox="1"/>
          <p:nvPr/>
        </p:nvSpPr>
        <p:spPr>
          <a:xfrm>
            <a:off x="6790668" y="1401244"/>
            <a:ext cx="89694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j-ea"/>
                <a:ea typeface="+mj-ea"/>
              </a:rPr>
              <a:t>PG</a:t>
            </a:r>
            <a:r>
              <a:rPr lang="ko-KR" altLang="en-US" sz="1000" dirty="0">
                <a:latin typeface="+mj-ea"/>
                <a:ea typeface="+mj-ea"/>
              </a:rPr>
              <a:t>사</a:t>
            </a:r>
            <a:endParaRPr lang="en-US" altLang="ko-KR" sz="1000" dirty="0">
              <a:latin typeface="+mj-ea"/>
              <a:ea typeface="+mj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84022DC-38DE-7077-9423-76AEEDAE0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80996"/>
              </p:ext>
            </p:extLst>
          </p:nvPr>
        </p:nvGraphicFramePr>
        <p:xfrm>
          <a:off x="801853" y="3333297"/>
          <a:ext cx="9665510" cy="1614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490">
                  <a:extLst>
                    <a:ext uri="{9D8B030D-6E8A-4147-A177-3AD203B41FA5}">
                      <a16:colId xmlns:a16="http://schemas.microsoft.com/office/drawing/2014/main" val="2942689358"/>
                    </a:ext>
                  </a:extLst>
                </a:gridCol>
                <a:gridCol w="479722">
                  <a:extLst>
                    <a:ext uri="{9D8B030D-6E8A-4147-A177-3AD203B41FA5}">
                      <a16:colId xmlns:a16="http://schemas.microsoft.com/office/drawing/2014/main" val="3699882634"/>
                    </a:ext>
                  </a:extLst>
                </a:gridCol>
                <a:gridCol w="861723">
                  <a:extLst>
                    <a:ext uri="{9D8B030D-6E8A-4147-A177-3AD203B41FA5}">
                      <a16:colId xmlns:a16="http://schemas.microsoft.com/office/drawing/2014/main" val="2160247418"/>
                    </a:ext>
                  </a:extLst>
                </a:gridCol>
                <a:gridCol w="666280">
                  <a:extLst>
                    <a:ext uri="{9D8B030D-6E8A-4147-A177-3AD203B41FA5}">
                      <a16:colId xmlns:a16="http://schemas.microsoft.com/office/drawing/2014/main" val="3248188947"/>
                    </a:ext>
                  </a:extLst>
                </a:gridCol>
                <a:gridCol w="2007724">
                  <a:extLst>
                    <a:ext uri="{9D8B030D-6E8A-4147-A177-3AD203B41FA5}">
                      <a16:colId xmlns:a16="http://schemas.microsoft.com/office/drawing/2014/main" val="3713213209"/>
                    </a:ext>
                  </a:extLst>
                </a:gridCol>
                <a:gridCol w="479722">
                  <a:extLst>
                    <a:ext uri="{9D8B030D-6E8A-4147-A177-3AD203B41FA5}">
                      <a16:colId xmlns:a16="http://schemas.microsoft.com/office/drawing/2014/main" val="1403798927"/>
                    </a:ext>
                  </a:extLst>
                </a:gridCol>
                <a:gridCol w="564827">
                  <a:extLst>
                    <a:ext uri="{9D8B030D-6E8A-4147-A177-3AD203B41FA5}">
                      <a16:colId xmlns:a16="http://schemas.microsoft.com/office/drawing/2014/main" val="1724570952"/>
                    </a:ext>
                  </a:extLst>
                </a:gridCol>
                <a:gridCol w="696664">
                  <a:extLst>
                    <a:ext uri="{9D8B030D-6E8A-4147-A177-3AD203B41FA5}">
                      <a16:colId xmlns:a16="http://schemas.microsoft.com/office/drawing/2014/main" val="604098236"/>
                    </a:ext>
                  </a:extLst>
                </a:gridCol>
                <a:gridCol w="479722">
                  <a:extLst>
                    <a:ext uri="{9D8B030D-6E8A-4147-A177-3AD203B41FA5}">
                      <a16:colId xmlns:a16="http://schemas.microsoft.com/office/drawing/2014/main" val="4156958454"/>
                    </a:ext>
                  </a:extLst>
                </a:gridCol>
                <a:gridCol w="479722">
                  <a:extLst>
                    <a:ext uri="{9D8B030D-6E8A-4147-A177-3AD203B41FA5}">
                      <a16:colId xmlns:a16="http://schemas.microsoft.com/office/drawing/2014/main" val="386591254"/>
                    </a:ext>
                  </a:extLst>
                </a:gridCol>
                <a:gridCol w="479722">
                  <a:extLst>
                    <a:ext uri="{9D8B030D-6E8A-4147-A177-3AD203B41FA5}">
                      <a16:colId xmlns:a16="http://schemas.microsoft.com/office/drawing/2014/main" val="2515067917"/>
                    </a:ext>
                  </a:extLst>
                </a:gridCol>
                <a:gridCol w="479722">
                  <a:extLst>
                    <a:ext uri="{9D8B030D-6E8A-4147-A177-3AD203B41FA5}">
                      <a16:colId xmlns:a16="http://schemas.microsoft.com/office/drawing/2014/main" val="1864111213"/>
                    </a:ext>
                  </a:extLst>
                </a:gridCol>
                <a:gridCol w="497490">
                  <a:extLst>
                    <a:ext uri="{9D8B030D-6E8A-4147-A177-3AD203B41FA5}">
                      <a16:colId xmlns:a16="http://schemas.microsoft.com/office/drawing/2014/main" val="2330862901"/>
                    </a:ext>
                  </a:extLst>
                </a:gridCol>
                <a:gridCol w="497490">
                  <a:extLst>
                    <a:ext uri="{9D8B030D-6E8A-4147-A177-3AD203B41FA5}">
                      <a16:colId xmlns:a16="http://schemas.microsoft.com/office/drawing/2014/main" val="2378954770"/>
                    </a:ext>
                  </a:extLst>
                </a:gridCol>
                <a:gridCol w="497490">
                  <a:extLst>
                    <a:ext uri="{9D8B030D-6E8A-4147-A177-3AD203B41FA5}">
                      <a16:colId xmlns:a16="http://schemas.microsoft.com/office/drawing/2014/main" val="3633982251"/>
                    </a:ext>
                  </a:extLst>
                </a:gridCol>
              </a:tblGrid>
              <a:tr h="807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번호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직렬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구분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주문자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주문일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주문금액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결제금액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결제수단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결제상태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환불금액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사용포인트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적립포인트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사용쿠폰액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939416"/>
                  </a:ext>
                </a:extLst>
              </a:tr>
              <a:tr h="807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246587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경찰승진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20240528300197100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단과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온라인 단과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경찰승진 기본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] 2025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장정훈의 실무종합 기본이론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(24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정남헌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2024-05-28 16:56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10000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10000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카드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결제 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2555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358A6AE-D028-5FDE-D257-9E4E6D8D1591}"/>
              </a:ext>
            </a:extLst>
          </p:cNvPr>
          <p:cNvSpPr txBox="1"/>
          <p:nvPr/>
        </p:nvSpPr>
        <p:spPr>
          <a:xfrm rot="5400000">
            <a:off x="3582454" y="1408938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DB4EBB-A114-BEA8-8222-C28F81EE7B4F}"/>
              </a:ext>
            </a:extLst>
          </p:cNvPr>
          <p:cNvSpPr txBox="1"/>
          <p:nvPr/>
        </p:nvSpPr>
        <p:spPr>
          <a:xfrm rot="5400000">
            <a:off x="5550913" y="1408938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5DF118-0153-01C0-06FC-CEF8980637B1}"/>
              </a:ext>
            </a:extLst>
          </p:cNvPr>
          <p:cNvSpPr txBox="1"/>
          <p:nvPr/>
        </p:nvSpPr>
        <p:spPr>
          <a:xfrm rot="5400000">
            <a:off x="6523808" y="1408938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62AA3-49C1-045E-C9EE-38C388A7E428}"/>
              </a:ext>
            </a:extLst>
          </p:cNvPr>
          <p:cNvSpPr txBox="1"/>
          <p:nvPr/>
        </p:nvSpPr>
        <p:spPr>
          <a:xfrm rot="5400000">
            <a:off x="7435302" y="1408938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49A99-244A-9305-BA66-0ACA23B4568C}"/>
              </a:ext>
            </a:extLst>
          </p:cNvPr>
          <p:cNvSpPr txBox="1"/>
          <p:nvPr/>
        </p:nvSpPr>
        <p:spPr>
          <a:xfrm>
            <a:off x="733307" y="3032579"/>
            <a:ext cx="97340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전체 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OOOOO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건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[1/OOOO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페이지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] 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[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총 주문 합계 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: 10,000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원 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/ 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총 결제 금액 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: 10,000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원 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- 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총 환불 금액 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: 0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원 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= 10,000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원 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/ 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총 사용 포인트 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: 0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원 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/ 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총 사용 </a:t>
            </a:r>
            <a:r>
              <a:rPr lang="ko-KR" altLang="en-US" sz="9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쿠폰액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: 0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원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]</a:t>
            </a:r>
            <a:endParaRPr lang="ko-KR" altLang="en-US" sz="9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31246E-AE1A-3819-AA7F-53526C7DB829}"/>
              </a:ext>
            </a:extLst>
          </p:cNvPr>
          <p:cNvSpPr txBox="1"/>
          <p:nvPr/>
        </p:nvSpPr>
        <p:spPr>
          <a:xfrm>
            <a:off x="2911118" y="1679897"/>
            <a:ext cx="8969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장정훈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6D0F4-18DE-39D1-D294-513463D652CB}"/>
              </a:ext>
            </a:extLst>
          </p:cNvPr>
          <p:cNvSpPr txBox="1"/>
          <p:nvPr/>
        </p:nvSpPr>
        <p:spPr>
          <a:xfrm>
            <a:off x="4288022" y="385456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정산 관리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BC66DB-51D9-7EF6-2F56-51FD3BE46B2F}"/>
              </a:ext>
            </a:extLst>
          </p:cNvPr>
          <p:cNvSpPr txBox="1"/>
          <p:nvPr/>
        </p:nvSpPr>
        <p:spPr>
          <a:xfrm>
            <a:off x="11032067" y="374226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154002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40FF6-5CFE-CF0B-0908-3E4B9F683FD1}"/>
              </a:ext>
            </a:extLst>
          </p:cNvPr>
          <p:cNvSpPr txBox="1"/>
          <p:nvPr/>
        </p:nvSpPr>
        <p:spPr>
          <a:xfrm>
            <a:off x="688811" y="393969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강의 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B6FAE-9641-81E3-E431-761ED881F83F}"/>
              </a:ext>
            </a:extLst>
          </p:cNvPr>
          <p:cNvSpPr txBox="1"/>
          <p:nvPr/>
        </p:nvSpPr>
        <p:spPr>
          <a:xfrm>
            <a:off x="1870648" y="393969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주문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F1C7A-A9B0-0F00-FFC4-6A03A6BEEA3F}"/>
              </a:ext>
            </a:extLst>
          </p:cNvPr>
          <p:cNvSpPr txBox="1"/>
          <p:nvPr/>
        </p:nvSpPr>
        <p:spPr>
          <a:xfrm>
            <a:off x="3079335" y="393969"/>
            <a:ext cx="1078963" cy="276999"/>
          </a:xfrm>
          <a:prstGeom prst="rect">
            <a:avLst/>
          </a:prstGeom>
          <a:solidFill>
            <a:srgbClr val="DEEBF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환불 관리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4F071B-9899-241C-D8C5-5F4F99C127C8}"/>
              </a:ext>
            </a:extLst>
          </p:cNvPr>
          <p:cNvSpPr/>
          <p:nvPr/>
        </p:nvSpPr>
        <p:spPr>
          <a:xfrm>
            <a:off x="688811" y="1794022"/>
            <a:ext cx="10004636" cy="450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622475-D9B2-45D1-86F7-6ECDFFDA1F2B}"/>
              </a:ext>
            </a:extLst>
          </p:cNvPr>
          <p:cNvSpPr/>
          <p:nvPr/>
        </p:nvSpPr>
        <p:spPr>
          <a:xfrm>
            <a:off x="688810" y="855099"/>
            <a:ext cx="10004636" cy="938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59BF7-8669-15DE-6863-8CF08A781645}"/>
              </a:ext>
            </a:extLst>
          </p:cNvPr>
          <p:cNvSpPr txBox="1"/>
          <p:nvPr/>
        </p:nvSpPr>
        <p:spPr>
          <a:xfrm rot="5400000">
            <a:off x="2677725" y="1408938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349B3-3FBE-4AFF-9C09-BA1DD28719C7}"/>
              </a:ext>
            </a:extLst>
          </p:cNvPr>
          <p:cNvSpPr txBox="1"/>
          <p:nvPr/>
        </p:nvSpPr>
        <p:spPr>
          <a:xfrm>
            <a:off x="1934093" y="1401244"/>
            <a:ext cx="89694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직렬 전체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0B9601-4227-253A-ED9C-A644168C1701}"/>
              </a:ext>
            </a:extLst>
          </p:cNvPr>
          <p:cNvSpPr/>
          <p:nvPr/>
        </p:nvSpPr>
        <p:spPr>
          <a:xfrm>
            <a:off x="733307" y="971886"/>
            <a:ext cx="1120710" cy="304784"/>
          </a:xfrm>
          <a:prstGeom prst="rect">
            <a:avLst/>
          </a:prstGeom>
          <a:solidFill>
            <a:srgbClr val="F1F1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E075FB-006F-7E90-140D-554ABC6BCA21}"/>
              </a:ext>
            </a:extLst>
          </p:cNvPr>
          <p:cNvSpPr/>
          <p:nvPr/>
        </p:nvSpPr>
        <p:spPr>
          <a:xfrm>
            <a:off x="733307" y="1372438"/>
            <a:ext cx="1120710" cy="304784"/>
          </a:xfrm>
          <a:prstGeom prst="rect">
            <a:avLst/>
          </a:prstGeom>
          <a:solidFill>
            <a:srgbClr val="F1F1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76AC9-9631-FECA-450C-41A7F6697DA3}"/>
              </a:ext>
            </a:extLst>
          </p:cNvPr>
          <p:cNvSpPr txBox="1"/>
          <p:nvPr/>
        </p:nvSpPr>
        <p:spPr>
          <a:xfrm>
            <a:off x="906908" y="993868"/>
            <a:ext cx="80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날짜검색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71C8E3-0ECA-1512-EEE3-E2C4697506C2}"/>
              </a:ext>
            </a:extLst>
          </p:cNvPr>
          <p:cNvSpPr txBox="1"/>
          <p:nvPr/>
        </p:nvSpPr>
        <p:spPr>
          <a:xfrm>
            <a:off x="906908" y="1386948"/>
            <a:ext cx="809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조건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AD99BD8-46A3-EAB9-4EC0-753F00028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77" y="979184"/>
            <a:ext cx="8300691" cy="2374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8B8BD0-D0FB-32EE-6DB5-46C774A67C5C}"/>
              </a:ext>
            </a:extLst>
          </p:cNvPr>
          <p:cNvSpPr txBox="1"/>
          <p:nvPr/>
        </p:nvSpPr>
        <p:spPr>
          <a:xfrm>
            <a:off x="2911118" y="1401244"/>
            <a:ext cx="89694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교수진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09B25-3BDD-9C8E-9886-84C15995B8AB}"/>
              </a:ext>
            </a:extLst>
          </p:cNvPr>
          <p:cNvSpPr txBox="1"/>
          <p:nvPr/>
        </p:nvSpPr>
        <p:spPr>
          <a:xfrm>
            <a:off x="3888143" y="1401244"/>
            <a:ext cx="89694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구분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9CA99-CEF7-E614-C2D5-5C54BA9AC154}"/>
              </a:ext>
            </a:extLst>
          </p:cNvPr>
          <p:cNvSpPr txBox="1"/>
          <p:nvPr/>
        </p:nvSpPr>
        <p:spPr>
          <a:xfrm>
            <a:off x="1934093" y="1663947"/>
            <a:ext cx="8969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경찰 승진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777BE-1569-516C-A481-34B2BF5D6AF3}"/>
              </a:ext>
            </a:extLst>
          </p:cNvPr>
          <p:cNvSpPr txBox="1"/>
          <p:nvPr/>
        </p:nvSpPr>
        <p:spPr>
          <a:xfrm>
            <a:off x="3888143" y="1677222"/>
            <a:ext cx="89694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온라인</a:t>
            </a:r>
            <a:endParaRPr lang="en-US" altLang="ko-KR" sz="1000" b="1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단과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패스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1561D3-5F39-F063-61A1-9A48091799E5}"/>
              </a:ext>
            </a:extLst>
          </p:cNvPr>
          <p:cNvSpPr txBox="1"/>
          <p:nvPr/>
        </p:nvSpPr>
        <p:spPr>
          <a:xfrm>
            <a:off x="4865168" y="1401244"/>
            <a:ext cx="89694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선택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57A6D8-B8F3-4618-91BE-77079768ACF6}"/>
              </a:ext>
            </a:extLst>
          </p:cNvPr>
          <p:cNvSpPr txBox="1"/>
          <p:nvPr/>
        </p:nvSpPr>
        <p:spPr>
          <a:xfrm>
            <a:off x="5830579" y="1401244"/>
            <a:ext cx="89694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+mj-ea"/>
                <a:ea typeface="+mj-ea"/>
              </a:rPr>
              <a:t>결제수단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97715-25C2-77C1-A238-BDDBD5170778}"/>
              </a:ext>
            </a:extLst>
          </p:cNvPr>
          <p:cNvSpPr txBox="1"/>
          <p:nvPr/>
        </p:nvSpPr>
        <p:spPr>
          <a:xfrm>
            <a:off x="6795990" y="1401244"/>
            <a:ext cx="896949" cy="246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+mj-ea"/>
                <a:ea typeface="+mj-ea"/>
              </a:rPr>
              <a:t>포인트</a:t>
            </a:r>
            <a:endParaRPr lang="en-US" altLang="ko-KR" sz="1000" dirty="0">
              <a:latin typeface="+mj-ea"/>
              <a:ea typeface="+mj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73847DB-3D29-E642-C732-2C568450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25069"/>
              </p:ext>
            </p:extLst>
          </p:nvPr>
        </p:nvGraphicFramePr>
        <p:xfrm>
          <a:off x="801853" y="3333297"/>
          <a:ext cx="9665506" cy="1614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334">
                  <a:extLst>
                    <a:ext uri="{9D8B030D-6E8A-4147-A177-3AD203B41FA5}">
                      <a16:colId xmlns:a16="http://schemas.microsoft.com/office/drawing/2014/main" val="2942689358"/>
                    </a:ext>
                  </a:extLst>
                </a:gridCol>
                <a:gridCol w="469928">
                  <a:extLst>
                    <a:ext uri="{9D8B030D-6E8A-4147-A177-3AD203B41FA5}">
                      <a16:colId xmlns:a16="http://schemas.microsoft.com/office/drawing/2014/main" val="3699882634"/>
                    </a:ext>
                  </a:extLst>
                </a:gridCol>
                <a:gridCol w="844131">
                  <a:extLst>
                    <a:ext uri="{9D8B030D-6E8A-4147-A177-3AD203B41FA5}">
                      <a16:colId xmlns:a16="http://schemas.microsoft.com/office/drawing/2014/main" val="2160247418"/>
                    </a:ext>
                  </a:extLst>
                </a:gridCol>
                <a:gridCol w="652678">
                  <a:extLst>
                    <a:ext uri="{9D8B030D-6E8A-4147-A177-3AD203B41FA5}">
                      <a16:colId xmlns:a16="http://schemas.microsoft.com/office/drawing/2014/main" val="3248188947"/>
                    </a:ext>
                  </a:extLst>
                </a:gridCol>
                <a:gridCol w="1966737">
                  <a:extLst>
                    <a:ext uri="{9D8B030D-6E8A-4147-A177-3AD203B41FA5}">
                      <a16:colId xmlns:a16="http://schemas.microsoft.com/office/drawing/2014/main" val="3713213209"/>
                    </a:ext>
                  </a:extLst>
                </a:gridCol>
                <a:gridCol w="469928">
                  <a:extLst>
                    <a:ext uri="{9D8B030D-6E8A-4147-A177-3AD203B41FA5}">
                      <a16:colId xmlns:a16="http://schemas.microsoft.com/office/drawing/2014/main" val="1403798927"/>
                    </a:ext>
                  </a:extLst>
                </a:gridCol>
                <a:gridCol w="553296">
                  <a:extLst>
                    <a:ext uri="{9D8B030D-6E8A-4147-A177-3AD203B41FA5}">
                      <a16:colId xmlns:a16="http://schemas.microsoft.com/office/drawing/2014/main" val="1724570952"/>
                    </a:ext>
                  </a:extLst>
                </a:gridCol>
                <a:gridCol w="340364">
                  <a:extLst>
                    <a:ext uri="{9D8B030D-6E8A-4147-A177-3AD203B41FA5}">
                      <a16:colId xmlns:a16="http://schemas.microsoft.com/office/drawing/2014/main" val="604098236"/>
                    </a:ext>
                  </a:extLst>
                </a:gridCol>
                <a:gridCol w="418161">
                  <a:extLst>
                    <a:ext uri="{9D8B030D-6E8A-4147-A177-3AD203B41FA5}">
                      <a16:colId xmlns:a16="http://schemas.microsoft.com/office/drawing/2014/main" val="4156958454"/>
                    </a:ext>
                  </a:extLst>
                </a:gridCol>
                <a:gridCol w="408437">
                  <a:extLst>
                    <a:ext uri="{9D8B030D-6E8A-4147-A177-3AD203B41FA5}">
                      <a16:colId xmlns:a16="http://schemas.microsoft.com/office/drawing/2014/main" val="386591254"/>
                    </a:ext>
                  </a:extLst>
                </a:gridCol>
                <a:gridCol w="486234">
                  <a:extLst>
                    <a:ext uri="{9D8B030D-6E8A-4147-A177-3AD203B41FA5}">
                      <a16:colId xmlns:a16="http://schemas.microsoft.com/office/drawing/2014/main" val="2515067917"/>
                    </a:ext>
                  </a:extLst>
                </a:gridCol>
                <a:gridCol w="466785">
                  <a:extLst>
                    <a:ext uri="{9D8B030D-6E8A-4147-A177-3AD203B41FA5}">
                      <a16:colId xmlns:a16="http://schemas.microsoft.com/office/drawing/2014/main" val="3632536959"/>
                    </a:ext>
                  </a:extLst>
                </a:gridCol>
                <a:gridCol w="437611">
                  <a:extLst>
                    <a:ext uri="{9D8B030D-6E8A-4147-A177-3AD203B41FA5}">
                      <a16:colId xmlns:a16="http://schemas.microsoft.com/office/drawing/2014/main" val="1864111213"/>
                    </a:ext>
                  </a:extLst>
                </a:gridCol>
                <a:gridCol w="427886">
                  <a:extLst>
                    <a:ext uri="{9D8B030D-6E8A-4147-A177-3AD203B41FA5}">
                      <a16:colId xmlns:a16="http://schemas.microsoft.com/office/drawing/2014/main" val="2330862901"/>
                    </a:ext>
                  </a:extLst>
                </a:gridCol>
                <a:gridCol w="418161">
                  <a:extLst>
                    <a:ext uri="{9D8B030D-6E8A-4147-A177-3AD203B41FA5}">
                      <a16:colId xmlns:a16="http://schemas.microsoft.com/office/drawing/2014/main" val="2378954770"/>
                    </a:ext>
                  </a:extLst>
                </a:gridCol>
                <a:gridCol w="340364">
                  <a:extLst>
                    <a:ext uri="{9D8B030D-6E8A-4147-A177-3AD203B41FA5}">
                      <a16:colId xmlns:a16="http://schemas.microsoft.com/office/drawing/2014/main" val="3633982251"/>
                    </a:ext>
                  </a:extLst>
                </a:gridCol>
                <a:gridCol w="477471">
                  <a:extLst>
                    <a:ext uri="{9D8B030D-6E8A-4147-A177-3AD203B41FA5}">
                      <a16:colId xmlns:a16="http://schemas.microsoft.com/office/drawing/2014/main" val="4045190373"/>
                    </a:ext>
                  </a:extLst>
                </a:gridCol>
              </a:tblGrid>
              <a:tr h="8072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번호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직렬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구분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상품명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주문자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주문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금액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결제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금액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결제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수단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포인트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적립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포인트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사용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</a:rPr>
                        <a:t>쿠폰액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환불상태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939416"/>
                  </a:ext>
                </a:extLst>
              </a:tr>
              <a:tr h="8072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246587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경찰승진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20240528300197100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단과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온라인 단과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경찰승진 기본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] 2025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장정훈의 실무종합 기본이론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(24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정남헌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2024-05-28 16:56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10000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10000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카드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-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2555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B91FFE6-8080-E309-E06C-3D60DE6CCB45}"/>
              </a:ext>
            </a:extLst>
          </p:cNvPr>
          <p:cNvSpPr txBox="1"/>
          <p:nvPr/>
        </p:nvSpPr>
        <p:spPr>
          <a:xfrm rot="5400000">
            <a:off x="3582454" y="1408938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E75A72-6C7F-75CD-72F6-2A187980EEB1}"/>
              </a:ext>
            </a:extLst>
          </p:cNvPr>
          <p:cNvSpPr txBox="1"/>
          <p:nvPr/>
        </p:nvSpPr>
        <p:spPr>
          <a:xfrm rot="5400000">
            <a:off x="4580068" y="1408938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A095C-EED4-B0A7-0629-4890BDF9EABE}"/>
              </a:ext>
            </a:extLst>
          </p:cNvPr>
          <p:cNvSpPr txBox="1"/>
          <p:nvPr/>
        </p:nvSpPr>
        <p:spPr>
          <a:xfrm rot="5400000">
            <a:off x="5536780" y="1408938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3CA4EC-3BCA-CE70-9F49-70D012D1FA33}"/>
              </a:ext>
            </a:extLst>
          </p:cNvPr>
          <p:cNvSpPr txBox="1"/>
          <p:nvPr/>
        </p:nvSpPr>
        <p:spPr>
          <a:xfrm rot="5400000">
            <a:off x="6521646" y="1408938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8080D-014F-B208-3CEB-A2005BF2CE3B}"/>
              </a:ext>
            </a:extLst>
          </p:cNvPr>
          <p:cNvSpPr txBox="1"/>
          <p:nvPr/>
        </p:nvSpPr>
        <p:spPr>
          <a:xfrm rot="5400000">
            <a:off x="7494541" y="1408938"/>
            <a:ext cx="16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〉</a:t>
            </a:r>
            <a:endParaRPr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E03593-C7E9-43BB-746E-E0134FD8D9C8}"/>
              </a:ext>
            </a:extLst>
          </p:cNvPr>
          <p:cNvSpPr txBox="1"/>
          <p:nvPr/>
        </p:nvSpPr>
        <p:spPr>
          <a:xfrm>
            <a:off x="733307" y="3032579"/>
            <a:ext cx="97340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전체 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OOOOO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건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[1/OOOO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페이지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] 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[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총 환불 합계 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: 10,000</a:t>
            </a:r>
            <a:r>
              <a:rPr lang="ko-KR" altLang="en-US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원</a:t>
            </a:r>
            <a:r>
              <a:rPr lang="en-US" altLang="ko-KR" sz="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ea"/>
              </a:rPr>
              <a:t>]</a:t>
            </a:r>
            <a:endParaRPr lang="ko-KR" altLang="en-US" sz="9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4E88C3-469C-4771-15FE-8AB8EC69D15E}"/>
              </a:ext>
            </a:extLst>
          </p:cNvPr>
          <p:cNvSpPr txBox="1"/>
          <p:nvPr/>
        </p:nvSpPr>
        <p:spPr>
          <a:xfrm>
            <a:off x="2911118" y="1679897"/>
            <a:ext cx="896949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+mj-ea"/>
                <a:ea typeface="+mj-ea"/>
              </a:rPr>
              <a:t>장정훈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A741B3-088D-065F-4B13-4F3036839E63}"/>
              </a:ext>
            </a:extLst>
          </p:cNvPr>
          <p:cNvSpPr txBox="1"/>
          <p:nvPr/>
        </p:nvSpPr>
        <p:spPr>
          <a:xfrm>
            <a:off x="4865167" y="1677222"/>
            <a:ext cx="89694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환불요청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 err="1">
                <a:latin typeface="+mj-ea"/>
                <a:ea typeface="+mj-ea"/>
              </a:rPr>
              <a:t>환불진행중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환불완료</a:t>
            </a:r>
            <a:endParaRPr lang="en-US" altLang="ko-KR" sz="1000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환불취소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CF892-477F-125A-0EAA-D626E666DBB2}"/>
              </a:ext>
            </a:extLst>
          </p:cNvPr>
          <p:cNvSpPr txBox="1"/>
          <p:nvPr/>
        </p:nvSpPr>
        <p:spPr>
          <a:xfrm>
            <a:off x="4288022" y="385456"/>
            <a:ext cx="1078963" cy="2769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정산 관리</a:t>
            </a:r>
          </a:p>
        </p:txBody>
      </p:sp>
    </p:spTree>
    <p:extLst>
      <p:ext uri="{BB962C8B-B14F-4D97-AF65-F5344CB8AC3E}">
        <p14:creationId xmlns:p14="http://schemas.microsoft.com/office/powerpoint/2010/main" val="377780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25503</TotalTime>
  <Words>783</Words>
  <Application>Microsoft Office PowerPoint</Application>
  <PresentationFormat>와이드스크린</PresentationFormat>
  <Paragraphs>339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</cp:revision>
  <cp:lastPrinted>2024-06-04T08:21:17Z</cp:lastPrinted>
  <dcterms:created xsi:type="dcterms:W3CDTF">2024-04-03T06:40:33Z</dcterms:created>
  <dcterms:modified xsi:type="dcterms:W3CDTF">2024-06-07T01:19:08Z</dcterms:modified>
</cp:coreProperties>
</file>