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3" r:id="rId2"/>
    <p:sldId id="687" r:id="rId3"/>
    <p:sldId id="760" r:id="rId4"/>
    <p:sldId id="761" r:id="rId5"/>
    <p:sldId id="762" r:id="rId6"/>
    <p:sldId id="768" r:id="rId7"/>
    <p:sldId id="766" r:id="rId8"/>
    <p:sldId id="764" r:id="rId9"/>
    <p:sldId id="765" r:id="rId10"/>
    <p:sldId id="775" r:id="rId11"/>
    <p:sldId id="773" r:id="rId12"/>
    <p:sldId id="769" r:id="rId13"/>
    <p:sldId id="772" r:id="rId14"/>
    <p:sldId id="751" r:id="rId15"/>
    <p:sldId id="729" r:id="rId16"/>
  </p:sldIdLst>
  <p:sldSz cx="12192000" cy="6858000"/>
  <p:notesSz cx="6735763" cy="9866313"/>
  <p:embeddedFontLst>
    <p:embeddedFont>
      <p:font typeface="나눔바른고딕" panose="020B0600000101010101" charset="-127"/>
      <p:regular r:id="rId19"/>
      <p:bold r:id="rId20"/>
    </p:embeddedFont>
    <p:embeddedFont>
      <p:font typeface="G마켓 산스 TTF Bold" panose="02000000000000000000" pitchFamily="2" charset="-127"/>
      <p:bold r:id="rId21"/>
    </p:embeddedFont>
    <p:embeddedFont>
      <p:font typeface="G마켓 산스 TTF Medium" panose="02000000000000000000" pitchFamily="2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B18FB4-D122-4FAD-ACFA-EA4F139094DB}">
          <p14:sldIdLst>
            <p14:sldId id="283"/>
          </p14:sldIdLst>
        </p14:section>
        <p14:section name="PR페이지" id="{2955F383-6F4F-4D96-8F5D-5A051B505CAC}">
          <p14:sldIdLst>
            <p14:sldId id="687"/>
            <p14:sldId id="760"/>
            <p14:sldId id="761"/>
            <p14:sldId id="762"/>
            <p14:sldId id="768"/>
            <p14:sldId id="766"/>
            <p14:sldId id="764"/>
            <p14:sldId id="765"/>
            <p14:sldId id="775"/>
            <p14:sldId id="773"/>
            <p14:sldId id="769"/>
            <p14:sldId id="772"/>
            <p14:sldId id="751"/>
          </p14:sldIdLst>
        </p14:section>
        <p14:section name="배너" id="{975A071A-C7A2-4F92-B90C-E3EB3E80B511}">
          <p14:sldIdLst>
            <p14:sldId id="7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혜진" initials="한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4E4FE"/>
    <a:srgbClr val="5B9BD5"/>
    <a:srgbClr val="F34343"/>
    <a:srgbClr val="FFFF00"/>
    <a:srgbClr val="B0E7FE"/>
    <a:srgbClr val="29AF5D"/>
    <a:srgbClr val="1FB559"/>
    <a:srgbClr val="4DC279"/>
    <a:srgbClr val="73C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3333" autoAdjust="0"/>
  </p:normalViewPr>
  <p:slideViewPr>
    <p:cSldViewPr snapToGrid="0">
      <p:cViewPr varScale="1">
        <p:scale>
          <a:sx n="106" d="100"/>
          <a:sy n="106" d="100"/>
        </p:scale>
        <p:origin x="822" y="120"/>
      </p:cViewPr>
      <p:guideLst>
        <p:guide orient="horz" pos="2205"/>
        <p:guide pos="29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1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8D378-8015-471B-B564-0512C1E95F9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014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4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A370-B5F4-4CB9-BB6B-E4C0A74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0292" y="13273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5341938" y="627063"/>
            <a:ext cx="16186151" cy="9105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AAA7C-52DF-4DF8-867E-DFE3246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1">
            <a:extLst>
              <a:ext uri="{FF2B5EF4-FFF2-40B4-BE49-F238E27FC236}">
                <a16:creationId xmlns:a16="http://schemas.microsoft.com/office/drawing/2014/main" id="{375E3BC1-B9A6-4911-BE3B-91C1CF35F960}"/>
              </a:ext>
            </a:extLst>
          </p:cNvPr>
          <p:cNvSpPr txBox="1">
            <a:spLocks/>
          </p:cNvSpPr>
          <p:nvPr/>
        </p:nvSpPr>
        <p:spPr>
          <a:xfrm>
            <a:off x="5472150" y="627761"/>
            <a:ext cx="1183322" cy="81807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858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5343525" y="627063"/>
            <a:ext cx="16189325" cy="91074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577" y="4748164"/>
            <a:ext cx="5388610" cy="3884861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28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483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51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037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5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2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44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187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20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116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219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4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1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2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94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2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89D3-4BDC-46C1-8DDF-27BD1096D2BC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afe.naver.com/m2school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s://cafe.naver.com/kts9719" TargetMode="External"/><Relationship Id="rId7" Type="http://schemas.openxmlformats.org/officeDocument/2006/relationships/hyperlink" Target="https://section.blog.naver.com/BlogHome.naver?directoryNo=0&amp;currentPage=1&amp;groupId=0" TargetMode="Externa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all.dcinside.com/board/lists/?id=government_new1" TargetMode="External"/><Relationship Id="rId11" Type="http://schemas.openxmlformats.org/officeDocument/2006/relationships/image" Target="../media/image19.png"/><Relationship Id="rId5" Type="http://schemas.openxmlformats.org/officeDocument/2006/relationships/hyperlink" Target="https://cafe.daum.net/9glade/_rec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s://cafe.naver.com/gugrade" TargetMode="External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miraeij.com/gosi/classes/online/pass/pass9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aeij.com/gosi/center/notice/view.php?ssite_code=4&amp;sgb=1&amp;no=28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hyperlink" Target="https://www.miraeij.com/gosi/promotion/cheerUp/#tab-con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2028860" y="1553857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53" y="930680"/>
            <a:ext cx="1617846" cy="505944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74402"/>
              </p:ext>
            </p:extLst>
          </p:nvPr>
        </p:nvGraphicFramePr>
        <p:xfrm>
          <a:off x="5020590" y="3724779"/>
          <a:ext cx="5320420" cy="2185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명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2024 </a:t>
                      </a:r>
                      <a:r>
                        <a:rPr lang="ko-KR" altLang="en-US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미래인재 </a:t>
                      </a:r>
                      <a:r>
                        <a:rPr lang="ko-KR" altLang="en-US" sz="900" b="1" dirty="0" err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법원직</a:t>
                      </a:r>
                      <a:r>
                        <a:rPr lang="ko-KR" altLang="en-US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900" b="1" dirty="0" err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초시생</a:t>
                      </a:r>
                      <a:r>
                        <a:rPr lang="ko-KR" altLang="en-US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 실속 패키지 </a:t>
                      </a:r>
                      <a:r>
                        <a:rPr lang="en-US" altLang="ko-KR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PR</a:t>
                      </a:r>
                      <a:endParaRPr lang="ko-KR" altLang="en-US" sz="900" b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ea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V1.0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2023.05.16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기획 담당자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온라인 </a:t>
                      </a:r>
                      <a:r>
                        <a:rPr lang="ko-KR" altLang="en-US" sz="900" dirty="0" err="1"/>
                        <a:t>컨텐츠기획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홍혜민</a:t>
                      </a:r>
                      <a:endParaRPr lang="ko-KR" altLang="en-US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오픈 예정일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2023.05.24</a:t>
                      </a:r>
                      <a:endParaRPr lang="ko-KR" altLang="en-US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 요약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endParaRPr lang="en-US" altLang="ko-KR" sz="900" dirty="0"/>
                    </a:p>
                    <a:p>
                      <a:pPr marL="0" indent="0">
                        <a:buNone/>
                      </a:pPr>
                      <a:endParaRPr lang="en-US" altLang="ko-KR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23099"/>
                  </a:ext>
                </a:extLst>
              </a:tr>
            </a:tbl>
          </a:graphicData>
        </a:graphic>
      </p:graphicFrame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2028860" y="2639318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8860" y="1881631"/>
            <a:ext cx="831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2024 </a:t>
            </a:r>
            <a:r>
              <a:rPr lang="ko-KR" altLang="en-US" sz="2800" b="1" dirty="0"/>
              <a:t>미래인재 </a:t>
            </a:r>
            <a:r>
              <a:rPr lang="ko-KR" altLang="en-US" sz="2800" b="1" dirty="0" err="1"/>
              <a:t>법원직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초시생</a:t>
            </a:r>
            <a:r>
              <a:rPr lang="ko-KR" altLang="en-US" sz="2800" b="1" dirty="0"/>
              <a:t> 실속 패키지 </a:t>
            </a:r>
            <a:r>
              <a:rPr lang="en-US" altLang="ko-KR" sz="2800" b="1" dirty="0"/>
              <a:t>PR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9402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10B8577-030F-36FB-7799-7A4A306220B9}"/>
              </a:ext>
            </a:extLst>
          </p:cNvPr>
          <p:cNvSpPr txBox="1"/>
          <p:nvPr/>
        </p:nvSpPr>
        <p:spPr>
          <a:xfrm>
            <a:off x="3446156" y="845471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형법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</a:t>
            </a:r>
            <a:r>
              <a:rPr lang="ko-KR" altLang="en-US" sz="105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형소법</a:t>
            </a:r>
            <a:endParaRPr lang="ko-KR" altLang="en-US" sz="105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009F32-B230-4A01-8C58-0CDBF2908AB8}"/>
              </a:ext>
            </a:extLst>
          </p:cNvPr>
          <p:cNvSpPr txBox="1"/>
          <p:nvPr/>
        </p:nvSpPr>
        <p:spPr>
          <a:xfrm>
            <a:off x="3484899" y="1026201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신광은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47A4CE-C432-AC07-DCF7-2A9BA6222367}"/>
              </a:ext>
            </a:extLst>
          </p:cNvPr>
          <p:cNvSpPr/>
          <p:nvPr/>
        </p:nvSpPr>
        <p:spPr>
          <a:xfrm>
            <a:off x="3436825" y="826809"/>
            <a:ext cx="934871" cy="519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98B593-7F24-6BCF-83BA-7E2AF8751CB3}"/>
              </a:ext>
            </a:extLst>
          </p:cNvPr>
          <p:cNvSpPr txBox="1"/>
          <p:nvPr/>
        </p:nvSpPr>
        <p:spPr>
          <a:xfrm>
            <a:off x="4390358" y="845471"/>
            <a:ext cx="8996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민법</a:t>
            </a:r>
            <a:r>
              <a:rPr lang="en-US" altLang="ko-KR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/</a:t>
            </a:r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민소법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4EE6B7-E463-D06A-99E5-C7432DA54813}"/>
              </a:ext>
            </a:extLst>
          </p:cNvPr>
          <p:cNvSpPr txBox="1"/>
          <p:nvPr/>
        </p:nvSpPr>
        <p:spPr>
          <a:xfrm>
            <a:off x="4429101" y="1026201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박효근</a:t>
            </a:r>
            <a:endParaRPr lang="ko-KR" altLang="en-US" sz="16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8F39F01-0271-1EC5-9DBF-AC2F58B759A4}"/>
              </a:ext>
            </a:extLst>
          </p:cNvPr>
          <p:cNvSpPr/>
          <p:nvPr/>
        </p:nvSpPr>
        <p:spPr>
          <a:xfrm>
            <a:off x="4381027" y="826809"/>
            <a:ext cx="934871" cy="519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679506-3C02-4890-8596-D232E8169C96}"/>
              </a:ext>
            </a:extLst>
          </p:cNvPr>
          <p:cNvSpPr txBox="1"/>
          <p:nvPr/>
        </p:nvSpPr>
        <p:spPr>
          <a:xfrm>
            <a:off x="5532579" y="845471"/>
            <a:ext cx="444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헌법</a:t>
            </a:r>
            <a:endParaRPr lang="ko-KR" altLang="en-US" sz="105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AB856A-37EE-DA9A-CE5E-6CE6AB3B9642}"/>
              </a:ext>
            </a:extLst>
          </p:cNvPr>
          <p:cNvSpPr txBox="1"/>
          <p:nvPr/>
        </p:nvSpPr>
        <p:spPr>
          <a:xfrm>
            <a:off x="5373098" y="1026201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문태환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B32A31-EE3F-D75B-4FB3-C233E934B6BA}"/>
              </a:ext>
            </a:extLst>
          </p:cNvPr>
          <p:cNvSpPr/>
          <p:nvPr/>
        </p:nvSpPr>
        <p:spPr>
          <a:xfrm>
            <a:off x="5325024" y="826809"/>
            <a:ext cx="934871" cy="519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D0F814-7CB4-D76F-15D4-678A9F0566B8}"/>
              </a:ext>
            </a:extLst>
          </p:cNvPr>
          <p:cNvSpPr txBox="1"/>
          <p:nvPr/>
        </p:nvSpPr>
        <p:spPr>
          <a:xfrm>
            <a:off x="6437048" y="845471"/>
            <a:ext cx="5741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한국사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880DA3-FBD8-DC85-0C39-8782C3FA1AFF}"/>
              </a:ext>
            </a:extLst>
          </p:cNvPr>
          <p:cNvSpPr txBox="1"/>
          <p:nvPr/>
        </p:nvSpPr>
        <p:spPr>
          <a:xfrm>
            <a:off x="6326426" y="1026201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최진우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DA459FF-27AD-A4A7-C3A1-8AA321E9C6EA}"/>
              </a:ext>
            </a:extLst>
          </p:cNvPr>
          <p:cNvSpPr/>
          <p:nvPr/>
        </p:nvSpPr>
        <p:spPr>
          <a:xfrm>
            <a:off x="6278352" y="826809"/>
            <a:ext cx="934871" cy="519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4B13C0-817F-8320-D618-C6F05B0472CE}"/>
              </a:ext>
            </a:extLst>
          </p:cNvPr>
          <p:cNvSpPr txBox="1"/>
          <p:nvPr/>
        </p:nvSpPr>
        <p:spPr>
          <a:xfrm>
            <a:off x="7444486" y="845471"/>
            <a:ext cx="444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영어</a:t>
            </a:r>
            <a:endParaRPr lang="ko-KR" altLang="en-US" sz="105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AE7AA4-5CE0-CA62-DDFC-B8181A6DE97F}"/>
              </a:ext>
            </a:extLst>
          </p:cNvPr>
          <p:cNvSpPr txBox="1"/>
          <p:nvPr/>
        </p:nvSpPr>
        <p:spPr>
          <a:xfrm>
            <a:off x="7251966" y="1026201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김준기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33ACB46-37BA-D04E-E596-4C120D0245C3}"/>
              </a:ext>
            </a:extLst>
          </p:cNvPr>
          <p:cNvSpPr/>
          <p:nvPr/>
        </p:nvSpPr>
        <p:spPr>
          <a:xfrm>
            <a:off x="7203892" y="826809"/>
            <a:ext cx="934871" cy="519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2D26D9-3987-F648-42A7-DA0E84F02B63}"/>
              </a:ext>
            </a:extLst>
          </p:cNvPr>
          <p:cNvSpPr txBox="1"/>
          <p:nvPr/>
        </p:nvSpPr>
        <p:spPr>
          <a:xfrm>
            <a:off x="8343417" y="845471"/>
            <a:ext cx="444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국어</a:t>
            </a:r>
            <a:endParaRPr lang="ko-KR" altLang="en-US" sz="105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BEAF2A-56A0-F539-35BF-F5F1CFF55059}"/>
              </a:ext>
            </a:extLst>
          </p:cNvPr>
          <p:cNvSpPr txBox="1"/>
          <p:nvPr/>
        </p:nvSpPr>
        <p:spPr>
          <a:xfrm>
            <a:off x="8177506" y="1026201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김정원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338CD67-94F1-E243-111A-F2E73E17E842}"/>
              </a:ext>
            </a:extLst>
          </p:cNvPr>
          <p:cNvSpPr/>
          <p:nvPr/>
        </p:nvSpPr>
        <p:spPr>
          <a:xfrm>
            <a:off x="8129432" y="826809"/>
            <a:ext cx="934871" cy="51928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C0A1EDF6-31F5-A0E4-9751-39B27D59F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7" y="4274212"/>
            <a:ext cx="2670454" cy="157755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D6C69B73-8DCF-D3F4-8910-362B5E79C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72" y="756142"/>
            <a:ext cx="2670454" cy="349940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0EDC7A3-5264-E6C6-453C-334793885506}"/>
              </a:ext>
            </a:extLst>
          </p:cNvPr>
          <p:cNvSpPr txBox="1"/>
          <p:nvPr/>
        </p:nvSpPr>
        <p:spPr>
          <a:xfrm>
            <a:off x="416446" y="270588"/>
            <a:ext cx="3020379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8~9p </a:t>
            </a:r>
            <a:r>
              <a:rPr lang="ko-KR" altLang="en-US" sz="1600" dirty="0"/>
              <a:t>강사 영역 모바일 기획안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C7C78FA-3F4E-D370-D346-21890D9F94CF}"/>
              </a:ext>
            </a:extLst>
          </p:cNvPr>
          <p:cNvSpPr/>
          <p:nvPr/>
        </p:nvSpPr>
        <p:spPr>
          <a:xfrm>
            <a:off x="581024" y="5851944"/>
            <a:ext cx="2634717" cy="584596"/>
          </a:xfrm>
          <a:prstGeom prst="rect">
            <a:avLst/>
          </a:prstGeom>
          <a:solidFill>
            <a:srgbClr val="84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E9CFE2-1E5B-A450-5E09-217E35530E46}"/>
              </a:ext>
            </a:extLst>
          </p:cNvPr>
          <p:cNvSpPr txBox="1"/>
          <p:nvPr/>
        </p:nvSpPr>
        <p:spPr>
          <a:xfrm>
            <a:off x="942597" y="5908760"/>
            <a:ext cx="1875834" cy="430887"/>
          </a:xfrm>
          <a:prstGeom prst="rect">
            <a:avLst/>
          </a:prstGeom>
          <a:solidFill>
            <a:srgbClr val="84E4FE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/>
              <a:t>2024 </a:t>
            </a:r>
            <a:r>
              <a:rPr lang="ko-KR" altLang="en-US" sz="1100" b="1" dirty="0" err="1"/>
              <a:t>법원직</a:t>
            </a:r>
            <a:r>
              <a:rPr lang="ko-KR" altLang="en-US" sz="1100" b="1" dirty="0"/>
              <a:t> 합격은 역시</a:t>
            </a:r>
            <a:r>
              <a:rPr lang="en-US" altLang="ko-KR" sz="1100" b="1" dirty="0"/>
              <a:t>, </a:t>
            </a:r>
          </a:p>
          <a:p>
            <a:pPr algn="ctr"/>
            <a:r>
              <a:rPr lang="ko-KR" altLang="en-US" sz="1100" b="1" dirty="0"/>
              <a:t>미래인재 고시학원</a:t>
            </a: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2AFD3B31-52B6-FC7F-C35B-B113D2643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040446"/>
              </p:ext>
            </p:extLst>
          </p:nvPr>
        </p:nvGraphicFramePr>
        <p:xfrm>
          <a:off x="9476174" y="17756"/>
          <a:ext cx="2654423" cy="233595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b="1" spc="-100" baseline="0" dirty="0">
                          <a:solidFill>
                            <a:srgbClr val="FF0000"/>
                          </a:solidFill>
                          <a:latin typeface="+mn-ea"/>
                        </a:rPr>
                        <a:t>8~9p </a:t>
                      </a:r>
                      <a:r>
                        <a:rPr lang="ko-KR" altLang="en-US" sz="1000" b="1" spc="-100" baseline="0" dirty="0">
                          <a:solidFill>
                            <a:srgbClr val="FF0000"/>
                          </a:solidFill>
                          <a:latin typeface="+mn-ea"/>
                        </a:rPr>
                        <a:t>피씨 </a:t>
                      </a:r>
                      <a:r>
                        <a:rPr lang="ko-KR" altLang="en-US" sz="1000" b="1" spc="-100" baseline="0" dirty="0" err="1">
                          <a:solidFill>
                            <a:srgbClr val="FF0000"/>
                          </a:solidFill>
                          <a:latin typeface="+mn-ea"/>
                        </a:rPr>
                        <a:t>디스크립션</a:t>
                      </a:r>
                      <a:r>
                        <a:rPr lang="ko-KR" altLang="en-US" sz="1000" b="1" spc="-100" baseline="0" dirty="0">
                          <a:solidFill>
                            <a:srgbClr val="FF0000"/>
                          </a:solidFill>
                          <a:latin typeface="+mn-ea"/>
                        </a:rPr>
                        <a:t> 참고하셔서 작업 해주세요</a:t>
                      </a:r>
                      <a:r>
                        <a:rPr lang="en-US" altLang="ko-KR" sz="1000" b="1" spc="-100" baseline="0" dirty="0">
                          <a:solidFill>
                            <a:srgbClr val="FF0000"/>
                          </a:solidFill>
                          <a:latin typeface="+mn-ea"/>
                        </a:rPr>
                        <a:t>,</a:t>
                      </a:r>
                      <a:endParaRPr lang="ko-KR" altLang="en-US" sz="1000" b="1" spc="-100" baseline="0" dirty="0">
                        <a:solidFill>
                          <a:srgbClr val="FF0000"/>
                        </a:solidFill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1826492-0E38-AA23-1637-3848D0392E34}"/>
              </a:ext>
            </a:extLst>
          </p:cNvPr>
          <p:cNvSpPr txBox="1"/>
          <p:nvPr/>
        </p:nvSpPr>
        <p:spPr>
          <a:xfrm>
            <a:off x="9958812" y="26526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84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479388"/>
              </p:ext>
            </p:extLst>
          </p:nvPr>
        </p:nvGraphicFramePr>
        <p:xfrm>
          <a:off x="9476174" y="17756"/>
          <a:ext cx="2654423" cy="308706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비로그인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로그인 후 리턴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로그인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클릭 시 쿠폰 발급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발급 완료 후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얼럿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‘5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만원 할인쿠폰이 발급 되었습니다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. 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쿠폰코드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: 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C2305438063235</a:t>
                      </a: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6DB6DC0-0D7E-E464-77D7-1A57AE4F440E}"/>
              </a:ext>
            </a:extLst>
          </p:cNvPr>
          <p:cNvSpPr/>
          <p:nvPr/>
        </p:nvSpPr>
        <p:spPr>
          <a:xfrm>
            <a:off x="1032841" y="1809221"/>
            <a:ext cx="1397507" cy="5716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9D9ECB6-D745-4D82-9C9D-BC29B6DF686F}"/>
              </a:ext>
            </a:extLst>
          </p:cNvPr>
          <p:cNvSpPr/>
          <p:nvPr/>
        </p:nvSpPr>
        <p:spPr>
          <a:xfrm>
            <a:off x="628229" y="1809219"/>
            <a:ext cx="587161" cy="587161"/>
          </a:xfrm>
          <a:prstGeom prst="ellipse">
            <a:avLst/>
          </a:prstGeom>
          <a:solidFill>
            <a:srgbClr val="0000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23DF7D-C286-2AAE-83EE-084BD73D481D}"/>
              </a:ext>
            </a:extLst>
          </p:cNvPr>
          <p:cNvSpPr txBox="1"/>
          <p:nvPr/>
        </p:nvSpPr>
        <p:spPr>
          <a:xfrm>
            <a:off x="678767" y="189798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01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662A4-DFFB-9EAD-0C38-0F7C5EF2C989}"/>
              </a:ext>
            </a:extLst>
          </p:cNvPr>
          <p:cNvSpPr txBox="1"/>
          <p:nvPr/>
        </p:nvSpPr>
        <p:spPr>
          <a:xfrm>
            <a:off x="1287432" y="1928766"/>
            <a:ext cx="91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EVENT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D11628-8ABB-E6C8-74C7-42474026F947}"/>
              </a:ext>
            </a:extLst>
          </p:cNvPr>
          <p:cNvSpPr txBox="1"/>
          <p:nvPr/>
        </p:nvSpPr>
        <p:spPr>
          <a:xfrm>
            <a:off x="628229" y="2747845"/>
            <a:ext cx="4020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미래인재 수강생이라면 조건 없이 누구나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09626A-84F5-42F8-B402-06B505A1DFE4}"/>
              </a:ext>
            </a:extLst>
          </p:cNvPr>
          <p:cNvSpPr txBox="1"/>
          <p:nvPr/>
        </p:nvSpPr>
        <p:spPr>
          <a:xfrm>
            <a:off x="609649" y="3049279"/>
            <a:ext cx="407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법원직</a:t>
            </a:r>
            <a:r>
              <a:rPr lang="ko-KR" altLang="en-US" sz="2400" b="1" dirty="0"/>
              <a:t> 미래패스 </a:t>
            </a:r>
            <a:r>
              <a:rPr lang="en-US" altLang="ko-KR" sz="2400" b="1" dirty="0">
                <a:solidFill>
                  <a:srgbClr val="0000FF"/>
                </a:solidFill>
              </a:rPr>
              <a:t>5</a:t>
            </a:r>
            <a:r>
              <a:rPr lang="ko-KR" altLang="en-US" sz="2400" b="1" dirty="0"/>
              <a:t>만원 할인</a:t>
            </a:r>
          </a:p>
        </p:txBody>
      </p:sp>
      <p:pic>
        <p:nvPicPr>
          <p:cNvPr id="19" name="그래픽 18" descr="모니터">
            <a:extLst>
              <a:ext uri="{FF2B5EF4-FFF2-40B4-BE49-F238E27FC236}">
                <a16:creationId xmlns:a16="http://schemas.microsoft.com/office/drawing/2014/main" id="{96C715E9-FFCC-29E7-7951-9EC7B70AA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2121" y="2090919"/>
            <a:ext cx="3898273" cy="327979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A7F35B7-89B1-63BD-9E3C-5DE66D2B5290}"/>
              </a:ext>
            </a:extLst>
          </p:cNvPr>
          <p:cNvSpPr/>
          <p:nvPr/>
        </p:nvSpPr>
        <p:spPr>
          <a:xfrm>
            <a:off x="2220455" y="5517498"/>
            <a:ext cx="5131836" cy="75552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844B62-FFE5-39D0-53DF-CB5F7C005422}"/>
              </a:ext>
            </a:extLst>
          </p:cNvPr>
          <p:cNvSpPr txBox="1"/>
          <p:nvPr/>
        </p:nvSpPr>
        <p:spPr>
          <a:xfrm>
            <a:off x="3337996" y="5672152"/>
            <a:ext cx="256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5</a:t>
            </a:r>
            <a:r>
              <a:rPr lang="ko-KR" altLang="en-US" sz="2000" b="1" dirty="0">
                <a:solidFill>
                  <a:schemeClr val="bg1"/>
                </a:solidFill>
              </a:rPr>
              <a:t>만원 할인쿠폰 받기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1AB10B-E979-4538-5196-182CA5B79F4E}"/>
              </a:ext>
            </a:extLst>
          </p:cNvPr>
          <p:cNvSpPr txBox="1"/>
          <p:nvPr/>
        </p:nvSpPr>
        <p:spPr>
          <a:xfrm>
            <a:off x="586662" y="3753221"/>
            <a:ext cx="4665060" cy="107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혜택 상품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</a:rPr>
              <a:t>법원직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미래패스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참여대상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미래인재 회원이면 누구나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쿠폰이 즉시 지급 되며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‘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마이페이지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쿠폰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에서 확인 가능합니다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쿠폰 유효기간은 신청일로부터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일입니다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4DA892-77FC-818C-CCBE-DDF302F1A6B9}"/>
              </a:ext>
            </a:extLst>
          </p:cNvPr>
          <p:cNvSpPr/>
          <p:nvPr/>
        </p:nvSpPr>
        <p:spPr>
          <a:xfrm>
            <a:off x="0" y="0"/>
            <a:ext cx="9430821" cy="1337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94F8EE-6BD7-44E6-F573-33E704B10E8D}"/>
              </a:ext>
            </a:extLst>
          </p:cNvPr>
          <p:cNvSpPr txBox="1"/>
          <p:nvPr/>
        </p:nvSpPr>
        <p:spPr>
          <a:xfrm>
            <a:off x="2062435" y="90057"/>
            <a:ext cx="586429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/>
              <a:t>미래인재 </a:t>
            </a:r>
            <a:endParaRPr lang="en-US" altLang="ko-KR" sz="3200" b="1" dirty="0"/>
          </a:p>
          <a:p>
            <a:pPr algn="ctr"/>
            <a:r>
              <a:rPr lang="en-US" altLang="ko-KR" sz="3600" b="1" dirty="0"/>
              <a:t>2024 </a:t>
            </a:r>
            <a:r>
              <a:rPr lang="ko-KR" altLang="en-US" sz="3200" b="1" dirty="0" err="1"/>
              <a:t>법원직</a:t>
            </a:r>
            <a:r>
              <a:rPr lang="ko-KR" altLang="en-US" sz="3200" b="1" dirty="0"/>
              <a:t> 합격응원 </a:t>
            </a:r>
            <a:r>
              <a:rPr lang="en-US" altLang="ko-KR" sz="3200" b="1" dirty="0"/>
              <a:t>EVENT</a:t>
            </a:r>
            <a:endParaRPr lang="ko-KR" altLang="en-US" sz="2400" b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914F5B0-67FF-B2C6-F617-25DEA30C0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510" y="2747845"/>
            <a:ext cx="2749494" cy="865894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7AE7DE67-F0FD-4F28-FEE5-39824EE78BB1}"/>
              </a:ext>
            </a:extLst>
          </p:cNvPr>
          <p:cNvGrpSpPr/>
          <p:nvPr/>
        </p:nvGrpSpPr>
        <p:grpSpPr>
          <a:xfrm>
            <a:off x="5499913" y="3842645"/>
            <a:ext cx="3429000" cy="1066800"/>
            <a:chOff x="0" y="4212211"/>
            <a:chExt cx="3429000" cy="1066800"/>
          </a:xfrm>
        </p:grpSpPr>
        <p:pic>
          <p:nvPicPr>
            <p:cNvPr id="31" name="Picture 2" descr="파고다인강 :: 외국어인강 1위">
              <a:extLst>
                <a:ext uri="{FF2B5EF4-FFF2-40B4-BE49-F238E27FC236}">
                  <a16:creationId xmlns:a16="http://schemas.microsoft.com/office/drawing/2014/main" id="{855DD418-B15B-DEFC-751D-FF175B401D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212211"/>
              <a:ext cx="3429000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614E67-2DBD-257F-37E5-1F0E3CFB25DB}"/>
                </a:ext>
              </a:extLst>
            </p:cNvPr>
            <p:cNvSpPr txBox="1"/>
            <p:nvPr/>
          </p:nvSpPr>
          <p:spPr>
            <a:xfrm rot="16200000">
              <a:off x="2666770" y="4591722"/>
              <a:ext cx="902811" cy="307777"/>
            </a:xfrm>
            <a:prstGeom prst="rect">
              <a:avLst/>
            </a:prstGeom>
            <a:solidFill>
              <a:srgbClr val="F34343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400" b="1">
                  <a:solidFill>
                    <a:schemeClr val="bg1"/>
                  </a:solidFill>
                </a:rPr>
                <a:t>미래인재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EBB84BB-9709-DE9B-029A-999D84BA06A9}"/>
              </a:ext>
            </a:extLst>
          </p:cNvPr>
          <p:cNvGrpSpPr/>
          <p:nvPr/>
        </p:nvGrpSpPr>
        <p:grpSpPr>
          <a:xfrm>
            <a:off x="8078323" y="2201217"/>
            <a:ext cx="929266" cy="929266"/>
            <a:chOff x="7357387" y="4904118"/>
            <a:chExt cx="929266" cy="929266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C6632EF-03D3-FF9E-2908-6A2176E90AAC}"/>
                </a:ext>
              </a:extLst>
            </p:cNvPr>
            <p:cNvSpPr/>
            <p:nvPr/>
          </p:nvSpPr>
          <p:spPr>
            <a:xfrm>
              <a:off x="7357387" y="4904118"/>
              <a:ext cx="929266" cy="92926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1743AF-4A9B-4EDA-7B81-7F6E7DC7347E}"/>
                </a:ext>
              </a:extLst>
            </p:cNvPr>
            <p:cNvSpPr txBox="1"/>
            <p:nvPr/>
          </p:nvSpPr>
          <p:spPr>
            <a:xfrm>
              <a:off x="7498855" y="5045586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전원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증정</a:t>
              </a:r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B01CD251-DEDB-E6A8-650D-31E82E4A73E6}"/>
              </a:ext>
            </a:extLst>
          </p:cNvPr>
          <p:cNvSpPr/>
          <p:nvPr/>
        </p:nvSpPr>
        <p:spPr>
          <a:xfrm>
            <a:off x="2197681" y="5386320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23831-05AC-8C43-5011-D955C56C1B3B}"/>
              </a:ext>
            </a:extLst>
          </p:cNvPr>
          <p:cNvSpPr txBox="1"/>
          <p:nvPr/>
        </p:nvSpPr>
        <p:spPr>
          <a:xfrm>
            <a:off x="10674036" y="437282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11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64008"/>
              </p:ext>
            </p:extLst>
          </p:nvPr>
        </p:nvGraphicFramePr>
        <p:xfrm>
          <a:off x="9476174" y="17756"/>
          <a:ext cx="2654423" cy="217266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080" name="사각형: 둥근 모서리 3079">
            <a:extLst>
              <a:ext uri="{FF2B5EF4-FFF2-40B4-BE49-F238E27FC236}">
                <a16:creationId xmlns:a16="http://schemas.microsoft.com/office/drawing/2014/main" id="{BDF71367-3367-338D-AB67-355A5CFC6C90}"/>
              </a:ext>
            </a:extLst>
          </p:cNvPr>
          <p:cNvSpPr/>
          <p:nvPr/>
        </p:nvSpPr>
        <p:spPr>
          <a:xfrm>
            <a:off x="809273" y="574085"/>
            <a:ext cx="1397507" cy="5716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1" name="타원 3080">
            <a:extLst>
              <a:ext uri="{FF2B5EF4-FFF2-40B4-BE49-F238E27FC236}">
                <a16:creationId xmlns:a16="http://schemas.microsoft.com/office/drawing/2014/main" id="{756791EE-213B-EBB9-1892-99E77CB0EFFB}"/>
              </a:ext>
            </a:extLst>
          </p:cNvPr>
          <p:cNvSpPr/>
          <p:nvPr/>
        </p:nvSpPr>
        <p:spPr>
          <a:xfrm>
            <a:off x="404661" y="574083"/>
            <a:ext cx="587161" cy="587161"/>
          </a:xfrm>
          <a:prstGeom prst="ellipse">
            <a:avLst/>
          </a:prstGeom>
          <a:solidFill>
            <a:srgbClr val="0000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2" name="TextBox 3081">
            <a:extLst>
              <a:ext uri="{FF2B5EF4-FFF2-40B4-BE49-F238E27FC236}">
                <a16:creationId xmlns:a16="http://schemas.microsoft.com/office/drawing/2014/main" id="{20A8ABEF-B773-8DE3-0643-D2ED74BEFD1A}"/>
              </a:ext>
            </a:extLst>
          </p:cNvPr>
          <p:cNvSpPr txBox="1"/>
          <p:nvPr/>
        </p:nvSpPr>
        <p:spPr>
          <a:xfrm>
            <a:off x="455199" y="662852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02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083" name="TextBox 3082">
            <a:extLst>
              <a:ext uri="{FF2B5EF4-FFF2-40B4-BE49-F238E27FC236}">
                <a16:creationId xmlns:a16="http://schemas.microsoft.com/office/drawing/2014/main" id="{EE36B7E9-5ACA-6E19-1681-FC9BB85E0B7C}"/>
              </a:ext>
            </a:extLst>
          </p:cNvPr>
          <p:cNvSpPr txBox="1"/>
          <p:nvPr/>
        </p:nvSpPr>
        <p:spPr>
          <a:xfrm>
            <a:off x="1063864" y="693630"/>
            <a:ext cx="91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EVENT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84" name="TextBox 3083">
            <a:extLst>
              <a:ext uri="{FF2B5EF4-FFF2-40B4-BE49-F238E27FC236}">
                <a16:creationId xmlns:a16="http://schemas.microsoft.com/office/drawing/2014/main" id="{C1CDFA05-8208-739B-7A2A-BA80BCCD8068}"/>
              </a:ext>
            </a:extLst>
          </p:cNvPr>
          <p:cNvSpPr txBox="1"/>
          <p:nvPr/>
        </p:nvSpPr>
        <p:spPr>
          <a:xfrm>
            <a:off x="337128" y="1398642"/>
            <a:ext cx="4533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법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알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못도 어려움 없이 효율적인 학습이 가능한</a:t>
            </a:r>
          </a:p>
        </p:txBody>
      </p:sp>
      <p:sp>
        <p:nvSpPr>
          <p:cNvPr id="3085" name="TextBox 3084">
            <a:extLst>
              <a:ext uri="{FF2B5EF4-FFF2-40B4-BE49-F238E27FC236}">
                <a16:creationId xmlns:a16="http://schemas.microsoft.com/office/drawing/2014/main" id="{F162DE5F-FD24-BFE2-3F65-5136741E6066}"/>
              </a:ext>
            </a:extLst>
          </p:cNvPr>
          <p:cNvSpPr txBox="1"/>
          <p:nvPr/>
        </p:nvSpPr>
        <p:spPr>
          <a:xfrm>
            <a:off x="320295" y="1750346"/>
            <a:ext cx="4717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2024 </a:t>
            </a:r>
            <a:r>
              <a:rPr lang="ko-KR" altLang="en-US" sz="2400" b="1" dirty="0"/>
              <a:t>미래인재 </a:t>
            </a:r>
            <a:r>
              <a:rPr lang="ko-KR" altLang="en-US" sz="2400" b="1" dirty="0" err="1"/>
              <a:t>법원직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소문내고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r>
              <a:rPr lang="ko-KR" altLang="en-US" sz="2400" b="1" dirty="0">
                <a:solidFill>
                  <a:srgbClr val="0000FF"/>
                </a:solidFill>
              </a:rPr>
              <a:t>합격 실속 패키지 받자</a:t>
            </a:r>
            <a:r>
              <a:rPr lang="en-US" altLang="ko-KR" sz="2400" b="1" dirty="0">
                <a:solidFill>
                  <a:srgbClr val="0000FF"/>
                </a:solidFill>
              </a:rPr>
              <a:t>~!</a:t>
            </a:r>
            <a:endParaRPr lang="ko-KR" altLang="en-US" sz="2400" b="1" dirty="0"/>
          </a:p>
        </p:txBody>
      </p:sp>
      <p:sp>
        <p:nvSpPr>
          <p:cNvPr id="3090" name="TextBox 3089">
            <a:extLst>
              <a:ext uri="{FF2B5EF4-FFF2-40B4-BE49-F238E27FC236}">
                <a16:creationId xmlns:a16="http://schemas.microsoft.com/office/drawing/2014/main" id="{81E19B0B-0B02-4DDC-681C-29DFC6EB07A9}"/>
              </a:ext>
            </a:extLst>
          </p:cNvPr>
          <p:cNvSpPr txBox="1"/>
          <p:nvPr/>
        </p:nvSpPr>
        <p:spPr>
          <a:xfrm>
            <a:off x="455199" y="2715677"/>
            <a:ext cx="25843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참여기간 </a:t>
            </a:r>
            <a:r>
              <a:rPr lang="en-US" altLang="ko-KR" sz="1600" dirty="0"/>
              <a:t>: ~6</a:t>
            </a:r>
            <a:r>
              <a:rPr lang="ko-KR" altLang="en-US" sz="1600" dirty="0"/>
              <a:t>월 </a:t>
            </a:r>
            <a:r>
              <a:rPr lang="en-US" altLang="ko-KR" sz="1600" dirty="0"/>
              <a:t>7</a:t>
            </a:r>
            <a:r>
              <a:rPr lang="ko-KR" altLang="en-US" sz="1600" dirty="0"/>
              <a:t>일 </a:t>
            </a:r>
            <a:r>
              <a:rPr lang="en-US" altLang="ko-KR" sz="1600" dirty="0"/>
              <a:t>(</a:t>
            </a:r>
            <a:r>
              <a:rPr lang="ko-KR" altLang="en-US" sz="1600" dirty="0"/>
              <a:t>수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당첨자 발표 </a:t>
            </a:r>
            <a:r>
              <a:rPr lang="en-US" altLang="ko-KR" sz="1600" dirty="0"/>
              <a:t>: 6</a:t>
            </a:r>
            <a:r>
              <a:rPr lang="ko-KR" altLang="en-US" sz="1600" dirty="0"/>
              <a:t>월</a:t>
            </a:r>
            <a:r>
              <a:rPr lang="en-US" altLang="ko-KR" sz="1600" dirty="0"/>
              <a:t>8</a:t>
            </a:r>
            <a:r>
              <a:rPr lang="ko-KR" altLang="en-US" sz="1600" dirty="0"/>
              <a:t>일 </a:t>
            </a:r>
            <a:r>
              <a:rPr lang="en-US" altLang="ko-KR" sz="1600" dirty="0"/>
              <a:t>(</a:t>
            </a:r>
            <a:r>
              <a:rPr lang="ko-KR" altLang="en-US" sz="1600" dirty="0"/>
              <a:t>목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</a:p>
        </p:txBody>
      </p:sp>
      <p:sp>
        <p:nvSpPr>
          <p:cNvPr id="3091" name="TextBox 3090">
            <a:extLst>
              <a:ext uri="{FF2B5EF4-FFF2-40B4-BE49-F238E27FC236}">
                <a16:creationId xmlns:a16="http://schemas.microsoft.com/office/drawing/2014/main" id="{3E32C8DB-D4D3-FB07-234C-16DE508EBBC6}"/>
              </a:ext>
            </a:extLst>
          </p:cNvPr>
          <p:cNvSpPr txBox="1"/>
          <p:nvPr/>
        </p:nvSpPr>
        <p:spPr>
          <a:xfrm>
            <a:off x="396695" y="3477823"/>
            <a:ext cx="5133136" cy="2090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합격 실속 패키지 제공 대상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소문내기 이벤트 참여자 추첨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명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합격 실속 패키지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</a:rPr>
              <a:t>법과목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입문강의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</a:rPr>
              <a:t>법원직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바이블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부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100" b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소문내기 이벤트 당첨자는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월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일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개별 안내 됩니다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당첨자 수강방법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</a:rPr>
              <a:t>내강의실에서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6/8(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목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부터 수강 가능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소문내기 이벤트 당첨자 도서지급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6/8(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목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장바구니에 자동으로 담깁니다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배송비는 본인 부담 입니다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입문강의 수강기간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: 6/8(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목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)~7/20(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</a:rPr>
              <a:t>목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grpSp>
        <p:nvGrpSpPr>
          <p:cNvPr id="3101" name="그룹 3100">
            <a:extLst>
              <a:ext uri="{FF2B5EF4-FFF2-40B4-BE49-F238E27FC236}">
                <a16:creationId xmlns:a16="http://schemas.microsoft.com/office/drawing/2014/main" id="{FA90C2FE-EBA1-F245-C24E-250772894DD6}"/>
              </a:ext>
            </a:extLst>
          </p:cNvPr>
          <p:cNvGrpSpPr/>
          <p:nvPr/>
        </p:nvGrpSpPr>
        <p:grpSpPr>
          <a:xfrm>
            <a:off x="4955089" y="1285909"/>
            <a:ext cx="3963594" cy="3389452"/>
            <a:chOff x="5061339" y="785390"/>
            <a:chExt cx="3963594" cy="3389452"/>
          </a:xfrm>
        </p:grpSpPr>
        <p:grpSp>
          <p:nvGrpSpPr>
            <p:cNvPr id="3098" name="그룹 3097">
              <a:extLst>
                <a:ext uri="{FF2B5EF4-FFF2-40B4-BE49-F238E27FC236}">
                  <a16:creationId xmlns:a16="http://schemas.microsoft.com/office/drawing/2014/main" id="{46C3D704-5501-82E0-B662-B41C28D5B554}"/>
                </a:ext>
              </a:extLst>
            </p:cNvPr>
            <p:cNvGrpSpPr/>
            <p:nvPr/>
          </p:nvGrpSpPr>
          <p:grpSpPr>
            <a:xfrm>
              <a:off x="6211342" y="785390"/>
              <a:ext cx="2813591" cy="2367205"/>
              <a:chOff x="6369782" y="1232492"/>
              <a:chExt cx="2813591" cy="2367205"/>
            </a:xfrm>
          </p:grpSpPr>
          <p:pic>
            <p:nvPicPr>
              <p:cNvPr id="3086" name="그래픽 3085" descr="모니터">
                <a:extLst>
                  <a:ext uri="{FF2B5EF4-FFF2-40B4-BE49-F238E27FC236}">
                    <a16:creationId xmlns:a16="http://schemas.microsoft.com/office/drawing/2014/main" id="{88707A38-2405-802C-B25C-94EBF90300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369782" y="1232492"/>
                <a:ext cx="2813591" cy="2367205"/>
              </a:xfrm>
              <a:prstGeom prst="rect">
                <a:avLst/>
              </a:prstGeom>
            </p:spPr>
          </p:pic>
          <p:sp>
            <p:nvSpPr>
              <p:cNvPr id="3087" name="TextBox 3086">
                <a:extLst>
                  <a:ext uri="{FF2B5EF4-FFF2-40B4-BE49-F238E27FC236}">
                    <a16:creationId xmlns:a16="http://schemas.microsoft.com/office/drawing/2014/main" id="{25B4E8D5-AE5F-69F0-F7E6-DBC507151AD8}"/>
                  </a:ext>
                </a:extLst>
              </p:cNvPr>
              <p:cNvSpPr txBox="1"/>
              <p:nvPr/>
            </p:nvSpPr>
            <p:spPr>
              <a:xfrm>
                <a:off x="6822632" y="1885721"/>
                <a:ext cx="19399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법과목</a:t>
                </a:r>
                <a:r>
                  <a:rPr lang="ko-KR" altLang="en-US" dirty="0"/>
                  <a:t> 입문강의</a:t>
                </a:r>
                <a:endParaRPr lang="en-US" altLang="ko-KR" dirty="0"/>
              </a:p>
              <a:p>
                <a:r>
                  <a:rPr lang="en-US" altLang="ko-KR" dirty="0"/>
                  <a:t>+</a:t>
                </a:r>
                <a:r>
                  <a:rPr lang="ko-KR" altLang="en-US" dirty="0"/>
                  <a:t>강사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분 이미지</a:t>
                </a:r>
              </a:p>
            </p:txBody>
          </p:sp>
        </p:grpSp>
        <p:pic>
          <p:nvPicPr>
            <p:cNvPr id="3095" name="그림 3094">
              <a:extLst>
                <a:ext uri="{FF2B5EF4-FFF2-40B4-BE49-F238E27FC236}">
                  <a16:creationId xmlns:a16="http://schemas.microsoft.com/office/drawing/2014/main" id="{E485F823-6DC9-E9B5-CA3C-85BB5C5B5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2693" y="1101514"/>
              <a:ext cx="1178272" cy="1606735"/>
            </a:xfrm>
            <a:prstGeom prst="rect">
              <a:avLst/>
            </a:prstGeom>
          </p:spPr>
        </p:pic>
        <p:pic>
          <p:nvPicPr>
            <p:cNvPr id="3096" name="그림 3095">
              <a:extLst>
                <a:ext uri="{FF2B5EF4-FFF2-40B4-BE49-F238E27FC236}">
                  <a16:creationId xmlns:a16="http://schemas.microsoft.com/office/drawing/2014/main" id="{D885940F-24E9-42F3-D2B7-06C2102DA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700000">
              <a:off x="5061339" y="2175331"/>
              <a:ext cx="1466308" cy="1999511"/>
            </a:xfrm>
            <a:prstGeom prst="rect">
              <a:avLst/>
            </a:prstGeom>
          </p:spPr>
        </p:pic>
        <p:pic>
          <p:nvPicPr>
            <p:cNvPr id="3097" name="그림 3096">
              <a:extLst>
                <a:ext uri="{FF2B5EF4-FFF2-40B4-BE49-F238E27FC236}">
                  <a16:creationId xmlns:a16="http://schemas.microsoft.com/office/drawing/2014/main" id="{3D2ADC1A-2A21-0B08-3D04-8AB16A1D2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0565" y="2678178"/>
              <a:ext cx="1065472" cy="1452917"/>
            </a:xfrm>
            <a:prstGeom prst="rect">
              <a:avLst/>
            </a:prstGeom>
          </p:spPr>
        </p:pic>
        <p:pic>
          <p:nvPicPr>
            <p:cNvPr id="3099" name="그림 3098">
              <a:extLst>
                <a:ext uri="{FF2B5EF4-FFF2-40B4-BE49-F238E27FC236}">
                  <a16:creationId xmlns:a16="http://schemas.microsoft.com/office/drawing/2014/main" id="{2754396D-4919-201C-A33A-BB71D8617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7185" y="2678178"/>
              <a:ext cx="1065472" cy="1452917"/>
            </a:xfrm>
            <a:prstGeom prst="rect">
              <a:avLst/>
            </a:prstGeom>
          </p:spPr>
        </p:pic>
        <p:pic>
          <p:nvPicPr>
            <p:cNvPr id="3100" name="그림 3099">
              <a:extLst>
                <a:ext uri="{FF2B5EF4-FFF2-40B4-BE49-F238E27FC236}">
                  <a16:creationId xmlns:a16="http://schemas.microsoft.com/office/drawing/2014/main" id="{AC54F0A8-B974-86E3-B9A3-849959608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41617" y="2678178"/>
              <a:ext cx="1065472" cy="1452917"/>
            </a:xfrm>
            <a:prstGeom prst="rect">
              <a:avLst/>
            </a:prstGeom>
          </p:spPr>
        </p:pic>
      </p:grpSp>
      <p:grpSp>
        <p:nvGrpSpPr>
          <p:cNvPr id="3105" name="그룹 3104">
            <a:extLst>
              <a:ext uri="{FF2B5EF4-FFF2-40B4-BE49-F238E27FC236}">
                <a16:creationId xmlns:a16="http://schemas.microsoft.com/office/drawing/2014/main" id="{1464B42B-5557-885F-9CCF-ABADED278359}"/>
              </a:ext>
            </a:extLst>
          </p:cNvPr>
          <p:cNvGrpSpPr/>
          <p:nvPr/>
        </p:nvGrpSpPr>
        <p:grpSpPr>
          <a:xfrm>
            <a:off x="8156407" y="4058669"/>
            <a:ext cx="929266" cy="929266"/>
            <a:chOff x="7357387" y="4904118"/>
            <a:chExt cx="929266" cy="929266"/>
          </a:xfrm>
        </p:grpSpPr>
        <p:sp>
          <p:nvSpPr>
            <p:cNvPr id="3103" name="타원 3102">
              <a:extLst>
                <a:ext uri="{FF2B5EF4-FFF2-40B4-BE49-F238E27FC236}">
                  <a16:creationId xmlns:a16="http://schemas.microsoft.com/office/drawing/2014/main" id="{3B13BFEA-D4ED-5DD3-6B1C-198B67478288}"/>
                </a:ext>
              </a:extLst>
            </p:cNvPr>
            <p:cNvSpPr/>
            <p:nvPr/>
          </p:nvSpPr>
          <p:spPr>
            <a:xfrm>
              <a:off x="7357387" y="4904118"/>
              <a:ext cx="929266" cy="92926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4" name="TextBox 3103">
              <a:extLst>
                <a:ext uri="{FF2B5EF4-FFF2-40B4-BE49-F238E27FC236}">
                  <a16:creationId xmlns:a16="http://schemas.microsoft.com/office/drawing/2014/main" id="{C51A8724-3B84-7813-CFC9-70AB67BC4796}"/>
                </a:ext>
              </a:extLst>
            </p:cNvPr>
            <p:cNvSpPr txBox="1"/>
            <p:nvPr/>
          </p:nvSpPr>
          <p:spPr>
            <a:xfrm>
              <a:off x="7481222" y="5045586"/>
              <a:ext cx="681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추첨</a:t>
              </a:r>
              <a:endParaRPr lang="en-US" altLang="ko-KR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50</a:t>
              </a:r>
              <a:r>
                <a:rPr lang="ko-KR" altLang="en-US" b="1" dirty="0">
                  <a:solidFill>
                    <a:schemeClr val="bg1"/>
                  </a:solidFill>
                </a:rPr>
                <a:t>명</a:t>
              </a:r>
            </a:p>
          </p:txBody>
        </p:sp>
      </p:grpSp>
      <p:sp>
        <p:nvSpPr>
          <p:cNvPr id="3107" name="설명선: 아래쪽 화살표 3106">
            <a:extLst>
              <a:ext uri="{FF2B5EF4-FFF2-40B4-BE49-F238E27FC236}">
                <a16:creationId xmlns:a16="http://schemas.microsoft.com/office/drawing/2014/main" id="{B77B1BB1-AB3D-FC84-4CEF-C4C283C121C4}"/>
              </a:ext>
            </a:extLst>
          </p:cNvPr>
          <p:cNvSpPr/>
          <p:nvPr/>
        </p:nvSpPr>
        <p:spPr>
          <a:xfrm>
            <a:off x="8412480" y="6528816"/>
            <a:ext cx="847625" cy="412528"/>
          </a:xfrm>
          <a:prstGeom prst="down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8" name="TextBox 3107">
            <a:extLst>
              <a:ext uri="{FF2B5EF4-FFF2-40B4-BE49-F238E27FC236}">
                <a16:creationId xmlns:a16="http://schemas.microsoft.com/office/drawing/2014/main" id="{C680B693-094F-82D2-CF26-998905203595}"/>
              </a:ext>
            </a:extLst>
          </p:cNvPr>
          <p:cNvSpPr txBox="1"/>
          <p:nvPr/>
        </p:nvSpPr>
        <p:spPr>
          <a:xfrm>
            <a:off x="8369593" y="6528816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다음장</a:t>
            </a:r>
            <a:r>
              <a:rPr lang="ko-KR" altLang="en-US" sz="1050" dirty="0"/>
              <a:t> 연결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DA8DB6F-49E1-8E25-05A5-2DF69A546091}"/>
              </a:ext>
            </a:extLst>
          </p:cNvPr>
          <p:cNvSpPr/>
          <p:nvPr/>
        </p:nvSpPr>
        <p:spPr>
          <a:xfrm>
            <a:off x="230904" y="2595623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BACB8C-C7EE-A970-B44F-310E320E76C2}"/>
              </a:ext>
            </a:extLst>
          </p:cNvPr>
          <p:cNvSpPr txBox="1"/>
          <p:nvPr/>
        </p:nvSpPr>
        <p:spPr>
          <a:xfrm>
            <a:off x="10746463" y="439998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01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911370"/>
              </p:ext>
            </p:extLst>
          </p:nvPr>
        </p:nvGraphicFramePr>
        <p:xfrm>
          <a:off x="9524246" y="17756"/>
          <a:ext cx="2606351" cy="5982668"/>
        </p:xfrm>
        <a:graphic>
          <a:graphicData uri="http://schemas.openxmlformats.org/drawingml/2006/table">
            <a:tbl>
              <a:tblPr/>
              <a:tblGrid>
                <a:gridCol w="323439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메인 이미지 활용하여 다운 이미지 제작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1-1.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클릭 시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,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랜딩 페이지 </a:t>
                      </a:r>
                      <a:r>
                        <a:rPr lang="en-US" altLang="ko-KR" sz="1000" spc="-100" baseline="0" dirty="0" err="1">
                          <a:latin typeface="+mn-ea"/>
                        </a:rPr>
                        <a:t>url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자동 복사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※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카페 경로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 err="1">
                          <a:latin typeface="+mn-ea"/>
                        </a:rPr>
                        <a:t>닥공사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: </a:t>
                      </a:r>
                      <a:r>
                        <a:rPr lang="en-US" altLang="ko-KR" sz="1000" spc="-100" baseline="0" dirty="0">
                          <a:latin typeface="+mn-ea"/>
                          <a:hlinkClick r:id="rId3"/>
                        </a:rPr>
                        <a:t>https://cafe.naver.com/kts9719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 err="1">
                          <a:latin typeface="+mn-ea"/>
                        </a:rPr>
                        <a:t>공드림</a:t>
                      </a:r>
                      <a:r>
                        <a:rPr lang="en-US" altLang="ko-KR" sz="1000" spc="-100" baseline="0" dirty="0">
                          <a:latin typeface="+mn-ea"/>
                          <a:hlinkClick r:id="rId4"/>
                        </a:rPr>
                        <a:t>https://cafe.naver.com/gugrade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9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꿈사</a:t>
                      </a:r>
                      <a:r>
                        <a:rPr lang="en-US" altLang="ko-KR" sz="1000" spc="-100" baseline="0" dirty="0">
                          <a:latin typeface="+mn-ea"/>
                          <a:hlinkClick r:id="rId5"/>
                        </a:rPr>
                        <a:t>https://cafe.daum.net/9glade/_rec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 err="1">
                          <a:latin typeface="+mn-ea"/>
                        </a:rPr>
                        <a:t>디씨공무원갤러리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</a:t>
                      </a:r>
                      <a:r>
                        <a:rPr lang="en-US" altLang="ko-KR" sz="1000" spc="-100" baseline="0" dirty="0">
                          <a:latin typeface="+mn-ea"/>
                          <a:hlinkClick r:id="rId6"/>
                        </a:rPr>
                        <a:t>https://gall.dcinside.com/board/lists/?id=government_new1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블로그</a:t>
                      </a:r>
                      <a:r>
                        <a:rPr lang="en-US" altLang="ko-KR" sz="1000" spc="-100" baseline="0" dirty="0">
                          <a:latin typeface="+mn-ea"/>
                          <a:hlinkClick r:id="rId7"/>
                        </a:rPr>
                        <a:t>https://section.blog.naver.com/BlogHome.naver?directoryNo=0&amp;currentPage=1&amp;groupId=0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 err="1">
                          <a:latin typeface="+mn-ea"/>
                        </a:rPr>
                        <a:t>독공사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00" baseline="0" dirty="0">
                          <a:latin typeface="+mn-ea"/>
                          <a:hlinkClick r:id="rId8"/>
                        </a:rPr>
                        <a:t>https://cafe.naver.com/m2school</a:t>
                      </a: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비로그인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로그인 후 리턴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로그인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입력 권한 부여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-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중복 참여 가능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-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본인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작성글만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노출 되도록 처리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동일 경로 입력 시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얼럿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‘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중복 </a:t>
                      </a:r>
                      <a:r>
                        <a:rPr lang="en-US" altLang="ko-KR" sz="1000" spc="-100" baseline="0" dirty="0" err="1">
                          <a:latin typeface="+mn-ea"/>
                        </a:rPr>
                        <a:t>url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입니다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. </a:t>
                      </a:r>
                      <a:r>
                        <a:rPr lang="en-US" altLang="ko-KR" sz="1000" spc="-100" baseline="0" dirty="0" err="1">
                          <a:latin typeface="+mn-ea"/>
                        </a:rPr>
                        <a:t>Url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을 확인 해주세요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‘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solidFill>
                            <a:srgbClr val="FF0000"/>
                          </a:solidFill>
                          <a:latin typeface="+mn-ea"/>
                        </a:rPr>
                        <a:t>[</a:t>
                      </a:r>
                      <a:r>
                        <a:rPr lang="ko-KR" altLang="en-US" sz="1000" spc="-100" baseline="0" dirty="0">
                          <a:solidFill>
                            <a:srgbClr val="FF0000"/>
                          </a:solidFill>
                          <a:latin typeface="+mn-ea"/>
                        </a:rPr>
                        <a:t>상품 제공은 추후 진행 </a:t>
                      </a:r>
                      <a:r>
                        <a:rPr lang="en-US" altLang="ko-KR" sz="1000" spc="-100" baseline="0" dirty="0">
                          <a:solidFill>
                            <a:srgbClr val="FF0000"/>
                          </a:solidFill>
                          <a:latin typeface="+mn-ea"/>
                        </a:rPr>
                        <a:t>– 6/8(</a:t>
                      </a:r>
                      <a:r>
                        <a:rPr lang="ko-KR" altLang="en-US" sz="1000" spc="-100" baseline="0" dirty="0">
                          <a:solidFill>
                            <a:srgbClr val="FF0000"/>
                          </a:solidFill>
                          <a:latin typeface="+mn-ea"/>
                        </a:rPr>
                        <a:t>목</a:t>
                      </a:r>
                      <a:r>
                        <a:rPr lang="en-US" altLang="ko-KR" sz="1000" spc="-100" baseline="0" dirty="0">
                          <a:solidFill>
                            <a:srgbClr val="FF0000"/>
                          </a:solidFill>
                          <a:latin typeface="+mn-ea"/>
                        </a:rPr>
                        <a:t>) ]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강의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내강의실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지급과 교재 장바구니 일괄적용은 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6/8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업무 요청 예정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D2B53FBB-1BBA-10BB-45B0-544D5C01FC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441" y="100628"/>
            <a:ext cx="9105900" cy="34671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726423F-CAA2-ACED-8C49-B9900E95F31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90986"/>
          <a:stretch/>
        </p:blipFill>
        <p:spPr>
          <a:xfrm>
            <a:off x="564432" y="3730820"/>
            <a:ext cx="8070981" cy="617246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482DAEF9-A30F-D388-1CEA-63E10EF69935}"/>
              </a:ext>
            </a:extLst>
          </p:cNvPr>
          <p:cNvSpPr/>
          <p:nvPr/>
        </p:nvSpPr>
        <p:spPr>
          <a:xfrm>
            <a:off x="252557" y="1178214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0155D46-8AF0-E14C-B357-53F1ED1F84DA}"/>
              </a:ext>
            </a:extLst>
          </p:cNvPr>
          <p:cNvSpPr/>
          <p:nvPr/>
        </p:nvSpPr>
        <p:spPr>
          <a:xfrm>
            <a:off x="3173039" y="1178214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03CCBA7-57E5-C728-FCAC-5F7B5B10DB90}"/>
              </a:ext>
            </a:extLst>
          </p:cNvPr>
          <p:cNvSpPr/>
          <p:nvPr/>
        </p:nvSpPr>
        <p:spPr>
          <a:xfrm>
            <a:off x="6653357" y="3605091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D37D52-2E18-3977-6A33-E248F7B50042}"/>
              </a:ext>
            </a:extLst>
          </p:cNvPr>
          <p:cNvGrpSpPr/>
          <p:nvPr/>
        </p:nvGrpSpPr>
        <p:grpSpPr>
          <a:xfrm>
            <a:off x="1464233" y="1171475"/>
            <a:ext cx="497252" cy="339660"/>
            <a:chOff x="8154864" y="4138496"/>
            <a:chExt cx="497252" cy="33966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8EC253A-D6C2-B1E9-D1EE-39A9795FF2BF}"/>
                </a:ext>
              </a:extLst>
            </p:cNvPr>
            <p:cNvSpPr/>
            <p:nvPr/>
          </p:nvSpPr>
          <p:spPr>
            <a:xfrm>
              <a:off x="8237699" y="4151974"/>
              <a:ext cx="331582" cy="3261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1154BA-7384-F8C7-5F05-98B95DA77346}"/>
                </a:ext>
              </a:extLst>
            </p:cNvPr>
            <p:cNvSpPr txBox="1"/>
            <p:nvPr/>
          </p:nvSpPr>
          <p:spPr>
            <a:xfrm>
              <a:off x="8154864" y="41384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1-1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F2F3B93-67DB-32F5-1E4D-7914C38B4235}"/>
              </a:ext>
            </a:extLst>
          </p:cNvPr>
          <p:cNvSpPr txBox="1"/>
          <p:nvPr/>
        </p:nvSpPr>
        <p:spPr>
          <a:xfrm>
            <a:off x="6984939" y="1748783"/>
            <a:ext cx="56938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독공사</a:t>
            </a:r>
            <a:endParaRPr lang="ko-KR" altLang="en-US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9D73BB3-DD14-006A-DF92-EB697FA4DA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08708" y="1699358"/>
            <a:ext cx="1795946" cy="381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E20DBBE-EF29-753A-D739-A604B2814E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6098" y="2035494"/>
            <a:ext cx="2047875" cy="381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7B94C3-BCA0-5D9A-5F17-E8C375603F68}"/>
              </a:ext>
            </a:extLst>
          </p:cNvPr>
          <p:cNvSpPr/>
          <p:nvPr/>
        </p:nvSpPr>
        <p:spPr>
          <a:xfrm>
            <a:off x="3338830" y="1341305"/>
            <a:ext cx="5459937" cy="73905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211AF1B-CEB7-584B-C5E5-6BD1D224E0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5658" y="4638575"/>
            <a:ext cx="7909466" cy="667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CC1696-39FD-18B7-3046-380D73E5682F}"/>
              </a:ext>
            </a:extLst>
          </p:cNvPr>
          <p:cNvSpPr txBox="1"/>
          <p:nvPr/>
        </p:nvSpPr>
        <p:spPr>
          <a:xfrm>
            <a:off x="8305886" y="29665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sec8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BA2524-F52B-EF1B-AEB2-60C026B0F169}"/>
              </a:ext>
            </a:extLst>
          </p:cNvPr>
          <p:cNvSpPr txBox="1"/>
          <p:nvPr/>
        </p:nvSpPr>
        <p:spPr>
          <a:xfrm>
            <a:off x="8509292" y="382615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97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6E1BD06-E818-58CA-0983-509B340656BB}"/>
              </a:ext>
            </a:extLst>
          </p:cNvPr>
          <p:cNvSpPr/>
          <p:nvPr/>
        </p:nvSpPr>
        <p:spPr>
          <a:xfrm>
            <a:off x="0" y="17756"/>
            <a:ext cx="9409176" cy="9332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26219-0A8F-CE89-F08A-372CE02BA6A8}"/>
              </a:ext>
            </a:extLst>
          </p:cNvPr>
          <p:cNvSpPr txBox="1"/>
          <p:nvPr/>
        </p:nvSpPr>
        <p:spPr>
          <a:xfrm>
            <a:off x="3063240" y="191978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유의사항 안내 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D1F2F-C0B8-FEEE-01A5-A5247D916BC4}"/>
              </a:ext>
            </a:extLst>
          </p:cNvPr>
          <p:cNvSpPr txBox="1"/>
          <p:nvPr/>
        </p:nvSpPr>
        <p:spPr>
          <a:xfrm>
            <a:off x="274320" y="1125198"/>
            <a:ext cx="8787384" cy="531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/>
              <a:t>■ 소문내기 이벤트 유의사항</a:t>
            </a:r>
            <a:endParaRPr lang="en-US" altLang="ko-KR" sz="1050" b="1" dirty="0"/>
          </a:p>
          <a:p>
            <a:pPr>
              <a:lnSpc>
                <a:spcPct val="150000"/>
              </a:lnSpc>
            </a:pPr>
            <a:r>
              <a:rPr lang="ko-KR" altLang="en-US" sz="1050" dirty="0"/>
              <a:t>소문내기 이벤트 유의사항을 꼭 확인하고 참여해주시길 바라며</a:t>
            </a:r>
            <a:r>
              <a:rPr lang="en-US" altLang="ko-KR" sz="1050" dirty="0"/>
              <a:t>, </a:t>
            </a:r>
            <a:r>
              <a:rPr lang="ko-KR" altLang="en-US" sz="1050" dirty="0"/>
              <a:t>아래 유의사항 중 하나라도 지켜지지 않을 경우 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sz="1050" dirty="0"/>
              <a:t>혜택 지급이 되지 않습니다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1. </a:t>
            </a:r>
            <a:r>
              <a:rPr lang="ko-KR" altLang="en-US" sz="1050" dirty="0"/>
              <a:t>해당 페이지 소문내기 이미지</a:t>
            </a:r>
            <a:r>
              <a:rPr lang="en-US" altLang="ko-KR" sz="1050" dirty="0"/>
              <a:t>+URL</a:t>
            </a:r>
            <a:r>
              <a:rPr lang="ko-KR" altLang="en-US" sz="1050" dirty="0"/>
              <a:t> 내용기준대로 작성되지 않은 게시글은 인정 되지 않습니다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2. </a:t>
            </a:r>
            <a:r>
              <a:rPr lang="ko-KR" altLang="en-US" sz="1050" dirty="0"/>
              <a:t>다중 참여 시 당첨 확률이 올라갑니다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3. </a:t>
            </a:r>
            <a:r>
              <a:rPr lang="ko-KR" altLang="en-US" sz="1050" dirty="0"/>
              <a:t>다수 건의 소문내기 게시글 작성 시</a:t>
            </a:r>
            <a:r>
              <a:rPr lang="en-US" altLang="ko-KR" sz="1050" dirty="0"/>
              <a:t>, </a:t>
            </a:r>
            <a:r>
              <a:rPr lang="ko-KR" altLang="en-US" sz="1050" dirty="0"/>
              <a:t>게시글의 제목을 모두 다르게 해야 증정 혜택 제공 됩니다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*</a:t>
            </a:r>
            <a:r>
              <a:rPr lang="ko-KR" altLang="en-US" sz="1050" dirty="0"/>
              <a:t>*동일한 제목으로 도배 시 하나의 게시글로 인정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4. </a:t>
            </a:r>
            <a:r>
              <a:rPr lang="ko-KR" altLang="en-US" sz="1050" dirty="0"/>
              <a:t>당첨자 선정 시점에 게시글이 삭제되어 있을 경우 참여로 인정되지 않습니다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5. </a:t>
            </a:r>
            <a:r>
              <a:rPr lang="ko-KR" altLang="en-US" sz="1050" dirty="0"/>
              <a:t>게시글은 전체공개 및 검색 허용된 글이어야 합니다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sz="1050" b="1" dirty="0"/>
              <a:t>■ </a:t>
            </a:r>
            <a:r>
              <a:rPr lang="ko-KR" altLang="en-US" sz="1050" b="1" dirty="0" err="1"/>
              <a:t>법원직</a:t>
            </a:r>
            <a:r>
              <a:rPr lang="ko-KR" altLang="en-US" sz="1050" b="1" dirty="0"/>
              <a:t> 미래패스 </a:t>
            </a:r>
            <a:r>
              <a:rPr lang="en-US" altLang="ko-KR" sz="1050" b="1" dirty="0"/>
              <a:t>5</a:t>
            </a:r>
            <a:r>
              <a:rPr lang="ko-KR" altLang="en-US" sz="1050" b="1" dirty="0"/>
              <a:t>만원 할인쿠폰 이벤트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1. </a:t>
            </a:r>
            <a:r>
              <a:rPr lang="ko-KR" altLang="en-US" sz="1050" dirty="0"/>
              <a:t>할인쿠폰 사용이 가능한 상품은</a:t>
            </a:r>
            <a:r>
              <a:rPr lang="en-US" altLang="ko-KR" sz="1050" dirty="0"/>
              <a:t> ‘</a:t>
            </a:r>
            <a:r>
              <a:rPr lang="ko-KR" altLang="en-US" sz="1050" dirty="0" err="1"/>
              <a:t>법원직</a:t>
            </a:r>
            <a:r>
              <a:rPr lang="ko-KR" altLang="en-US" sz="1050" dirty="0"/>
              <a:t> 미래패스</a:t>
            </a:r>
            <a:r>
              <a:rPr lang="en-US" altLang="ko-KR" sz="1050" dirty="0"/>
              <a:t>’ </a:t>
            </a:r>
            <a:r>
              <a:rPr lang="ko-KR" altLang="en-US" sz="1050" dirty="0"/>
              <a:t>입니다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2. </a:t>
            </a:r>
            <a:r>
              <a:rPr lang="ko-KR" altLang="en-US" sz="1050" dirty="0"/>
              <a:t>신청즉시</a:t>
            </a:r>
            <a:r>
              <a:rPr lang="en-US" altLang="ko-KR" sz="1050" dirty="0"/>
              <a:t> </a:t>
            </a:r>
            <a:r>
              <a:rPr lang="ko-KR" altLang="en-US" sz="1050" dirty="0"/>
              <a:t>쿠폰이 지급 되며 </a:t>
            </a:r>
            <a:r>
              <a:rPr lang="en-US" altLang="ko-KR" sz="1050" dirty="0"/>
              <a:t>‘</a:t>
            </a:r>
            <a:r>
              <a:rPr lang="ko-KR" altLang="en-US" sz="1050" dirty="0"/>
              <a:t>마이페이지 </a:t>
            </a:r>
            <a:r>
              <a:rPr lang="en-US" altLang="ko-KR" sz="1050" dirty="0"/>
              <a:t>&gt; </a:t>
            </a:r>
            <a:r>
              <a:rPr lang="ko-KR" altLang="en-US" sz="1050" dirty="0"/>
              <a:t>쿠폰</a:t>
            </a:r>
            <a:r>
              <a:rPr lang="en-US" altLang="ko-KR" sz="1050" dirty="0"/>
              <a:t>’</a:t>
            </a:r>
            <a:r>
              <a:rPr lang="ko-KR" altLang="en-US" sz="1050" dirty="0"/>
              <a:t> 에서 확인 가능합니다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4. </a:t>
            </a:r>
            <a:r>
              <a:rPr lang="ko-KR" altLang="en-US" sz="1050" dirty="0"/>
              <a:t>쿠폰 유효기간은 신청일로부터 </a:t>
            </a:r>
            <a:r>
              <a:rPr lang="en-US" altLang="ko-KR" sz="1050" dirty="0"/>
              <a:t>7</a:t>
            </a:r>
            <a:r>
              <a:rPr lang="ko-KR" altLang="en-US" sz="1050" dirty="0"/>
              <a:t>일입니다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sz="1050" b="1" dirty="0"/>
              <a:t>■ </a:t>
            </a:r>
            <a:r>
              <a:rPr lang="ko-KR" altLang="en-US" sz="1050" b="1" dirty="0" err="1"/>
              <a:t>법원직</a:t>
            </a:r>
            <a:r>
              <a:rPr lang="ko-KR" altLang="en-US" sz="1050" b="1" dirty="0"/>
              <a:t> 합격 실속 패키지 이벤트</a:t>
            </a:r>
            <a:endParaRPr lang="en-US" altLang="ko-KR" sz="1050" b="1" dirty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1. </a:t>
            </a:r>
            <a:r>
              <a:rPr lang="ko-KR" altLang="en-US" sz="1050" dirty="0"/>
              <a:t>소문내기 이벤트 참여자 추첨을 통해 </a:t>
            </a:r>
            <a:r>
              <a:rPr lang="en-US" altLang="ko-KR" sz="1050" dirty="0"/>
              <a:t>50</a:t>
            </a:r>
            <a:r>
              <a:rPr lang="ko-KR" altLang="en-US" sz="1050" dirty="0"/>
              <a:t>분께 합격 실속 패키지를 제공 합니다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2. </a:t>
            </a:r>
            <a:r>
              <a:rPr lang="ko-KR" altLang="en-US" sz="1050" dirty="0"/>
              <a:t>합격 실속 패키지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법과목</a:t>
            </a:r>
            <a:r>
              <a:rPr lang="ko-KR" altLang="en-US" sz="1050" dirty="0"/>
              <a:t> 입문 강의</a:t>
            </a:r>
            <a:r>
              <a:rPr lang="en-US" altLang="ko-KR" sz="1050" dirty="0"/>
              <a:t>+</a:t>
            </a:r>
            <a:r>
              <a:rPr lang="ko-KR" altLang="en-US" sz="1050" dirty="0" err="1"/>
              <a:t>법원직</a:t>
            </a:r>
            <a:r>
              <a:rPr lang="ko-KR" altLang="en-US" sz="1050" dirty="0"/>
              <a:t> 바이블 </a:t>
            </a:r>
            <a:r>
              <a:rPr lang="en-US" altLang="ko-KR" sz="1050" dirty="0"/>
              <a:t>1</a:t>
            </a:r>
            <a:r>
              <a:rPr lang="ko-KR" altLang="en-US" sz="1050" dirty="0"/>
              <a:t>부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3. </a:t>
            </a:r>
            <a:r>
              <a:rPr lang="ko-KR" altLang="en-US" sz="1050" dirty="0"/>
              <a:t>당첨자에게는 개별 문자로 안내 드립니다</a:t>
            </a:r>
            <a:r>
              <a:rPr lang="en-US" altLang="ko-KR" sz="105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4. </a:t>
            </a:r>
            <a:r>
              <a:rPr lang="ko-KR" altLang="en-US" sz="1050" dirty="0" err="1"/>
              <a:t>법원직</a:t>
            </a:r>
            <a:r>
              <a:rPr lang="ko-KR" altLang="en-US" sz="1050" dirty="0"/>
              <a:t> 바이블은 </a:t>
            </a:r>
            <a:r>
              <a:rPr lang="en-US" altLang="ko-KR" sz="1050" dirty="0"/>
              <a:t>6/8(</a:t>
            </a:r>
            <a:r>
              <a:rPr lang="ko-KR" altLang="en-US" sz="1050" dirty="0"/>
              <a:t>목</a:t>
            </a:r>
            <a:r>
              <a:rPr lang="en-US" altLang="ko-KR" sz="1050" dirty="0"/>
              <a:t>) </a:t>
            </a:r>
            <a:r>
              <a:rPr lang="ko-KR" altLang="en-US" sz="1050" dirty="0"/>
              <a:t>장바구니에 자동으로 담깁니다</a:t>
            </a:r>
            <a:r>
              <a:rPr lang="en-US" altLang="ko-KR" sz="1050" dirty="0"/>
              <a:t>. </a:t>
            </a:r>
            <a:r>
              <a:rPr lang="en-US" altLang="ko-KR" sz="1050" u="sng" dirty="0"/>
              <a:t>(</a:t>
            </a:r>
            <a:r>
              <a:rPr lang="ko-KR" altLang="en-US" sz="1050" u="sng" dirty="0"/>
              <a:t>배송비는 본인 부담 입니다</a:t>
            </a:r>
            <a:r>
              <a:rPr lang="en-US" altLang="ko-KR" sz="1050" u="sng" dirty="0"/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6. </a:t>
            </a:r>
            <a:r>
              <a:rPr lang="ko-KR" altLang="en-US" sz="1050" dirty="0"/>
              <a:t>입문강의 수강기간 </a:t>
            </a:r>
            <a:r>
              <a:rPr lang="en-US" altLang="ko-KR" sz="1050" dirty="0"/>
              <a:t>: 6/8(</a:t>
            </a:r>
            <a:r>
              <a:rPr lang="ko-KR" altLang="en-US" sz="1050" dirty="0"/>
              <a:t>목</a:t>
            </a:r>
            <a:r>
              <a:rPr lang="en-US" altLang="ko-KR" sz="1050" dirty="0"/>
              <a:t>)~7/20(</a:t>
            </a:r>
            <a:r>
              <a:rPr lang="ko-KR" altLang="en-US" sz="1050" dirty="0"/>
              <a:t>목</a:t>
            </a:r>
            <a:r>
              <a:rPr lang="en-US" altLang="ko-KR" sz="105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50" dirty="0"/>
              <a:t>7. </a:t>
            </a:r>
            <a:r>
              <a:rPr lang="ko-KR" altLang="en-US" sz="1050" dirty="0"/>
              <a:t>수강방법 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내강의실에서</a:t>
            </a:r>
            <a:r>
              <a:rPr lang="ko-KR" altLang="en-US" sz="1050" dirty="0"/>
              <a:t> </a:t>
            </a:r>
            <a:r>
              <a:rPr lang="en-US" altLang="ko-KR" sz="1050" dirty="0"/>
              <a:t>6/8(</a:t>
            </a:r>
            <a:r>
              <a:rPr lang="ko-KR" altLang="en-US" sz="1050" dirty="0"/>
              <a:t>목</a:t>
            </a:r>
            <a:r>
              <a:rPr lang="en-US" altLang="ko-KR" sz="1050" dirty="0"/>
              <a:t>)</a:t>
            </a:r>
            <a:r>
              <a:rPr lang="ko-KR" altLang="en-US" sz="1050" dirty="0"/>
              <a:t>부터 수강 가능</a:t>
            </a:r>
            <a:endParaRPr lang="en-US" altLang="ko-KR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812E7-660F-852A-2B59-53E57E4992FA}"/>
              </a:ext>
            </a:extLst>
          </p:cNvPr>
          <p:cNvSpPr txBox="1"/>
          <p:nvPr/>
        </p:nvSpPr>
        <p:spPr>
          <a:xfrm>
            <a:off x="9940705" y="366665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00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07202"/>
              </p:ext>
            </p:extLst>
          </p:nvPr>
        </p:nvGraphicFramePr>
        <p:xfrm>
          <a:off x="9476174" y="17756"/>
          <a:ext cx="2654423" cy="248835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11p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이벤트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01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영역으로 이동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12p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이벤트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02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영역으로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spc="-100" baseline="0" dirty="0" err="1">
                          <a:latin typeface="+mn-ea"/>
                        </a:rPr>
                        <a:t>법원직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패스페이지 상품 영역으로 이동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  <a:hlinkClick r:id="rId2"/>
                        </a:rPr>
                        <a:t>https://www.miraeij.com/gosi/classes/online/pass/pass9/</a:t>
                      </a: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FC4FB23-5A4D-1F12-C397-25BFB9691508}"/>
              </a:ext>
            </a:extLst>
          </p:cNvPr>
          <p:cNvSpPr/>
          <p:nvPr/>
        </p:nvSpPr>
        <p:spPr>
          <a:xfrm>
            <a:off x="7004325" y="4846033"/>
            <a:ext cx="1878369" cy="1279319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61F2E6E-B3E0-A9E6-3D2B-B8251CDC166B}"/>
              </a:ext>
            </a:extLst>
          </p:cNvPr>
          <p:cNvSpPr/>
          <p:nvPr/>
        </p:nvSpPr>
        <p:spPr>
          <a:xfrm>
            <a:off x="7004325" y="2793298"/>
            <a:ext cx="1878369" cy="190614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9C1AE5-F9BD-4927-10AA-4177AA4D83CC}"/>
              </a:ext>
            </a:extLst>
          </p:cNvPr>
          <p:cNvSpPr/>
          <p:nvPr/>
        </p:nvSpPr>
        <p:spPr>
          <a:xfrm>
            <a:off x="7004325" y="760250"/>
            <a:ext cx="1878369" cy="1906147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DA506002-1F7C-8AC5-5134-70B1FB46EFCF}"/>
              </a:ext>
            </a:extLst>
          </p:cNvPr>
          <p:cNvSpPr/>
          <p:nvPr/>
        </p:nvSpPr>
        <p:spPr>
          <a:xfrm rot="10800000">
            <a:off x="7309027" y="760250"/>
            <a:ext cx="1268963" cy="450141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3A15C583-1CCA-EDCB-4A0F-7EFE38AB273D}"/>
              </a:ext>
            </a:extLst>
          </p:cNvPr>
          <p:cNvSpPr/>
          <p:nvPr/>
        </p:nvSpPr>
        <p:spPr>
          <a:xfrm rot="10800000">
            <a:off x="7309027" y="2812985"/>
            <a:ext cx="1268963" cy="450141"/>
          </a:xfrm>
          <a:prstGeom prst="round2Same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994BA5-BB0C-9524-5CEA-416C8F68AA79}"/>
              </a:ext>
            </a:extLst>
          </p:cNvPr>
          <p:cNvSpPr txBox="1"/>
          <p:nvPr/>
        </p:nvSpPr>
        <p:spPr>
          <a:xfrm>
            <a:off x="7319889" y="800654"/>
            <a:ext cx="125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EVENT 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921D1D-887D-3ABF-362E-14B6BF7C5E65}"/>
              </a:ext>
            </a:extLst>
          </p:cNvPr>
          <p:cNvSpPr txBox="1"/>
          <p:nvPr/>
        </p:nvSpPr>
        <p:spPr>
          <a:xfrm>
            <a:off x="7319889" y="2831647"/>
            <a:ext cx="125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EVENT 02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7D2017-9B47-5A1D-A693-743F32E834EF}"/>
              </a:ext>
            </a:extLst>
          </p:cNvPr>
          <p:cNvSpPr txBox="1"/>
          <p:nvPr/>
        </p:nvSpPr>
        <p:spPr>
          <a:xfrm>
            <a:off x="7046193" y="1326814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법원직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미래패스</a:t>
            </a:r>
            <a:endParaRPr lang="en-US" altLang="ko-KR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en-US" altLang="ko-KR" dirty="0">
                <a:solidFill>
                  <a:srgbClr val="0000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5</a:t>
            </a:r>
            <a:r>
              <a:rPr lang="ko-KR" altLang="en-US" dirty="0">
                <a:solidFill>
                  <a:srgbClr val="0000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만원 할인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AD4B7-59CF-4AD2-3493-60EA637D3BB1}"/>
              </a:ext>
            </a:extLst>
          </p:cNvPr>
          <p:cNvSpPr txBox="1"/>
          <p:nvPr/>
        </p:nvSpPr>
        <p:spPr>
          <a:xfrm>
            <a:off x="7014133" y="3327880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합격 실속 패키지</a:t>
            </a:r>
            <a:endParaRPr lang="en-US" altLang="ko-KR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dirty="0">
                <a:solidFill>
                  <a:srgbClr val="0000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바이블</a:t>
            </a:r>
            <a:r>
              <a:rPr lang="en-US" altLang="ko-KR" dirty="0">
                <a:solidFill>
                  <a:srgbClr val="0000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+</a:t>
            </a:r>
            <a:r>
              <a:rPr lang="ko-KR" altLang="en-US" dirty="0">
                <a:solidFill>
                  <a:srgbClr val="0000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강의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E8F72B-A71B-40CC-3B8F-24FFE04B1098}"/>
              </a:ext>
            </a:extLst>
          </p:cNvPr>
          <p:cNvSpPr/>
          <p:nvPr/>
        </p:nvSpPr>
        <p:spPr>
          <a:xfrm>
            <a:off x="7231340" y="2052145"/>
            <a:ext cx="1390261" cy="5019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3F5337-9049-7F2C-4ABD-F6CD55B77AA5}"/>
              </a:ext>
            </a:extLst>
          </p:cNvPr>
          <p:cNvSpPr/>
          <p:nvPr/>
        </p:nvSpPr>
        <p:spPr>
          <a:xfrm>
            <a:off x="7231340" y="4070570"/>
            <a:ext cx="1390261" cy="5019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0B0373-14B4-DD72-FDCE-D57359743707}"/>
              </a:ext>
            </a:extLst>
          </p:cNvPr>
          <p:cNvSpPr txBox="1"/>
          <p:nvPr/>
        </p:nvSpPr>
        <p:spPr>
          <a:xfrm>
            <a:off x="7219592" y="2150494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할인권 받기 </a:t>
            </a:r>
            <a:r>
              <a:rPr lang="en-US" altLang="ko-KR" sz="1600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&gt;</a:t>
            </a:r>
            <a:endParaRPr lang="ko-KR" altLang="en-US" sz="16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241C6D-6402-F7F5-D427-051DABBB349F}"/>
              </a:ext>
            </a:extLst>
          </p:cNvPr>
          <p:cNvSpPr txBox="1"/>
          <p:nvPr/>
        </p:nvSpPr>
        <p:spPr>
          <a:xfrm>
            <a:off x="7304344" y="4157496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무료 받기 </a:t>
            </a:r>
            <a:r>
              <a:rPr lang="en-US" altLang="ko-KR" sz="1600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&gt;</a:t>
            </a:r>
            <a:endParaRPr lang="ko-KR" altLang="en-US" sz="16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A3ECFD-369A-39F3-82F3-7D87191761B1}"/>
              </a:ext>
            </a:extLst>
          </p:cNvPr>
          <p:cNvSpPr txBox="1"/>
          <p:nvPr/>
        </p:nvSpPr>
        <p:spPr>
          <a:xfrm>
            <a:off x="6837068" y="350037"/>
            <a:ext cx="217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페이지 내 </a:t>
            </a:r>
            <a:r>
              <a:rPr lang="en-US" altLang="ko-KR" sz="1600" dirty="0"/>
              <a:t>R</a:t>
            </a:r>
            <a:r>
              <a:rPr lang="ko-KR" altLang="en-US" sz="1600" dirty="0" err="1"/>
              <a:t>플로팅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2C70F6-806B-538D-EEBE-923B8E8AE2D9}"/>
              </a:ext>
            </a:extLst>
          </p:cNvPr>
          <p:cNvSpPr txBox="1"/>
          <p:nvPr/>
        </p:nvSpPr>
        <p:spPr>
          <a:xfrm>
            <a:off x="7046194" y="4959645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법원직</a:t>
            </a:r>
            <a:r>
              <a:rPr lang="ko-KR" altLang="en-US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미래패스</a:t>
            </a:r>
            <a:endParaRPr lang="en-US" altLang="ko-KR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dirty="0" err="1">
                <a:solidFill>
                  <a:srgbClr val="0000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특별가</a:t>
            </a:r>
            <a:r>
              <a:rPr lang="ko-KR" altLang="en-US" dirty="0">
                <a:solidFill>
                  <a:srgbClr val="0000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마감임박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D53700-E1AB-68AE-2EB5-A151D9B53374}"/>
              </a:ext>
            </a:extLst>
          </p:cNvPr>
          <p:cNvSpPr/>
          <p:nvPr/>
        </p:nvSpPr>
        <p:spPr>
          <a:xfrm>
            <a:off x="7231340" y="5568570"/>
            <a:ext cx="1390261" cy="5019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39D285-6606-C016-6E7E-827398BD7AE2}"/>
              </a:ext>
            </a:extLst>
          </p:cNvPr>
          <p:cNvSpPr txBox="1"/>
          <p:nvPr/>
        </p:nvSpPr>
        <p:spPr>
          <a:xfrm>
            <a:off x="7304344" y="5655496"/>
            <a:ext cx="1244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혜택 확인 </a:t>
            </a:r>
            <a:r>
              <a:rPr lang="en-US" altLang="ko-KR" sz="1600" b="1" dirty="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&gt;</a:t>
            </a:r>
            <a:endParaRPr lang="ko-KR" altLang="en-US" sz="1600" b="1" dirty="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E1D9491-34F2-3037-EE6A-502530FB5550}"/>
              </a:ext>
            </a:extLst>
          </p:cNvPr>
          <p:cNvSpPr/>
          <p:nvPr/>
        </p:nvSpPr>
        <p:spPr>
          <a:xfrm>
            <a:off x="6817085" y="633349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71970D0-F21A-D301-2E18-DFC3883D83FB}"/>
              </a:ext>
            </a:extLst>
          </p:cNvPr>
          <p:cNvSpPr/>
          <p:nvPr/>
        </p:nvSpPr>
        <p:spPr>
          <a:xfrm>
            <a:off x="6817085" y="2725548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39E103C-7B8C-27D1-E59D-EB9FEF606B3F}"/>
              </a:ext>
            </a:extLst>
          </p:cNvPr>
          <p:cNvSpPr/>
          <p:nvPr/>
        </p:nvSpPr>
        <p:spPr>
          <a:xfrm>
            <a:off x="6817085" y="4796554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7B4C378-DEC3-CEE0-8AAA-ED7D57A0B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326" y="2973477"/>
            <a:ext cx="2867674" cy="189537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C287FD7-2383-D4D0-D669-F6BA79AC689F}"/>
              </a:ext>
            </a:extLst>
          </p:cNvPr>
          <p:cNvCxnSpPr>
            <a:cxnSpLocks/>
          </p:cNvCxnSpPr>
          <p:nvPr/>
        </p:nvCxnSpPr>
        <p:spPr>
          <a:xfrm>
            <a:off x="10552922" y="1535064"/>
            <a:ext cx="0" cy="1353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A672A3D-4850-04D8-ADB6-77A83E708DDA}"/>
              </a:ext>
            </a:extLst>
          </p:cNvPr>
          <p:cNvSpPr txBox="1"/>
          <p:nvPr/>
        </p:nvSpPr>
        <p:spPr>
          <a:xfrm>
            <a:off x="336856" y="350037"/>
            <a:ext cx="2754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메인 홍보 배너</a:t>
            </a:r>
            <a:r>
              <a:rPr lang="en-US" altLang="ko-KR" sz="1600" dirty="0"/>
              <a:t>-</a:t>
            </a:r>
            <a:r>
              <a:rPr lang="ko-KR" altLang="en-US" sz="1600" dirty="0"/>
              <a:t>중간영역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36D93EBF-2B52-E9E4-8504-E64718B0B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56" y="4166956"/>
            <a:ext cx="2654423" cy="231129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3C34BE1-07CF-55ED-401E-522DE3844161}"/>
              </a:ext>
            </a:extLst>
          </p:cNvPr>
          <p:cNvSpPr txBox="1"/>
          <p:nvPr/>
        </p:nvSpPr>
        <p:spPr>
          <a:xfrm>
            <a:off x="236491" y="3746371"/>
            <a:ext cx="3369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▼고시 중간 배너를 빼고 첫번째로 게시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7B5B14-FF1D-3050-B455-56533A897D11}"/>
              </a:ext>
            </a:extLst>
          </p:cNvPr>
          <p:cNvSpPr/>
          <p:nvPr/>
        </p:nvSpPr>
        <p:spPr>
          <a:xfrm>
            <a:off x="236491" y="796440"/>
            <a:ext cx="3610945" cy="253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8DF778-3A31-BA2E-D545-32AC53F9476F}"/>
              </a:ext>
            </a:extLst>
          </p:cNvPr>
          <p:cNvSpPr txBox="1"/>
          <p:nvPr/>
        </p:nvSpPr>
        <p:spPr>
          <a:xfrm>
            <a:off x="1014048" y="1480872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2024</a:t>
            </a:r>
            <a:r>
              <a:rPr lang="ko-KR" altLang="en-US" dirty="0"/>
              <a:t>대비</a:t>
            </a:r>
            <a:r>
              <a:rPr lang="en-US" altLang="ko-KR" dirty="0"/>
              <a:t> </a:t>
            </a:r>
            <a:r>
              <a:rPr lang="ko-KR" altLang="en-US" dirty="0" err="1"/>
              <a:t>법원직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0F2421-44EF-44FA-3FE7-8461641F4BFE}"/>
              </a:ext>
            </a:extLst>
          </p:cNvPr>
          <p:cNvSpPr txBox="1"/>
          <p:nvPr/>
        </p:nvSpPr>
        <p:spPr>
          <a:xfrm>
            <a:off x="747569" y="1900802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합격 실속 패키지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AD8801E-ED33-B1AC-19EA-F5C1AF52744C}"/>
              </a:ext>
            </a:extLst>
          </p:cNvPr>
          <p:cNvSpPr/>
          <p:nvPr/>
        </p:nvSpPr>
        <p:spPr>
          <a:xfrm>
            <a:off x="639207" y="2554119"/>
            <a:ext cx="2710805" cy="53458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D7C397-6DA4-E7EB-30C1-E0B086A83F06}"/>
              </a:ext>
            </a:extLst>
          </p:cNvPr>
          <p:cNvSpPr txBox="1"/>
          <p:nvPr/>
        </p:nvSpPr>
        <p:spPr>
          <a:xfrm>
            <a:off x="895589" y="2677758"/>
            <a:ext cx="2198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법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  <a:r>
              <a:rPr lang="ko-KR" altLang="en-US" sz="1400" b="1" dirty="0">
                <a:solidFill>
                  <a:schemeClr val="bg1"/>
                </a:solidFill>
              </a:rPr>
              <a:t>알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  <a:r>
              <a:rPr lang="ko-KR" altLang="en-US" sz="1400" b="1" dirty="0">
                <a:solidFill>
                  <a:schemeClr val="bg1"/>
                </a:solidFill>
              </a:rPr>
              <a:t>못 비전공자도 합격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05A215-A80A-B1BE-5149-56E56AD803CC}"/>
              </a:ext>
            </a:extLst>
          </p:cNvPr>
          <p:cNvSpPr txBox="1"/>
          <p:nvPr/>
        </p:nvSpPr>
        <p:spPr>
          <a:xfrm>
            <a:off x="236491" y="1023269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시작부터 </a:t>
            </a:r>
            <a:r>
              <a:rPr lang="ko-KR" altLang="en-US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남 다르게</a:t>
            </a:r>
            <a:r>
              <a:rPr lang="en-US" altLang="ko-KR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1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누구보다 </a:t>
            </a:r>
            <a:r>
              <a:rPr lang="ko-KR" altLang="en-US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더 빠르게</a:t>
            </a:r>
            <a:endParaRPr lang="ko-KR" altLang="en-US" sz="14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D91054-FDFD-41E0-AD2D-DAFB96772E71}"/>
              </a:ext>
            </a:extLst>
          </p:cNvPr>
          <p:cNvSpPr txBox="1"/>
          <p:nvPr/>
        </p:nvSpPr>
        <p:spPr>
          <a:xfrm>
            <a:off x="4475249" y="350037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&lt;SS </a:t>
            </a:r>
            <a:r>
              <a:rPr lang="ko-KR" altLang="en-US" sz="1600" dirty="0"/>
              <a:t>배너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698691-9181-2B3B-CC48-5C89E2AC0645}"/>
              </a:ext>
            </a:extLst>
          </p:cNvPr>
          <p:cNvSpPr txBox="1"/>
          <p:nvPr/>
        </p:nvSpPr>
        <p:spPr>
          <a:xfrm>
            <a:off x="4298835" y="1203873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시작부터 </a:t>
            </a:r>
            <a:r>
              <a:rPr lang="ko-KR" altLang="en-US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남 다르게</a:t>
            </a:r>
            <a:r>
              <a:rPr lang="ko-KR" altLang="en-US" sz="1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14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4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누구보다 </a:t>
            </a:r>
            <a:r>
              <a:rPr lang="ko-KR" altLang="en-US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더 빠르게</a:t>
            </a:r>
            <a:endParaRPr lang="ko-KR" altLang="en-US" sz="14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AF8CA3-E0F4-1D1F-0FD4-25E283FC4FAE}"/>
              </a:ext>
            </a:extLst>
          </p:cNvPr>
          <p:cNvSpPr txBox="1"/>
          <p:nvPr/>
        </p:nvSpPr>
        <p:spPr>
          <a:xfrm>
            <a:off x="4298835" y="781435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2024 </a:t>
            </a:r>
            <a:r>
              <a:rPr lang="ko-KR" altLang="en-US" dirty="0"/>
              <a:t>법원사무직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0092AE0-DCD0-03B9-1BDA-1A5DBF2A3990}"/>
              </a:ext>
            </a:extLst>
          </p:cNvPr>
          <p:cNvSpPr/>
          <p:nvPr/>
        </p:nvSpPr>
        <p:spPr>
          <a:xfrm>
            <a:off x="4298835" y="688591"/>
            <a:ext cx="1927131" cy="1212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E5799A-2C89-8329-445A-8E8B8169428E}"/>
              </a:ext>
            </a:extLst>
          </p:cNvPr>
          <p:cNvSpPr txBox="1"/>
          <p:nvPr/>
        </p:nvSpPr>
        <p:spPr>
          <a:xfrm>
            <a:off x="4221225" y="2030058"/>
            <a:ext cx="2105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▲캠페인 하단으로 적용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92D6082-D865-C6D8-467A-EB127897BB38}"/>
              </a:ext>
            </a:extLst>
          </p:cNvPr>
          <p:cNvCxnSpPr/>
          <p:nvPr/>
        </p:nvCxnSpPr>
        <p:spPr>
          <a:xfrm>
            <a:off x="3933337" y="350037"/>
            <a:ext cx="0" cy="61282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700AC9C-FFFC-66A2-76C4-8AF8083BA340}"/>
              </a:ext>
            </a:extLst>
          </p:cNvPr>
          <p:cNvCxnSpPr/>
          <p:nvPr/>
        </p:nvCxnSpPr>
        <p:spPr>
          <a:xfrm>
            <a:off x="6545908" y="350037"/>
            <a:ext cx="0" cy="612820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64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380826"/>
              </p:ext>
            </p:extLst>
          </p:nvPr>
        </p:nvGraphicFramePr>
        <p:xfrm>
          <a:off x="9476174" y="17756"/>
          <a:ext cx="2654423" cy="232506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1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번 아래에서 위로 나타나는 모션 적용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1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번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-&gt; 1-1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번 순으로 순차 모션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8A5352C0-72B2-0684-1203-536DFFD72E5B}"/>
              </a:ext>
            </a:extLst>
          </p:cNvPr>
          <p:cNvSpPr/>
          <p:nvPr/>
        </p:nvSpPr>
        <p:spPr>
          <a:xfrm>
            <a:off x="1794000" y="546107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6006A5-2622-E4A7-2871-6346CA8DB43E}"/>
              </a:ext>
            </a:extLst>
          </p:cNvPr>
          <p:cNvGrpSpPr/>
          <p:nvPr/>
        </p:nvGrpSpPr>
        <p:grpSpPr>
          <a:xfrm>
            <a:off x="4608333" y="499706"/>
            <a:ext cx="497252" cy="339660"/>
            <a:chOff x="8154864" y="4138496"/>
            <a:chExt cx="497252" cy="33966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B095D8F-D677-6727-765C-3358ED2E4834}"/>
                </a:ext>
              </a:extLst>
            </p:cNvPr>
            <p:cNvSpPr/>
            <p:nvPr/>
          </p:nvSpPr>
          <p:spPr>
            <a:xfrm>
              <a:off x="8237699" y="4151974"/>
              <a:ext cx="331582" cy="3261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E56D06-9AB5-38D3-FF12-A62C814E3AD3}"/>
                </a:ext>
              </a:extLst>
            </p:cNvPr>
            <p:cNvSpPr txBox="1"/>
            <p:nvPr/>
          </p:nvSpPr>
          <p:spPr>
            <a:xfrm>
              <a:off x="8154864" y="4138496"/>
              <a:ext cx="4972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1-1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92C7E6D-8853-3748-9578-3406B244F772}"/>
              </a:ext>
            </a:extLst>
          </p:cNvPr>
          <p:cNvSpPr txBox="1"/>
          <p:nvPr/>
        </p:nvSpPr>
        <p:spPr>
          <a:xfrm>
            <a:off x="1987222" y="562113"/>
            <a:ext cx="5440913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시작부터 </a:t>
            </a:r>
            <a:r>
              <a:rPr lang="ko-KR" altLang="en-US" sz="2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남 다르게</a:t>
            </a:r>
            <a:r>
              <a:rPr lang="en-US" altLang="ko-KR" sz="2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2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누구보다 </a:t>
            </a:r>
            <a:r>
              <a:rPr lang="ko-KR" altLang="en-US" sz="2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더 빠르게</a:t>
            </a:r>
            <a:endParaRPr lang="ko-KR" altLang="en-US" sz="20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FFC59-A910-887A-EE22-72B8A554585A}"/>
              </a:ext>
            </a:extLst>
          </p:cNvPr>
          <p:cNvSpPr txBox="1"/>
          <p:nvPr/>
        </p:nvSpPr>
        <p:spPr>
          <a:xfrm>
            <a:off x="1388704" y="1497718"/>
            <a:ext cx="66591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 </a:t>
            </a:r>
          </a:p>
          <a:p>
            <a:pPr algn="ctr"/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미래인재 </a:t>
            </a:r>
            <a:r>
              <a:rPr lang="ko-KR" altLang="en-US" sz="7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법원직</a:t>
            </a:r>
            <a:endParaRPr lang="ko-KR" altLang="en-US" sz="7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672FBD5-ECDB-B8E5-54B8-0A408451D807}"/>
              </a:ext>
            </a:extLst>
          </p:cNvPr>
          <p:cNvCxnSpPr>
            <a:cxnSpLocks/>
          </p:cNvCxnSpPr>
          <p:nvPr/>
        </p:nvCxnSpPr>
        <p:spPr>
          <a:xfrm>
            <a:off x="237744" y="228600"/>
            <a:ext cx="0" cy="6629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B43DE9A-89FA-06C7-0523-81E81DEA80F9}"/>
              </a:ext>
            </a:extLst>
          </p:cNvPr>
          <p:cNvCxnSpPr>
            <a:cxnSpLocks/>
          </p:cNvCxnSpPr>
          <p:nvPr/>
        </p:nvCxnSpPr>
        <p:spPr>
          <a:xfrm>
            <a:off x="9189720" y="237744"/>
            <a:ext cx="0" cy="66202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7E16F27-A6D2-CAC9-44C8-31E4A390ED10}"/>
              </a:ext>
            </a:extLst>
          </p:cNvPr>
          <p:cNvCxnSpPr>
            <a:cxnSpLocks/>
          </p:cNvCxnSpPr>
          <p:nvPr/>
        </p:nvCxnSpPr>
        <p:spPr>
          <a:xfrm>
            <a:off x="219456" y="248903"/>
            <a:ext cx="899769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9FF063A3-EBBD-B3DF-27C0-976DB26C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16" y="3836044"/>
            <a:ext cx="7155129" cy="297986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AC3EED2-F695-3A59-6E4A-15D81CE11FE3}"/>
              </a:ext>
            </a:extLst>
          </p:cNvPr>
          <p:cNvSpPr/>
          <p:nvPr/>
        </p:nvSpPr>
        <p:spPr>
          <a:xfrm>
            <a:off x="1959791" y="709198"/>
            <a:ext cx="2731376" cy="5537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2F8E2-0A36-8A03-9A2E-536B0692EA4A}"/>
              </a:ext>
            </a:extLst>
          </p:cNvPr>
          <p:cNvSpPr/>
          <p:nvPr/>
        </p:nvSpPr>
        <p:spPr>
          <a:xfrm>
            <a:off x="4769459" y="709198"/>
            <a:ext cx="2731376" cy="55372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E788C0-5071-DA3A-AAF0-38C8E3AC37B9}"/>
              </a:ext>
            </a:extLst>
          </p:cNvPr>
          <p:cNvSpPr txBox="1"/>
          <p:nvPr/>
        </p:nvSpPr>
        <p:spPr>
          <a:xfrm>
            <a:off x="10130828" y="43094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52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3EE940-3B12-A7FB-716A-E06E168C997C}"/>
              </a:ext>
            </a:extLst>
          </p:cNvPr>
          <p:cNvCxnSpPr>
            <a:cxnSpLocks/>
          </p:cNvCxnSpPr>
          <p:nvPr/>
        </p:nvCxnSpPr>
        <p:spPr>
          <a:xfrm>
            <a:off x="219456" y="1931399"/>
            <a:ext cx="899769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54041"/>
              </p:ext>
            </p:extLst>
          </p:nvPr>
        </p:nvGraphicFramePr>
        <p:xfrm>
          <a:off x="9476174" y="17756"/>
          <a:ext cx="2654423" cy="247746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클릭 시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,  11p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이벤트 영역으로 이동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글씨가 전체적으로 커졌다가 작아지는 모션 또는 강조 될 수 있는 모션 적용 해주세요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.</a:t>
                      </a: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0FB57A-D1C0-44EB-DDE2-56D3C23D794E}"/>
              </a:ext>
            </a:extLst>
          </p:cNvPr>
          <p:cNvSpPr txBox="1"/>
          <p:nvPr/>
        </p:nvSpPr>
        <p:spPr>
          <a:xfrm>
            <a:off x="1548864" y="3730818"/>
            <a:ext cx="65421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법원직</a:t>
            </a:r>
            <a:r>
              <a:rPr lang="ko-KR" altLang="en-US" sz="4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빠른 합격을 원한다면</a:t>
            </a:r>
            <a:endParaRPr lang="en-US" altLang="ko-KR" sz="4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4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지금 시작할 타이밍입니다</a:t>
            </a:r>
            <a:r>
              <a:rPr lang="en-US" altLang="ko-KR" sz="4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sz="4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D6295-0336-B170-0A66-E6E14CD394C3}"/>
              </a:ext>
            </a:extLst>
          </p:cNvPr>
          <p:cNvSpPr txBox="1"/>
          <p:nvPr/>
        </p:nvSpPr>
        <p:spPr>
          <a:xfrm>
            <a:off x="4563039" y="3183006"/>
            <a:ext cx="4507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“</a:t>
            </a:r>
            <a:endParaRPr lang="ko-KR" altLang="en-US" sz="4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C693E-D53B-5A62-3666-0D06B0E60A45}"/>
              </a:ext>
            </a:extLst>
          </p:cNvPr>
          <p:cNvSpPr txBox="1"/>
          <p:nvPr/>
        </p:nvSpPr>
        <p:spPr>
          <a:xfrm>
            <a:off x="4563039" y="5204054"/>
            <a:ext cx="4507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/>
              <a:t>“</a:t>
            </a:r>
            <a:endParaRPr lang="ko-KR" altLang="en-US" sz="44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3B8F477-A487-501C-F4CC-FBEBB4FF5675}"/>
              </a:ext>
            </a:extLst>
          </p:cNvPr>
          <p:cNvSpPr/>
          <p:nvPr/>
        </p:nvSpPr>
        <p:spPr>
          <a:xfrm>
            <a:off x="2171700" y="1504970"/>
            <a:ext cx="5084064" cy="779707"/>
          </a:xfrm>
          <a:prstGeom prst="roundRect">
            <a:avLst>
              <a:gd name="adj" fmla="val 47158"/>
            </a:avLst>
          </a:prstGeom>
          <a:solidFill>
            <a:srgbClr val="29AF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4F29E4D-A76D-39BA-5B08-A42EAEABAC72}"/>
              </a:ext>
            </a:extLst>
          </p:cNvPr>
          <p:cNvCxnSpPr/>
          <p:nvPr/>
        </p:nvCxnSpPr>
        <p:spPr>
          <a:xfrm>
            <a:off x="237744" y="26900"/>
            <a:ext cx="0" cy="19136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E73BDB4-8D47-2847-4D5D-1ED77F189802}"/>
              </a:ext>
            </a:extLst>
          </p:cNvPr>
          <p:cNvCxnSpPr/>
          <p:nvPr/>
        </p:nvCxnSpPr>
        <p:spPr>
          <a:xfrm>
            <a:off x="9189720" y="26900"/>
            <a:ext cx="0" cy="19136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F54255-5F8B-22BD-82E4-EBEF9F458F28}"/>
              </a:ext>
            </a:extLst>
          </p:cNvPr>
          <p:cNvSpPr txBox="1"/>
          <p:nvPr/>
        </p:nvSpPr>
        <p:spPr>
          <a:xfrm>
            <a:off x="1361313" y="-36170"/>
            <a:ext cx="6917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합격 실속 패키지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1236A9-0C58-AB6F-3FE7-021553539EDC}"/>
              </a:ext>
            </a:extLst>
          </p:cNvPr>
          <p:cNvSpPr txBox="1"/>
          <p:nvPr/>
        </p:nvSpPr>
        <p:spPr>
          <a:xfrm>
            <a:off x="2705142" y="1643996"/>
            <a:ext cx="4006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합격 실속 패키지 무료 받기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45BB8D-7340-F539-45A6-0E3F46DDCA66}"/>
              </a:ext>
            </a:extLst>
          </p:cNvPr>
          <p:cNvSpPr txBox="1"/>
          <p:nvPr/>
        </p:nvSpPr>
        <p:spPr>
          <a:xfrm>
            <a:off x="2163655" y="1052686"/>
            <a:ext cx="5003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법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알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</a:rPr>
              <a:t>못도 어려움 없이 효율적인 학습이 가능합니다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0848731-E895-EAC3-4229-6A6C53C15445}"/>
              </a:ext>
            </a:extLst>
          </p:cNvPr>
          <p:cNvSpPr/>
          <p:nvPr/>
        </p:nvSpPr>
        <p:spPr>
          <a:xfrm>
            <a:off x="2064543" y="1529258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3FE3FDE-E38D-E837-E190-78B7561C915D}"/>
              </a:ext>
            </a:extLst>
          </p:cNvPr>
          <p:cNvSpPr/>
          <p:nvPr/>
        </p:nvSpPr>
        <p:spPr>
          <a:xfrm>
            <a:off x="1383073" y="3509717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8727A-0C1C-056A-FBD7-4296384BD898}"/>
              </a:ext>
            </a:extLst>
          </p:cNvPr>
          <p:cNvSpPr txBox="1"/>
          <p:nvPr/>
        </p:nvSpPr>
        <p:spPr>
          <a:xfrm>
            <a:off x="10130828" y="43094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433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247599"/>
              </p:ext>
            </p:extLst>
          </p:nvPr>
        </p:nvGraphicFramePr>
        <p:xfrm>
          <a:off x="9476174" y="17756"/>
          <a:ext cx="2654423" cy="217266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화살표 위에서 아래로 하향되는 모션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6BF4141-4EF2-4068-0239-379772A91653}"/>
              </a:ext>
            </a:extLst>
          </p:cNvPr>
          <p:cNvSpPr/>
          <p:nvPr/>
        </p:nvSpPr>
        <p:spPr>
          <a:xfrm>
            <a:off x="2136027" y="1662705"/>
            <a:ext cx="1453896" cy="47091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73C93F-CA72-7AE0-F1DE-3045560DE8C3}"/>
              </a:ext>
            </a:extLst>
          </p:cNvPr>
          <p:cNvSpPr/>
          <p:nvPr/>
        </p:nvSpPr>
        <p:spPr>
          <a:xfrm>
            <a:off x="5572217" y="4710048"/>
            <a:ext cx="1453896" cy="165963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왼쪽 아래 화살표 - 무료 화살개 아이콘">
            <a:extLst>
              <a:ext uri="{FF2B5EF4-FFF2-40B4-BE49-F238E27FC236}">
                <a16:creationId xmlns:a16="http://schemas.microsoft.com/office/drawing/2014/main" id="{3807E6F8-547E-4D12-A0F9-FB602CCEB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89357" y="1809620"/>
            <a:ext cx="3689033" cy="1800225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40A1B4-21B8-9FF8-1532-4F950713EFD9}"/>
              </a:ext>
            </a:extLst>
          </p:cNvPr>
          <p:cNvSpPr txBox="1"/>
          <p:nvPr/>
        </p:nvSpPr>
        <p:spPr>
          <a:xfrm>
            <a:off x="1635353" y="280441"/>
            <a:ext cx="6556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일반 행정직 대비 약</a:t>
            </a:r>
            <a:r>
              <a:rPr lang="en-US" altLang="ko-KR" sz="32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9</a:t>
            </a:r>
            <a:r>
              <a:rPr lang="ko-KR" altLang="en-US" sz="32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 낮은 경쟁률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9C9B1-67CE-65A1-E487-33147C9C0C91}"/>
              </a:ext>
            </a:extLst>
          </p:cNvPr>
          <p:cNvSpPr txBox="1"/>
          <p:nvPr/>
        </p:nvSpPr>
        <p:spPr>
          <a:xfrm>
            <a:off x="2308977" y="600035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2022</a:t>
            </a:r>
            <a:r>
              <a:rPr lang="ko-KR" altLang="en-US" dirty="0"/>
              <a:t>년</a:t>
            </a:r>
            <a:endParaRPr lang="en-US" altLang="ko-KR" dirty="0"/>
          </a:p>
          <a:p>
            <a:pPr algn="ctr"/>
            <a:r>
              <a:rPr lang="ko-KR" altLang="en-US" dirty="0"/>
              <a:t>일반행정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677825-498B-BEC9-9044-64D5461265AD}"/>
              </a:ext>
            </a:extLst>
          </p:cNvPr>
          <p:cNvSpPr txBox="1"/>
          <p:nvPr/>
        </p:nvSpPr>
        <p:spPr>
          <a:xfrm>
            <a:off x="5860583" y="6000352"/>
            <a:ext cx="922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2022</a:t>
            </a:r>
            <a:r>
              <a:rPr lang="ko-KR" altLang="en-US" dirty="0"/>
              <a:t>년</a:t>
            </a:r>
            <a:endParaRPr lang="en-US" altLang="ko-KR" dirty="0"/>
          </a:p>
          <a:p>
            <a:pPr algn="ctr"/>
            <a:r>
              <a:rPr lang="ko-KR" altLang="en-US" dirty="0" err="1"/>
              <a:t>법원직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667C46-CE35-4407-C07B-85F67C77DBF7}"/>
              </a:ext>
            </a:extLst>
          </p:cNvPr>
          <p:cNvSpPr txBox="1"/>
          <p:nvPr/>
        </p:nvSpPr>
        <p:spPr>
          <a:xfrm>
            <a:off x="6013669" y="434071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11:1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160B67-E8B5-18C3-23CE-E7C2B444D8BE}"/>
              </a:ext>
            </a:extLst>
          </p:cNvPr>
          <p:cNvSpPr txBox="1"/>
          <p:nvPr/>
        </p:nvSpPr>
        <p:spPr>
          <a:xfrm>
            <a:off x="2555038" y="128189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94:1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2D63FD8-9483-F988-EC56-61BAEE721693}"/>
              </a:ext>
            </a:extLst>
          </p:cNvPr>
          <p:cNvSpPr/>
          <p:nvPr/>
        </p:nvSpPr>
        <p:spPr>
          <a:xfrm>
            <a:off x="4913654" y="1281895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02171-59A8-F57C-BFD5-1FB04D77FC8D}"/>
              </a:ext>
            </a:extLst>
          </p:cNvPr>
          <p:cNvSpPr txBox="1"/>
          <p:nvPr/>
        </p:nvSpPr>
        <p:spPr>
          <a:xfrm>
            <a:off x="10474859" y="455424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655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D858BB-56AC-2DAE-87B3-D33B845F80F0}"/>
              </a:ext>
            </a:extLst>
          </p:cNvPr>
          <p:cNvSpPr/>
          <p:nvPr/>
        </p:nvSpPr>
        <p:spPr>
          <a:xfrm>
            <a:off x="3143146" y="1714936"/>
            <a:ext cx="5468938" cy="14996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61558"/>
              </p:ext>
            </p:extLst>
          </p:nvPr>
        </p:nvGraphicFramePr>
        <p:xfrm>
          <a:off x="9476174" y="17756"/>
          <a:ext cx="2654423" cy="217266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화살표가 위에서 아래로 나타나는 모션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640A1B4-21B8-9FF8-1532-4F950713EFD9}"/>
              </a:ext>
            </a:extLst>
          </p:cNvPr>
          <p:cNvSpPr txBox="1"/>
          <p:nvPr/>
        </p:nvSpPr>
        <p:spPr>
          <a:xfrm>
            <a:off x="1635353" y="280441"/>
            <a:ext cx="57695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법원직</a:t>
            </a:r>
            <a:r>
              <a:rPr lang="ko-KR" altLang="en-US" sz="32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대비 과목으로 </a:t>
            </a:r>
            <a:endParaRPr lang="en-US" altLang="ko-KR" sz="32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32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국가직</a:t>
            </a:r>
            <a:r>
              <a:rPr lang="ko-KR" altLang="en-US" sz="32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</a:t>
            </a:r>
            <a:r>
              <a:rPr lang="ko-KR" altLang="en-US" sz="3200" b="1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 직렬 추가 병행 가능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C217F2-A87C-C746-9394-E29FF9CF56A1}"/>
              </a:ext>
            </a:extLst>
          </p:cNvPr>
          <p:cNvSpPr/>
          <p:nvPr/>
        </p:nvSpPr>
        <p:spPr>
          <a:xfrm>
            <a:off x="673112" y="1714936"/>
            <a:ext cx="2324612" cy="14996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E07793-B41C-A1C4-A431-732AA679FF09}"/>
              </a:ext>
            </a:extLst>
          </p:cNvPr>
          <p:cNvSpPr/>
          <p:nvPr/>
        </p:nvSpPr>
        <p:spPr>
          <a:xfrm>
            <a:off x="673112" y="3815377"/>
            <a:ext cx="7938972" cy="2600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D143D3-1A62-8CDB-AEA8-D535219D71A2}"/>
              </a:ext>
            </a:extLst>
          </p:cNvPr>
          <p:cNvSpPr txBox="1"/>
          <p:nvPr/>
        </p:nvSpPr>
        <p:spPr>
          <a:xfrm>
            <a:off x="1376326" y="181902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직렬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83DFD-E2C2-6A70-B20B-DA03C7C06C80}"/>
              </a:ext>
            </a:extLst>
          </p:cNvPr>
          <p:cNvSpPr txBox="1"/>
          <p:nvPr/>
        </p:nvSpPr>
        <p:spPr>
          <a:xfrm>
            <a:off x="5238775" y="18190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시험과목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8E221A-65F9-ECEB-CBC6-5828666E1276}"/>
              </a:ext>
            </a:extLst>
          </p:cNvPr>
          <p:cNvSpPr/>
          <p:nvPr/>
        </p:nvSpPr>
        <p:spPr>
          <a:xfrm>
            <a:off x="739100" y="2388913"/>
            <a:ext cx="2192636" cy="688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8F8C48-6BC5-D14F-2177-ADB07CDD4FF5}"/>
              </a:ext>
            </a:extLst>
          </p:cNvPr>
          <p:cNvSpPr/>
          <p:nvPr/>
        </p:nvSpPr>
        <p:spPr>
          <a:xfrm>
            <a:off x="3237203" y="2388913"/>
            <a:ext cx="5303482" cy="688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FA7DB3-C66B-E3F6-FE2F-D641411DCF3B}"/>
              </a:ext>
            </a:extLst>
          </p:cNvPr>
          <p:cNvSpPr txBox="1"/>
          <p:nvPr/>
        </p:nvSpPr>
        <p:spPr>
          <a:xfrm>
            <a:off x="1243159" y="261974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법원사무직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00106D-C975-9108-EA40-CA5BAADDA12B}"/>
              </a:ext>
            </a:extLst>
          </p:cNvPr>
          <p:cNvSpPr txBox="1"/>
          <p:nvPr/>
        </p:nvSpPr>
        <p:spPr>
          <a:xfrm>
            <a:off x="3592374" y="2619745"/>
            <a:ext cx="4633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국어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영어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한국사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형법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형사소송법</a:t>
            </a:r>
            <a:r>
              <a:rPr lang="en-US" altLang="ko-KR" sz="1400" dirty="0"/>
              <a:t>,</a:t>
            </a:r>
            <a:r>
              <a:rPr lang="ko-KR" altLang="en-US" sz="1400" dirty="0"/>
              <a:t> 민법</a:t>
            </a:r>
            <a:r>
              <a:rPr lang="en-US" altLang="ko-KR" sz="1400" dirty="0"/>
              <a:t>, </a:t>
            </a:r>
            <a:r>
              <a:rPr lang="ko-KR" altLang="en-US" sz="1400" dirty="0"/>
              <a:t>민사소송법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53B3D247-C8E6-5928-3D15-5B71BE395646}"/>
              </a:ext>
            </a:extLst>
          </p:cNvPr>
          <p:cNvSpPr/>
          <p:nvPr/>
        </p:nvSpPr>
        <p:spPr>
          <a:xfrm>
            <a:off x="771263" y="3964241"/>
            <a:ext cx="2160473" cy="5467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7B78C23D-C659-8DAA-8212-CC9DD244627F}"/>
              </a:ext>
            </a:extLst>
          </p:cNvPr>
          <p:cNvSpPr/>
          <p:nvPr/>
        </p:nvSpPr>
        <p:spPr>
          <a:xfrm>
            <a:off x="3237203" y="3964241"/>
            <a:ext cx="5303482" cy="5467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99B921E5-5EDC-09E8-D91E-BF1575AAD34B}"/>
              </a:ext>
            </a:extLst>
          </p:cNvPr>
          <p:cNvSpPr/>
          <p:nvPr/>
        </p:nvSpPr>
        <p:spPr>
          <a:xfrm>
            <a:off x="771263" y="4649778"/>
            <a:ext cx="2160473" cy="15580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D4B413C6-986B-6D9E-DC0E-E87F92FB7A4F}"/>
              </a:ext>
            </a:extLst>
          </p:cNvPr>
          <p:cNvSpPr/>
          <p:nvPr/>
        </p:nvSpPr>
        <p:spPr>
          <a:xfrm>
            <a:off x="3237203" y="4649778"/>
            <a:ext cx="5303482" cy="15580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3C57CD-115E-74FD-4081-CD933DB7E707}"/>
              </a:ext>
            </a:extLst>
          </p:cNvPr>
          <p:cNvSpPr txBox="1"/>
          <p:nvPr/>
        </p:nvSpPr>
        <p:spPr>
          <a:xfrm>
            <a:off x="1435520" y="403820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직렬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6E4170-55F0-F0FC-D0A7-FAC4CBCE5BCA}"/>
              </a:ext>
            </a:extLst>
          </p:cNvPr>
          <p:cNvSpPr txBox="1"/>
          <p:nvPr/>
        </p:nvSpPr>
        <p:spPr>
          <a:xfrm>
            <a:off x="5297969" y="403820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시험과목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40E17A-1F9E-BB18-D8B2-6F94B301F6BD}"/>
              </a:ext>
            </a:extLst>
          </p:cNvPr>
          <p:cNvSpPr txBox="1"/>
          <p:nvPr/>
        </p:nvSpPr>
        <p:spPr>
          <a:xfrm>
            <a:off x="1243159" y="480058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검찰사무직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BDFEAE-D720-4B90-97A4-B25C08624479}"/>
              </a:ext>
            </a:extLst>
          </p:cNvPr>
          <p:cNvSpPr txBox="1"/>
          <p:nvPr/>
        </p:nvSpPr>
        <p:spPr>
          <a:xfrm>
            <a:off x="1243159" y="530920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마약수사직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8E2140-E77B-C724-071F-433DF77C1038}"/>
              </a:ext>
            </a:extLst>
          </p:cNvPr>
          <p:cNvSpPr txBox="1"/>
          <p:nvPr/>
        </p:nvSpPr>
        <p:spPr>
          <a:xfrm>
            <a:off x="1243159" y="581340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철도경찰직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5F5290-40AF-A604-0848-2C33DEC6FDDA}"/>
              </a:ext>
            </a:extLst>
          </p:cNvPr>
          <p:cNvSpPr txBox="1"/>
          <p:nvPr/>
        </p:nvSpPr>
        <p:spPr>
          <a:xfrm>
            <a:off x="4252940" y="4799674"/>
            <a:ext cx="321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국어</a:t>
            </a:r>
            <a:r>
              <a:rPr lang="en-US" altLang="ko-KR" sz="1400" dirty="0"/>
              <a:t>, </a:t>
            </a:r>
            <a:r>
              <a:rPr lang="ko-KR" altLang="en-US" sz="1400" dirty="0"/>
              <a:t>영어</a:t>
            </a:r>
            <a:r>
              <a:rPr lang="en-US" altLang="ko-KR" sz="1400" dirty="0"/>
              <a:t>, </a:t>
            </a:r>
            <a:r>
              <a:rPr lang="ko-KR" altLang="en-US" sz="1400" dirty="0"/>
              <a:t>한국사</a:t>
            </a:r>
            <a:r>
              <a:rPr lang="en-US" altLang="ko-KR" sz="1400" dirty="0"/>
              <a:t>, </a:t>
            </a:r>
            <a:r>
              <a:rPr lang="ko-KR" altLang="en-US" sz="1400" dirty="0"/>
              <a:t>형법</a:t>
            </a:r>
            <a:r>
              <a:rPr lang="en-US" altLang="ko-KR" sz="1400" dirty="0"/>
              <a:t>, </a:t>
            </a:r>
            <a:r>
              <a:rPr lang="ko-KR" altLang="en-US" sz="1400" dirty="0"/>
              <a:t>형사소송법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4398B7-4C29-1E39-E5F1-C4D4B268BD94}"/>
              </a:ext>
            </a:extLst>
          </p:cNvPr>
          <p:cNvSpPr txBox="1"/>
          <p:nvPr/>
        </p:nvSpPr>
        <p:spPr>
          <a:xfrm>
            <a:off x="4252940" y="5280927"/>
            <a:ext cx="3211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국어</a:t>
            </a:r>
            <a:r>
              <a:rPr lang="en-US" altLang="ko-KR" sz="1400" dirty="0"/>
              <a:t>, </a:t>
            </a:r>
            <a:r>
              <a:rPr lang="ko-KR" altLang="en-US" sz="1400" dirty="0"/>
              <a:t>영어</a:t>
            </a:r>
            <a:r>
              <a:rPr lang="en-US" altLang="ko-KR" sz="1400" dirty="0"/>
              <a:t>, </a:t>
            </a:r>
            <a:r>
              <a:rPr lang="ko-KR" altLang="en-US" sz="1400" dirty="0"/>
              <a:t>한국사</a:t>
            </a:r>
            <a:r>
              <a:rPr lang="en-US" altLang="ko-KR" sz="1400" dirty="0"/>
              <a:t>, </a:t>
            </a:r>
            <a:r>
              <a:rPr lang="ko-KR" altLang="en-US" sz="1400" dirty="0"/>
              <a:t>형법</a:t>
            </a:r>
            <a:r>
              <a:rPr lang="en-US" altLang="ko-KR" sz="1400" dirty="0"/>
              <a:t>, </a:t>
            </a:r>
            <a:r>
              <a:rPr lang="ko-KR" altLang="en-US" sz="1400" dirty="0"/>
              <a:t>형사소송법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37E09DA1-D1C7-93D5-A6F6-D2E301EFBAC6}"/>
              </a:ext>
            </a:extLst>
          </p:cNvPr>
          <p:cNvSpPr txBox="1"/>
          <p:nvPr/>
        </p:nvSpPr>
        <p:spPr>
          <a:xfrm>
            <a:off x="4054723" y="5762180"/>
            <a:ext cx="3826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국어</a:t>
            </a:r>
            <a:r>
              <a:rPr lang="en-US" altLang="ko-KR" sz="1400" dirty="0"/>
              <a:t>, </a:t>
            </a:r>
            <a:r>
              <a:rPr lang="ko-KR" altLang="en-US" sz="1400" dirty="0"/>
              <a:t>영어</a:t>
            </a:r>
            <a:r>
              <a:rPr lang="en-US" altLang="ko-KR" sz="1400" dirty="0"/>
              <a:t>, </a:t>
            </a:r>
            <a:r>
              <a:rPr lang="ko-KR" altLang="en-US" sz="1400" dirty="0"/>
              <a:t>한국사</a:t>
            </a:r>
            <a:r>
              <a:rPr lang="en-US" altLang="ko-KR" sz="1400" dirty="0"/>
              <a:t>, </a:t>
            </a:r>
            <a:r>
              <a:rPr lang="ko-KR" altLang="en-US" sz="1400" dirty="0"/>
              <a:t>형법총론</a:t>
            </a:r>
            <a:r>
              <a:rPr lang="en-US" altLang="ko-KR" sz="1400" dirty="0"/>
              <a:t>, </a:t>
            </a:r>
            <a:r>
              <a:rPr lang="ko-KR" altLang="en-US" sz="1400" dirty="0"/>
              <a:t>형사소송법개론</a:t>
            </a: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C5109B83-9EEB-DFA1-7AA1-FE97FE4CD42A}"/>
              </a:ext>
            </a:extLst>
          </p:cNvPr>
          <p:cNvCxnSpPr/>
          <p:nvPr/>
        </p:nvCxnSpPr>
        <p:spPr>
          <a:xfrm>
            <a:off x="980388" y="5186659"/>
            <a:ext cx="17628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직선 연결선 1031">
            <a:extLst>
              <a:ext uri="{FF2B5EF4-FFF2-40B4-BE49-F238E27FC236}">
                <a16:creationId xmlns:a16="http://schemas.microsoft.com/office/drawing/2014/main" id="{5B52317B-4B56-100B-9C96-9A1F73A7D4E7}"/>
              </a:ext>
            </a:extLst>
          </p:cNvPr>
          <p:cNvCxnSpPr/>
          <p:nvPr/>
        </p:nvCxnSpPr>
        <p:spPr>
          <a:xfrm>
            <a:off x="980388" y="5717615"/>
            <a:ext cx="17628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직선 연결선 1032">
            <a:extLst>
              <a:ext uri="{FF2B5EF4-FFF2-40B4-BE49-F238E27FC236}">
                <a16:creationId xmlns:a16="http://schemas.microsoft.com/office/drawing/2014/main" id="{DF851D94-2CF3-6993-E331-6F0FD2220D9D}"/>
              </a:ext>
            </a:extLst>
          </p:cNvPr>
          <p:cNvCxnSpPr>
            <a:cxnSpLocks/>
          </p:cNvCxnSpPr>
          <p:nvPr/>
        </p:nvCxnSpPr>
        <p:spPr>
          <a:xfrm>
            <a:off x="3535156" y="5186659"/>
            <a:ext cx="46902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>
            <a:extLst>
              <a:ext uri="{FF2B5EF4-FFF2-40B4-BE49-F238E27FC236}">
                <a16:creationId xmlns:a16="http://schemas.microsoft.com/office/drawing/2014/main" id="{D613ECC3-EDCB-A2F0-FD22-638914083C91}"/>
              </a:ext>
            </a:extLst>
          </p:cNvPr>
          <p:cNvCxnSpPr>
            <a:cxnSpLocks/>
          </p:cNvCxnSpPr>
          <p:nvPr/>
        </p:nvCxnSpPr>
        <p:spPr>
          <a:xfrm>
            <a:off x="3535156" y="5717615"/>
            <a:ext cx="469021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화살표: 아래쪽 1039">
            <a:extLst>
              <a:ext uri="{FF2B5EF4-FFF2-40B4-BE49-F238E27FC236}">
                <a16:creationId xmlns:a16="http://schemas.microsoft.com/office/drawing/2014/main" id="{A95C7C5B-1F8E-EE35-979A-D6D4AD8604C7}"/>
              </a:ext>
            </a:extLst>
          </p:cNvPr>
          <p:cNvSpPr/>
          <p:nvPr/>
        </p:nvSpPr>
        <p:spPr>
          <a:xfrm>
            <a:off x="4423306" y="3256929"/>
            <a:ext cx="2554768" cy="53268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1" name="화살표: 아래쪽 1040">
            <a:extLst>
              <a:ext uri="{FF2B5EF4-FFF2-40B4-BE49-F238E27FC236}">
                <a16:creationId xmlns:a16="http://schemas.microsoft.com/office/drawing/2014/main" id="{2FFBE189-EDD0-821A-2D55-1720EA239182}"/>
              </a:ext>
            </a:extLst>
          </p:cNvPr>
          <p:cNvSpPr/>
          <p:nvPr/>
        </p:nvSpPr>
        <p:spPr>
          <a:xfrm>
            <a:off x="1158901" y="3256929"/>
            <a:ext cx="1405786" cy="532681"/>
          </a:xfrm>
          <a:prstGeom prst="downArrow">
            <a:avLst>
              <a:gd name="adj1" fmla="val 50000"/>
              <a:gd name="adj2" fmla="val 5686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8F2226F-F1B5-97BF-DBD2-750106793903}"/>
              </a:ext>
            </a:extLst>
          </p:cNvPr>
          <p:cNvSpPr/>
          <p:nvPr/>
        </p:nvSpPr>
        <p:spPr>
          <a:xfrm>
            <a:off x="2159716" y="3427922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D10A4BA-31BB-9A30-5A44-A23CDDB7492A}"/>
              </a:ext>
            </a:extLst>
          </p:cNvPr>
          <p:cNvSpPr/>
          <p:nvPr/>
        </p:nvSpPr>
        <p:spPr>
          <a:xfrm>
            <a:off x="6488756" y="3427922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57824-7FAA-C8D3-5314-318681CF0F71}"/>
              </a:ext>
            </a:extLst>
          </p:cNvPr>
          <p:cNvSpPr txBox="1"/>
          <p:nvPr/>
        </p:nvSpPr>
        <p:spPr>
          <a:xfrm>
            <a:off x="10882265" y="47168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68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직사각형 2069">
            <a:extLst>
              <a:ext uri="{FF2B5EF4-FFF2-40B4-BE49-F238E27FC236}">
                <a16:creationId xmlns:a16="http://schemas.microsoft.com/office/drawing/2014/main" id="{CA2DA0AE-2175-DAF9-7E6D-F6D0341B0A83}"/>
              </a:ext>
            </a:extLst>
          </p:cNvPr>
          <p:cNvSpPr/>
          <p:nvPr/>
        </p:nvSpPr>
        <p:spPr>
          <a:xfrm>
            <a:off x="2971010" y="1833612"/>
            <a:ext cx="4050792" cy="1604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2" name="사각형: 둥근 모서리 2061">
            <a:extLst>
              <a:ext uri="{FF2B5EF4-FFF2-40B4-BE49-F238E27FC236}">
                <a16:creationId xmlns:a16="http://schemas.microsoft.com/office/drawing/2014/main" id="{93830E4C-613A-53BE-6EC4-95D9B1CE0C27}"/>
              </a:ext>
            </a:extLst>
          </p:cNvPr>
          <p:cNvSpPr/>
          <p:nvPr/>
        </p:nvSpPr>
        <p:spPr>
          <a:xfrm>
            <a:off x="1372364" y="3458456"/>
            <a:ext cx="3026101" cy="268595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1" name="사각형: 둥근 모서리 2060">
            <a:extLst>
              <a:ext uri="{FF2B5EF4-FFF2-40B4-BE49-F238E27FC236}">
                <a16:creationId xmlns:a16="http://schemas.microsoft.com/office/drawing/2014/main" id="{C00F83C0-1974-552C-90D3-AE6DC2F151AE}"/>
              </a:ext>
            </a:extLst>
          </p:cNvPr>
          <p:cNvSpPr/>
          <p:nvPr/>
        </p:nvSpPr>
        <p:spPr>
          <a:xfrm>
            <a:off x="1378779" y="2903635"/>
            <a:ext cx="3026101" cy="10507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23781"/>
              </p:ext>
            </p:extLst>
          </p:nvPr>
        </p:nvGraphicFramePr>
        <p:xfrm>
          <a:off x="9476174" y="17756"/>
          <a:ext cx="2654423" cy="232506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6~7p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이미지 좌우 롤링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오토 롤링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(1.5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초 간격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)+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수동 롤링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046F4AE-E34F-E050-2223-CBABEC5861C7}"/>
              </a:ext>
            </a:extLst>
          </p:cNvPr>
          <p:cNvSpPr txBox="1"/>
          <p:nvPr/>
        </p:nvSpPr>
        <p:spPr>
          <a:xfrm>
            <a:off x="2756922" y="239190"/>
            <a:ext cx="4179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법 </a:t>
            </a:r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· 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 </a:t>
            </a:r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·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못 비전공자도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5332FB-B6D6-482F-69E2-F00C970AB811}"/>
              </a:ext>
            </a:extLst>
          </p:cNvPr>
          <p:cNvSpPr txBox="1"/>
          <p:nvPr/>
        </p:nvSpPr>
        <p:spPr>
          <a:xfrm>
            <a:off x="1378779" y="785716"/>
            <a:ext cx="7011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 </a:t>
            </a:r>
            <a:r>
              <a:rPr lang="ko-KR" altLang="en-US" sz="3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법원직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빠른 합격이 가능합니다</a:t>
            </a:r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D65D2B26-D077-92DB-BEE0-EF419DC4080B}"/>
              </a:ext>
            </a:extLst>
          </p:cNvPr>
          <p:cNvSpPr txBox="1"/>
          <p:nvPr/>
        </p:nvSpPr>
        <p:spPr>
          <a:xfrm>
            <a:off x="1722254" y="1485266"/>
            <a:ext cx="6609502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rgbClr val="FF0000"/>
                </a:solidFill>
              </a:rPr>
              <a:t>딱 </a:t>
            </a:r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  <a:r>
              <a:rPr lang="ko-KR" altLang="en-US" sz="2400" b="1" dirty="0">
                <a:solidFill>
                  <a:srgbClr val="FF0000"/>
                </a:solidFill>
              </a:rPr>
              <a:t>주</a:t>
            </a:r>
            <a:r>
              <a:rPr lang="en-US" altLang="ko-KR" sz="2400" b="1" dirty="0">
                <a:solidFill>
                  <a:srgbClr val="FF0000"/>
                </a:solidFill>
              </a:rPr>
              <a:t>! </a:t>
            </a:r>
            <a:r>
              <a:rPr lang="ko-KR" altLang="en-US" sz="2400" b="1" dirty="0">
                <a:solidFill>
                  <a:srgbClr val="FF0000"/>
                </a:solidFill>
              </a:rPr>
              <a:t>예비 순환 </a:t>
            </a:r>
            <a:r>
              <a:rPr lang="en-US" altLang="ko-KR" sz="2400" b="1" dirty="0">
                <a:solidFill>
                  <a:srgbClr val="FF0000"/>
                </a:solidFill>
              </a:rPr>
              <a:t>1,2</a:t>
            </a:r>
            <a:r>
              <a:rPr lang="ko-KR" altLang="en-US" sz="2400" b="1" dirty="0">
                <a:solidFill>
                  <a:srgbClr val="FF0000"/>
                </a:solidFill>
              </a:rPr>
              <a:t>단계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/>
              <a:t>출제자의 의도분석과 학습방향 제시로 더욱 빠르게 점수 획득 </a:t>
            </a: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5D24CBF1-481B-8633-8650-48C35736889D}"/>
              </a:ext>
            </a:extLst>
          </p:cNvPr>
          <p:cNvSpPr txBox="1"/>
          <p:nvPr/>
        </p:nvSpPr>
        <p:spPr>
          <a:xfrm>
            <a:off x="1872957" y="4337367"/>
            <a:ext cx="20249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5</a:t>
            </a:r>
            <a:r>
              <a:rPr lang="ko-KR" altLang="en-US" sz="1400" dirty="0"/>
              <a:t>개년 기출로 정리하는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법과목</a:t>
            </a:r>
            <a:r>
              <a:rPr lang="ko-KR" altLang="en-US" sz="1400" dirty="0"/>
              <a:t> 기초입문 </a:t>
            </a:r>
            <a:r>
              <a:rPr lang="en-US" altLang="ko-KR" sz="1400" dirty="0"/>
              <a:t>3</a:t>
            </a:r>
            <a:r>
              <a:rPr lang="ko-KR" altLang="en-US" sz="1400" dirty="0"/>
              <a:t>주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법리 이해를 바탕으로</a:t>
            </a:r>
            <a:endParaRPr lang="en-US" altLang="ko-KR" sz="1400" dirty="0"/>
          </a:p>
          <a:p>
            <a:pPr algn="ctr"/>
            <a:r>
              <a:rPr lang="ko-KR" altLang="en-US" sz="1400" dirty="0"/>
              <a:t>학습방향 설계</a:t>
            </a:r>
          </a:p>
        </p:txBody>
      </p:sp>
      <p:sp>
        <p:nvSpPr>
          <p:cNvPr id="2060" name="이등변 삼각형 2059">
            <a:extLst>
              <a:ext uri="{FF2B5EF4-FFF2-40B4-BE49-F238E27FC236}">
                <a16:creationId xmlns:a16="http://schemas.microsoft.com/office/drawing/2014/main" id="{B68E2819-19EE-5B9B-361F-26D6B91C61DA}"/>
              </a:ext>
            </a:extLst>
          </p:cNvPr>
          <p:cNvSpPr/>
          <p:nvPr/>
        </p:nvSpPr>
        <p:spPr>
          <a:xfrm rot="10800000">
            <a:off x="2745527" y="3863821"/>
            <a:ext cx="292608" cy="268973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58EC584D-0541-DE90-104D-0696736A1E83}"/>
              </a:ext>
            </a:extLst>
          </p:cNvPr>
          <p:cNvSpPr txBox="1"/>
          <p:nvPr/>
        </p:nvSpPr>
        <p:spPr>
          <a:xfrm>
            <a:off x="1794413" y="3097696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출제자의 눈에 맞춘</a:t>
            </a:r>
            <a:endParaRPr lang="en-US" altLang="ko-KR" b="1" dirty="0"/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출제의도 분석</a:t>
            </a:r>
          </a:p>
        </p:txBody>
      </p:sp>
      <p:sp>
        <p:nvSpPr>
          <p:cNvPr id="2064" name="사각형: 둥근 모서리 2063">
            <a:extLst>
              <a:ext uri="{FF2B5EF4-FFF2-40B4-BE49-F238E27FC236}">
                <a16:creationId xmlns:a16="http://schemas.microsoft.com/office/drawing/2014/main" id="{3EE44044-4850-D8CC-42B9-968E0B1EF171}"/>
              </a:ext>
            </a:extLst>
          </p:cNvPr>
          <p:cNvSpPr/>
          <p:nvPr/>
        </p:nvSpPr>
        <p:spPr>
          <a:xfrm>
            <a:off x="5410749" y="3458456"/>
            <a:ext cx="3026101" cy="268595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5" name="사각형: 둥근 모서리 2064">
            <a:extLst>
              <a:ext uri="{FF2B5EF4-FFF2-40B4-BE49-F238E27FC236}">
                <a16:creationId xmlns:a16="http://schemas.microsoft.com/office/drawing/2014/main" id="{ED6453A4-FC02-E4A8-E7B8-173D40B61F3C}"/>
              </a:ext>
            </a:extLst>
          </p:cNvPr>
          <p:cNvSpPr/>
          <p:nvPr/>
        </p:nvSpPr>
        <p:spPr>
          <a:xfrm>
            <a:off x="5417164" y="2903635"/>
            <a:ext cx="3026101" cy="10507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321369AE-0504-0294-64EC-F7826EDEFF41}"/>
              </a:ext>
            </a:extLst>
          </p:cNvPr>
          <p:cNvSpPr txBox="1"/>
          <p:nvPr/>
        </p:nvSpPr>
        <p:spPr>
          <a:xfrm>
            <a:off x="5832798" y="3097696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출제자의 눈에 맞춘</a:t>
            </a:r>
            <a:endParaRPr lang="en-US" altLang="ko-KR" b="1" dirty="0"/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학습방향 제시</a:t>
            </a: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9EDBE4A0-8F4F-399B-9519-6439A61EAAE2}"/>
              </a:ext>
            </a:extLst>
          </p:cNvPr>
          <p:cNvSpPr txBox="1"/>
          <p:nvPr/>
        </p:nvSpPr>
        <p:spPr>
          <a:xfrm>
            <a:off x="5911341" y="4337367"/>
            <a:ext cx="20249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기출로 정리하는</a:t>
            </a:r>
            <a:endParaRPr lang="en-US" altLang="ko-KR" sz="1400" dirty="0"/>
          </a:p>
          <a:p>
            <a:pPr algn="ctr"/>
            <a:r>
              <a:rPr lang="ko-KR" altLang="en-US" sz="1400" dirty="0"/>
              <a:t>교양과목 기초특강 </a:t>
            </a:r>
            <a:r>
              <a:rPr lang="en-US" altLang="ko-KR" sz="1400" dirty="0"/>
              <a:t>1</a:t>
            </a:r>
            <a:r>
              <a:rPr lang="ko-KR" altLang="en-US" sz="1400" dirty="0"/>
              <a:t>주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교양과목 접근방법 및 </a:t>
            </a:r>
            <a:endParaRPr lang="en-US" altLang="ko-KR" sz="1400" dirty="0"/>
          </a:p>
          <a:p>
            <a:pPr algn="ctr"/>
            <a:r>
              <a:rPr lang="ko-KR" altLang="en-US" sz="1400" dirty="0"/>
              <a:t>공략법 학습</a:t>
            </a:r>
          </a:p>
        </p:txBody>
      </p:sp>
      <p:sp>
        <p:nvSpPr>
          <p:cNvPr id="2068" name="1/2 액자 2067">
            <a:extLst>
              <a:ext uri="{FF2B5EF4-FFF2-40B4-BE49-F238E27FC236}">
                <a16:creationId xmlns:a16="http://schemas.microsoft.com/office/drawing/2014/main" id="{FA7FFB78-5762-E5E0-7509-30A63646D463}"/>
              </a:ext>
            </a:extLst>
          </p:cNvPr>
          <p:cNvSpPr/>
          <p:nvPr/>
        </p:nvSpPr>
        <p:spPr>
          <a:xfrm rot="19187832">
            <a:off x="604613" y="3853795"/>
            <a:ext cx="384048" cy="411480"/>
          </a:xfrm>
          <a:prstGeom prst="halfFram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69" name="1/2 액자 2068">
            <a:extLst>
              <a:ext uri="{FF2B5EF4-FFF2-40B4-BE49-F238E27FC236}">
                <a16:creationId xmlns:a16="http://schemas.microsoft.com/office/drawing/2014/main" id="{07EF693B-1398-A822-31D7-170C5ECBCFAA}"/>
              </a:ext>
            </a:extLst>
          </p:cNvPr>
          <p:cNvSpPr/>
          <p:nvPr/>
        </p:nvSpPr>
        <p:spPr>
          <a:xfrm rot="8100000">
            <a:off x="8789684" y="3853795"/>
            <a:ext cx="384048" cy="411480"/>
          </a:xfrm>
          <a:prstGeom prst="halfFram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320BA6-5506-9103-EC2A-2EB9A38B5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5762">
            <a:off x="4146491" y="3326601"/>
            <a:ext cx="1522170" cy="2075687"/>
          </a:xfrm>
          <a:prstGeom prst="rect">
            <a:avLst/>
          </a:prstGeom>
        </p:spPr>
      </p:pic>
      <p:sp>
        <p:nvSpPr>
          <p:cNvPr id="8" name="폭발: 8pt 7">
            <a:extLst>
              <a:ext uri="{FF2B5EF4-FFF2-40B4-BE49-F238E27FC236}">
                <a16:creationId xmlns:a16="http://schemas.microsoft.com/office/drawing/2014/main" id="{2B7C0D8A-3D2C-018F-97B8-BF6F1C7B19D1}"/>
              </a:ext>
            </a:extLst>
          </p:cNvPr>
          <p:cNvSpPr/>
          <p:nvPr/>
        </p:nvSpPr>
        <p:spPr>
          <a:xfrm>
            <a:off x="3897870" y="4731658"/>
            <a:ext cx="2076169" cy="1412754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61A12-1280-3132-2D39-527AF672D52A}"/>
              </a:ext>
            </a:extLst>
          </p:cNvPr>
          <p:cNvSpPr txBox="1"/>
          <p:nvPr/>
        </p:nvSpPr>
        <p:spPr>
          <a:xfrm>
            <a:off x="4219136" y="5091935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한눈에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출제 경향 파악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2356616-195A-3F75-5893-9201AEE1AD31}"/>
              </a:ext>
            </a:extLst>
          </p:cNvPr>
          <p:cNvSpPr/>
          <p:nvPr/>
        </p:nvSpPr>
        <p:spPr>
          <a:xfrm>
            <a:off x="309668" y="3537639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51F48-D637-D835-B765-68945BF1D7AE}"/>
              </a:ext>
            </a:extLst>
          </p:cNvPr>
          <p:cNvSpPr txBox="1"/>
          <p:nvPr/>
        </p:nvSpPr>
        <p:spPr>
          <a:xfrm>
            <a:off x="10882265" y="471685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484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사각형: 둥근 모서리 2047">
            <a:extLst>
              <a:ext uri="{FF2B5EF4-FFF2-40B4-BE49-F238E27FC236}">
                <a16:creationId xmlns:a16="http://schemas.microsoft.com/office/drawing/2014/main" id="{BAB11766-4895-FA0B-3BD2-016172ACC584}"/>
              </a:ext>
            </a:extLst>
          </p:cNvPr>
          <p:cNvSpPr/>
          <p:nvPr/>
        </p:nvSpPr>
        <p:spPr>
          <a:xfrm>
            <a:off x="1250009" y="4878695"/>
            <a:ext cx="2031404" cy="16678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9" name="사각형: 둥근 모서리 2048">
            <a:extLst>
              <a:ext uri="{FF2B5EF4-FFF2-40B4-BE49-F238E27FC236}">
                <a16:creationId xmlns:a16="http://schemas.microsoft.com/office/drawing/2014/main" id="{B13CA110-59F1-315D-0D39-FD6B5BA4CE14}"/>
              </a:ext>
            </a:extLst>
          </p:cNvPr>
          <p:cNvSpPr/>
          <p:nvPr/>
        </p:nvSpPr>
        <p:spPr>
          <a:xfrm>
            <a:off x="3737868" y="4878695"/>
            <a:ext cx="2031404" cy="16678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1" name="사각형: 둥근 모서리 2050">
            <a:extLst>
              <a:ext uri="{FF2B5EF4-FFF2-40B4-BE49-F238E27FC236}">
                <a16:creationId xmlns:a16="http://schemas.microsoft.com/office/drawing/2014/main" id="{B4EDC3D1-9FB0-4680-0F16-C3953C57B50D}"/>
              </a:ext>
            </a:extLst>
          </p:cNvPr>
          <p:cNvSpPr/>
          <p:nvPr/>
        </p:nvSpPr>
        <p:spPr>
          <a:xfrm>
            <a:off x="6226591" y="4878695"/>
            <a:ext cx="2031404" cy="16678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7CF3049-A601-669A-3005-C3DAB22F987D}"/>
              </a:ext>
            </a:extLst>
          </p:cNvPr>
          <p:cNvSpPr/>
          <p:nvPr/>
        </p:nvSpPr>
        <p:spPr>
          <a:xfrm>
            <a:off x="1250009" y="2879505"/>
            <a:ext cx="2031404" cy="16678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592C4F5-9EA3-5AF3-61E0-46B436A1BEC9}"/>
              </a:ext>
            </a:extLst>
          </p:cNvPr>
          <p:cNvSpPr/>
          <p:nvPr/>
        </p:nvSpPr>
        <p:spPr>
          <a:xfrm>
            <a:off x="3737868" y="2879505"/>
            <a:ext cx="2031404" cy="16678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700131D-3ED5-6FE8-5D90-A987E53B836B}"/>
              </a:ext>
            </a:extLst>
          </p:cNvPr>
          <p:cNvSpPr/>
          <p:nvPr/>
        </p:nvSpPr>
        <p:spPr>
          <a:xfrm>
            <a:off x="6226591" y="2879505"/>
            <a:ext cx="2031404" cy="166784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45708"/>
              </p:ext>
            </p:extLst>
          </p:nvPr>
        </p:nvGraphicFramePr>
        <p:xfrm>
          <a:off x="9476174" y="17756"/>
          <a:ext cx="2654423" cy="308706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6~7p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이미지 좌우 롤링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오토 롤링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(1.5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초 간격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)+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수동 롤링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클릭 시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,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아래 경로로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새창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이동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hlinkClick r:id="rId3"/>
                        </a:rPr>
                        <a:t>https://www.miraeij.com/gosi/center/notice/view.php?ssite_code=4&amp;sgb=1&amp;no=286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→ </a:t>
                      </a:r>
                      <a:r>
                        <a:rPr lang="ko-KR" altLang="en-US" sz="1000" dirty="0"/>
                        <a:t>모바일 동일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모바일 버전은 해당 영역만 디자인 될 수 있도록 작업 해주세요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.</a:t>
                      </a: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48D10DD5-9097-497C-1091-623C3B494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170" y="4251408"/>
            <a:ext cx="2331794" cy="164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CA13FF-A7D0-F2ED-DABB-3E9366369841}"/>
              </a:ext>
            </a:extLst>
          </p:cNvPr>
          <p:cNvSpPr txBox="1"/>
          <p:nvPr/>
        </p:nvSpPr>
        <p:spPr>
          <a:xfrm>
            <a:off x="2756922" y="239190"/>
            <a:ext cx="4179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법 </a:t>
            </a:r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· 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 </a:t>
            </a:r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·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못 비전공자도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4EA37-D9F1-F649-1F75-F174C9125DF3}"/>
              </a:ext>
            </a:extLst>
          </p:cNvPr>
          <p:cNvSpPr txBox="1"/>
          <p:nvPr/>
        </p:nvSpPr>
        <p:spPr>
          <a:xfrm>
            <a:off x="1378779" y="785716"/>
            <a:ext cx="7011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 </a:t>
            </a:r>
            <a:r>
              <a:rPr lang="ko-KR" altLang="en-US" sz="3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법원직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빠른 합격이 가능합니다</a:t>
            </a:r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1/2 액자 7">
            <a:extLst>
              <a:ext uri="{FF2B5EF4-FFF2-40B4-BE49-F238E27FC236}">
                <a16:creationId xmlns:a16="http://schemas.microsoft.com/office/drawing/2014/main" id="{B3F66BCF-3B3B-E3D7-E5FD-B094252DDB72}"/>
              </a:ext>
            </a:extLst>
          </p:cNvPr>
          <p:cNvSpPr/>
          <p:nvPr/>
        </p:nvSpPr>
        <p:spPr>
          <a:xfrm rot="19187832">
            <a:off x="604613" y="3963924"/>
            <a:ext cx="384048" cy="411480"/>
          </a:xfrm>
          <a:prstGeom prst="halfFram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1/2 액자 11">
            <a:extLst>
              <a:ext uri="{FF2B5EF4-FFF2-40B4-BE49-F238E27FC236}">
                <a16:creationId xmlns:a16="http://schemas.microsoft.com/office/drawing/2014/main" id="{DC383144-184B-DA0C-4D05-3E30C2CA8BBE}"/>
              </a:ext>
            </a:extLst>
          </p:cNvPr>
          <p:cNvSpPr/>
          <p:nvPr/>
        </p:nvSpPr>
        <p:spPr>
          <a:xfrm rot="8100000">
            <a:off x="8789684" y="3963924"/>
            <a:ext cx="384048" cy="411480"/>
          </a:xfrm>
          <a:prstGeom prst="halfFram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BD533076-C2EE-C602-EE56-118B5A5F4361}"/>
              </a:ext>
            </a:extLst>
          </p:cNvPr>
          <p:cNvSpPr txBox="1"/>
          <p:nvPr/>
        </p:nvSpPr>
        <p:spPr>
          <a:xfrm>
            <a:off x="1618469" y="311208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기본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+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심화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6ABC0B34-BA08-2F6B-7B5D-6FC8A9605A7A}"/>
              </a:ext>
            </a:extLst>
          </p:cNvPr>
          <p:cNvSpPr txBox="1"/>
          <p:nvPr/>
        </p:nvSpPr>
        <p:spPr>
          <a:xfrm>
            <a:off x="1654777" y="3570414"/>
            <a:ext cx="12378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이론 정리 및 </a:t>
            </a:r>
            <a:endParaRPr lang="en-US" altLang="ko-KR" sz="1400" b="1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1400" b="1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이해를 통한</a:t>
            </a:r>
            <a:endParaRPr lang="en-US" altLang="ko-KR" sz="1400" b="1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r>
              <a:rPr lang="ko-KR" altLang="en-US" sz="1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기본기 완성</a:t>
            </a:r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15CF3C70-175B-38AF-DBEF-2A5FF1F38663}"/>
              </a:ext>
            </a:extLst>
          </p:cNvPr>
          <p:cNvSpPr txBox="1"/>
          <p:nvPr/>
        </p:nvSpPr>
        <p:spPr>
          <a:xfrm>
            <a:off x="3807669" y="3607844"/>
            <a:ext cx="1882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기출문제를 통한</a:t>
            </a:r>
            <a:endParaRPr lang="en-US" altLang="ko-KR" sz="1400" b="1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400" b="1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쟁점 확인 및 분석</a:t>
            </a:r>
            <a:endParaRPr lang="en-US" altLang="ko-KR" sz="1400" b="1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400" b="1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역대기출</a:t>
            </a:r>
            <a:r>
              <a:rPr lang="ko-KR" altLang="en-US" sz="1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100% </a:t>
            </a:r>
            <a:r>
              <a:rPr lang="ko-KR" altLang="en-US" sz="1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학습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9422AEF9-CAC9-3E85-E479-9D10E6E96D42}"/>
              </a:ext>
            </a:extLst>
          </p:cNvPr>
          <p:cNvSpPr txBox="1"/>
          <p:nvPr/>
        </p:nvSpPr>
        <p:spPr>
          <a:xfrm>
            <a:off x="6410979" y="3616823"/>
            <a:ext cx="16626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진도별</a:t>
            </a:r>
            <a:r>
              <a:rPr lang="ko-KR" altLang="en-US" sz="1400" b="1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모의고사와</a:t>
            </a:r>
            <a:endParaRPr lang="en-US" altLang="ko-KR" sz="1400" b="1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OX</a:t>
            </a:r>
            <a:r>
              <a:rPr lang="ko-KR" altLang="en-US" sz="1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통한 </a:t>
            </a:r>
            <a:endParaRPr lang="en-US" altLang="ko-KR" sz="1400" b="1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논리와 법리 확립</a:t>
            </a:r>
            <a:endParaRPr lang="en-US" altLang="ko-KR" sz="1400" b="1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BC37D338-42F0-3075-52C3-0AA993259D02}"/>
              </a:ext>
            </a:extLst>
          </p:cNvPr>
          <p:cNvSpPr txBox="1"/>
          <p:nvPr/>
        </p:nvSpPr>
        <p:spPr>
          <a:xfrm>
            <a:off x="3803332" y="311208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기출분석 및 공략</a:t>
            </a:r>
          </a:p>
        </p:txBody>
      </p:sp>
      <p:sp>
        <p:nvSpPr>
          <p:cNvPr id="2058" name="사각형: 둥근 모서리 2057">
            <a:extLst>
              <a:ext uri="{FF2B5EF4-FFF2-40B4-BE49-F238E27FC236}">
                <a16:creationId xmlns:a16="http://schemas.microsoft.com/office/drawing/2014/main" id="{42EF2A1E-280A-F04D-AE59-BB8A215AC1EF}"/>
              </a:ext>
            </a:extLst>
          </p:cNvPr>
          <p:cNvSpPr/>
          <p:nvPr/>
        </p:nvSpPr>
        <p:spPr>
          <a:xfrm>
            <a:off x="1827452" y="2668103"/>
            <a:ext cx="855914" cy="3682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A0718-5A74-6E09-07BC-12359D263D26}"/>
              </a:ext>
            </a:extLst>
          </p:cNvPr>
          <p:cNvSpPr txBox="1"/>
          <p:nvPr/>
        </p:nvSpPr>
        <p:spPr>
          <a:xfrm>
            <a:off x="1868927" y="265340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순환</a:t>
            </a:r>
          </a:p>
        </p:txBody>
      </p:sp>
      <p:sp>
        <p:nvSpPr>
          <p:cNvPr id="2059" name="사각형: 둥근 모서리 2058">
            <a:extLst>
              <a:ext uri="{FF2B5EF4-FFF2-40B4-BE49-F238E27FC236}">
                <a16:creationId xmlns:a16="http://schemas.microsoft.com/office/drawing/2014/main" id="{87B9E2D5-46B2-8345-136B-1BA67AE6508E}"/>
              </a:ext>
            </a:extLst>
          </p:cNvPr>
          <p:cNvSpPr/>
          <p:nvPr/>
        </p:nvSpPr>
        <p:spPr>
          <a:xfrm>
            <a:off x="4303714" y="2681722"/>
            <a:ext cx="855914" cy="3682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0" name="사각형: 둥근 모서리 2059">
            <a:extLst>
              <a:ext uri="{FF2B5EF4-FFF2-40B4-BE49-F238E27FC236}">
                <a16:creationId xmlns:a16="http://schemas.microsoft.com/office/drawing/2014/main" id="{0ECF3B2A-A18B-65C3-0BCD-45DD045B0BE5}"/>
              </a:ext>
            </a:extLst>
          </p:cNvPr>
          <p:cNvSpPr/>
          <p:nvPr/>
        </p:nvSpPr>
        <p:spPr>
          <a:xfrm>
            <a:off x="6762762" y="2681722"/>
            <a:ext cx="855914" cy="3682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1" name="사각형: 둥근 모서리 2060">
            <a:extLst>
              <a:ext uri="{FF2B5EF4-FFF2-40B4-BE49-F238E27FC236}">
                <a16:creationId xmlns:a16="http://schemas.microsoft.com/office/drawing/2014/main" id="{5711162D-AE0E-7A6F-43BA-43D9983D25BF}"/>
              </a:ext>
            </a:extLst>
          </p:cNvPr>
          <p:cNvSpPr/>
          <p:nvPr/>
        </p:nvSpPr>
        <p:spPr>
          <a:xfrm>
            <a:off x="4303714" y="4707673"/>
            <a:ext cx="855914" cy="3682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2" name="사각형: 둥근 모서리 2061">
            <a:extLst>
              <a:ext uri="{FF2B5EF4-FFF2-40B4-BE49-F238E27FC236}">
                <a16:creationId xmlns:a16="http://schemas.microsoft.com/office/drawing/2014/main" id="{FB5FC713-020A-1545-0B60-E22AE6BD213F}"/>
              </a:ext>
            </a:extLst>
          </p:cNvPr>
          <p:cNvSpPr/>
          <p:nvPr/>
        </p:nvSpPr>
        <p:spPr>
          <a:xfrm>
            <a:off x="6762762" y="4707673"/>
            <a:ext cx="855914" cy="3682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3" name="사각형: 둥근 모서리 2062">
            <a:extLst>
              <a:ext uri="{FF2B5EF4-FFF2-40B4-BE49-F238E27FC236}">
                <a16:creationId xmlns:a16="http://schemas.microsoft.com/office/drawing/2014/main" id="{B0F2C33E-407D-0363-333F-9B74911CB7A8}"/>
              </a:ext>
            </a:extLst>
          </p:cNvPr>
          <p:cNvSpPr/>
          <p:nvPr/>
        </p:nvSpPr>
        <p:spPr>
          <a:xfrm>
            <a:off x="1837754" y="4707673"/>
            <a:ext cx="855914" cy="3682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DD5970-8775-7793-4720-4DC6C903B708}"/>
              </a:ext>
            </a:extLst>
          </p:cNvPr>
          <p:cNvSpPr txBox="1"/>
          <p:nvPr/>
        </p:nvSpPr>
        <p:spPr>
          <a:xfrm>
            <a:off x="4349957" y="267566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>
                <a:solidFill>
                  <a:schemeClr val="bg1"/>
                </a:solidFill>
              </a:rPr>
              <a:t>순환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042FD3-CA3D-D655-5A22-287F1E7E5957}"/>
              </a:ext>
            </a:extLst>
          </p:cNvPr>
          <p:cNvSpPr txBox="1"/>
          <p:nvPr/>
        </p:nvSpPr>
        <p:spPr>
          <a:xfrm>
            <a:off x="6802719" y="267566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ko-KR" altLang="en-US" b="1" dirty="0">
                <a:solidFill>
                  <a:schemeClr val="bg1"/>
                </a:solidFill>
              </a:rPr>
              <a:t>순환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D6E3DB-0BBC-DF21-B4F3-57905FD66735}"/>
              </a:ext>
            </a:extLst>
          </p:cNvPr>
          <p:cNvSpPr txBox="1"/>
          <p:nvPr/>
        </p:nvSpPr>
        <p:spPr>
          <a:xfrm>
            <a:off x="1868927" y="470654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  <a:r>
              <a:rPr lang="ko-KR" altLang="en-US" b="1" dirty="0">
                <a:solidFill>
                  <a:schemeClr val="bg1"/>
                </a:solidFill>
              </a:rPr>
              <a:t>순환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5B1CB0-FA0E-CCD0-CC86-39E4BA0AA281}"/>
              </a:ext>
            </a:extLst>
          </p:cNvPr>
          <p:cNvSpPr txBox="1"/>
          <p:nvPr/>
        </p:nvSpPr>
        <p:spPr>
          <a:xfrm>
            <a:off x="4359101" y="470654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</a:t>
            </a:r>
            <a:r>
              <a:rPr lang="ko-KR" altLang="en-US" b="1" dirty="0">
                <a:solidFill>
                  <a:schemeClr val="bg1"/>
                </a:solidFill>
              </a:rPr>
              <a:t>순환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E165DA-4EAE-9266-1D8F-0F82925197C7}"/>
              </a:ext>
            </a:extLst>
          </p:cNvPr>
          <p:cNvSpPr txBox="1"/>
          <p:nvPr/>
        </p:nvSpPr>
        <p:spPr>
          <a:xfrm>
            <a:off x="6839295" y="470654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6</a:t>
            </a:r>
            <a:r>
              <a:rPr lang="ko-KR" altLang="en-US" b="1" dirty="0">
                <a:solidFill>
                  <a:schemeClr val="bg1"/>
                </a:solidFill>
              </a:rPr>
              <a:t>순환</a:t>
            </a:r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DBE82FFF-662C-81E6-94DB-185436243B30}"/>
              </a:ext>
            </a:extLst>
          </p:cNvPr>
          <p:cNvSpPr txBox="1"/>
          <p:nvPr/>
        </p:nvSpPr>
        <p:spPr>
          <a:xfrm>
            <a:off x="6089575" y="311208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OX </a:t>
            </a:r>
            <a:r>
              <a:rPr lang="ko-KR" altLang="en-US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진도별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모의고사</a:t>
            </a: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BDF3707B-3755-5108-B7C0-9C8F6B8A4335}"/>
              </a:ext>
            </a:extLst>
          </p:cNvPr>
          <p:cNvSpPr txBox="1"/>
          <p:nvPr/>
        </p:nvSpPr>
        <p:spPr>
          <a:xfrm>
            <a:off x="1480852" y="5164876"/>
            <a:ext cx="15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실전 모의고사</a:t>
            </a:r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+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쟁점 요약</a:t>
            </a: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9CEAF29A-0405-B382-BE75-38C34282FD1A}"/>
              </a:ext>
            </a:extLst>
          </p:cNvPr>
          <p:cNvSpPr txBox="1"/>
          <p:nvPr/>
        </p:nvSpPr>
        <p:spPr>
          <a:xfrm>
            <a:off x="3822895" y="5164875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파이널 특강</a:t>
            </a:r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+</a:t>
            </a:r>
            <a:r>
              <a:rPr lang="ko-KR" altLang="en-US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최신기출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&amp;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판례</a:t>
            </a: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A467E3F2-FBA9-9ECF-11C6-FF7F7BB492B3}"/>
              </a:ext>
            </a:extLst>
          </p:cNvPr>
          <p:cNvSpPr txBox="1"/>
          <p:nvPr/>
        </p:nvSpPr>
        <p:spPr>
          <a:xfrm>
            <a:off x="6545629" y="5222556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족집게 특강</a:t>
            </a:r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9F85DCF2-FE6E-C455-1DA7-D1D55C789F46}"/>
              </a:ext>
            </a:extLst>
          </p:cNvPr>
          <p:cNvSpPr txBox="1"/>
          <p:nvPr/>
        </p:nvSpPr>
        <p:spPr>
          <a:xfrm>
            <a:off x="1326160" y="5835778"/>
            <a:ext cx="189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전범위</a:t>
            </a:r>
            <a:r>
              <a:rPr lang="ko-KR" altLang="en-US" sz="1400" b="1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출제 예상문제</a:t>
            </a:r>
            <a:endParaRPr lang="en-US" altLang="ko-KR" sz="1400" b="1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완벽 습득</a:t>
            </a:r>
          </a:p>
        </p:txBody>
      </p:sp>
      <p:sp>
        <p:nvSpPr>
          <p:cNvPr id="2069" name="TextBox 2068">
            <a:extLst>
              <a:ext uri="{FF2B5EF4-FFF2-40B4-BE49-F238E27FC236}">
                <a16:creationId xmlns:a16="http://schemas.microsoft.com/office/drawing/2014/main" id="{949E5314-0EA9-72A4-C3F3-4D6057AE8016}"/>
              </a:ext>
            </a:extLst>
          </p:cNvPr>
          <p:cNvSpPr txBox="1"/>
          <p:nvPr/>
        </p:nvSpPr>
        <p:spPr>
          <a:xfrm>
            <a:off x="3822898" y="5835778"/>
            <a:ext cx="189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주요 쟁점 및</a:t>
            </a:r>
            <a:endParaRPr lang="en-US" altLang="ko-KR" sz="1400" b="1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최신 출제유형 총정리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C796636D-7EF7-1CE1-E423-8AEB5E7841F9}"/>
              </a:ext>
            </a:extLst>
          </p:cNvPr>
          <p:cNvSpPr txBox="1"/>
          <p:nvPr/>
        </p:nvSpPr>
        <p:spPr>
          <a:xfrm>
            <a:off x="6267510" y="5835778"/>
            <a:ext cx="1949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시험에 나올 </a:t>
            </a:r>
            <a:endParaRPr lang="en-US" altLang="ko-KR" sz="1400" b="1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중요 포인트 최종 점검</a:t>
            </a:r>
          </a:p>
        </p:txBody>
      </p:sp>
      <p:sp>
        <p:nvSpPr>
          <p:cNvPr id="2075" name="직사각형 2074">
            <a:extLst>
              <a:ext uri="{FF2B5EF4-FFF2-40B4-BE49-F238E27FC236}">
                <a16:creationId xmlns:a16="http://schemas.microsoft.com/office/drawing/2014/main" id="{CD6C34BE-86D8-0FAF-2DBD-62FEC469E2B5}"/>
              </a:ext>
            </a:extLst>
          </p:cNvPr>
          <p:cNvSpPr/>
          <p:nvPr/>
        </p:nvSpPr>
        <p:spPr>
          <a:xfrm>
            <a:off x="2641896" y="1850147"/>
            <a:ext cx="4828752" cy="15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16FDDF75-763D-7DEF-A18B-3F1B4D0DF6D3}"/>
              </a:ext>
            </a:extLst>
          </p:cNvPr>
          <p:cNvSpPr txBox="1"/>
          <p:nvPr/>
        </p:nvSpPr>
        <p:spPr>
          <a:xfrm>
            <a:off x="1896986" y="1476122"/>
            <a:ext cx="6260047" cy="1008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rgbClr val="FF0000"/>
                </a:solidFill>
              </a:rPr>
              <a:t>24</a:t>
            </a:r>
            <a:r>
              <a:rPr lang="ko-KR" altLang="en-US" sz="2400" b="1" dirty="0">
                <a:solidFill>
                  <a:srgbClr val="FF0000"/>
                </a:solidFill>
              </a:rPr>
              <a:t>년 </a:t>
            </a:r>
            <a:r>
              <a:rPr lang="ko-KR" altLang="en-US" sz="2400" b="1" dirty="0" err="1">
                <a:solidFill>
                  <a:srgbClr val="FF0000"/>
                </a:solidFill>
              </a:rPr>
              <a:t>법원직</a:t>
            </a:r>
            <a:r>
              <a:rPr lang="ko-KR" altLang="en-US" sz="2400" b="1" dirty="0">
                <a:solidFill>
                  <a:srgbClr val="FF0000"/>
                </a:solidFill>
              </a:rPr>
              <a:t> 절대합격 커리큘럼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/>
              <a:t>6</a:t>
            </a:r>
            <a:r>
              <a:rPr lang="ko-KR" altLang="en-US" b="1" dirty="0"/>
              <a:t>순환 학습설계로 자연스럽게 암기되는 절대합격 커리큘럼</a:t>
            </a:r>
          </a:p>
        </p:txBody>
      </p:sp>
      <p:sp>
        <p:nvSpPr>
          <p:cNvPr id="2077" name="TextBox 2076">
            <a:extLst>
              <a:ext uri="{FF2B5EF4-FFF2-40B4-BE49-F238E27FC236}">
                <a16:creationId xmlns:a16="http://schemas.microsoft.com/office/drawing/2014/main" id="{537BE321-6FEF-4254-6881-5CB04B3D57B3}"/>
              </a:ext>
            </a:extLst>
          </p:cNvPr>
          <p:cNvSpPr txBox="1"/>
          <p:nvPr/>
        </p:nvSpPr>
        <p:spPr>
          <a:xfrm>
            <a:off x="6171758" y="6613401"/>
            <a:ext cx="2218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※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커리큘럼 일정 자세히 보기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C80C677-C1B2-8E12-AA9C-413D60AA1027}"/>
              </a:ext>
            </a:extLst>
          </p:cNvPr>
          <p:cNvSpPr/>
          <p:nvPr/>
        </p:nvSpPr>
        <p:spPr>
          <a:xfrm>
            <a:off x="309668" y="3537639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EB25F7A-0389-3916-5303-534596B7646B}"/>
              </a:ext>
            </a:extLst>
          </p:cNvPr>
          <p:cNvSpPr/>
          <p:nvPr/>
        </p:nvSpPr>
        <p:spPr>
          <a:xfrm>
            <a:off x="5935928" y="6531818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057FDA-0517-DE95-57DC-2359798A325E}"/>
              </a:ext>
            </a:extLst>
          </p:cNvPr>
          <p:cNvSpPr/>
          <p:nvPr/>
        </p:nvSpPr>
        <p:spPr>
          <a:xfrm>
            <a:off x="1076103" y="2484411"/>
            <a:ext cx="7731995" cy="10655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7BEC66-DC94-6584-CE54-0B3CEB971179}"/>
              </a:ext>
            </a:extLst>
          </p:cNvPr>
          <p:cNvSpPr/>
          <p:nvPr/>
        </p:nvSpPr>
        <p:spPr>
          <a:xfrm>
            <a:off x="1076103" y="4668357"/>
            <a:ext cx="7731995" cy="106555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597CF89-1781-3940-8F75-6E802A4CD1B6}"/>
              </a:ext>
            </a:extLst>
          </p:cNvPr>
          <p:cNvSpPr/>
          <p:nvPr/>
        </p:nvSpPr>
        <p:spPr>
          <a:xfrm>
            <a:off x="918152" y="2345438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D20A311-8DF7-1D42-EECD-A7B3D3AD74ED}"/>
              </a:ext>
            </a:extLst>
          </p:cNvPr>
          <p:cNvSpPr/>
          <p:nvPr/>
        </p:nvSpPr>
        <p:spPr>
          <a:xfrm>
            <a:off x="918152" y="4530886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6384AE-F3C3-4DCF-BCE7-098CB156E87E}"/>
              </a:ext>
            </a:extLst>
          </p:cNvPr>
          <p:cNvSpPr txBox="1"/>
          <p:nvPr/>
        </p:nvSpPr>
        <p:spPr>
          <a:xfrm>
            <a:off x="10432504" y="343215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26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580010"/>
              </p:ext>
            </p:extLst>
          </p:nvPr>
        </p:nvGraphicFramePr>
        <p:xfrm>
          <a:off x="9476174" y="17756"/>
          <a:ext cx="2654423" cy="278226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탭으로 구성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디폴트 신광은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교수탭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수동 선택으로도 이동 될 수 있게 구현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00" baseline="0" dirty="0" err="1">
                          <a:latin typeface="+mn-ea"/>
                        </a:rPr>
                        <a:t>교수홈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적용 된 베스트 후기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3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건 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1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초 간격으로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오토롤링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+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하단버튼 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수동롤링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spc="-100" baseline="0" dirty="0" err="1">
                          <a:latin typeface="+mn-ea"/>
                        </a:rPr>
                        <a:t>교수홈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적용 된 베스트 영상 적용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489E2B-512E-15F1-A023-01BDAE594C12}"/>
              </a:ext>
            </a:extLst>
          </p:cNvPr>
          <p:cNvSpPr txBox="1"/>
          <p:nvPr/>
        </p:nvSpPr>
        <p:spPr>
          <a:xfrm>
            <a:off x="1629662" y="647110"/>
            <a:ext cx="6402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이름이 곧 실력</a:t>
            </a:r>
            <a:r>
              <a:rPr lang="en-US" altLang="ko-KR" sz="32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32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법원직</a:t>
            </a:r>
            <a:r>
              <a:rPr lang="ko-KR" altLang="en-US" sz="32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전문 교수진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BADDFF-0DD3-5794-ABF8-FC4C95B5876A}"/>
              </a:ext>
            </a:extLst>
          </p:cNvPr>
          <p:cNvSpPr txBox="1"/>
          <p:nvPr/>
        </p:nvSpPr>
        <p:spPr>
          <a:xfrm>
            <a:off x="2163459" y="-37693"/>
            <a:ext cx="5335115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시작부터 </a:t>
            </a:r>
            <a:r>
              <a:rPr lang="ko-KR" altLang="en-US" sz="2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남 다르게</a:t>
            </a:r>
            <a:r>
              <a:rPr lang="ko-KR" altLang="en-US" sz="20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누구보다 </a:t>
            </a:r>
            <a:r>
              <a:rPr lang="ko-KR" altLang="en-US" sz="28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더 빠르게</a:t>
            </a:r>
            <a:endParaRPr lang="ko-KR" altLang="en-US" sz="20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A67B5F-161B-3665-4F1B-9E019EED4483}"/>
              </a:ext>
            </a:extLst>
          </p:cNvPr>
          <p:cNvSpPr/>
          <p:nvPr/>
        </p:nvSpPr>
        <p:spPr>
          <a:xfrm>
            <a:off x="403518" y="2331720"/>
            <a:ext cx="8905756" cy="4526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위쪽 모서리 15">
            <a:extLst>
              <a:ext uri="{FF2B5EF4-FFF2-40B4-BE49-F238E27FC236}">
                <a16:creationId xmlns:a16="http://schemas.microsoft.com/office/drawing/2014/main" id="{0222937E-05DA-29CA-A942-A3997D121715}"/>
              </a:ext>
            </a:extLst>
          </p:cNvPr>
          <p:cNvSpPr/>
          <p:nvPr/>
        </p:nvSpPr>
        <p:spPr>
          <a:xfrm>
            <a:off x="403518" y="1585000"/>
            <a:ext cx="1472184" cy="663376"/>
          </a:xfrm>
          <a:prstGeom prst="round2Same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A0DC8E40-2D5E-9117-7732-4EAF0FDB60BE}"/>
              </a:ext>
            </a:extLst>
          </p:cNvPr>
          <p:cNvSpPr/>
          <p:nvPr/>
        </p:nvSpPr>
        <p:spPr>
          <a:xfrm>
            <a:off x="1893865" y="1585000"/>
            <a:ext cx="1472184" cy="663376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94ECBBDC-9A92-D26B-291A-B1996BEAEFD3}"/>
              </a:ext>
            </a:extLst>
          </p:cNvPr>
          <p:cNvSpPr/>
          <p:nvPr/>
        </p:nvSpPr>
        <p:spPr>
          <a:xfrm>
            <a:off x="3384212" y="1585000"/>
            <a:ext cx="1472184" cy="663376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:a16="http://schemas.microsoft.com/office/drawing/2014/main" id="{7227D79F-2D43-252A-B801-7BEF71262D0F}"/>
              </a:ext>
            </a:extLst>
          </p:cNvPr>
          <p:cNvSpPr/>
          <p:nvPr/>
        </p:nvSpPr>
        <p:spPr>
          <a:xfrm>
            <a:off x="4874559" y="1585000"/>
            <a:ext cx="1472184" cy="663376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CCC64B54-EFB8-D151-AA51-7A2CDA7F78F0}"/>
              </a:ext>
            </a:extLst>
          </p:cNvPr>
          <p:cNvSpPr/>
          <p:nvPr/>
        </p:nvSpPr>
        <p:spPr>
          <a:xfrm>
            <a:off x="6364906" y="1585000"/>
            <a:ext cx="1472184" cy="663376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위쪽 모서리 20">
            <a:extLst>
              <a:ext uri="{FF2B5EF4-FFF2-40B4-BE49-F238E27FC236}">
                <a16:creationId xmlns:a16="http://schemas.microsoft.com/office/drawing/2014/main" id="{921CE3DB-37D6-4FB1-7A83-F9978C72F4A5}"/>
              </a:ext>
            </a:extLst>
          </p:cNvPr>
          <p:cNvSpPr/>
          <p:nvPr/>
        </p:nvSpPr>
        <p:spPr>
          <a:xfrm>
            <a:off x="7855253" y="1585000"/>
            <a:ext cx="1472184" cy="663376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D41A03-2985-C453-7B16-47C786A23F81}"/>
              </a:ext>
            </a:extLst>
          </p:cNvPr>
          <p:cNvSpPr txBox="1"/>
          <p:nvPr/>
        </p:nvSpPr>
        <p:spPr>
          <a:xfrm>
            <a:off x="632097" y="1639689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형법</a:t>
            </a:r>
            <a:r>
              <a:rPr lang="en-US" altLang="ko-KR" sz="1200" dirty="0"/>
              <a:t>/</a:t>
            </a:r>
            <a:r>
              <a:rPr lang="ko-KR" altLang="en-US" sz="1200" dirty="0" err="1"/>
              <a:t>형소법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FCB175-7E18-90C0-6FDB-0CA426C9D0F2}"/>
              </a:ext>
            </a:extLst>
          </p:cNvPr>
          <p:cNvSpPr txBox="1"/>
          <p:nvPr/>
        </p:nvSpPr>
        <p:spPr>
          <a:xfrm>
            <a:off x="602442" y="1851700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신광은</a:t>
            </a:r>
            <a:endParaRPr lang="ko-KR" altLang="en-US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34D16D-A374-7786-7600-C946B008C0E4}"/>
              </a:ext>
            </a:extLst>
          </p:cNvPr>
          <p:cNvSpPr txBox="1"/>
          <p:nvPr/>
        </p:nvSpPr>
        <p:spPr>
          <a:xfrm>
            <a:off x="2112054" y="1639689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민법</a:t>
            </a:r>
            <a:r>
              <a:rPr lang="en-US" altLang="ko-KR" sz="1200" dirty="0">
                <a:solidFill>
                  <a:schemeClr val="bg1"/>
                </a:solidFill>
              </a:rPr>
              <a:t>/</a:t>
            </a:r>
            <a:r>
              <a:rPr lang="ko-KR" altLang="en-US" sz="1200" dirty="0">
                <a:solidFill>
                  <a:schemeClr val="bg1"/>
                </a:solidFill>
              </a:rPr>
              <a:t>민소법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EDCC6D-F624-00DC-977F-594F240BC7F2}"/>
              </a:ext>
            </a:extLst>
          </p:cNvPr>
          <p:cNvSpPr txBox="1"/>
          <p:nvPr/>
        </p:nvSpPr>
        <p:spPr>
          <a:xfrm>
            <a:off x="2082399" y="1851700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박효근</a:t>
            </a:r>
            <a:endParaRPr lang="ko-KR" altLang="en-US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770C43-9FCD-3514-461A-251B8B6D25A2}"/>
              </a:ext>
            </a:extLst>
          </p:cNvPr>
          <p:cNvSpPr txBox="1"/>
          <p:nvPr/>
        </p:nvSpPr>
        <p:spPr>
          <a:xfrm>
            <a:off x="3853302" y="16396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헌법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91E0FB-75FE-4EBA-BFE0-FF6C2416B680}"/>
              </a:ext>
            </a:extLst>
          </p:cNvPr>
          <p:cNvSpPr txBox="1"/>
          <p:nvPr/>
        </p:nvSpPr>
        <p:spPr>
          <a:xfrm>
            <a:off x="3572746" y="1851700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문태환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4C4AEC-9F6A-FDE4-E355-6AA335047D01}"/>
              </a:ext>
            </a:extLst>
          </p:cNvPr>
          <p:cNvSpPr txBox="1"/>
          <p:nvPr/>
        </p:nvSpPr>
        <p:spPr>
          <a:xfrm>
            <a:off x="5281876" y="16396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한국사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66A498-48EA-D986-783D-3E6FF56BB469}"/>
              </a:ext>
            </a:extLst>
          </p:cNvPr>
          <p:cNvSpPr txBox="1"/>
          <p:nvPr/>
        </p:nvSpPr>
        <p:spPr>
          <a:xfrm>
            <a:off x="5082359" y="1851700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최진우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B1AF03-2F25-2CA7-DAA5-078DF24C3828}"/>
              </a:ext>
            </a:extLst>
          </p:cNvPr>
          <p:cNvSpPr txBox="1"/>
          <p:nvPr/>
        </p:nvSpPr>
        <p:spPr>
          <a:xfrm>
            <a:off x="6882388" y="16396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영어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138AB9-4876-9FC6-09E0-84D62CF96B94}"/>
              </a:ext>
            </a:extLst>
          </p:cNvPr>
          <p:cNvSpPr txBox="1"/>
          <p:nvPr/>
        </p:nvSpPr>
        <p:spPr>
          <a:xfrm>
            <a:off x="6622038" y="1851700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김준기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9B2BB9-AD85-AFAA-B153-34B5E4A79F60}"/>
              </a:ext>
            </a:extLst>
          </p:cNvPr>
          <p:cNvSpPr txBox="1"/>
          <p:nvPr/>
        </p:nvSpPr>
        <p:spPr>
          <a:xfrm>
            <a:off x="8334472" y="16396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국어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2883CF-4C80-2A01-8CB2-0A40A8950CA6}"/>
              </a:ext>
            </a:extLst>
          </p:cNvPr>
          <p:cNvSpPr txBox="1"/>
          <p:nvPr/>
        </p:nvSpPr>
        <p:spPr>
          <a:xfrm>
            <a:off x="8074122" y="1851700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김정원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A63789A-5DDE-79D4-B657-45ACDB9FC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162" y="3187747"/>
            <a:ext cx="5630394" cy="375359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962F66C-99C4-3630-9AA6-E6E355A795E0}"/>
              </a:ext>
            </a:extLst>
          </p:cNvPr>
          <p:cNvSpPr txBox="1"/>
          <p:nvPr/>
        </p:nvSpPr>
        <p:spPr>
          <a:xfrm>
            <a:off x="894691" y="2659559"/>
            <a:ext cx="37369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“</a:t>
            </a:r>
            <a:r>
              <a:rPr lang="ko-KR" altLang="en-US" sz="2400" b="1" dirty="0"/>
              <a:t>시작부터 프리미엄</a:t>
            </a:r>
            <a:r>
              <a:rPr lang="en-US" altLang="ko-KR" sz="2400" b="1" dirty="0"/>
              <a:t>”</a:t>
            </a:r>
          </a:p>
          <a:p>
            <a:r>
              <a:rPr lang="ko-KR" altLang="en-US" sz="2000" b="1" dirty="0"/>
              <a:t>신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神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과 함께 형법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형사소송법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68A8029-7B2E-4DC0-0934-B007B486243F}"/>
              </a:ext>
            </a:extLst>
          </p:cNvPr>
          <p:cNvSpPr/>
          <p:nvPr/>
        </p:nvSpPr>
        <p:spPr>
          <a:xfrm>
            <a:off x="4909569" y="4194141"/>
            <a:ext cx="3936818" cy="23506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2BB033-6D58-8E34-A73A-3C10F09E2AA6}"/>
              </a:ext>
            </a:extLst>
          </p:cNvPr>
          <p:cNvSpPr txBox="1"/>
          <p:nvPr/>
        </p:nvSpPr>
        <p:spPr>
          <a:xfrm>
            <a:off x="6255858" y="51847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대표영상</a:t>
            </a:r>
          </a:p>
        </p:txBody>
      </p:sp>
      <p:sp>
        <p:nvSpPr>
          <p:cNvPr id="44" name="설명선: 아래쪽 화살표 43">
            <a:extLst>
              <a:ext uri="{FF2B5EF4-FFF2-40B4-BE49-F238E27FC236}">
                <a16:creationId xmlns:a16="http://schemas.microsoft.com/office/drawing/2014/main" id="{74865F98-1118-888B-E877-97CBA08C0ED5}"/>
              </a:ext>
            </a:extLst>
          </p:cNvPr>
          <p:cNvSpPr/>
          <p:nvPr/>
        </p:nvSpPr>
        <p:spPr>
          <a:xfrm>
            <a:off x="8412480" y="6528816"/>
            <a:ext cx="847625" cy="412528"/>
          </a:xfrm>
          <a:prstGeom prst="down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D996EA-CB0F-D6FA-BA4A-E66B059CD3C0}"/>
              </a:ext>
            </a:extLst>
          </p:cNvPr>
          <p:cNvSpPr txBox="1"/>
          <p:nvPr/>
        </p:nvSpPr>
        <p:spPr>
          <a:xfrm>
            <a:off x="8369593" y="652881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이미지 연결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723D16-0F70-6F8E-CD0F-4992F36741D0}"/>
              </a:ext>
            </a:extLst>
          </p:cNvPr>
          <p:cNvSpPr/>
          <p:nvPr/>
        </p:nvSpPr>
        <p:spPr>
          <a:xfrm>
            <a:off x="237727" y="1249641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A1D43E-2D3E-8B71-81D7-924D63B2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359" y="2637372"/>
            <a:ext cx="1304195" cy="4266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C39E8D-1BC5-8A83-A1B1-3B15B8E87A8D}"/>
              </a:ext>
            </a:extLst>
          </p:cNvPr>
          <p:cNvSpPr/>
          <p:nvPr/>
        </p:nvSpPr>
        <p:spPr>
          <a:xfrm>
            <a:off x="4890097" y="2637371"/>
            <a:ext cx="3874824" cy="13572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ECF7D6-F9B4-596F-EBF1-5BF638CF8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164" y="3078374"/>
            <a:ext cx="3095625" cy="323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6A6C19-E8A5-D088-2EEF-76ADE6EA332E}"/>
              </a:ext>
            </a:extLst>
          </p:cNvPr>
          <p:cNvSpPr txBox="1"/>
          <p:nvPr/>
        </p:nvSpPr>
        <p:spPr>
          <a:xfrm>
            <a:off x="5207232" y="3416621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무작정 외우던 모든 것들이 이해가 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타 학원 교수님들이 꼭 들었으면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E0511BF-D08D-45A8-6602-C8185A3AC21C}"/>
              </a:ext>
            </a:extLst>
          </p:cNvPr>
          <p:cNvSpPr/>
          <p:nvPr/>
        </p:nvSpPr>
        <p:spPr>
          <a:xfrm>
            <a:off x="8658713" y="3768220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787C92-2453-155C-D096-9DF883DC157D}"/>
              </a:ext>
            </a:extLst>
          </p:cNvPr>
          <p:cNvSpPr/>
          <p:nvPr/>
        </p:nvSpPr>
        <p:spPr>
          <a:xfrm>
            <a:off x="4743778" y="4137222"/>
            <a:ext cx="331582" cy="326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D56129B-32B3-5017-BEC6-FE850803CA12}"/>
              </a:ext>
            </a:extLst>
          </p:cNvPr>
          <p:cNvSpPr/>
          <p:nvPr/>
        </p:nvSpPr>
        <p:spPr>
          <a:xfrm>
            <a:off x="237727" y="1503137"/>
            <a:ext cx="9167530" cy="527765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1EAD5730-B872-B405-7D57-A14CA70FE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4284" y="3798228"/>
            <a:ext cx="390525" cy="209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375065-0C9A-D233-1022-319FD5E89730}"/>
              </a:ext>
            </a:extLst>
          </p:cNvPr>
          <p:cNvSpPr txBox="1"/>
          <p:nvPr/>
        </p:nvSpPr>
        <p:spPr>
          <a:xfrm>
            <a:off x="9578566" y="357611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49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7266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387530E-1073-B2C7-DCC5-EA6584B1482A}"/>
              </a:ext>
            </a:extLst>
          </p:cNvPr>
          <p:cNvSpPr/>
          <p:nvPr/>
        </p:nvSpPr>
        <p:spPr>
          <a:xfrm>
            <a:off x="403518" y="17756"/>
            <a:ext cx="8905756" cy="40597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83F1051-5B85-3812-7AAD-DB2EF4FC0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00611"/>
            <a:ext cx="9395927" cy="14030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61F69B-BB3A-4DC4-BE7F-42D6A53E7A12}"/>
              </a:ext>
            </a:extLst>
          </p:cNvPr>
          <p:cNvSpPr txBox="1"/>
          <p:nvPr/>
        </p:nvSpPr>
        <p:spPr>
          <a:xfrm>
            <a:off x="403518" y="4928456"/>
            <a:ext cx="4357283" cy="338554"/>
          </a:xfrm>
          <a:prstGeom prst="rect">
            <a:avLst/>
          </a:prstGeom>
          <a:solidFill>
            <a:srgbClr val="B0E7FE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2024 </a:t>
            </a:r>
            <a:r>
              <a:rPr lang="ko-KR" altLang="en-US" sz="1600" b="1" dirty="0" err="1"/>
              <a:t>법원직</a:t>
            </a:r>
            <a:r>
              <a:rPr lang="ko-KR" altLang="en-US" sz="1600" b="1" dirty="0"/>
              <a:t> 합격은 역시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미래인재 고시학원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1FE70F-3CA2-B109-1C8A-3B6789D69E7D}"/>
              </a:ext>
            </a:extLst>
          </p:cNvPr>
          <p:cNvSpPr txBox="1"/>
          <p:nvPr/>
        </p:nvSpPr>
        <p:spPr>
          <a:xfrm>
            <a:off x="5218089" y="6042546"/>
            <a:ext cx="40911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linkClick r:id="rId4"/>
              </a:rPr>
              <a:t>https://www.miraeij.com/gosi/promotion/cheerUp/#tab-con4</a:t>
            </a:r>
            <a:endParaRPr lang="en-US" altLang="ko-KR" sz="1100" dirty="0"/>
          </a:p>
          <a:p>
            <a:r>
              <a:rPr lang="ko-KR" altLang="en-US" sz="1100" dirty="0"/>
              <a:t>이미지 참고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71004E-5C6D-9517-4156-ADA770B51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720" y="228464"/>
            <a:ext cx="5988911" cy="3537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8B1E03-CE06-C963-B2B7-6210789C58B0}"/>
              </a:ext>
            </a:extLst>
          </p:cNvPr>
          <p:cNvSpPr txBox="1"/>
          <p:nvPr/>
        </p:nvSpPr>
        <p:spPr>
          <a:xfrm>
            <a:off x="3276259" y="3288796"/>
            <a:ext cx="29690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교수홈</a:t>
            </a:r>
            <a:r>
              <a:rPr lang="ko-KR" altLang="en-US" dirty="0"/>
              <a:t> 적용 </a:t>
            </a:r>
            <a:r>
              <a:rPr lang="ko-KR" altLang="en-US" dirty="0" err="1"/>
              <a:t>홍보배너</a:t>
            </a:r>
            <a:r>
              <a:rPr lang="ko-KR" altLang="en-US" dirty="0"/>
              <a:t> 롤링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276E4-3615-8915-D42D-BC199589CC36}"/>
              </a:ext>
            </a:extLst>
          </p:cNvPr>
          <p:cNvSpPr txBox="1"/>
          <p:nvPr/>
        </p:nvSpPr>
        <p:spPr>
          <a:xfrm>
            <a:off x="5164319" y="5138264"/>
            <a:ext cx="315983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강사진</a:t>
            </a:r>
            <a:endParaRPr lang="en-US" altLang="ko-KR" sz="1400" dirty="0"/>
          </a:p>
          <a:p>
            <a:pPr algn="ctr"/>
            <a:r>
              <a:rPr lang="ko-KR" altLang="en-US" sz="1400" dirty="0"/>
              <a:t>신광은</a:t>
            </a:r>
            <a:r>
              <a:rPr lang="en-US" altLang="ko-KR" sz="1400" dirty="0"/>
              <a:t>/</a:t>
            </a:r>
            <a:r>
              <a:rPr lang="ko-KR" altLang="en-US" sz="1400" dirty="0" err="1"/>
              <a:t>박효근</a:t>
            </a:r>
            <a:r>
              <a:rPr lang="en-US" altLang="ko-KR" sz="1400" dirty="0"/>
              <a:t>/</a:t>
            </a:r>
            <a:r>
              <a:rPr lang="ko-KR" altLang="en-US" sz="1400" dirty="0"/>
              <a:t>최진우</a:t>
            </a:r>
            <a:r>
              <a:rPr lang="en-US" altLang="ko-KR" sz="1400" dirty="0"/>
              <a:t>/</a:t>
            </a:r>
            <a:r>
              <a:rPr lang="ko-KR" altLang="en-US" sz="1400" dirty="0"/>
              <a:t>김정원</a:t>
            </a:r>
            <a:r>
              <a:rPr lang="en-US" altLang="ko-KR" sz="1400" dirty="0"/>
              <a:t>/</a:t>
            </a:r>
            <a:r>
              <a:rPr lang="ko-KR" altLang="en-US" sz="1400" dirty="0"/>
              <a:t>김준기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DD196-C356-CA89-102A-7E5D433EA9F1}"/>
              </a:ext>
            </a:extLst>
          </p:cNvPr>
          <p:cNvSpPr txBox="1"/>
          <p:nvPr/>
        </p:nvSpPr>
        <p:spPr>
          <a:xfrm>
            <a:off x="9958812" y="265266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02E39-DA37-3D25-9290-ED75BD6B91D4}"/>
              </a:ext>
            </a:extLst>
          </p:cNvPr>
          <p:cNvSpPr txBox="1"/>
          <p:nvPr/>
        </p:nvSpPr>
        <p:spPr>
          <a:xfrm>
            <a:off x="9799445" y="495359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없어짐</a:t>
            </a:r>
            <a:r>
              <a:rPr lang="en-US" altLang="ko-KR" dirty="0"/>
              <a:t>????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72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72726</TotalTime>
  <Words>1472</Words>
  <Application>Microsoft Office PowerPoint</Application>
  <PresentationFormat>와이드스크린</PresentationFormat>
  <Paragraphs>423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나눔바른고딕</vt:lpstr>
      <vt:lpstr>Arial</vt:lpstr>
      <vt:lpstr>G마켓 산스 TTF Medium</vt:lpstr>
      <vt:lpstr>맑은 고딕</vt:lpstr>
      <vt:lpstr>G마켓 산스 Light</vt:lpstr>
      <vt:lpstr>G마켓 산스 Bold</vt:lpstr>
      <vt:lpstr>G마켓 산스 TTF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gb001</dc:creator>
  <cp:lastModifiedBy>User</cp:lastModifiedBy>
  <cp:revision>5580</cp:revision>
  <cp:lastPrinted>2022-10-17T03:23:46Z</cp:lastPrinted>
  <dcterms:created xsi:type="dcterms:W3CDTF">2015-11-11T05:38:26Z</dcterms:created>
  <dcterms:modified xsi:type="dcterms:W3CDTF">2023-05-23T08:40:02Z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C:\Users\한혜진\Downloads\180704_ 2019 실전력 PR 랜딩 페이지_HJH_v1.0.pptx</vt:lpwstr>
  </property>
</Properties>
</file>