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26" r:id="rId2"/>
    <p:sldId id="834" r:id="rId3"/>
    <p:sldId id="844" r:id="rId4"/>
    <p:sldId id="845" r:id="rId5"/>
    <p:sldId id="835" r:id="rId6"/>
    <p:sldId id="836" r:id="rId7"/>
    <p:sldId id="837" r:id="rId8"/>
    <p:sldId id="838" r:id="rId9"/>
    <p:sldId id="839" r:id="rId10"/>
    <p:sldId id="840" r:id="rId11"/>
    <p:sldId id="841" r:id="rId12"/>
    <p:sldId id="846" r:id="rId13"/>
    <p:sldId id="828" r:id="rId14"/>
  </p:sldIdLst>
  <p:sldSz cx="12192000" cy="6858000"/>
  <p:notesSz cx="6735763" cy="9866313"/>
  <p:embeddedFontLst>
    <p:embeddedFont>
      <p:font typeface="G마켓 산스 Medium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726"/>
          </p14:sldIdLst>
        </p14:section>
        <p14:section name="23년 2차 합격 예측" id="{190CDAC9-1DFA-43DA-BD73-B90F6A40C212}">
          <p14:sldIdLst>
            <p14:sldId id="834"/>
            <p14:sldId id="844"/>
            <p14:sldId id="845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합격 데이터" id="{42E0CE10-4277-4A2A-B42C-4E7FAB763FEE}">
          <p14:sldIdLst>
            <p14:sldId id="846"/>
          </p14:sldIdLst>
        </p14:section>
        <p14:section name="소문내기 이미지" id="{40BBF203-5E17-4380-B84F-444D613BC272}">
          <p14:sldIdLst>
            <p14:sldId id="8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D5C0"/>
    <a:srgbClr val="FFFFFF"/>
    <a:srgbClr val="EE7B41"/>
    <a:srgbClr val="FEBD02"/>
    <a:srgbClr val="D6497E"/>
    <a:srgbClr val="DB5172"/>
    <a:srgbClr val="E5615E"/>
    <a:srgbClr val="C63C94"/>
    <a:srgbClr val="D84C7A"/>
    <a:srgbClr val="DB5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652" autoAdjust="0"/>
  </p:normalViewPr>
  <p:slideViewPr>
    <p:cSldViewPr snapToGrid="0">
      <p:cViewPr varScale="1">
        <p:scale>
          <a:sx n="122" d="100"/>
          <a:sy n="122" d="100"/>
        </p:scale>
        <p:origin x="90" y="96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9413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371014"/>
            <a:ext cx="2919413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3" y="132732"/>
            <a:ext cx="2918831" cy="495029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3525" y="627063"/>
            <a:ext cx="16189325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7"/>
            <a:ext cx="2918831" cy="49502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2"/>
            <a:ext cx="1183322" cy="8180785"/>
          </a:xfrm>
          <a:prstGeom prst="rect">
            <a:avLst/>
          </a:prstGeom>
        </p:spPr>
        <p:txBody>
          <a:bodyPr vert="horz" lIns="91430" tIns="45715" rIns="91430" bIns="45715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5113" y="627063"/>
            <a:ext cx="16192501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lIns="91430" tIns="45715" rIns="91430" bIns="457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Desktop-v7gku1u\&#50728;&#46972;&#51064;&#49324;&#50629;&#48512;\&#50937;&#49436;&#48708;&#49828;\2023&#45380;%20&#50629;&#47924;\3&#50900;%20&#50629;&#47924;\0322_&#44221;&#52272;%20&#52509;&#54217;%20&#48143;%20&#51201;&#51473;%20&#53664;&#53356;&#49660;_1&#52264;\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afe.naver.com/polstudy" TargetMode="External"/><Relationship Id="rId7" Type="http://schemas.openxmlformats.org/officeDocument/2006/relationships/hyperlink" Target="https://cafe.daum.net/policeacademy" TargetMode="External"/><Relationship Id="rId2" Type="http://schemas.openxmlformats.org/officeDocument/2006/relationships/hyperlink" Target="https://www.miraeij.com/police/promotion/clickin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fe.naver.com/gugrade" TargetMode="External"/><Relationship Id="rId5" Type="http://schemas.openxmlformats.org/officeDocument/2006/relationships/hyperlink" Target="https://cafe.naver.com/m2school" TargetMode="External"/><Relationship Id="rId4" Type="http://schemas.openxmlformats.org/officeDocument/2006/relationships/hyperlink" Target="https://cafe.naver.com/toco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45980" y="1867366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45980" y="3518883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3589" y="1871637"/>
            <a:ext cx="7759252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8.19. </a:t>
            </a:r>
            <a:r>
              <a:rPr lang="ko-KR" altLang="en-US" sz="3600" b="1" dirty="0"/>
              <a:t>경찰 채용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차 합격예측서비스 사전신청 페이지</a:t>
            </a:r>
            <a:endParaRPr lang="en-US" altLang="ko-KR" sz="36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3939E0-C27D-616D-E546-F5D4E9122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16710"/>
              </p:ext>
            </p:extLst>
          </p:nvPr>
        </p:nvGraphicFramePr>
        <p:xfrm>
          <a:off x="8248650" y="4828478"/>
          <a:ext cx="3060266" cy="1350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8.19. 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경찰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차 합격예측서비스 사전 신청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+mn-lt"/>
                        </a:rPr>
                        <a:t>V2.2</a:t>
                      </a:r>
                      <a:endParaRPr lang="en-US" altLang="ko-KR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2023.07.19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lt"/>
                        </a:rPr>
                        <a:t>온라인 서비스기획팀 </a:t>
                      </a:r>
                      <a:r>
                        <a:rPr lang="ko-KR" altLang="en-US" sz="900" dirty="0" err="1">
                          <a:latin typeface="+mn-lt"/>
                        </a:rPr>
                        <a:t>정남헌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2023.07.24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3EAB81EB-8142-35D2-59DB-8FB685DD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25" y="5988385"/>
            <a:ext cx="21240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1BE7A-329F-B71D-6149-83B8C2463CE7}"/>
              </a:ext>
            </a:extLst>
          </p:cNvPr>
          <p:cNvSpPr/>
          <p:nvPr/>
        </p:nvSpPr>
        <p:spPr>
          <a:xfrm>
            <a:off x="1384249" y="819077"/>
            <a:ext cx="6759388" cy="24062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6DA3C-0050-CD97-4EDB-5AF8ED8A93A1}"/>
              </a:ext>
            </a:extLst>
          </p:cNvPr>
          <p:cNvSpPr txBox="1"/>
          <p:nvPr/>
        </p:nvSpPr>
        <p:spPr>
          <a:xfrm>
            <a:off x="1384249" y="946138"/>
            <a:ext cx="6759388" cy="214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/>
              <a:t>사은품 안내 </a:t>
            </a:r>
            <a:r>
              <a:rPr lang="en-US" altLang="ko-KR" sz="1000" dirty="0"/>
              <a:t>: </a:t>
            </a:r>
            <a:r>
              <a:rPr lang="ko-KR" altLang="en-US" sz="1000" dirty="0"/>
              <a:t>소문내기 이벤트 최다 참여자 </a:t>
            </a:r>
            <a:r>
              <a:rPr lang="en-US" altLang="ko-KR" sz="1000" dirty="0"/>
              <a:t>20</a:t>
            </a:r>
            <a:r>
              <a:rPr lang="ko-KR" altLang="en-US" sz="1000" dirty="0"/>
              <a:t>명 </a:t>
            </a:r>
            <a:r>
              <a:rPr lang="en-US" altLang="ko-KR" sz="1000" dirty="0"/>
              <a:t>– </a:t>
            </a:r>
            <a:r>
              <a:rPr lang="ko-KR" altLang="en-US" sz="1000" dirty="0"/>
              <a:t>스타벅스 아메리카노 </a:t>
            </a:r>
            <a:r>
              <a:rPr lang="en-US" altLang="ko-KR" sz="1000" dirty="0"/>
              <a:t>1</a:t>
            </a:r>
            <a:r>
              <a:rPr lang="ko-KR" altLang="en-US" sz="1000" dirty="0"/>
              <a:t>장 </a:t>
            </a:r>
            <a:r>
              <a:rPr lang="ko-KR" altLang="en-US" sz="1000" dirty="0" err="1"/>
              <a:t>기프티콘</a:t>
            </a:r>
            <a:r>
              <a:rPr lang="ko-KR" altLang="en-US" sz="1000" dirty="0"/>
              <a:t> 증정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/>
              <a:t>08/18(</a:t>
            </a:r>
            <a:r>
              <a:rPr lang="ko-KR" altLang="en-US" sz="1000" dirty="0"/>
              <a:t>금</a:t>
            </a:r>
            <a:r>
              <a:rPr lang="en-US" altLang="ko-KR" sz="1000" dirty="0"/>
              <a:t>) 24</a:t>
            </a:r>
            <a:r>
              <a:rPr lang="ko-KR" altLang="en-US" sz="1000" dirty="0"/>
              <a:t>시까지 입력된 건에 한해 인정되며</a:t>
            </a:r>
            <a:r>
              <a:rPr lang="en-US" altLang="ko-KR" sz="1000" dirty="0"/>
              <a:t>, </a:t>
            </a:r>
            <a:r>
              <a:rPr lang="ko-KR" altLang="en-US" sz="1000" dirty="0"/>
              <a:t>사은품은 가입 시 입력하신 휴대폰 번호로 </a:t>
            </a:r>
            <a:r>
              <a:rPr lang="en-US" altLang="ko-KR" sz="1000" dirty="0"/>
              <a:t>08/24(</a:t>
            </a:r>
            <a:r>
              <a:rPr lang="ko-KR" altLang="en-US" sz="1000" dirty="0"/>
              <a:t>목</a:t>
            </a:r>
            <a:r>
              <a:rPr lang="en-US" altLang="ko-KR" sz="1000" dirty="0"/>
              <a:t>) </a:t>
            </a:r>
            <a:r>
              <a:rPr lang="ko-KR" altLang="en-US" sz="1000" dirty="0"/>
              <a:t>일괄 발송 됩니다</a:t>
            </a:r>
            <a:r>
              <a:rPr lang="en-US" altLang="ko-KR" sz="1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/>
              <a:t>가입 시 등록 된 휴대폰 번호로 발송되므로 번호 오류로 인해 발송 누락된 경우에는 추가 지급 불가합니다</a:t>
            </a:r>
            <a:r>
              <a:rPr lang="en-US" altLang="ko-KR" sz="1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/>
              <a:t>전체 공개된 게시물이어야 하며</a:t>
            </a:r>
            <a:r>
              <a:rPr lang="en-US" altLang="ko-KR" sz="1000" dirty="0"/>
              <a:t>, </a:t>
            </a:r>
            <a:r>
              <a:rPr lang="ko-KR" altLang="en-US" sz="1000" dirty="0"/>
              <a:t>지정된 커뮤니티에 등록된 글만 인정됩니다</a:t>
            </a:r>
            <a:r>
              <a:rPr lang="en-US" altLang="ko-KR" sz="1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/>
              <a:t>같은 게시글 주소는 여러 번 등록하여도 </a:t>
            </a:r>
            <a:r>
              <a:rPr lang="en-US" altLang="ko-KR" sz="1000" dirty="0"/>
              <a:t>1</a:t>
            </a:r>
            <a:r>
              <a:rPr lang="ko-KR" altLang="en-US" sz="1000" dirty="0"/>
              <a:t>건으로 인정됩니다</a:t>
            </a:r>
            <a:r>
              <a:rPr lang="en-US" altLang="ko-KR" sz="1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/>
              <a:t>작성해주신 게시글은 마케팅 자료로 사용될 수 있습니다</a:t>
            </a:r>
            <a:r>
              <a:rPr lang="en-US" altLang="ko-KR" sz="1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/>
              <a:t>타인의 게시글 주소를 입력하는 경우 지급 대상에서 제외 됩니다</a:t>
            </a:r>
            <a:r>
              <a:rPr lang="en-US" altLang="ko-KR" sz="10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/>
              <a:t>본 이벤트는 조기 종료될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사은품 품절 시에도 사전 예고 없이 경품이 변경될 수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7A3A7-31D4-3A07-DE37-98EC6851D03C}"/>
              </a:ext>
            </a:extLst>
          </p:cNvPr>
          <p:cNvSpPr txBox="1"/>
          <p:nvPr/>
        </p:nvSpPr>
        <p:spPr>
          <a:xfrm>
            <a:off x="1384249" y="310618"/>
            <a:ext cx="21130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소문내기 유의사항</a:t>
            </a:r>
          </a:p>
        </p:txBody>
      </p:sp>
    </p:spTree>
    <p:extLst>
      <p:ext uri="{BB962C8B-B14F-4D97-AF65-F5344CB8AC3E}">
        <p14:creationId xmlns:p14="http://schemas.microsoft.com/office/powerpoint/2010/main" val="31373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BB26B4-C708-783F-E246-54A945A52936}"/>
              </a:ext>
            </a:extLst>
          </p:cNvPr>
          <p:cNvSpPr/>
          <p:nvPr/>
        </p:nvSpPr>
        <p:spPr>
          <a:xfrm>
            <a:off x="1048624" y="3352318"/>
            <a:ext cx="7467520" cy="26064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411061"/>
            <a:ext cx="8976219" cy="582195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E22038-1E2D-FB1A-D30C-B3E31D2396E2}"/>
              </a:ext>
            </a:extLst>
          </p:cNvPr>
          <p:cNvSpPr/>
          <p:nvPr/>
        </p:nvSpPr>
        <p:spPr>
          <a:xfrm>
            <a:off x="1808170" y="3344173"/>
            <a:ext cx="3341349" cy="90049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 선물상자 막 쌓인 이미지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D6F84-1BDD-CCD7-56BE-1C34E75F7B6C}"/>
              </a:ext>
            </a:extLst>
          </p:cNvPr>
          <p:cNvSpPr/>
          <p:nvPr/>
        </p:nvSpPr>
        <p:spPr>
          <a:xfrm>
            <a:off x="2003842" y="4217765"/>
            <a:ext cx="3264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+mn-ea"/>
              </a:rPr>
              <a:t>도미노 피자	  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슈퍼슈프림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오리지널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)L+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콜라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1.25L</a:t>
            </a:r>
          </a:p>
          <a:p>
            <a:r>
              <a:rPr lang="en-US" altLang="ko-KR" sz="1000" dirty="0">
                <a:latin typeface="+mn-ea"/>
              </a:rPr>
              <a:t>BHC</a:t>
            </a:r>
            <a:r>
              <a:rPr lang="ko-KR" altLang="en-US" sz="1000" dirty="0">
                <a:latin typeface="+mn-ea"/>
              </a:rPr>
              <a:t>	    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+mn-ea"/>
              </a:rPr>
              <a:t>뿌링클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+mn-ea"/>
              </a:rPr>
              <a:t>콜라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+mn-ea"/>
              </a:rPr>
              <a:t>1.25L</a:t>
            </a:r>
            <a:endParaRPr lang="ko-KR" altLang="en-US" sz="1000" dirty="0">
              <a:latin typeface="+mn-ea"/>
            </a:endParaRPr>
          </a:p>
          <a:p>
            <a:r>
              <a:rPr lang="ko-KR" altLang="en-US" sz="1000" dirty="0" err="1">
                <a:latin typeface="+mn-ea"/>
              </a:rPr>
              <a:t>배스킨라빈스</a:t>
            </a:r>
            <a:r>
              <a:rPr lang="ko-KR" altLang="en-US" sz="1000" dirty="0">
                <a:latin typeface="+mn-ea"/>
              </a:rPr>
              <a:t>	      </a:t>
            </a:r>
            <a:r>
              <a:rPr lang="ko-KR" altLang="en-US" sz="1000" dirty="0" err="1">
                <a:latin typeface="+mn-ea"/>
              </a:rPr>
              <a:t>싱글레귤러</a:t>
            </a:r>
            <a:r>
              <a:rPr lang="ko-KR" altLang="en-US" sz="1000" dirty="0">
                <a:latin typeface="+mn-ea"/>
              </a:rPr>
              <a:t> 아이스크림	</a:t>
            </a:r>
          </a:p>
          <a:p>
            <a:r>
              <a:rPr lang="ko-KR" altLang="en-US" sz="1000" dirty="0">
                <a:latin typeface="+mn-ea"/>
              </a:rPr>
              <a:t>스타벅스	       </a:t>
            </a:r>
            <a:r>
              <a:rPr lang="ko-KR" altLang="en-US" sz="1000" dirty="0" err="1">
                <a:latin typeface="+mn-ea"/>
              </a:rPr>
              <a:t>아이스카페아메리카노</a:t>
            </a:r>
            <a:r>
              <a:rPr lang="en-US" altLang="ko-KR" sz="1000" dirty="0">
                <a:latin typeface="+mn-ea"/>
              </a:rPr>
              <a:t>T</a:t>
            </a:r>
          </a:p>
          <a:p>
            <a:r>
              <a:rPr lang="ko-KR" altLang="en-US" sz="1000" dirty="0" err="1">
                <a:latin typeface="+mn-ea"/>
              </a:rPr>
              <a:t>크리스피크림도넛</a:t>
            </a:r>
            <a:r>
              <a:rPr lang="ko-KR" altLang="en-US" sz="1000" dirty="0">
                <a:latin typeface="+mn-ea"/>
              </a:rPr>
              <a:t>     오리지널 </a:t>
            </a:r>
            <a:r>
              <a:rPr lang="ko-KR" altLang="en-US" sz="1000" dirty="0" err="1">
                <a:latin typeface="+mn-ea"/>
              </a:rPr>
              <a:t>글레이즈드</a:t>
            </a:r>
            <a:r>
              <a:rPr lang="en-US" altLang="ko-KR" sz="1000" dirty="0">
                <a:latin typeface="+mn-ea"/>
              </a:rPr>
              <a:t>3</a:t>
            </a:r>
            <a:r>
              <a:rPr lang="ko-KR" altLang="en-US" sz="1000" dirty="0">
                <a:latin typeface="+mn-ea"/>
              </a:rPr>
              <a:t>개입</a:t>
            </a:r>
          </a:p>
          <a:p>
            <a:r>
              <a:rPr lang="ko-KR" altLang="en-US" sz="1000" dirty="0">
                <a:latin typeface="+mn-ea"/>
              </a:rPr>
              <a:t>빙그레                    </a:t>
            </a:r>
            <a:r>
              <a:rPr lang="ko-KR" altLang="en-US" sz="1000" dirty="0" err="1">
                <a:latin typeface="+mn-ea"/>
              </a:rPr>
              <a:t>바나나맛</a:t>
            </a:r>
            <a:r>
              <a:rPr lang="ko-KR" altLang="en-US" sz="1000" dirty="0">
                <a:latin typeface="+mn-ea"/>
              </a:rPr>
              <a:t> 우유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피자 제일 강조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위에서부터 강조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	</a:t>
            </a: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3D1E8DE2-373D-7861-695E-433A4A45868B}"/>
              </a:ext>
            </a:extLst>
          </p:cNvPr>
          <p:cNvSpPr/>
          <p:nvPr/>
        </p:nvSpPr>
        <p:spPr>
          <a:xfrm>
            <a:off x="5368881" y="4161220"/>
            <a:ext cx="420844" cy="4208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FD9AAA-DA3B-CDFE-666B-8BC94730ABDF}"/>
              </a:ext>
            </a:extLst>
          </p:cNvPr>
          <p:cNvSpPr/>
          <p:nvPr/>
        </p:nvSpPr>
        <p:spPr>
          <a:xfrm>
            <a:off x="5932783" y="3667738"/>
            <a:ext cx="1550643" cy="176595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50400" rIns="0" bIns="50400" rtlCol="0" anchor="ctr"/>
          <a:lstStyle/>
          <a:p>
            <a:r>
              <a:rPr lang="ko-KR" altLang="en-US" sz="1400" b="1" dirty="0">
                <a:solidFill>
                  <a:srgbClr val="C63C94"/>
                </a:solidFill>
                <a:latin typeface="+mn-ea"/>
              </a:rPr>
              <a:t>미래인재 면접특강</a:t>
            </a:r>
            <a:r>
              <a:rPr lang="en-US" altLang="ko-KR" sz="1400" b="1" dirty="0">
                <a:solidFill>
                  <a:srgbClr val="C63C94"/>
                </a:solidFill>
                <a:latin typeface="+mn-ea"/>
              </a:rPr>
              <a:t> 10</a:t>
            </a:r>
            <a:r>
              <a:rPr lang="ko-KR" altLang="en-US" sz="1400" b="1" dirty="0">
                <a:solidFill>
                  <a:srgbClr val="C63C94"/>
                </a:solidFill>
                <a:latin typeface="+mn-ea"/>
              </a:rPr>
              <a:t>만원 할인권</a:t>
            </a:r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endParaRPr lang="ko-KR" altLang="en-US" sz="1400" b="1" dirty="0">
              <a:solidFill>
                <a:srgbClr val="C63C94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07D1C3-3F97-235B-9108-954507E6F053}"/>
              </a:ext>
            </a:extLst>
          </p:cNvPr>
          <p:cNvSpPr/>
          <p:nvPr/>
        </p:nvSpPr>
        <p:spPr>
          <a:xfrm>
            <a:off x="6169402" y="4321553"/>
            <a:ext cx="933450" cy="942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img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5C26C5B-8DA2-B7AD-3BF3-AA154644EAC2}"/>
              </a:ext>
            </a:extLst>
          </p:cNvPr>
          <p:cNvSpPr/>
          <p:nvPr/>
        </p:nvSpPr>
        <p:spPr>
          <a:xfrm>
            <a:off x="1494916" y="1316141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모서리가 둥근 직사각형 19">
            <a:extLst>
              <a:ext uri="{FF2B5EF4-FFF2-40B4-BE49-F238E27FC236}">
                <a16:creationId xmlns:a16="http://schemas.microsoft.com/office/drawing/2014/main" id="{32B6AF4D-5D3D-49FA-7C3D-C4B6BCC6BA2E}"/>
              </a:ext>
            </a:extLst>
          </p:cNvPr>
          <p:cNvSpPr/>
          <p:nvPr/>
        </p:nvSpPr>
        <p:spPr>
          <a:xfrm>
            <a:off x="3213001" y="1316141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20">
            <a:extLst>
              <a:ext uri="{FF2B5EF4-FFF2-40B4-BE49-F238E27FC236}">
                <a16:creationId xmlns:a16="http://schemas.microsoft.com/office/drawing/2014/main" id="{0F451042-D7B2-F457-0ADC-001D2B0C465C}"/>
              </a:ext>
            </a:extLst>
          </p:cNvPr>
          <p:cNvSpPr/>
          <p:nvPr/>
        </p:nvSpPr>
        <p:spPr>
          <a:xfrm>
            <a:off x="4933142" y="1316141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28D206CD-2174-29E1-00CF-DD3EF8E94903}"/>
              </a:ext>
            </a:extLst>
          </p:cNvPr>
          <p:cNvSpPr/>
          <p:nvPr/>
        </p:nvSpPr>
        <p:spPr>
          <a:xfrm>
            <a:off x="6612577" y="1316141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DF6FF-608C-AC4A-FE20-119D4940FB46}"/>
              </a:ext>
            </a:extLst>
          </p:cNvPr>
          <p:cNvSpPr txBox="1"/>
          <p:nvPr/>
        </p:nvSpPr>
        <p:spPr>
          <a:xfrm>
            <a:off x="1427621" y="1965954"/>
            <a:ext cx="156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시험 직후 쉽고 빠른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간편 채점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E641D-FD44-BC12-1370-7F877ABB39CF}"/>
              </a:ext>
            </a:extLst>
          </p:cNvPr>
          <p:cNvSpPr txBox="1"/>
          <p:nvPr/>
        </p:nvSpPr>
        <p:spPr>
          <a:xfrm>
            <a:off x="3239338" y="1965954"/>
            <a:ext cx="15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직렬</a:t>
            </a:r>
            <a:r>
              <a:rPr lang="en-US" altLang="ko-KR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지역별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자기 위치 및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성적 분포표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DE917-6AE4-7CA5-52C3-6331EECA2108}"/>
              </a:ext>
            </a:extLst>
          </p:cNvPr>
          <p:cNvSpPr txBox="1"/>
          <p:nvPr/>
        </p:nvSpPr>
        <p:spPr>
          <a:xfrm>
            <a:off x="4955044" y="1965954"/>
            <a:ext cx="15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축적된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입력 데이터를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반영한 합격예측 컷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3A800-894D-449B-60B4-4D6AE161B673}"/>
              </a:ext>
            </a:extLst>
          </p:cNvPr>
          <p:cNvSpPr txBox="1"/>
          <p:nvPr/>
        </p:nvSpPr>
        <p:spPr>
          <a:xfrm>
            <a:off x="6655580" y="1965954"/>
            <a:ext cx="152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정확한 </a:t>
            </a:r>
            <a:r>
              <a:rPr lang="ko-KR" altLang="en-US" sz="1200" b="1" kern="0">
                <a:latin typeface="굴림" panose="020B0600000101010101" pitchFamily="50" charset="-127"/>
                <a:ea typeface="굴림" panose="020B0600000101010101" pitchFamily="50" charset="-127"/>
              </a:rPr>
              <a:t>시험 분석과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총평 및 해설강의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CDBEE328-6D7C-9CB4-E89C-51AE8AD54AF3}"/>
              </a:ext>
            </a:extLst>
          </p:cNvPr>
          <p:cNvSpPr/>
          <p:nvPr/>
        </p:nvSpPr>
        <p:spPr>
          <a:xfrm>
            <a:off x="1735765" y="1388149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26">
            <a:extLst>
              <a:ext uri="{FF2B5EF4-FFF2-40B4-BE49-F238E27FC236}">
                <a16:creationId xmlns:a16="http://schemas.microsoft.com/office/drawing/2014/main" id="{38DA9B17-428E-DCEF-F5A5-79BF90D212E0}"/>
              </a:ext>
            </a:extLst>
          </p:cNvPr>
          <p:cNvSpPr/>
          <p:nvPr/>
        </p:nvSpPr>
        <p:spPr>
          <a:xfrm>
            <a:off x="3528761" y="1388149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모서리가 둥근 직사각형 27">
            <a:extLst>
              <a:ext uri="{FF2B5EF4-FFF2-40B4-BE49-F238E27FC236}">
                <a16:creationId xmlns:a16="http://schemas.microsoft.com/office/drawing/2014/main" id="{E81DFD27-1F9A-4B3C-2E7B-EE87025EE29E}"/>
              </a:ext>
            </a:extLst>
          </p:cNvPr>
          <p:cNvSpPr/>
          <p:nvPr/>
        </p:nvSpPr>
        <p:spPr>
          <a:xfrm>
            <a:off x="5250891" y="1388149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모서리가 둥근 직사각형 28">
            <a:extLst>
              <a:ext uri="{FF2B5EF4-FFF2-40B4-BE49-F238E27FC236}">
                <a16:creationId xmlns:a16="http://schemas.microsoft.com/office/drawing/2014/main" id="{632562D3-4BFE-3822-6B5D-A47F8E63968E}"/>
              </a:ext>
            </a:extLst>
          </p:cNvPr>
          <p:cNvSpPr/>
          <p:nvPr/>
        </p:nvSpPr>
        <p:spPr>
          <a:xfrm>
            <a:off x="6900961" y="1388149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C248E-4F9D-EED7-700D-6065752F2854}"/>
              </a:ext>
            </a:extLst>
          </p:cNvPr>
          <p:cNvSpPr txBox="1"/>
          <p:nvPr/>
        </p:nvSpPr>
        <p:spPr>
          <a:xfrm>
            <a:off x="1467831" y="484648"/>
            <a:ext cx="690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8.19. </a:t>
            </a:r>
            <a:r>
              <a:rPr lang="ko-KR" altLang="en-US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경찰 </a:t>
            </a:r>
            <a:r>
              <a:rPr lang="en-US" altLang="ko-KR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차 시험 당일</a:t>
            </a:r>
            <a:r>
              <a:rPr lang="en-US" altLang="ko-KR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r>
              <a:rPr lang="ko-KR" altLang="en-US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미래인재경찰에서 </a:t>
            </a:r>
            <a:endParaRPr lang="en-US" altLang="ko-KR" sz="20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가장 먼저 여러분의 합격을 알려드립니다</a:t>
            </a:r>
            <a:r>
              <a:rPr lang="en-US" altLang="ko-KR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20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DF19DEC-1C17-FB24-32CD-435C550816FD}"/>
              </a:ext>
            </a:extLst>
          </p:cNvPr>
          <p:cNvSpPr/>
          <p:nvPr/>
        </p:nvSpPr>
        <p:spPr>
          <a:xfrm>
            <a:off x="6992116" y="5607371"/>
            <a:ext cx="304800" cy="2762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rgbClr val="F5E6F6"/>
                </a:solidFill>
                <a:latin typeface="+mn-ea"/>
              </a:rPr>
              <a:t>전원</a:t>
            </a:r>
            <a:endParaRPr lang="ko-KR" altLang="en-US" sz="1000" dirty="0">
              <a:solidFill>
                <a:srgbClr val="F5E6F6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856677-9051-4AA9-D738-A2DD2E0F81E8}"/>
              </a:ext>
            </a:extLst>
          </p:cNvPr>
          <p:cNvSpPr/>
          <p:nvPr/>
        </p:nvSpPr>
        <p:spPr>
          <a:xfrm>
            <a:off x="6746515" y="4201081"/>
            <a:ext cx="1550643" cy="176595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6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50400" rIns="0" bIns="50400" rtlCol="0" anchor="ctr"/>
          <a:lstStyle/>
          <a:p>
            <a:pPr algn="ctr"/>
            <a:r>
              <a:rPr lang="ko-KR" altLang="en-US" sz="1400" b="1" dirty="0">
                <a:solidFill>
                  <a:srgbClr val="C63C94"/>
                </a:solidFill>
                <a:latin typeface="+mn-ea"/>
              </a:rPr>
              <a:t>체력 전문학원</a:t>
            </a:r>
          </a:p>
          <a:p>
            <a:pPr algn="ctr"/>
            <a:r>
              <a:rPr lang="ko-KR" altLang="en-US" sz="1400" b="1" dirty="0">
                <a:solidFill>
                  <a:srgbClr val="C63C94"/>
                </a:solidFill>
                <a:latin typeface="+mn-ea"/>
              </a:rPr>
              <a:t>전문가 특강</a:t>
            </a:r>
          </a:p>
          <a:p>
            <a:pPr algn="ctr"/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pPr algn="ctr"/>
            <a:endParaRPr lang="en-US" altLang="ko-KR" sz="1400" b="1" dirty="0">
              <a:solidFill>
                <a:srgbClr val="C63C94"/>
              </a:solidFill>
              <a:latin typeface="+mn-ea"/>
            </a:endParaRPr>
          </a:p>
          <a:p>
            <a:pPr algn="ctr"/>
            <a:endParaRPr lang="ko-KR" altLang="en-US" sz="1400" b="1" dirty="0">
              <a:solidFill>
                <a:srgbClr val="C63C94"/>
              </a:solidFill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812D350-856D-C4CE-3ABD-741E8E49B2FF}"/>
              </a:ext>
            </a:extLst>
          </p:cNvPr>
          <p:cNvSpPr/>
          <p:nvPr/>
        </p:nvSpPr>
        <p:spPr>
          <a:xfrm>
            <a:off x="6983134" y="4854896"/>
            <a:ext cx="933450" cy="942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img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BD020-5425-D76D-1274-47E30B7B5A7B}"/>
              </a:ext>
            </a:extLst>
          </p:cNvPr>
          <p:cNvSpPr txBox="1"/>
          <p:nvPr/>
        </p:nvSpPr>
        <p:spPr>
          <a:xfrm>
            <a:off x="2059352" y="2911471"/>
            <a:ext cx="60987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합격예측 본 서비스 참여시 푸짐한 선물도 준비하고 있으니 많은 참여 바랍니다</a:t>
            </a:r>
            <a:r>
              <a:rPr lang="en-US" altLang="ko-KR" sz="1100" b="1" dirty="0">
                <a:latin typeface="+mn-ea"/>
              </a:rPr>
              <a:t>. </a:t>
            </a:r>
            <a:endParaRPr lang="ko-KR" altLang="en-US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82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5C82EE-61A0-A514-970A-DE2BE1344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06948"/>
              </p:ext>
            </p:extLst>
          </p:nvPr>
        </p:nvGraphicFramePr>
        <p:xfrm>
          <a:off x="970999" y="486829"/>
          <a:ext cx="7166323" cy="4268651"/>
        </p:xfrm>
        <a:graphic>
          <a:graphicData uri="http://schemas.openxmlformats.org/drawingml/2006/table">
            <a:tbl>
              <a:tblPr/>
              <a:tblGrid>
                <a:gridCol w="2072190">
                  <a:extLst>
                    <a:ext uri="{9D8B030D-6E8A-4147-A177-3AD203B41FA5}">
                      <a16:colId xmlns:a16="http://schemas.microsoft.com/office/drawing/2014/main" val="2068169721"/>
                    </a:ext>
                  </a:extLst>
                </a:gridCol>
                <a:gridCol w="2380551">
                  <a:extLst>
                    <a:ext uri="{9D8B030D-6E8A-4147-A177-3AD203B41FA5}">
                      <a16:colId xmlns:a16="http://schemas.microsoft.com/office/drawing/2014/main" val="1560854267"/>
                    </a:ext>
                  </a:extLst>
                </a:gridCol>
                <a:gridCol w="1578811">
                  <a:extLst>
                    <a:ext uri="{9D8B030D-6E8A-4147-A177-3AD203B41FA5}">
                      <a16:colId xmlns:a16="http://schemas.microsoft.com/office/drawing/2014/main" val="3049558797"/>
                    </a:ext>
                  </a:extLst>
                </a:gridCol>
                <a:gridCol w="1134771">
                  <a:extLst>
                    <a:ext uri="{9D8B030D-6E8A-4147-A177-3AD203B41FA5}">
                      <a16:colId xmlns:a16="http://schemas.microsoft.com/office/drawing/2014/main" val="1230162648"/>
                    </a:ext>
                  </a:extLst>
                </a:gridCol>
              </a:tblGrid>
              <a:tr h="390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 합격예측서비스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합격예측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기준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합격컷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예측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정확도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129908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034152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644780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전북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09033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852793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223.4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99.29%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96143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881856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064969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248254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경기남부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487400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충남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40074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92282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21779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227.5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4181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90184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86358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98.90%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92331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438418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강원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212.5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18815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06872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4120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222.5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951252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경기남부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01644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경기북부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225.0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220.0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84170"/>
                  </a:ext>
                </a:extLst>
              </a:tr>
              <a:tr h="1615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충북 일반공채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222.5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227.5</a:t>
                      </a:r>
                    </a:p>
                  </a:txBody>
                  <a:tcPr marL="5651" marR="5651" marT="565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97.70%</a:t>
                      </a:r>
                    </a:p>
                  </a:txBody>
                  <a:tcPr marL="5651" marR="5651" marT="56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18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71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4DB4A0-FAB2-71B0-32B3-459676CF4590}"/>
              </a:ext>
            </a:extLst>
          </p:cNvPr>
          <p:cNvSpPr/>
          <p:nvPr/>
        </p:nvSpPr>
        <p:spPr>
          <a:xfrm>
            <a:off x="354564" y="522676"/>
            <a:ext cx="7491860" cy="58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55D5DA-62C7-91EF-0B8F-9A2A036D03A0}"/>
              </a:ext>
            </a:extLst>
          </p:cNvPr>
          <p:cNvSpPr/>
          <p:nvPr/>
        </p:nvSpPr>
        <p:spPr>
          <a:xfrm>
            <a:off x="1946956" y="1315289"/>
            <a:ext cx="3916999" cy="150945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08.19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경찰 채용 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차</a:t>
            </a:r>
            <a:endParaRPr lang="en-US" altLang="ko-KR" sz="2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합격예측 서비스</a:t>
            </a:r>
            <a:endParaRPr lang="en-US" altLang="ko-KR" sz="40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4000" b="1" dirty="0">
                <a:solidFill>
                  <a:srgbClr val="AC399B"/>
                </a:solidFill>
                <a:latin typeface="+mn-ea"/>
              </a:rPr>
              <a:t>사전예약 </a:t>
            </a:r>
            <a:r>
              <a:rPr lang="en-US" altLang="ko-KR" sz="4000" b="1" dirty="0">
                <a:solidFill>
                  <a:srgbClr val="AC399B"/>
                </a:solidFill>
                <a:latin typeface="+mn-ea"/>
              </a:rPr>
              <a:t>EVENT</a:t>
            </a:r>
            <a:endParaRPr lang="ko-KR" altLang="en-US" sz="4000" b="1" dirty="0">
              <a:solidFill>
                <a:srgbClr val="AC399B"/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37D5B6-A94C-54EA-E591-BFCE275E0A80}"/>
              </a:ext>
            </a:extLst>
          </p:cNvPr>
          <p:cNvSpPr/>
          <p:nvPr/>
        </p:nvSpPr>
        <p:spPr>
          <a:xfrm>
            <a:off x="4408544" y="3454829"/>
            <a:ext cx="3535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 2023</a:t>
            </a:r>
            <a:r>
              <a:rPr lang="ko-KR" altLang="en-US" sz="700" dirty="0">
                <a:latin typeface="+mn-ea"/>
              </a:rPr>
              <a:t>년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차 서울 일반공채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여</a:t>
            </a:r>
            <a:r>
              <a:rPr lang="en-US" altLang="ko-KR" sz="700" dirty="0">
                <a:latin typeface="+mn-ea"/>
              </a:rPr>
              <a:t>) </a:t>
            </a:r>
            <a:r>
              <a:rPr lang="ko-KR" altLang="en-US" sz="700" dirty="0">
                <a:latin typeface="+mn-ea"/>
              </a:rPr>
              <a:t>기준</a:t>
            </a:r>
            <a:r>
              <a:rPr lang="en-US" altLang="ko-KR" sz="700" dirty="0">
                <a:latin typeface="+mn-ea"/>
              </a:rPr>
              <a:t> </a:t>
            </a:r>
          </a:p>
          <a:p>
            <a:pPr algn="ctr"/>
            <a:r>
              <a:rPr lang="ko-KR" altLang="en-US" sz="700" dirty="0">
                <a:latin typeface="+mn-ea"/>
              </a:rPr>
              <a:t>실제 합격선 </a:t>
            </a:r>
            <a:r>
              <a:rPr lang="en-US" altLang="ko-KR" sz="700" dirty="0">
                <a:latin typeface="+mn-ea"/>
              </a:rPr>
              <a:t>: 235.0</a:t>
            </a:r>
            <a:r>
              <a:rPr lang="ko-KR" altLang="en-US" sz="700" dirty="0">
                <a:latin typeface="+mn-ea"/>
              </a:rPr>
              <a:t>점</a:t>
            </a:r>
            <a:r>
              <a:rPr lang="en-US" altLang="ko-KR" sz="700" dirty="0">
                <a:latin typeface="+mn-ea"/>
              </a:rPr>
              <a:t> / </a:t>
            </a:r>
            <a:r>
              <a:rPr lang="ko-KR" altLang="en-US" sz="700" dirty="0">
                <a:latin typeface="+mn-ea"/>
              </a:rPr>
              <a:t>합격예측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 err="1">
                <a:latin typeface="+mn-ea"/>
              </a:rPr>
              <a:t>배수컷</a:t>
            </a:r>
            <a:r>
              <a:rPr lang="ko-KR" altLang="en-US" sz="700" dirty="0">
                <a:latin typeface="+mn-ea"/>
              </a:rPr>
              <a:t> 기준 </a:t>
            </a:r>
            <a:r>
              <a:rPr lang="en-US" altLang="ko-KR" sz="700" dirty="0">
                <a:latin typeface="+mn-ea"/>
              </a:rPr>
              <a:t>: 235.0</a:t>
            </a:r>
            <a:r>
              <a:rPr lang="ko-KR" altLang="en-US" sz="700" dirty="0">
                <a:latin typeface="+mn-ea"/>
              </a:rPr>
              <a:t>점</a:t>
            </a:r>
            <a:r>
              <a:rPr lang="en-US" altLang="ko-KR" sz="700" dirty="0">
                <a:latin typeface="+mn-ea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30637F-9028-FAEE-DDE0-0D1AA6B66CCD}"/>
              </a:ext>
            </a:extLst>
          </p:cNvPr>
          <p:cNvSpPr txBox="1"/>
          <p:nvPr/>
        </p:nvSpPr>
        <p:spPr>
          <a:xfrm>
            <a:off x="2371861" y="2906579"/>
            <a:ext cx="3199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정확도 </a:t>
            </a:r>
            <a:r>
              <a:rPr kumimoji="0" lang="en-US" altLang="ko-KR" sz="36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99.9%</a:t>
            </a:r>
          </a:p>
        </p:txBody>
      </p:sp>
      <p:sp>
        <p:nvSpPr>
          <p:cNvPr id="73" name="포인트가 5개인 별 3">
            <a:extLst>
              <a:ext uri="{FF2B5EF4-FFF2-40B4-BE49-F238E27FC236}">
                <a16:creationId xmlns:a16="http://schemas.microsoft.com/office/drawing/2014/main" id="{3E0F46FE-F5CF-AD25-5023-9F39F151FE0A}"/>
              </a:ext>
            </a:extLst>
          </p:cNvPr>
          <p:cNvSpPr/>
          <p:nvPr/>
        </p:nvSpPr>
        <p:spPr bwMode="auto">
          <a:xfrm>
            <a:off x="4517852" y="2967654"/>
            <a:ext cx="82972" cy="74265"/>
          </a:xfrm>
          <a:prstGeom prst="star5">
            <a:avLst>
              <a:gd name="adj" fmla="val 27798"/>
              <a:gd name="hf" fmla="val 105146"/>
              <a:gd name="vf" fmla="val 110557"/>
            </a:avLst>
          </a:prstGeom>
          <a:solidFill>
            <a:schemeClr val="tx1"/>
          </a:solidFill>
          <a:ln w="9525" cap="flat" cmpd="sng" algn="ctr">
            <a:solidFill>
              <a:srgbClr val="F5E6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4" name="포인트가 5개인 별 3">
            <a:extLst>
              <a:ext uri="{FF2B5EF4-FFF2-40B4-BE49-F238E27FC236}">
                <a16:creationId xmlns:a16="http://schemas.microsoft.com/office/drawing/2014/main" id="{F5B45F0F-A22B-C887-9094-7D7A3AD3EFE5}"/>
              </a:ext>
            </a:extLst>
          </p:cNvPr>
          <p:cNvSpPr/>
          <p:nvPr/>
        </p:nvSpPr>
        <p:spPr bwMode="auto">
          <a:xfrm>
            <a:off x="5332062" y="3485630"/>
            <a:ext cx="82972" cy="74265"/>
          </a:xfrm>
          <a:prstGeom prst="star5">
            <a:avLst>
              <a:gd name="adj" fmla="val 27798"/>
              <a:gd name="hf" fmla="val 105146"/>
              <a:gd name="vf" fmla="val 110557"/>
            </a:avLst>
          </a:prstGeom>
          <a:solidFill>
            <a:schemeClr val="tx1"/>
          </a:solidFill>
          <a:ln w="9525" cap="flat" cmpd="sng" algn="ctr">
            <a:solidFill>
              <a:srgbClr val="F5E6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F9F637BC-FE7C-BA5C-85FE-1360F2DBAAA5}"/>
              </a:ext>
            </a:extLst>
          </p:cNvPr>
          <p:cNvSpPr/>
          <p:nvPr/>
        </p:nvSpPr>
        <p:spPr>
          <a:xfrm>
            <a:off x="1502916" y="4752752"/>
            <a:ext cx="2686986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0B069811-FB56-FA9A-4713-A55E67BC164F}"/>
              </a:ext>
            </a:extLst>
          </p:cNvPr>
          <p:cNvSpPr/>
          <p:nvPr/>
        </p:nvSpPr>
        <p:spPr>
          <a:xfrm>
            <a:off x="4395493" y="4752752"/>
            <a:ext cx="2686986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50D0BF-8A56-1F05-EB44-AA9144E31041}"/>
              </a:ext>
            </a:extLst>
          </p:cNvPr>
          <p:cNvSpPr txBox="1"/>
          <p:nvPr/>
        </p:nvSpPr>
        <p:spPr>
          <a:xfrm>
            <a:off x="1794934" y="5359776"/>
            <a:ext cx="221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kern="0" dirty="0">
                <a:latin typeface="+mn-ea"/>
              </a:rPr>
              <a:t>3</a:t>
            </a:r>
            <a:r>
              <a:rPr lang="ko-KR" altLang="en-US" sz="1400" b="1" kern="0" dirty="0">
                <a:latin typeface="+mn-ea"/>
              </a:rPr>
              <a:t>법 최신 판례특강</a:t>
            </a:r>
            <a:endParaRPr lang="en-US" altLang="ko-KR" sz="1400" b="1" kern="0" dirty="0">
              <a:latin typeface="+mn-ea"/>
            </a:endParaRPr>
          </a:p>
          <a:p>
            <a:pPr algn="ctr"/>
            <a:r>
              <a:rPr lang="ko-KR" altLang="en-US" sz="1400" b="1" kern="0" dirty="0">
                <a:latin typeface="+mn-ea"/>
              </a:rPr>
              <a:t>제공</a:t>
            </a:r>
            <a:endParaRPr lang="en-US" altLang="ko-KR" sz="1400" b="1" kern="0" dirty="0"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D190CB-F6F6-DAC0-F00F-9821CF67BC26}"/>
              </a:ext>
            </a:extLst>
          </p:cNvPr>
          <p:cNvSpPr txBox="1"/>
          <p:nvPr/>
        </p:nvSpPr>
        <p:spPr>
          <a:xfrm>
            <a:off x="1266553" y="3777563"/>
            <a:ext cx="6063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>
                <a:latin typeface="+mn-ea"/>
              </a:rPr>
              <a:t>이번에도 미래인재경찰에서 </a:t>
            </a:r>
            <a:endParaRPr lang="en-US" altLang="ko-KR" sz="2000" b="1" kern="0" dirty="0">
              <a:latin typeface="+mn-ea"/>
            </a:endParaRPr>
          </a:p>
          <a:p>
            <a:pPr algn="ctr"/>
            <a:r>
              <a:rPr lang="ko-KR" altLang="en-US" sz="2000" b="1" kern="0" dirty="0">
                <a:latin typeface="+mn-ea"/>
              </a:rPr>
              <a:t>가장 먼저 여러분의 합격을 알려드립니다</a:t>
            </a:r>
            <a:r>
              <a:rPr lang="en-US" altLang="ko-KR" sz="2000" b="1" kern="0" dirty="0">
                <a:latin typeface="+mn-ea"/>
              </a:rPr>
              <a:t>. </a:t>
            </a:r>
            <a:endParaRPr lang="ko-KR" altLang="en-US" sz="2000" b="1" kern="0" dirty="0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8E13F39-87DB-E5BB-A9EA-03F659ECC198}"/>
              </a:ext>
            </a:extLst>
          </p:cNvPr>
          <p:cNvSpPr/>
          <p:nvPr/>
        </p:nvSpPr>
        <p:spPr>
          <a:xfrm>
            <a:off x="2630506" y="4553330"/>
            <a:ext cx="402234" cy="406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01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B6FC6E8-8841-4FD3-C3D0-EBA5871B5A99}"/>
              </a:ext>
            </a:extLst>
          </p:cNvPr>
          <p:cNvSpPr/>
          <p:nvPr/>
        </p:nvSpPr>
        <p:spPr>
          <a:xfrm>
            <a:off x="5578982" y="4553330"/>
            <a:ext cx="402234" cy="406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02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12459E-5C26-E6FD-10D9-1DEC0F406E9A}"/>
              </a:ext>
            </a:extLst>
          </p:cNvPr>
          <p:cNvSpPr txBox="1"/>
          <p:nvPr/>
        </p:nvSpPr>
        <p:spPr>
          <a:xfrm>
            <a:off x="2126151" y="5036390"/>
            <a:ext cx="150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kern="0" dirty="0">
                <a:latin typeface="+mn-ea"/>
              </a:rPr>
              <a:t>사전 예약 신청 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9CE876-C2BB-1829-0D6F-668B879E1783}"/>
              </a:ext>
            </a:extLst>
          </p:cNvPr>
          <p:cNvSpPr txBox="1"/>
          <p:nvPr/>
        </p:nvSpPr>
        <p:spPr>
          <a:xfrm>
            <a:off x="5059262" y="5036390"/>
            <a:ext cx="1420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kern="0" dirty="0">
                <a:latin typeface="+mn-ea"/>
              </a:rPr>
              <a:t>소문내기 참여 시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7E9FAAD-BA2F-5CE2-ED16-A4C096C1856D}"/>
              </a:ext>
            </a:extLst>
          </p:cNvPr>
          <p:cNvSpPr txBox="1"/>
          <p:nvPr/>
        </p:nvSpPr>
        <p:spPr>
          <a:xfrm>
            <a:off x="5157118" y="5359776"/>
            <a:ext cx="1413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kern="0" dirty="0">
                <a:latin typeface="+mn-ea"/>
              </a:rPr>
              <a:t>커피 </a:t>
            </a:r>
            <a:r>
              <a:rPr lang="ko-KR" altLang="en-US" sz="1400" b="1" kern="0" dirty="0" err="1">
                <a:latin typeface="+mn-ea"/>
              </a:rPr>
              <a:t>기프티콘</a:t>
            </a:r>
            <a:endParaRPr lang="en-US" altLang="ko-KR" sz="1400" b="1" kern="0" dirty="0">
              <a:latin typeface="+mn-ea"/>
            </a:endParaRPr>
          </a:p>
          <a:p>
            <a:pPr algn="ctr"/>
            <a:r>
              <a:rPr lang="ko-KR" altLang="en-US" sz="1400" b="1" kern="0" dirty="0">
                <a:latin typeface="+mn-ea"/>
              </a:rPr>
              <a:t>추첨 증정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4C0330E8-F068-4AC6-CA83-1D2FC806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82" y="595124"/>
            <a:ext cx="1242783" cy="22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C0337B-D11A-1082-FDD3-FAAE4F37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83" y="543800"/>
            <a:ext cx="4096943" cy="678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655888-B5D9-BABB-05B5-60EF7DB41E5D}"/>
              </a:ext>
            </a:extLst>
          </p:cNvPr>
          <p:cNvSpPr txBox="1"/>
          <p:nvPr/>
        </p:nvSpPr>
        <p:spPr>
          <a:xfrm>
            <a:off x="5570877" y="1191582"/>
            <a:ext cx="3313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kern="0" dirty="0">
                <a:latin typeface="+mn-ea"/>
              </a:rPr>
              <a:t>* </a:t>
            </a:r>
            <a:r>
              <a:rPr lang="ko-KR" altLang="en-US" sz="500" b="1" kern="0" dirty="0">
                <a:latin typeface="+mn-ea"/>
              </a:rPr>
              <a:t>중앙일보 후원 </a:t>
            </a:r>
            <a:r>
              <a:rPr lang="en-US" altLang="ko-KR" sz="500" b="1" kern="0" dirty="0">
                <a:latin typeface="+mn-ea"/>
              </a:rPr>
              <a:t>2023 </a:t>
            </a:r>
            <a:r>
              <a:rPr lang="ko-KR" altLang="en-US" sz="500" b="1" kern="0" dirty="0">
                <a:latin typeface="+mn-ea"/>
              </a:rPr>
              <a:t>히트브랜드 대상 </a:t>
            </a:r>
            <a:r>
              <a:rPr lang="en-US" altLang="ko-KR" sz="500" b="1" kern="0" dirty="0">
                <a:latin typeface="+mn-ea"/>
              </a:rPr>
              <a:t>1</a:t>
            </a:r>
            <a:r>
              <a:rPr lang="ko-KR" altLang="en-US" sz="500" b="1" kern="0" dirty="0">
                <a:latin typeface="+mn-ea"/>
              </a:rPr>
              <a:t>위 교육서비스 부문</a:t>
            </a:r>
            <a:endParaRPr lang="en-US" altLang="ko-KR" sz="500" b="1" kern="0" dirty="0">
              <a:latin typeface="+mn-ea"/>
            </a:endParaRPr>
          </a:p>
          <a:p>
            <a:r>
              <a:rPr lang="en-US" altLang="ko-KR" sz="500" b="1" kern="0" dirty="0">
                <a:latin typeface="+mn-ea"/>
              </a:rPr>
              <a:t>** </a:t>
            </a:r>
            <a:r>
              <a:rPr lang="ko-KR" altLang="en-US" sz="500" b="1" kern="0" dirty="0">
                <a:latin typeface="+mn-ea"/>
              </a:rPr>
              <a:t>경찰학원 중 브랜드 검색어 </a:t>
            </a:r>
            <a:r>
              <a:rPr lang="en-US" altLang="ko-KR" sz="500" b="1" kern="0" dirty="0">
                <a:latin typeface="+mn-ea"/>
              </a:rPr>
              <a:t>5</a:t>
            </a:r>
            <a:r>
              <a:rPr lang="ko-KR" altLang="en-US" sz="500" b="1" kern="0" dirty="0">
                <a:latin typeface="+mn-ea"/>
              </a:rPr>
              <a:t>개월 연속 </a:t>
            </a:r>
            <a:r>
              <a:rPr lang="en-US" altLang="ko-KR" sz="500" b="1" kern="0" dirty="0">
                <a:latin typeface="+mn-ea"/>
              </a:rPr>
              <a:t>1</a:t>
            </a:r>
            <a:r>
              <a:rPr lang="ko-KR" altLang="en-US" sz="500" b="1" kern="0" dirty="0">
                <a:latin typeface="+mn-ea"/>
              </a:rPr>
              <a:t>위</a:t>
            </a:r>
            <a:r>
              <a:rPr lang="en-US" altLang="ko-KR" sz="500" b="1" kern="0" dirty="0">
                <a:latin typeface="+mn-ea"/>
              </a:rPr>
              <a:t>(</a:t>
            </a:r>
            <a:r>
              <a:rPr lang="ko-KR" altLang="en-US" sz="500" b="1" kern="0" dirty="0">
                <a:latin typeface="+mn-ea"/>
              </a:rPr>
              <a:t>출처</a:t>
            </a:r>
            <a:r>
              <a:rPr lang="en-US" altLang="ko-KR" sz="500" b="1" kern="0" dirty="0">
                <a:latin typeface="+mn-ea"/>
              </a:rPr>
              <a:t>:</a:t>
            </a:r>
            <a:r>
              <a:rPr lang="ko-KR" altLang="en-US" sz="500" b="1" kern="0" dirty="0">
                <a:latin typeface="+mn-ea"/>
              </a:rPr>
              <a:t>네이버 키워드 </a:t>
            </a:r>
            <a:r>
              <a:rPr lang="en-US" altLang="ko-KR" sz="500" b="1" kern="0" dirty="0">
                <a:latin typeface="+mn-ea"/>
              </a:rPr>
              <a:t>22.10~23.2</a:t>
            </a:r>
            <a:r>
              <a:rPr lang="ko-KR" altLang="en-US" sz="500" b="1" kern="0" dirty="0">
                <a:latin typeface="+mn-ea"/>
              </a:rPr>
              <a:t>월</a:t>
            </a:r>
            <a:r>
              <a:rPr lang="en-US" altLang="ko-KR" sz="500" b="1" kern="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28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50376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직렬 및 예측 정확도 스크롤 요청</a:t>
                      </a:r>
                      <a:r>
                        <a:rPr lang="en-US" altLang="ko-KR" sz="800" dirty="0">
                          <a:latin typeface="+mn-ea"/>
                        </a:rPr>
                        <a:t>(4</a:t>
                      </a:r>
                      <a:r>
                        <a:rPr lang="ko-KR" altLang="en-US" sz="800" dirty="0">
                          <a:latin typeface="+mn-ea"/>
                        </a:rPr>
                        <a:t>개 기준</a:t>
                      </a:r>
                      <a:r>
                        <a:rPr lang="en-US" altLang="ko-KR" sz="800" dirty="0">
                          <a:latin typeface="+mn-ea"/>
                        </a:rPr>
                        <a:t>)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* </a:t>
                      </a:r>
                      <a:r>
                        <a:rPr lang="ko-KR" altLang="en-US" sz="800" dirty="0">
                          <a:latin typeface="+mn-ea"/>
                        </a:rPr>
                        <a:t>추가 자료 </a:t>
                      </a:r>
                      <a:r>
                        <a:rPr lang="en-US" altLang="ko-KR" sz="800" dirty="0">
                          <a:latin typeface="+mn-ea"/>
                        </a:rPr>
                        <a:t>PPT 11 </a:t>
                      </a:r>
                      <a:r>
                        <a:rPr lang="ko-KR" altLang="en-US" sz="800" dirty="0">
                          <a:latin typeface="+mn-ea"/>
                        </a:rPr>
                        <a:t>페이지 참고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D7AD79-A387-97AD-7CCE-47F580FDBED2}"/>
              </a:ext>
            </a:extLst>
          </p:cNvPr>
          <p:cNvSpPr/>
          <p:nvPr/>
        </p:nvSpPr>
        <p:spPr>
          <a:xfrm>
            <a:off x="1600424" y="1495182"/>
            <a:ext cx="6307964" cy="187087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경찰 채용 </a:t>
            </a:r>
            <a:r>
              <a:rPr lang="en-US" altLang="ko-KR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</a:p>
          <a:p>
            <a:pPr algn="ctr"/>
            <a:r>
              <a:rPr lang="ko-KR" altLang="en-US" sz="4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합격예측서비스</a:t>
            </a:r>
            <a:endParaRPr lang="en-US" altLang="ko-KR" sz="4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800" b="1" dirty="0">
                <a:solidFill>
                  <a:srgbClr val="AC399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사전예약 </a:t>
            </a:r>
            <a:r>
              <a:rPr lang="en-US" altLang="ko-KR" sz="4800" b="1" dirty="0">
                <a:solidFill>
                  <a:srgbClr val="AC399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endParaRPr lang="ko-KR" altLang="en-US" sz="4800" b="1" dirty="0">
              <a:solidFill>
                <a:srgbClr val="AC399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7A33-0DB7-90DA-5B42-C4933B45EC6C}"/>
              </a:ext>
            </a:extLst>
          </p:cNvPr>
          <p:cNvSpPr txBox="1"/>
          <p:nvPr/>
        </p:nvSpPr>
        <p:spPr>
          <a:xfrm>
            <a:off x="1594257" y="3363965"/>
            <a:ext cx="6908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경찰 채용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합격예측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</a:t>
            </a:r>
            <a:r>
              <a:rPr lang="en-US" altLang="ko-KR" sz="2800" b="1" u="sng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99.9%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47F6999-DF07-13DF-2A2F-D916BE2BF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85187"/>
              </p:ext>
            </p:extLst>
          </p:nvPr>
        </p:nvGraphicFramePr>
        <p:xfrm>
          <a:off x="1065056" y="4183284"/>
          <a:ext cx="7378701" cy="1372144"/>
        </p:xfrm>
        <a:graphic>
          <a:graphicData uri="http://schemas.openxmlformats.org/drawingml/2006/table">
            <a:tbl>
              <a:tblPr/>
              <a:tblGrid>
                <a:gridCol w="1711700">
                  <a:extLst>
                    <a:ext uri="{9D8B030D-6E8A-4147-A177-3AD203B41FA5}">
                      <a16:colId xmlns:a16="http://schemas.microsoft.com/office/drawing/2014/main" val="10660012"/>
                    </a:ext>
                  </a:extLst>
                </a:gridCol>
                <a:gridCol w="2332140">
                  <a:extLst>
                    <a:ext uri="{9D8B030D-6E8A-4147-A177-3AD203B41FA5}">
                      <a16:colId xmlns:a16="http://schemas.microsoft.com/office/drawing/2014/main" val="430523784"/>
                    </a:ext>
                  </a:extLst>
                </a:gridCol>
                <a:gridCol w="2332140">
                  <a:extLst>
                    <a:ext uri="{9D8B030D-6E8A-4147-A177-3AD203B41FA5}">
                      <a16:colId xmlns:a16="http://schemas.microsoft.com/office/drawing/2014/main" val="1207930274"/>
                    </a:ext>
                  </a:extLst>
                </a:gridCol>
                <a:gridCol w="1002721">
                  <a:extLst>
                    <a:ext uri="{9D8B030D-6E8A-4147-A177-3AD203B41FA5}">
                      <a16:colId xmlns:a16="http://schemas.microsoft.com/office/drawing/2014/main" val="1930797625"/>
                    </a:ext>
                  </a:extLst>
                </a:gridCol>
              </a:tblGrid>
              <a:tr h="3788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합격예측서비스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합격예측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배수컷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합격컷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170491"/>
                  </a:ext>
                </a:extLst>
              </a:tr>
              <a:tr h="248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일반공채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173917"/>
                  </a:ext>
                </a:extLst>
              </a:tr>
              <a:tr h="248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 일반공채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042385"/>
                  </a:ext>
                </a:extLst>
              </a:tr>
              <a:tr h="2483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전북 일반공채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30107"/>
                  </a:ext>
                </a:extLst>
              </a:tr>
              <a:tr h="2483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22300"/>
                  </a:ext>
                </a:extLst>
              </a:tr>
            </a:tbl>
          </a:graphicData>
        </a:graphic>
      </p:graphicFrame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50A38A76-CDFD-704C-4100-1DD1837E1907}"/>
              </a:ext>
            </a:extLst>
          </p:cNvPr>
          <p:cNvSpPr/>
          <p:nvPr/>
        </p:nvSpPr>
        <p:spPr>
          <a:xfrm>
            <a:off x="8300151" y="4563381"/>
            <a:ext cx="287210" cy="99204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6E0215-0C77-219E-450E-2BC3D8660300}"/>
              </a:ext>
            </a:extLst>
          </p:cNvPr>
          <p:cNvSpPr/>
          <p:nvPr/>
        </p:nvSpPr>
        <p:spPr>
          <a:xfrm>
            <a:off x="8502635" y="4843612"/>
            <a:ext cx="180000" cy="23594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7A58B-943C-4CA6-7076-BEE92C318EE4}"/>
              </a:ext>
            </a:extLst>
          </p:cNvPr>
          <p:cNvSpPr txBox="1"/>
          <p:nvPr/>
        </p:nvSpPr>
        <p:spPr>
          <a:xfrm>
            <a:off x="5448186" y="3499024"/>
            <a:ext cx="3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E6825-4769-5D50-D76E-68FABE0D1E21}"/>
              </a:ext>
            </a:extLst>
          </p:cNvPr>
          <p:cNvSpPr txBox="1"/>
          <p:nvPr/>
        </p:nvSpPr>
        <p:spPr>
          <a:xfrm>
            <a:off x="1191794" y="5697299"/>
            <a:ext cx="712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합격 예측 </a:t>
            </a:r>
            <a:r>
              <a:rPr lang="en-US" altLang="ko-KR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99.9%</a:t>
            </a:r>
            <a:r>
              <a:rPr lang="ko-KR" altLang="en-US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의 놀라운 정확도를 보였던 </a:t>
            </a:r>
            <a:endParaRPr lang="en-US" altLang="ko-KR" sz="20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미래인재경찰에서 가장 먼저 여러분의 합격을 알려드립니다</a:t>
            </a:r>
            <a:r>
              <a:rPr lang="en-US" altLang="ko-KR" sz="20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20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0B9C8-1DAD-01BC-E54F-1FDDD6B03704}"/>
              </a:ext>
            </a:extLst>
          </p:cNvPr>
          <p:cNvSpPr txBox="1"/>
          <p:nvPr/>
        </p:nvSpPr>
        <p:spPr>
          <a:xfrm>
            <a:off x="3710039" y="5590403"/>
            <a:ext cx="31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ko-KR" altLang="en-US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EBDAE3-4462-38D1-8C8A-7D2F2561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39" y="267518"/>
            <a:ext cx="6544733" cy="1084582"/>
          </a:xfrm>
          <a:prstGeom prst="rect">
            <a:avLst/>
          </a:prstGeom>
        </p:spPr>
      </p:pic>
      <p:sp>
        <p:nvSpPr>
          <p:cNvPr id="5" name="포인트가 12개인 별 26">
            <a:extLst>
              <a:ext uri="{FF2B5EF4-FFF2-40B4-BE49-F238E27FC236}">
                <a16:creationId xmlns:a16="http://schemas.microsoft.com/office/drawing/2014/main" id="{DEAF19AA-9E27-7FA1-06AB-BAA612726BEC}"/>
              </a:ext>
            </a:extLst>
          </p:cNvPr>
          <p:cNvSpPr/>
          <p:nvPr/>
        </p:nvSpPr>
        <p:spPr>
          <a:xfrm>
            <a:off x="8059426" y="1637515"/>
            <a:ext cx="894124" cy="968274"/>
          </a:xfrm>
          <a:prstGeom prst="star12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4A95A-B16D-F193-6E57-D219C41098C8}"/>
              </a:ext>
            </a:extLst>
          </p:cNvPr>
          <p:cNvSpPr txBox="1"/>
          <p:nvPr/>
        </p:nvSpPr>
        <p:spPr>
          <a:xfrm>
            <a:off x="8014913" y="1938195"/>
            <a:ext cx="9979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spc="-100">
                <a:latin typeface="+mn-ea"/>
              </a:rPr>
              <a:t>3</a:t>
            </a:r>
            <a:r>
              <a:rPr lang="ko-KR" altLang="en-US" sz="1050" b="1" spc="-100" dirty="0">
                <a:latin typeface="+mn-ea"/>
              </a:rPr>
              <a:t>법</a:t>
            </a:r>
            <a:endParaRPr lang="en-US" altLang="ko-KR" sz="1050" b="1" spc="-100" dirty="0">
              <a:latin typeface="+mn-ea"/>
            </a:endParaRPr>
          </a:p>
          <a:p>
            <a:pPr algn="ctr"/>
            <a:r>
              <a:rPr lang="ko-KR" altLang="en-US" sz="1050" b="1" spc="-100" dirty="0">
                <a:latin typeface="+mn-ea"/>
              </a:rPr>
              <a:t>최신 판례특강</a:t>
            </a:r>
            <a:endParaRPr lang="en-US" altLang="ko-KR" sz="1050" b="1" spc="-100" dirty="0">
              <a:latin typeface="+mn-ea"/>
            </a:endParaRPr>
          </a:p>
          <a:p>
            <a:pPr algn="ctr"/>
            <a:r>
              <a:rPr lang="ko-KR" altLang="en-US" sz="1050" b="1" spc="-100" dirty="0">
                <a:latin typeface="+mn-ea"/>
              </a:rPr>
              <a:t>무료</a:t>
            </a:r>
            <a:endParaRPr lang="en-US" altLang="ko-KR" sz="1050" b="1" spc="-1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C8ED8-34D2-578F-8662-FD87EA40F16F}"/>
              </a:ext>
            </a:extLst>
          </p:cNvPr>
          <p:cNvSpPr txBox="1"/>
          <p:nvPr/>
        </p:nvSpPr>
        <p:spPr>
          <a:xfrm>
            <a:off x="8103086" y="1847017"/>
            <a:ext cx="799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spc="-100" dirty="0">
                <a:solidFill>
                  <a:schemeClr val="bg1"/>
                </a:solidFill>
                <a:latin typeface="+mn-ea"/>
              </a:rPr>
              <a:t>사전 예약 </a:t>
            </a:r>
            <a:r>
              <a:rPr lang="ko-KR" altLang="en-US" sz="700" b="1" spc="-100" dirty="0" err="1">
                <a:solidFill>
                  <a:schemeClr val="bg1"/>
                </a:solidFill>
                <a:latin typeface="+mn-ea"/>
              </a:rPr>
              <a:t>신청시</a:t>
            </a:r>
            <a:endParaRPr lang="en-US" altLang="ko-KR" sz="7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4DE51-2465-7EF4-7D9B-15C04E27ADB9}"/>
              </a:ext>
            </a:extLst>
          </p:cNvPr>
          <p:cNvSpPr txBox="1"/>
          <p:nvPr/>
        </p:nvSpPr>
        <p:spPr>
          <a:xfrm>
            <a:off x="6470798" y="1352196"/>
            <a:ext cx="3313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1" kern="0" dirty="0">
                <a:latin typeface="+mn-ea"/>
              </a:rPr>
              <a:t>* </a:t>
            </a:r>
            <a:r>
              <a:rPr lang="ko-KR" altLang="en-US" sz="500" b="1" kern="0" dirty="0">
                <a:latin typeface="+mn-ea"/>
              </a:rPr>
              <a:t>중앙일보 후원 </a:t>
            </a:r>
            <a:r>
              <a:rPr lang="en-US" altLang="ko-KR" sz="500" b="1" kern="0" dirty="0">
                <a:latin typeface="+mn-ea"/>
              </a:rPr>
              <a:t>2023 </a:t>
            </a:r>
            <a:r>
              <a:rPr lang="ko-KR" altLang="en-US" sz="500" b="1" kern="0" dirty="0">
                <a:latin typeface="+mn-ea"/>
              </a:rPr>
              <a:t>히트브랜드 대상 </a:t>
            </a:r>
            <a:r>
              <a:rPr lang="en-US" altLang="ko-KR" sz="500" b="1" kern="0" dirty="0">
                <a:latin typeface="+mn-ea"/>
              </a:rPr>
              <a:t>1</a:t>
            </a:r>
            <a:r>
              <a:rPr lang="ko-KR" altLang="en-US" sz="500" b="1" kern="0" dirty="0">
                <a:latin typeface="+mn-ea"/>
              </a:rPr>
              <a:t>위 교육서비스 부문</a:t>
            </a:r>
            <a:endParaRPr lang="en-US" altLang="ko-KR" sz="500" b="1" kern="0" dirty="0">
              <a:latin typeface="+mn-ea"/>
            </a:endParaRPr>
          </a:p>
          <a:p>
            <a:r>
              <a:rPr lang="en-US" altLang="ko-KR" sz="500" b="1" kern="0" dirty="0">
                <a:latin typeface="+mn-ea"/>
              </a:rPr>
              <a:t>** </a:t>
            </a:r>
            <a:r>
              <a:rPr lang="ko-KR" altLang="en-US" sz="500" b="1" kern="0" dirty="0">
                <a:latin typeface="+mn-ea"/>
              </a:rPr>
              <a:t>경찰학원 중 브랜드 검색어 </a:t>
            </a:r>
            <a:r>
              <a:rPr lang="en-US" altLang="ko-KR" sz="500" b="1" kern="0" dirty="0">
                <a:latin typeface="+mn-ea"/>
              </a:rPr>
              <a:t>5</a:t>
            </a:r>
            <a:r>
              <a:rPr lang="ko-KR" altLang="en-US" sz="500" b="1" kern="0" dirty="0">
                <a:latin typeface="+mn-ea"/>
              </a:rPr>
              <a:t>개월 연속 </a:t>
            </a:r>
            <a:r>
              <a:rPr lang="en-US" altLang="ko-KR" sz="500" b="1" kern="0" dirty="0">
                <a:latin typeface="+mn-ea"/>
              </a:rPr>
              <a:t>1</a:t>
            </a:r>
            <a:r>
              <a:rPr lang="ko-KR" altLang="en-US" sz="500" b="1" kern="0" dirty="0">
                <a:latin typeface="+mn-ea"/>
              </a:rPr>
              <a:t>위</a:t>
            </a:r>
            <a:r>
              <a:rPr lang="en-US" altLang="ko-KR" sz="500" b="1" kern="0" dirty="0">
                <a:latin typeface="+mn-ea"/>
              </a:rPr>
              <a:t>(</a:t>
            </a:r>
            <a:r>
              <a:rPr lang="ko-KR" altLang="en-US" sz="500" b="1" kern="0" dirty="0">
                <a:latin typeface="+mn-ea"/>
              </a:rPr>
              <a:t>출처</a:t>
            </a:r>
            <a:r>
              <a:rPr lang="en-US" altLang="ko-KR" sz="500" b="1" kern="0" dirty="0">
                <a:latin typeface="+mn-ea"/>
              </a:rPr>
              <a:t>:</a:t>
            </a:r>
            <a:r>
              <a:rPr lang="ko-KR" altLang="en-US" sz="500" b="1" kern="0" dirty="0">
                <a:latin typeface="+mn-ea"/>
              </a:rPr>
              <a:t>네이버 키워드 </a:t>
            </a:r>
            <a:r>
              <a:rPr lang="en-US" altLang="ko-KR" sz="500" b="1" kern="0" dirty="0">
                <a:latin typeface="+mn-ea"/>
              </a:rPr>
              <a:t>22.10~23.2</a:t>
            </a:r>
            <a:r>
              <a:rPr lang="ko-KR" altLang="en-US" sz="500" b="1" kern="0" dirty="0">
                <a:latin typeface="+mn-ea"/>
              </a:rPr>
              <a:t>월</a:t>
            </a:r>
            <a:r>
              <a:rPr lang="en-US" altLang="ko-KR" sz="500" b="1" kern="0" dirty="0">
                <a:latin typeface="+mn-ea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04AF9-BC01-479A-92BB-E651DE4C3C7B}"/>
              </a:ext>
            </a:extLst>
          </p:cNvPr>
          <p:cNvSpPr txBox="1"/>
          <p:nvPr/>
        </p:nvSpPr>
        <p:spPr>
          <a:xfrm>
            <a:off x="7452965" y="6333869"/>
            <a:ext cx="3547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kern="0" dirty="0">
                <a:latin typeface="+mn-ea"/>
              </a:rPr>
              <a:t>* 2023</a:t>
            </a:r>
            <a:r>
              <a:rPr lang="ko-KR" altLang="en-US" sz="600" b="1" kern="0" dirty="0">
                <a:latin typeface="+mn-ea"/>
              </a:rPr>
              <a:t>년 </a:t>
            </a:r>
            <a:r>
              <a:rPr lang="en-US" altLang="ko-KR" sz="600" b="1" kern="0" dirty="0">
                <a:latin typeface="+mn-ea"/>
              </a:rPr>
              <a:t>1</a:t>
            </a:r>
            <a:r>
              <a:rPr lang="ko-KR" altLang="en-US" sz="600" b="1" kern="0" dirty="0">
                <a:latin typeface="+mn-ea"/>
              </a:rPr>
              <a:t>차 경찰 시험 서울 일반</a:t>
            </a:r>
            <a:r>
              <a:rPr lang="en-US" altLang="ko-KR" sz="600" b="1" kern="0" dirty="0">
                <a:latin typeface="+mn-ea"/>
              </a:rPr>
              <a:t>(</a:t>
            </a:r>
            <a:r>
              <a:rPr lang="ko-KR" altLang="en-US" sz="600" b="1" kern="0" dirty="0">
                <a:latin typeface="+mn-ea"/>
              </a:rPr>
              <a:t>여</a:t>
            </a:r>
            <a:r>
              <a:rPr lang="en-US" altLang="ko-KR" sz="600" b="1" kern="0" dirty="0">
                <a:latin typeface="+mn-ea"/>
              </a:rPr>
              <a:t>) 1</a:t>
            </a:r>
            <a:r>
              <a:rPr lang="ko-KR" altLang="en-US" sz="600" b="1" kern="0" dirty="0" err="1">
                <a:latin typeface="+mn-ea"/>
              </a:rPr>
              <a:t>배수컷</a:t>
            </a:r>
            <a:r>
              <a:rPr lang="ko-KR" altLang="en-US" sz="600" b="1" kern="0" dirty="0">
                <a:latin typeface="+mn-ea"/>
              </a:rPr>
              <a:t> 기준</a:t>
            </a:r>
            <a:endParaRPr lang="en-US" altLang="ko-KR" sz="600" b="1" kern="0" dirty="0">
              <a:latin typeface="+mn-ea"/>
            </a:endParaRPr>
          </a:p>
          <a:p>
            <a:r>
              <a:rPr lang="en-US" altLang="ko-KR" sz="600" b="1" kern="0" dirty="0">
                <a:latin typeface="+mn-ea"/>
              </a:rPr>
              <a:t>* 2022</a:t>
            </a:r>
            <a:r>
              <a:rPr lang="ko-KR" altLang="en-US" sz="600" b="1" kern="0" dirty="0">
                <a:latin typeface="+mn-ea"/>
              </a:rPr>
              <a:t>년 </a:t>
            </a:r>
            <a:r>
              <a:rPr lang="en-US" altLang="ko-KR" sz="600" b="1" kern="0" dirty="0">
                <a:latin typeface="+mn-ea"/>
              </a:rPr>
              <a:t>2</a:t>
            </a:r>
            <a:r>
              <a:rPr lang="ko-KR" altLang="en-US" sz="600" b="1" kern="0" dirty="0">
                <a:latin typeface="+mn-ea"/>
              </a:rPr>
              <a:t>차 경찰 시험 부산 일반</a:t>
            </a:r>
            <a:r>
              <a:rPr lang="en-US" altLang="ko-KR" sz="600" b="1" kern="0" dirty="0">
                <a:latin typeface="+mn-ea"/>
              </a:rPr>
              <a:t>(</a:t>
            </a:r>
            <a:r>
              <a:rPr lang="ko-KR" altLang="en-US" sz="600" b="1" kern="0" dirty="0">
                <a:latin typeface="+mn-ea"/>
              </a:rPr>
              <a:t>남</a:t>
            </a:r>
            <a:r>
              <a:rPr lang="en-US" altLang="ko-KR" sz="600" b="1" kern="0" dirty="0">
                <a:latin typeface="+mn-ea"/>
              </a:rPr>
              <a:t> 1</a:t>
            </a:r>
            <a:r>
              <a:rPr lang="ko-KR" altLang="en-US" sz="600" b="1" kern="0" dirty="0" err="1">
                <a:latin typeface="+mn-ea"/>
              </a:rPr>
              <a:t>배수컷</a:t>
            </a:r>
            <a:r>
              <a:rPr lang="ko-KR" altLang="en-US" sz="600" b="1" kern="0" dirty="0">
                <a:latin typeface="+mn-ea"/>
              </a:rPr>
              <a:t> 기준 </a:t>
            </a:r>
            <a:endParaRPr lang="en-US" altLang="ko-KR" sz="600" b="1" kern="0" dirty="0">
              <a:latin typeface="+mn-ea"/>
            </a:endParaRPr>
          </a:p>
          <a:p>
            <a:r>
              <a:rPr lang="en-US" altLang="ko-KR" sz="600" b="1" kern="0" dirty="0">
                <a:latin typeface="+mn-ea"/>
              </a:rPr>
              <a:t>* 2022</a:t>
            </a:r>
            <a:r>
              <a:rPr lang="ko-KR" altLang="en-US" sz="600" b="1" kern="0" dirty="0">
                <a:latin typeface="+mn-ea"/>
              </a:rPr>
              <a:t>년 </a:t>
            </a:r>
            <a:r>
              <a:rPr lang="en-US" altLang="ko-KR" sz="600" b="1" kern="0" dirty="0">
                <a:latin typeface="+mn-ea"/>
              </a:rPr>
              <a:t>2</a:t>
            </a:r>
            <a:r>
              <a:rPr lang="ko-KR" altLang="en-US" sz="600" b="1" kern="0" dirty="0">
                <a:latin typeface="+mn-ea"/>
              </a:rPr>
              <a:t>차 경찰 시험 충북 일반</a:t>
            </a:r>
            <a:r>
              <a:rPr lang="en-US" altLang="ko-KR" sz="600" b="1" kern="0" dirty="0">
                <a:latin typeface="+mn-ea"/>
              </a:rPr>
              <a:t>(</a:t>
            </a:r>
            <a:r>
              <a:rPr lang="ko-KR" altLang="en-US" sz="600" b="1" kern="0" dirty="0">
                <a:latin typeface="+mn-ea"/>
              </a:rPr>
              <a:t>남</a:t>
            </a:r>
            <a:r>
              <a:rPr lang="en-US" altLang="ko-KR" sz="600" b="1" kern="0" dirty="0">
                <a:latin typeface="+mn-ea"/>
              </a:rPr>
              <a:t>) 1</a:t>
            </a:r>
            <a:r>
              <a:rPr lang="ko-KR" altLang="en-US" sz="600" b="1" kern="0" dirty="0" err="1">
                <a:latin typeface="+mn-ea"/>
              </a:rPr>
              <a:t>배수컷</a:t>
            </a:r>
            <a:r>
              <a:rPr lang="ko-KR" altLang="en-US" sz="600" b="1" kern="0" dirty="0">
                <a:latin typeface="+mn-ea"/>
              </a:rPr>
              <a:t> 기준</a:t>
            </a:r>
            <a:endParaRPr lang="en-US" altLang="ko-KR" sz="600" b="1" kern="0" dirty="0">
              <a:latin typeface="+mn-ea"/>
            </a:endParaRPr>
          </a:p>
          <a:p>
            <a:r>
              <a:rPr lang="en-US" altLang="ko-KR" sz="600" b="1" kern="0" dirty="0">
                <a:latin typeface="+mn-ea"/>
              </a:rPr>
              <a:t>* 2022</a:t>
            </a:r>
            <a:r>
              <a:rPr lang="ko-KR" altLang="en-US" sz="600" b="1" kern="0" dirty="0">
                <a:latin typeface="+mn-ea"/>
              </a:rPr>
              <a:t>년 </a:t>
            </a:r>
            <a:r>
              <a:rPr lang="en-US" altLang="ko-KR" sz="600" b="1" kern="0" dirty="0">
                <a:latin typeface="+mn-ea"/>
              </a:rPr>
              <a:t>2</a:t>
            </a:r>
            <a:r>
              <a:rPr lang="ko-KR" altLang="en-US" sz="600" b="1" kern="0" dirty="0">
                <a:latin typeface="+mn-ea"/>
              </a:rPr>
              <a:t>차 경찰 시험 </a:t>
            </a:r>
            <a:r>
              <a:rPr lang="en-US" altLang="ko-KR" sz="600" b="1" kern="0" dirty="0">
                <a:latin typeface="+mn-ea"/>
              </a:rPr>
              <a:t>101</a:t>
            </a:r>
            <a:r>
              <a:rPr lang="ko-KR" altLang="en-US" sz="600" b="1" kern="0" dirty="0">
                <a:latin typeface="+mn-ea"/>
              </a:rPr>
              <a:t>단 </a:t>
            </a:r>
            <a:r>
              <a:rPr lang="en-US" altLang="ko-KR" sz="600" b="1" kern="0" dirty="0">
                <a:latin typeface="+mn-ea"/>
              </a:rPr>
              <a:t>1</a:t>
            </a:r>
            <a:r>
              <a:rPr lang="ko-KR" altLang="en-US" sz="600" b="1" kern="0" dirty="0" err="1">
                <a:latin typeface="+mn-ea"/>
              </a:rPr>
              <a:t>배수컷</a:t>
            </a:r>
            <a:r>
              <a:rPr lang="ko-KR" altLang="en-US" sz="600" b="1" kern="0" dirty="0">
                <a:latin typeface="+mn-ea"/>
              </a:rPr>
              <a:t> 기준</a:t>
            </a:r>
            <a:endParaRPr lang="en-US" altLang="ko-KR" sz="6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692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CF58566B-01FA-8583-7FC9-145C4CDF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97" y="2219950"/>
            <a:ext cx="3868662" cy="2084453"/>
          </a:xfrm>
          <a:prstGeom prst="rect">
            <a:avLst/>
          </a:prstGeom>
        </p:spPr>
      </p:pic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411061"/>
            <a:ext cx="8976219" cy="582195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5C26C5B-8DA2-B7AD-3BF3-AA154644EAC2}"/>
              </a:ext>
            </a:extLst>
          </p:cNvPr>
          <p:cNvSpPr/>
          <p:nvPr/>
        </p:nvSpPr>
        <p:spPr>
          <a:xfrm>
            <a:off x="1494916" y="624980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모서리가 둥근 직사각형 19">
            <a:extLst>
              <a:ext uri="{FF2B5EF4-FFF2-40B4-BE49-F238E27FC236}">
                <a16:creationId xmlns:a16="http://schemas.microsoft.com/office/drawing/2014/main" id="{32B6AF4D-5D3D-49FA-7C3D-C4B6BCC6BA2E}"/>
              </a:ext>
            </a:extLst>
          </p:cNvPr>
          <p:cNvSpPr/>
          <p:nvPr/>
        </p:nvSpPr>
        <p:spPr>
          <a:xfrm>
            <a:off x="3213001" y="624980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20">
            <a:extLst>
              <a:ext uri="{FF2B5EF4-FFF2-40B4-BE49-F238E27FC236}">
                <a16:creationId xmlns:a16="http://schemas.microsoft.com/office/drawing/2014/main" id="{0F451042-D7B2-F457-0ADC-001D2B0C465C}"/>
              </a:ext>
            </a:extLst>
          </p:cNvPr>
          <p:cNvSpPr/>
          <p:nvPr/>
        </p:nvSpPr>
        <p:spPr>
          <a:xfrm>
            <a:off x="4933142" y="624980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21">
            <a:extLst>
              <a:ext uri="{FF2B5EF4-FFF2-40B4-BE49-F238E27FC236}">
                <a16:creationId xmlns:a16="http://schemas.microsoft.com/office/drawing/2014/main" id="{28D206CD-2174-29E1-00CF-DD3EF8E94903}"/>
              </a:ext>
            </a:extLst>
          </p:cNvPr>
          <p:cNvSpPr/>
          <p:nvPr/>
        </p:nvSpPr>
        <p:spPr>
          <a:xfrm>
            <a:off x="6612577" y="624980"/>
            <a:ext cx="1398663" cy="1398663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DF6FF-608C-AC4A-FE20-119D4940FB46}"/>
              </a:ext>
            </a:extLst>
          </p:cNvPr>
          <p:cNvSpPr txBox="1"/>
          <p:nvPr/>
        </p:nvSpPr>
        <p:spPr>
          <a:xfrm>
            <a:off x="1427621" y="1274793"/>
            <a:ext cx="156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시험 직후 쉽고 빠른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간편 채점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E641D-FD44-BC12-1370-7F877ABB39CF}"/>
              </a:ext>
            </a:extLst>
          </p:cNvPr>
          <p:cNvSpPr txBox="1"/>
          <p:nvPr/>
        </p:nvSpPr>
        <p:spPr>
          <a:xfrm>
            <a:off x="3239338" y="1274793"/>
            <a:ext cx="15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직렬</a:t>
            </a:r>
            <a:r>
              <a:rPr lang="en-US" altLang="ko-KR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지역별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자기 위치 및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성적 분포표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DE917-6AE4-7CA5-52C3-6331EECA2108}"/>
              </a:ext>
            </a:extLst>
          </p:cNvPr>
          <p:cNvSpPr txBox="1"/>
          <p:nvPr/>
        </p:nvSpPr>
        <p:spPr>
          <a:xfrm>
            <a:off x="4955044" y="1274793"/>
            <a:ext cx="152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축적된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입력 데이터를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반영한 합격예측 컷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3A800-894D-449B-60B4-4D6AE161B673}"/>
              </a:ext>
            </a:extLst>
          </p:cNvPr>
          <p:cNvSpPr txBox="1"/>
          <p:nvPr/>
        </p:nvSpPr>
        <p:spPr>
          <a:xfrm>
            <a:off x="6655580" y="1274793"/>
            <a:ext cx="152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정확한 시험 분석과 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kern="0" dirty="0">
                <a:latin typeface="굴림" panose="020B0600000101010101" pitchFamily="50" charset="-127"/>
                <a:ea typeface="굴림" panose="020B0600000101010101" pitchFamily="50" charset="-127"/>
              </a:rPr>
              <a:t>총평 및 해설강의</a:t>
            </a:r>
            <a:endParaRPr lang="en-US" altLang="ko-KR" sz="1200" b="1" kern="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CDBEE328-6D7C-9CB4-E89C-51AE8AD54AF3}"/>
              </a:ext>
            </a:extLst>
          </p:cNvPr>
          <p:cNvSpPr/>
          <p:nvPr/>
        </p:nvSpPr>
        <p:spPr>
          <a:xfrm>
            <a:off x="1735765" y="696988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26">
            <a:extLst>
              <a:ext uri="{FF2B5EF4-FFF2-40B4-BE49-F238E27FC236}">
                <a16:creationId xmlns:a16="http://schemas.microsoft.com/office/drawing/2014/main" id="{38DA9B17-428E-DCEF-F5A5-79BF90D212E0}"/>
              </a:ext>
            </a:extLst>
          </p:cNvPr>
          <p:cNvSpPr/>
          <p:nvPr/>
        </p:nvSpPr>
        <p:spPr>
          <a:xfrm>
            <a:off x="3528761" y="696988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모서리가 둥근 직사각형 27">
            <a:extLst>
              <a:ext uri="{FF2B5EF4-FFF2-40B4-BE49-F238E27FC236}">
                <a16:creationId xmlns:a16="http://schemas.microsoft.com/office/drawing/2014/main" id="{E81DFD27-1F9A-4B3C-2E7B-EE87025EE29E}"/>
              </a:ext>
            </a:extLst>
          </p:cNvPr>
          <p:cNvSpPr/>
          <p:nvPr/>
        </p:nvSpPr>
        <p:spPr>
          <a:xfrm>
            <a:off x="5250891" y="696988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모서리가 둥근 직사각형 28">
            <a:extLst>
              <a:ext uri="{FF2B5EF4-FFF2-40B4-BE49-F238E27FC236}">
                <a16:creationId xmlns:a16="http://schemas.microsoft.com/office/drawing/2014/main" id="{632562D3-4BFE-3822-6B5D-A47F8E63968E}"/>
              </a:ext>
            </a:extLst>
          </p:cNvPr>
          <p:cNvSpPr/>
          <p:nvPr/>
        </p:nvSpPr>
        <p:spPr>
          <a:xfrm>
            <a:off x="6900961" y="696988"/>
            <a:ext cx="864096" cy="48547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93B9A3B-2CA1-F64F-23A7-409DE52C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73" y="2219950"/>
            <a:ext cx="3868391" cy="15088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93684C4-14B9-8FFA-CBBA-23E19CDF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0" y="3366671"/>
            <a:ext cx="3868392" cy="20814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53A4880-EA62-2CC6-AA62-F0FDE4205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664" y="3804511"/>
            <a:ext cx="4427678" cy="115304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287BEC-88CF-DCE5-47AD-0EC0618C0339}"/>
              </a:ext>
            </a:extLst>
          </p:cNvPr>
          <p:cNvSpPr/>
          <p:nvPr/>
        </p:nvSpPr>
        <p:spPr>
          <a:xfrm>
            <a:off x="5822612" y="4582213"/>
            <a:ext cx="1949253" cy="2764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13E660-62A1-30EF-8CE3-027BDB4D4BE6}"/>
              </a:ext>
            </a:extLst>
          </p:cNvPr>
          <p:cNvSpPr txBox="1"/>
          <p:nvPr/>
        </p:nvSpPr>
        <p:spPr>
          <a:xfrm>
            <a:off x="6097553" y="4575835"/>
            <a:ext cx="1527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8/19(</a:t>
            </a:r>
            <a:r>
              <a:rPr lang="ko-KR" altLang="en-US" sz="1200" b="1" kern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토</a:t>
            </a:r>
            <a:r>
              <a:rPr lang="en-US" altLang="ko-KR" sz="1200" b="1" kern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200" b="1" kern="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시험 당일 </a:t>
            </a:r>
            <a:endParaRPr lang="en-US" altLang="ko-KR" sz="1200" b="1" kern="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0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07617"/>
              </p:ext>
            </p:extLst>
          </p:nvPr>
        </p:nvGraphicFramePr>
        <p:xfrm>
          <a:off x="9430473" y="1"/>
          <a:ext cx="2761527" cy="250376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사전예약 </a:t>
                      </a:r>
                      <a:r>
                        <a:rPr lang="ko-KR" altLang="en-US" sz="800" dirty="0" err="1">
                          <a:latin typeface="+mn-ea"/>
                        </a:rPr>
                        <a:t>신청시</a:t>
                      </a:r>
                      <a:r>
                        <a:rPr lang="ko-KR" altLang="en-US" sz="800" dirty="0">
                          <a:latin typeface="+mn-ea"/>
                        </a:rPr>
                        <a:t> 강의 입과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코드 추후 전달 예정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6491DA-3CA6-72FC-36D9-DFD51BDDEBDB}"/>
              </a:ext>
            </a:extLst>
          </p:cNvPr>
          <p:cNvSpPr/>
          <p:nvPr/>
        </p:nvSpPr>
        <p:spPr>
          <a:xfrm>
            <a:off x="835473" y="419755"/>
            <a:ext cx="1216238" cy="1332786"/>
          </a:xfrm>
          <a:prstGeom prst="rect">
            <a:avLst/>
          </a:prstGeom>
          <a:gradFill>
            <a:gsLst>
              <a:gs pos="0">
                <a:srgbClr val="FFC000"/>
              </a:gs>
              <a:gs pos="54000">
                <a:srgbClr val="D0408A"/>
              </a:gs>
              <a:gs pos="34000">
                <a:srgbClr val="E96755"/>
              </a:gs>
              <a:gs pos="100000">
                <a:srgbClr val="AC399B"/>
              </a:gs>
              <a:gs pos="87000">
                <a:srgbClr val="C63C94"/>
              </a:gs>
            </a:gsLst>
            <a:lin ang="135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예약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21D2074-BFF8-A461-A5F9-9CD293080DD9}"/>
              </a:ext>
            </a:extLst>
          </p:cNvPr>
          <p:cNvSpPr/>
          <p:nvPr/>
        </p:nvSpPr>
        <p:spPr>
          <a:xfrm>
            <a:off x="495016" y="310142"/>
            <a:ext cx="512761" cy="500208"/>
          </a:xfrm>
          <a:prstGeom prst="ellipse">
            <a:avLst/>
          </a:prstGeom>
          <a:solidFill>
            <a:srgbClr val="C63C9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3608EC-5476-7113-EB90-0A2559C197A5}"/>
              </a:ext>
            </a:extLst>
          </p:cNvPr>
          <p:cNvSpPr/>
          <p:nvPr/>
        </p:nvSpPr>
        <p:spPr>
          <a:xfrm>
            <a:off x="398178" y="402136"/>
            <a:ext cx="715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F1B44-5049-7B23-F33B-0A572E7802FE}"/>
              </a:ext>
            </a:extLst>
          </p:cNvPr>
          <p:cNvSpPr txBox="1"/>
          <p:nvPr/>
        </p:nvSpPr>
        <p:spPr>
          <a:xfrm>
            <a:off x="2161442" y="452499"/>
            <a:ext cx="6542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합격 예측 서비스 사전 예약 신청 시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형사법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경찰학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헌법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판례특강 무료 제공과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 직후 가장 빠른 합격예측 및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LIVE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토크쇼 알림을 보내 드립니다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EE4A6CD-08CB-42F7-3E93-FC38E9FA9C19}"/>
              </a:ext>
            </a:extLst>
          </p:cNvPr>
          <p:cNvSpPr/>
          <p:nvPr/>
        </p:nvSpPr>
        <p:spPr>
          <a:xfrm>
            <a:off x="3505412" y="1834637"/>
            <a:ext cx="3270132" cy="1783952"/>
          </a:xfrm>
          <a:prstGeom prst="roundRect">
            <a:avLst>
              <a:gd name="adj" fmla="val 1469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수동 연산 24">
            <a:extLst>
              <a:ext uri="{FF2B5EF4-FFF2-40B4-BE49-F238E27FC236}">
                <a16:creationId xmlns:a16="http://schemas.microsoft.com/office/drawing/2014/main" id="{06862AEE-0E49-8DC5-F94A-34FF69D86CBE}"/>
              </a:ext>
            </a:extLst>
          </p:cNvPr>
          <p:cNvSpPr/>
          <p:nvPr/>
        </p:nvSpPr>
        <p:spPr>
          <a:xfrm>
            <a:off x="4963305" y="3628338"/>
            <a:ext cx="374859" cy="184263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수동 연산 28">
            <a:extLst>
              <a:ext uri="{FF2B5EF4-FFF2-40B4-BE49-F238E27FC236}">
                <a16:creationId xmlns:a16="http://schemas.microsoft.com/office/drawing/2014/main" id="{54C84F90-BDF7-5FC3-FC15-ACD071D83877}"/>
              </a:ext>
            </a:extLst>
          </p:cNvPr>
          <p:cNvSpPr/>
          <p:nvPr/>
        </p:nvSpPr>
        <p:spPr>
          <a:xfrm rot="10800000">
            <a:off x="4449730" y="3822350"/>
            <a:ext cx="1456266" cy="93988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B1D3A-1D5A-0120-DC1F-89416FB2DAF8}"/>
              </a:ext>
            </a:extLst>
          </p:cNvPr>
          <p:cNvSpPr txBox="1"/>
          <p:nvPr/>
        </p:nvSpPr>
        <p:spPr>
          <a:xfrm>
            <a:off x="4261776" y="1915511"/>
            <a:ext cx="1890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법 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최신 판례특강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CC1DCD-5B7E-1BCE-EBCA-F1D84F4F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85789"/>
              </p:ext>
            </p:extLst>
          </p:nvPr>
        </p:nvGraphicFramePr>
        <p:xfrm>
          <a:off x="2065552" y="4578298"/>
          <a:ext cx="6734069" cy="193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이벤트 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~2023.08.18(</a:t>
                      </a:r>
                      <a:r>
                        <a:rPr lang="ko-KR" altLang="en-US" sz="7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7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이벤트 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23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차대비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합격예측 서비스 사전 예약 신청 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강의 지급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신청회원 중 응시번호 포함 입력 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자동 지급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미래인재경찰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내강의실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온라인 강좌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수강 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~2023.08.19(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제공 강의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법 최신판례 특강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171450" lvl="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신광은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최신 판례 특강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(23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장정훈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경찰학 필수 판례 특강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(23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문태환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월간 문태환 극 최신 판례특강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(23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유의사항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형사법 최신 판례특강은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진행되어 서비스되고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헌법은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진행되어 서비스됩니다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경찰학 판례 특강은 현재 유료 서비스되는 필수 판례 특강을 무료로 제공해 드립니다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제공되는 최신판례 특강 중 형사법과 헌법 강의는 기획 강의로 패스 강좌에 포함되지 않습니다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패스 수강생도 사전 예약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신청시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강의가 무료 제공됩니다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사전 예약 후 시험 당일 합격 예측 서비스를 이용하시면 더 푸짐한 선물을 드립니다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228277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2A45EF8-2FA4-F520-BD3E-85C8B2D29623}"/>
              </a:ext>
            </a:extLst>
          </p:cNvPr>
          <p:cNvSpPr/>
          <p:nvPr/>
        </p:nvSpPr>
        <p:spPr>
          <a:xfrm>
            <a:off x="4398764" y="2744686"/>
            <a:ext cx="734842" cy="715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문태환 </a:t>
            </a:r>
            <a:r>
              <a:rPr lang="en-US" altLang="ko-KR" sz="900" b="1" dirty="0"/>
              <a:t>P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A649C9-AB6F-E689-8EE7-6AF1DE527717}"/>
              </a:ext>
            </a:extLst>
          </p:cNvPr>
          <p:cNvSpPr/>
          <p:nvPr/>
        </p:nvSpPr>
        <p:spPr>
          <a:xfrm>
            <a:off x="5527351" y="2744686"/>
            <a:ext cx="734842" cy="715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장정훈</a:t>
            </a:r>
            <a:r>
              <a:rPr lang="en-US" altLang="ko-KR" sz="900" b="1" dirty="0"/>
              <a:t>P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A2026E-5A56-BB86-942F-660EDC5FC72A}"/>
              </a:ext>
            </a:extLst>
          </p:cNvPr>
          <p:cNvSpPr/>
          <p:nvPr/>
        </p:nvSpPr>
        <p:spPr>
          <a:xfrm>
            <a:off x="4966360" y="2744686"/>
            <a:ext cx="734842" cy="715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신광은 </a:t>
            </a:r>
            <a:r>
              <a:rPr lang="en-US" altLang="ko-KR" sz="900" b="1" dirty="0"/>
              <a:t>P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181084-3758-C537-6298-228EEBE3EF08}"/>
              </a:ext>
            </a:extLst>
          </p:cNvPr>
          <p:cNvSpPr/>
          <p:nvPr/>
        </p:nvSpPr>
        <p:spPr>
          <a:xfrm>
            <a:off x="6262193" y="1857490"/>
            <a:ext cx="441112" cy="441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93C4-F35D-E322-8E29-F80BB4938D68}"/>
              </a:ext>
            </a:extLst>
          </p:cNvPr>
          <p:cNvSpPr txBox="1"/>
          <p:nvPr/>
        </p:nvSpPr>
        <p:spPr>
          <a:xfrm>
            <a:off x="6234264" y="1943748"/>
            <a:ext cx="496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54">
            <a:extLst>
              <a:ext uri="{FF2B5EF4-FFF2-40B4-BE49-F238E27FC236}">
                <a16:creationId xmlns:a16="http://schemas.microsoft.com/office/drawing/2014/main" id="{91AD485D-D1DF-5D4D-F4E4-2CB4968CFE96}"/>
              </a:ext>
            </a:extLst>
          </p:cNvPr>
          <p:cNvSpPr/>
          <p:nvPr/>
        </p:nvSpPr>
        <p:spPr>
          <a:xfrm>
            <a:off x="2980889" y="3997380"/>
            <a:ext cx="4495468" cy="4675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AD82C-AC4D-A93A-A217-B45759CDA391}"/>
              </a:ext>
            </a:extLst>
          </p:cNvPr>
          <p:cNvSpPr txBox="1"/>
          <p:nvPr/>
        </p:nvSpPr>
        <p:spPr>
          <a:xfrm>
            <a:off x="3423824" y="4110738"/>
            <a:ext cx="3609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latin typeface="+mn-ea"/>
              </a:rPr>
              <a:t>사전 예약 및  라이브 토크쇼 알림 신청하기</a:t>
            </a:r>
          </a:p>
        </p:txBody>
      </p:sp>
    </p:spTree>
    <p:extLst>
      <p:ext uri="{BB962C8B-B14F-4D97-AF65-F5344CB8AC3E}">
        <p14:creationId xmlns:p14="http://schemas.microsoft.com/office/powerpoint/2010/main" val="4251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5366"/>
              </p:ext>
            </p:extLst>
          </p:nvPr>
        </p:nvGraphicFramePr>
        <p:xfrm>
          <a:off x="9430473" y="1"/>
          <a:ext cx="2761527" cy="26256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hlinkClick r:id="rId2" action="ppaction://hlinkfile"/>
                        </a:rPr>
                        <a:t>참고 파일</a:t>
                      </a: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hlinkClick r:id="rId2" action="ppaction://hlinkfile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+mn-ea"/>
                        <a:hlinkClick r:id="rId2" action="ppaction://hlinkfile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\\Desktop-v7gku1u\</a:t>
                      </a:r>
                      <a:r>
                        <a:rPr lang="ko-KR" altLang="en-US" sz="800" dirty="0">
                          <a:latin typeface="+mn-ea"/>
                          <a:hlinkClick r:id="rId2" action="ppaction://hlinkfile"/>
                        </a:rPr>
                        <a:t>온라인사업부</a:t>
                      </a: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\</a:t>
                      </a:r>
                      <a:r>
                        <a:rPr lang="ko-KR" altLang="en-US" sz="800" dirty="0">
                          <a:latin typeface="+mn-ea"/>
                          <a:hlinkClick r:id="rId2" action="ppaction://hlinkfile"/>
                        </a:rPr>
                        <a:t>웹서비스</a:t>
                      </a: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\2023</a:t>
                      </a:r>
                      <a:r>
                        <a:rPr lang="ko-KR" altLang="en-US" sz="800" dirty="0">
                          <a:latin typeface="+mn-ea"/>
                          <a:hlinkClick r:id="rId2" action="ppaction://hlinkfile"/>
                        </a:rPr>
                        <a:t>년 업무</a:t>
                      </a: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\3</a:t>
                      </a:r>
                      <a:r>
                        <a:rPr lang="ko-KR" altLang="en-US" sz="800" dirty="0">
                          <a:latin typeface="+mn-ea"/>
                          <a:hlinkClick r:id="rId2" action="ppaction://hlinkfile"/>
                        </a:rPr>
                        <a:t>월 업무</a:t>
                      </a: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\0322_</a:t>
                      </a:r>
                      <a:r>
                        <a:rPr lang="ko-KR" altLang="en-US" sz="800" dirty="0">
                          <a:latin typeface="+mn-ea"/>
                          <a:hlinkClick r:id="rId2" action="ppaction://hlinkfile"/>
                        </a:rPr>
                        <a:t>경찰 총평 및 적중 토크쇼</a:t>
                      </a: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_1</a:t>
                      </a:r>
                      <a:r>
                        <a:rPr lang="ko-KR" altLang="en-US" sz="800" dirty="0">
                          <a:latin typeface="+mn-ea"/>
                          <a:hlinkClick r:id="rId2" action="ppaction://hlinkfile"/>
                        </a:rPr>
                        <a:t>차</a:t>
                      </a:r>
                      <a:r>
                        <a:rPr lang="en-US" altLang="ko-KR" sz="800" dirty="0">
                          <a:latin typeface="+mn-ea"/>
                          <a:hlinkClick r:id="rId2" action="ppaction://hlinkfile"/>
                        </a:rPr>
                        <a:t>\</a:t>
                      </a:r>
                      <a:r>
                        <a:rPr lang="ko-KR" altLang="en-US" sz="800" dirty="0">
                          <a:latin typeface="+mn-ea"/>
                        </a:rPr>
                        <a:t>작업파일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3907F1-8977-3BDF-777B-95C05628A5F7}"/>
              </a:ext>
            </a:extLst>
          </p:cNvPr>
          <p:cNvSpPr/>
          <p:nvPr/>
        </p:nvSpPr>
        <p:spPr>
          <a:xfrm>
            <a:off x="1864879" y="2407559"/>
            <a:ext cx="6153533" cy="3489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C6C514-E3BE-0B56-79A8-D7AB06F04524}"/>
              </a:ext>
            </a:extLst>
          </p:cNvPr>
          <p:cNvSpPr txBox="1"/>
          <p:nvPr/>
        </p:nvSpPr>
        <p:spPr>
          <a:xfrm>
            <a:off x="1515426" y="1629374"/>
            <a:ext cx="216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시험 직후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빠른 총평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19CB19-EA6B-90A1-11C7-9665E5B44A00}"/>
              </a:ext>
            </a:extLst>
          </p:cNvPr>
          <p:cNvSpPr txBox="1"/>
          <p:nvPr/>
        </p:nvSpPr>
        <p:spPr>
          <a:xfrm>
            <a:off x="3968789" y="1629374"/>
            <a:ext cx="207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빅데이터 기반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실시간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합격컷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예측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D4C21-3C6A-C350-590B-2A8F41E155AC}"/>
              </a:ext>
            </a:extLst>
          </p:cNvPr>
          <p:cNvSpPr txBox="1"/>
          <p:nvPr/>
        </p:nvSpPr>
        <p:spPr>
          <a:xfrm>
            <a:off x="6331891" y="1629374"/>
            <a:ext cx="21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상위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30%</a:t>
            </a: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점수 분포 공개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10A548-2971-F609-3155-C52827E082AC}"/>
              </a:ext>
            </a:extLst>
          </p:cNvPr>
          <p:cNvCxnSpPr/>
          <p:nvPr/>
        </p:nvCxnSpPr>
        <p:spPr>
          <a:xfrm>
            <a:off x="3822242" y="1629374"/>
            <a:ext cx="0" cy="5847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CCBDD1A-E33A-D5EE-FFCD-F0EF7AF4ED6F}"/>
              </a:ext>
            </a:extLst>
          </p:cNvPr>
          <p:cNvCxnSpPr/>
          <p:nvPr/>
        </p:nvCxnSpPr>
        <p:spPr>
          <a:xfrm>
            <a:off x="6185345" y="1629374"/>
            <a:ext cx="0" cy="58477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1BC762B-B85D-0706-C3F4-63F6066C5593}"/>
              </a:ext>
            </a:extLst>
          </p:cNvPr>
          <p:cNvSpPr/>
          <p:nvPr/>
        </p:nvSpPr>
        <p:spPr>
          <a:xfrm>
            <a:off x="2532207" y="3626778"/>
            <a:ext cx="4893060" cy="172856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경찰팀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교수진 사진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장정훈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DC9FC-136E-B99E-77A7-AFB82229DCD3}"/>
              </a:ext>
            </a:extLst>
          </p:cNvPr>
          <p:cNvSpPr txBox="1"/>
          <p:nvPr/>
        </p:nvSpPr>
        <p:spPr>
          <a:xfrm>
            <a:off x="2288073" y="2635385"/>
            <a:ext cx="52110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LIVE </a:t>
            </a:r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합격예측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토크쇼</a:t>
            </a:r>
            <a:endParaRPr lang="en-US" altLang="ko-KR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- 8/19(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토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14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 미래인재 유튜브 채널에서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D66332-86D6-039C-954A-C37DC79B20F9}"/>
              </a:ext>
            </a:extLst>
          </p:cNvPr>
          <p:cNvSpPr txBox="1"/>
          <p:nvPr/>
        </p:nvSpPr>
        <p:spPr>
          <a:xfrm>
            <a:off x="1615031" y="600425"/>
            <a:ext cx="62159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시험 직후</a:t>
            </a:r>
            <a:r>
              <a:rPr lang="en-US" altLang="ko-KR" sz="14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과목별 난이도부터 </a:t>
            </a:r>
            <a:r>
              <a:rPr lang="ko-KR" altLang="en-US" sz="1400" dirty="0" err="1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합격컷까지</a:t>
            </a:r>
            <a:r>
              <a:rPr lang="en-US" altLang="ko-KR" sz="14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algn="ctr"/>
            <a:r>
              <a:rPr lang="en-US" altLang="ko-KR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시험</a:t>
            </a:r>
            <a:r>
              <a:rPr lang="en-US" altLang="ko-KR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궁금한 모든 것들을</a:t>
            </a:r>
            <a:endParaRPr lang="en-US" altLang="ko-KR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교수님들에게 직접 물어보세요</a:t>
            </a:r>
            <a:r>
              <a:rPr lang="en-US" altLang="ko-KR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902DCD-64E4-99AD-97CD-4F5D70F7E8F9}"/>
              </a:ext>
            </a:extLst>
          </p:cNvPr>
          <p:cNvCxnSpPr>
            <a:cxnSpLocks/>
          </p:cNvCxnSpPr>
          <p:nvPr/>
        </p:nvCxnSpPr>
        <p:spPr>
          <a:xfrm>
            <a:off x="1908268" y="1545786"/>
            <a:ext cx="611014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642C375-5076-3CC6-C1FE-579894758E53}"/>
              </a:ext>
            </a:extLst>
          </p:cNvPr>
          <p:cNvCxnSpPr>
            <a:cxnSpLocks/>
          </p:cNvCxnSpPr>
          <p:nvPr/>
        </p:nvCxnSpPr>
        <p:spPr>
          <a:xfrm>
            <a:off x="2032682" y="441605"/>
            <a:ext cx="524702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174989-0E45-A87B-BFD8-490878092C8D}"/>
              </a:ext>
            </a:extLst>
          </p:cNvPr>
          <p:cNvSpPr txBox="1"/>
          <p:nvPr/>
        </p:nvSpPr>
        <p:spPr>
          <a:xfrm>
            <a:off x="3217228" y="5563453"/>
            <a:ext cx="360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spc="-150" dirty="0">
                <a:latin typeface="+mn-ea"/>
              </a:rPr>
              <a:t>※</a:t>
            </a:r>
            <a:r>
              <a:rPr lang="ko-KR" altLang="en-US" sz="1050" b="1" spc="-150" dirty="0">
                <a:latin typeface="+mn-ea"/>
              </a:rPr>
              <a:t>사전 예약 </a:t>
            </a:r>
            <a:r>
              <a:rPr lang="ko-KR" altLang="en-US" sz="1050" b="1" spc="-150" dirty="0" err="1">
                <a:latin typeface="+mn-ea"/>
              </a:rPr>
              <a:t>신청시</a:t>
            </a:r>
            <a:r>
              <a:rPr lang="ko-KR" altLang="en-US" sz="1050" b="1" spc="-150" dirty="0">
                <a:latin typeface="+mn-ea"/>
              </a:rPr>
              <a:t> 시작 전 알림 문자를 </a:t>
            </a:r>
            <a:r>
              <a:rPr lang="ko-KR" altLang="en-US" sz="1050" b="1" spc="-150" dirty="0" err="1">
                <a:latin typeface="+mn-ea"/>
              </a:rPr>
              <a:t>보내드립니다</a:t>
            </a:r>
            <a:r>
              <a:rPr lang="en-US" altLang="ko-KR" sz="1050" b="1" spc="-150" dirty="0">
                <a:latin typeface="+mn-ea"/>
              </a:rPr>
              <a:t>.</a:t>
            </a:r>
            <a:endParaRPr lang="ko-KR" altLang="en-US" sz="105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20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981242-DD66-9D6E-55D4-B6746B6738D3}"/>
              </a:ext>
            </a:extLst>
          </p:cNvPr>
          <p:cNvSpPr/>
          <p:nvPr/>
        </p:nvSpPr>
        <p:spPr>
          <a:xfrm>
            <a:off x="3057106" y="428888"/>
            <a:ext cx="4032448" cy="59893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C1D6C4-ADB6-F4C2-93CA-1E4C330DF5B2}"/>
              </a:ext>
            </a:extLst>
          </p:cNvPr>
          <p:cNvSpPr/>
          <p:nvPr/>
        </p:nvSpPr>
        <p:spPr>
          <a:xfrm>
            <a:off x="3201122" y="563537"/>
            <a:ext cx="3744416" cy="4693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 </a:t>
            </a:r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경찰 </a:t>
            </a:r>
            <a:r>
              <a:rPr lang="en-US" altLang="ko-KR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채용 합격예측 서비스</a:t>
            </a:r>
            <a:endParaRPr lang="en-US" altLang="ko-KR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사전예약 신청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53">
            <a:extLst>
              <a:ext uri="{FF2B5EF4-FFF2-40B4-BE49-F238E27FC236}">
                <a16:creationId xmlns:a16="http://schemas.microsoft.com/office/drawing/2014/main" id="{71F1BAD2-2E01-854C-6CEF-FD2D0AB1E6A1}"/>
              </a:ext>
            </a:extLst>
          </p:cNvPr>
          <p:cNvSpPr/>
          <p:nvPr/>
        </p:nvSpPr>
        <p:spPr>
          <a:xfrm>
            <a:off x="3538577" y="6010938"/>
            <a:ext cx="2967038" cy="4210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38100" dir="2700000" algn="tl" rotWithShape="0">
              <a:schemeClr val="bg1">
                <a:lumMod val="65000"/>
              </a:scheme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사전예약 신청하기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B85AE8-989C-2BDC-5CF7-D68417D354D2}"/>
              </a:ext>
            </a:extLst>
          </p:cNvPr>
          <p:cNvSpPr/>
          <p:nvPr/>
        </p:nvSpPr>
        <p:spPr>
          <a:xfrm>
            <a:off x="3212532" y="4791911"/>
            <a:ext cx="3348168" cy="721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 동의 안내</a:t>
            </a:r>
            <a:b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이용 목적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신청 접수에 따른 본인 확인 절차 진행 및 문의사항 응대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59C76A-3362-E4C8-827F-58C4C3F64E8F}"/>
              </a:ext>
            </a:extLst>
          </p:cNvPr>
          <p:cNvSpPr/>
          <p:nvPr/>
        </p:nvSpPr>
        <p:spPr>
          <a:xfrm>
            <a:off x="6539610" y="4791911"/>
            <a:ext cx="239481" cy="721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A2B46F-3562-4DCF-2972-F243B846A9B1}"/>
              </a:ext>
            </a:extLst>
          </p:cNvPr>
          <p:cNvSpPr/>
          <p:nvPr/>
        </p:nvSpPr>
        <p:spPr>
          <a:xfrm>
            <a:off x="3212532" y="3355037"/>
            <a:ext cx="3348168" cy="864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문자 수신 동의 안내</a:t>
            </a:r>
            <a:b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합격예측 서비스 사전예약 이벤트를 위한 문자 수신을 동의합니다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귀하는 문자 수신 동의를 거부할 권리가 있으며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동의를 거부할 경우 이벤트 신청이 불가능함을 알려드립니다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5E3E7A-48FF-74CC-344B-367CC307EC1B}"/>
              </a:ext>
            </a:extLst>
          </p:cNvPr>
          <p:cNvSpPr/>
          <p:nvPr/>
        </p:nvSpPr>
        <p:spPr>
          <a:xfrm>
            <a:off x="6539610" y="3355038"/>
            <a:ext cx="239481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82027A-16EE-B70B-8A6C-087D846EB8BC}"/>
              </a:ext>
            </a:extLst>
          </p:cNvPr>
          <p:cNvSpPr/>
          <p:nvPr/>
        </p:nvSpPr>
        <p:spPr>
          <a:xfrm>
            <a:off x="4381448" y="4219134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466939-DBDD-8EAA-CCEA-EABA0427F2E9}"/>
              </a:ext>
            </a:extLst>
          </p:cNvPr>
          <p:cNvSpPr/>
          <p:nvPr/>
        </p:nvSpPr>
        <p:spPr>
          <a:xfrm>
            <a:off x="5483722" y="4219134"/>
            <a:ext cx="13292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동의하지 않습니다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B16CA3-FF69-3E8F-D7F5-A5DFC3A15155}"/>
              </a:ext>
            </a:extLst>
          </p:cNvPr>
          <p:cNvSpPr/>
          <p:nvPr/>
        </p:nvSpPr>
        <p:spPr>
          <a:xfrm>
            <a:off x="4381448" y="5553602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AEAF2-3CFB-4166-DAC8-12426A11FFB0}"/>
              </a:ext>
            </a:extLst>
          </p:cNvPr>
          <p:cNvSpPr/>
          <p:nvPr/>
        </p:nvSpPr>
        <p:spPr>
          <a:xfrm>
            <a:off x="5483722" y="5553602"/>
            <a:ext cx="13292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동의하지 않습니다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DB0F8C-E4EA-3623-ABC0-C0F00905CA6C}"/>
              </a:ext>
            </a:extLst>
          </p:cNvPr>
          <p:cNvSpPr txBox="1"/>
          <p:nvPr/>
        </p:nvSpPr>
        <p:spPr>
          <a:xfrm>
            <a:off x="3212532" y="3101122"/>
            <a:ext cx="2108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 수신 동의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61D8CB-51FF-9089-E915-F8136310EFB5}"/>
              </a:ext>
            </a:extLst>
          </p:cNvPr>
          <p:cNvSpPr txBox="1"/>
          <p:nvPr/>
        </p:nvSpPr>
        <p:spPr>
          <a:xfrm>
            <a:off x="3212532" y="4522406"/>
            <a:ext cx="2108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이용동의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DFA749-E7B2-EDA3-6784-ECA6F73D97EF}"/>
              </a:ext>
            </a:extLst>
          </p:cNvPr>
          <p:cNvSpPr/>
          <p:nvPr/>
        </p:nvSpPr>
        <p:spPr>
          <a:xfrm>
            <a:off x="5393722" y="419156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390453-AA84-E666-F63C-6FA0776A04E8}"/>
              </a:ext>
            </a:extLst>
          </p:cNvPr>
          <p:cNvSpPr/>
          <p:nvPr/>
        </p:nvSpPr>
        <p:spPr>
          <a:xfrm>
            <a:off x="5459099" y="544123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4AB61A-E907-DD12-E861-17DA0C45449D}"/>
              </a:ext>
            </a:extLst>
          </p:cNvPr>
          <p:cNvSpPr/>
          <p:nvPr/>
        </p:nvSpPr>
        <p:spPr>
          <a:xfrm>
            <a:off x="3928379" y="591045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8974E9-5982-B583-8C2F-4E028E81036C}"/>
              </a:ext>
            </a:extLst>
          </p:cNvPr>
          <p:cNvSpPr/>
          <p:nvPr/>
        </p:nvSpPr>
        <p:spPr>
          <a:xfrm>
            <a:off x="7205962" y="4327035"/>
            <a:ext cx="3106340" cy="11141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94">
            <a:extLst>
              <a:ext uri="{FF2B5EF4-FFF2-40B4-BE49-F238E27FC236}">
                <a16:creationId xmlns:a16="http://schemas.microsoft.com/office/drawing/2014/main" id="{51528D62-94B9-F5F5-9E48-4DFBC8A1CB75}"/>
              </a:ext>
            </a:extLst>
          </p:cNvPr>
          <p:cNvSpPr/>
          <p:nvPr/>
        </p:nvSpPr>
        <p:spPr>
          <a:xfrm>
            <a:off x="8399092" y="5103652"/>
            <a:ext cx="720080" cy="2858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/>
              <a:t>확인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55005F-966F-B3E7-2F11-B6422308353E}"/>
              </a:ext>
            </a:extLst>
          </p:cNvPr>
          <p:cNvSpPr/>
          <p:nvPr/>
        </p:nvSpPr>
        <p:spPr>
          <a:xfrm>
            <a:off x="7205962" y="4417898"/>
            <a:ext cx="3106340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동의하지 않으실 경우 합격 예측 서비스 사전예약 이벤트에 참여하실 수 없습니다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A21718-E9B0-D806-2039-2004CEFAD0AD}"/>
              </a:ext>
            </a:extLst>
          </p:cNvPr>
          <p:cNvSpPr/>
          <p:nvPr/>
        </p:nvSpPr>
        <p:spPr>
          <a:xfrm>
            <a:off x="7071645" y="4022775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▼ 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동의하지 않습니다</a:t>
            </a:r>
            <a:r>
              <a:rPr lang="en-US" altLang="ko-KR" sz="1000" dirty="0">
                <a:latin typeface="돋움" panose="020B0600000101010101" pitchFamily="50" charset="-127"/>
                <a:ea typeface="돋움" panose="020B0600000101010101" pitchFamily="50" charset="-127"/>
              </a:rPr>
              <a:t>’ </a:t>
            </a:r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체크 시 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F566C5A-C030-4422-6C7C-58AFDFB1B617}"/>
              </a:ext>
            </a:extLst>
          </p:cNvPr>
          <p:cNvCxnSpPr>
            <a:cxnSpLocks/>
          </p:cNvCxnSpPr>
          <p:nvPr/>
        </p:nvCxnSpPr>
        <p:spPr>
          <a:xfrm>
            <a:off x="5665012" y="4356655"/>
            <a:ext cx="1562853" cy="278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138873-A2AD-A005-4F6F-F2553CC6B1D7}"/>
              </a:ext>
            </a:extLst>
          </p:cNvPr>
          <p:cNvCxnSpPr>
            <a:cxnSpLocks/>
          </p:cNvCxnSpPr>
          <p:nvPr/>
        </p:nvCxnSpPr>
        <p:spPr>
          <a:xfrm flipV="1">
            <a:off x="5690097" y="4732035"/>
            <a:ext cx="1498623" cy="816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16A1F10-8663-AA1D-D2DE-DB1F7671DB84}"/>
              </a:ext>
            </a:extLst>
          </p:cNvPr>
          <p:cNvSpPr/>
          <p:nvPr/>
        </p:nvSpPr>
        <p:spPr>
          <a:xfrm>
            <a:off x="7188720" y="5675561"/>
            <a:ext cx="3106340" cy="11588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모서리가 둥근 직사각형 48">
            <a:extLst>
              <a:ext uri="{FF2B5EF4-FFF2-40B4-BE49-F238E27FC236}">
                <a16:creationId xmlns:a16="http://schemas.microsoft.com/office/drawing/2014/main" id="{FA230193-6E4F-6844-F35B-7B880B1372BD}"/>
              </a:ext>
            </a:extLst>
          </p:cNvPr>
          <p:cNvSpPr/>
          <p:nvPr/>
        </p:nvSpPr>
        <p:spPr>
          <a:xfrm>
            <a:off x="7892267" y="6480008"/>
            <a:ext cx="720080" cy="2858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/>
              <a:t>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2FA9C-641C-06C5-8A71-C81DDAEBD106}"/>
              </a:ext>
            </a:extLst>
          </p:cNvPr>
          <p:cNvSpPr/>
          <p:nvPr/>
        </p:nvSpPr>
        <p:spPr>
          <a:xfrm>
            <a:off x="7173506" y="5890278"/>
            <a:ext cx="3106340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사전예약 신청을 완료하시겠습니까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8" name="모서리가 둥근 직사각형 50">
            <a:extLst>
              <a:ext uri="{FF2B5EF4-FFF2-40B4-BE49-F238E27FC236}">
                <a16:creationId xmlns:a16="http://schemas.microsoft.com/office/drawing/2014/main" id="{B8058426-24F0-6F42-C09D-C25ACB74A4C3}"/>
              </a:ext>
            </a:extLst>
          </p:cNvPr>
          <p:cNvSpPr/>
          <p:nvPr/>
        </p:nvSpPr>
        <p:spPr>
          <a:xfrm>
            <a:off x="8933033" y="6477226"/>
            <a:ext cx="720080" cy="28585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/>
              <a:t>아니오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99D05D-CB43-F32D-0A90-03C79120DDBF}"/>
              </a:ext>
            </a:extLst>
          </p:cNvPr>
          <p:cNvSpPr/>
          <p:nvPr/>
        </p:nvSpPr>
        <p:spPr>
          <a:xfrm>
            <a:off x="7150057" y="5454768"/>
            <a:ext cx="14574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돋움" panose="020B0600000101010101" pitchFamily="50" charset="-127"/>
                <a:ea typeface="돋움" panose="020B0600000101010101" pitchFamily="50" charset="-127"/>
              </a:rPr>
              <a:t>▼ 정상적으로 신청 시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9568BC-45C2-5351-0F46-90842673B324}"/>
              </a:ext>
            </a:extLst>
          </p:cNvPr>
          <p:cNvCxnSpPr>
            <a:cxnSpLocks/>
          </p:cNvCxnSpPr>
          <p:nvPr/>
        </p:nvCxnSpPr>
        <p:spPr>
          <a:xfrm flipV="1">
            <a:off x="5867400" y="5728031"/>
            <a:ext cx="1792494" cy="475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6E0C63-93F5-5A62-DBB1-A43EA7478E2E}"/>
              </a:ext>
            </a:extLst>
          </p:cNvPr>
          <p:cNvSpPr/>
          <p:nvPr/>
        </p:nvSpPr>
        <p:spPr>
          <a:xfrm>
            <a:off x="404220" y="3073907"/>
            <a:ext cx="2247800" cy="2336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 동의 안내</a:t>
            </a:r>
            <a:b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이용 목적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신청 접수에 따른 본인 확인 절차 진행 및 문의사항 응대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참여에 따른 경품 지급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항목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신청인의 이름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휴대폰 번호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응시직렬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응시번호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이용기간 및 보유기간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 수집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활용목적 달성 후 바로 파기 </a:t>
            </a: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제공 동의 거부 권리 및 동의 거부에 따른 불이익 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귀하는 개인 정보 제공 동의를 거부할 권리가 있으며 동의 거부에 따른 불이익은 없으나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 제공사항은 이벤트 참여를 위해 반드시 필요한 사항으로 거부하실 경우 이벤트 신청이 불가능함을 알려드립니다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en-US" altLang="ko-KR" sz="8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683EB8-05B0-2EE7-D807-59EF7F8810DB}"/>
              </a:ext>
            </a:extLst>
          </p:cNvPr>
          <p:cNvSpPr/>
          <p:nvPr/>
        </p:nvSpPr>
        <p:spPr>
          <a:xfrm>
            <a:off x="367890" y="1700808"/>
            <a:ext cx="2247800" cy="104404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문자 수신 동의 안내</a:t>
            </a:r>
            <a:b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합격예측 서비스 사전예약 이벤트를 위한 문자 수신을 동의합니다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귀하는 문자 수신 동의를 거부 할 권리가 있으며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동의를 거부할 경우 이벤트 신청이 불가능함을 알려드립니다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꺾인 연결선 100">
            <a:extLst>
              <a:ext uri="{FF2B5EF4-FFF2-40B4-BE49-F238E27FC236}">
                <a16:creationId xmlns:a16="http://schemas.microsoft.com/office/drawing/2014/main" id="{075DE3EB-FBE8-21EF-A3C5-94AD0F85F49A}"/>
              </a:ext>
            </a:extLst>
          </p:cNvPr>
          <p:cNvCxnSpPr/>
          <p:nvPr/>
        </p:nvCxnSpPr>
        <p:spPr>
          <a:xfrm rot="10800000">
            <a:off x="2675716" y="4541268"/>
            <a:ext cx="661002" cy="41280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101">
            <a:extLst>
              <a:ext uri="{FF2B5EF4-FFF2-40B4-BE49-F238E27FC236}">
                <a16:creationId xmlns:a16="http://schemas.microsoft.com/office/drawing/2014/main" id="{0A40BCD8-3C79-6279-AEFF-EFEC6BEEFD50}"/>
              </a:ext>
            </a:extLst>
          </p:cNvPr>
          <p:cNvCxnSpPr/>
          <p:nvPr/>
        </p:nvCxnSpPr>
        <p:spPr>
          <a:xfrm rot="10800000">
            <a:off x="2658197" y="2954996"/>
            <a:ext cx="661002" cy="412803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968272-784F-7983-3C94-0DAEC8E22D91}"/>
              </a:ext>
            </a:extLst>
          </p:cNvPr>
          <p:cNvSpPr txBox="1"/>
          <p:nvPr/>
        </p:nvSpPr>
        <p:spPr>
          <a:xfrm>
            <a:off x="8014137" y="584975"/>
            <a:ext cx="18000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9FC1ED-152E-7BC0-113C-EFB7FEF5ED9D}"/>
              </a:ext>
            </a:extLst>
          </p:cNvPr>
          <p:cNvSpPr txBox="1"/>
          <p:nvPr/>
        </p:nvSpPr>
        <p:spPr>
          <a:xfrm>
            <a:off x="7089554" y="584975"/>
            <a:ext cx="111418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 직렬 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D48171-7572-73A4-9E5A-35ABF65B2BBB}"/>
              </a:ext>
            </a:extLst>
          </p:cNvPr>
          <p:cNvSpPr txBox="1"/>
          <p:nvPr/>
        </p:nvSpPr>
        <p:spPr>
          <a:xfrm>
            <a:off x="8960506" y="584975"/>
            <a:ext cx="18000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59EB06-9C68-253D-F763-2F5553846D9C}"/>
              </a:ext>
            </a:extLst>
          </p:cNvPr>
          <p:cNvSpPr txBox="1"/>
          <p:nvPr/>
        </p:nvSpPr>
        <p:spPr>
          <a:xfrm>
            <a:off x="8283728" y="584975"/>
            <a:ext cx="86251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2742EA-207E-CB3F-D488-E02A423B1294}"/>
              </a:ext>
            </a:extLst>
          </p:cNvPr>
          <p:cNvSpPr txBox="1"/>
          <p:nvPr/>
        </p:nvSpPr>
        <p:spPr>
          <a:xfrm>
            <a:off x="7089554" y="863524"/>
            <a:ext cx="1114186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 직렬 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일반공채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일반공채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경찰행정 경채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101</a:t>
            </a:r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6E9016-F031-498A-0F8B-3C269181D437}"/>
              </a:ext>
            </a:extLst>
          </p:cNvPr>
          <p:cNvSpPr txBox="1"/>
          <p:nvPr/>
        </p:nvSpPr>
        <p:spPr>
          <a:xfrm>
            <a:off x="8283728" y="863524"/>
            <a:ext cx="835444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인천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대전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울산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경기남부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경기북부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강원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충북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충남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전북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전남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경북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경남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CE75DD-C9A1-055F-022E-35CC3A6649D0}"/>
              </a:ext>
            </a:extLst>
          </p:cNvPr>
          <p:cNvSpPr/>
          <p:nvPr/>
        </p:nvSpPr>
        <p:spPr>
          <a:xfrm>
            <a:off x="3201122" y="1124884"/>
            <a:ext cx="3733006" cy="18575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3DE8E7-3735-0DCB-9AFC-B0D4AF1C5E34}"/>
              </a:ext>
            </a:extLst>
          </p:cNvPr>
          <p:cNvSpPr txBox="1"/>
          <p:nvPr/>
        </p:nvSpPr>
        <p:spPr>
          <a:xfrm>
            <a:off x="3398396" y="120843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8DBEFF-2E12-1CA3-0760-B5CF564F4F42}"/>
              </a:ext>
            </a:extLst>
          </p:cNvPr>
          <p:cNvSpPr txBox="1"/>
          <p:nvPr/>
        </p:nvSpPr>
        <p:spPr>
          <a:xfrm>
            <a:off x="4422489" y="1200739"/>
            <a:ext cx="83461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135D6E-B7E8-5491-ABB3-4A62AD447D21}"/>
              </a:ext>
            </a:extLst>
          </p:cNvPr>
          <p:cNvSpPr txBox="1"/>
          <p:nvPr/>
        </p:nvSpPr>
        <p:spPr>
          <a:xfrm>
            <a:off x="3290384" y="148492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휴대폰번호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AFBC57-F5DA-EF5A-AB4E-50AFD884E8E7}"/>
              </a:ext>
            </a:extLst>
          </p:cNvPr>
          <p:cNvSpPr txBox="1"/>
          <p:nvPr/>
        </p:nvSpPr>
        <p:spPr>
          <a:xfrm>
            <a:off x="4422489" y="1500313"/>
            <a:ext cx="1350082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010-1234-1234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CE6FA1-4E44-822B-2406-B5287E289A17}"/>
              </a:ext>
            </a:extLst>
          </p:cNvPr>
          <p:cNvSpPr txBox="1"/>
          <p:nvPr/>
        </p:nvSpPr>
        <p:spPr>
          <a:xfrm>
            <a:off x="3318958" y="1844964"/>
            <a:ext cx="1024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응시직렬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2E615D-155D-EE62-45DB-992896D605E5}"/>
              </a:ext>
            </a:extLst>
          </p:cNvPr>
          <p:cNvSpPr txBox="1"/>
          <p:nvPr/>
        </p:nvSpPr>
        <p:spPr>
          <a:xfrm>
            <a:off x="5364321" y="1866216"/>
            <a:ext cx="18000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EC47E5-3D80-45B0-1B3D-F9D066AA8EA3}"/>
              </a:ext>
            </a:extLst>
          </p:cNvPr>
          <p:cNvSpPr txBox="1"/>
          <p:nvPr/>
        </p:nvSpPr>
        <p:spPr>
          <a:xfrm>
            <a:off x="4439738" y="1866216"/>
            <a:ext cx="111418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 직렬 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0570F41-8F85-15E2-3716-BF36901DDB23}"/>
              </a:ext>
            </a:extLst>
          </p:cNvPr>
          <p:cNvSpPr/>
          <p:nvPr/>
        </p:nvSpPr>
        <p:spPr>
          <a:xfrm>
            <a:off x="3131167" y="124421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03D6404-3D0E-BEC8-3057-76240C2B80E0}"/>
              </a:ext>
            </a:extLst>
          </p:cNvPr>
          <p:cNvSpPr/>
          <p:nvPr/>
        </p:nvSpPr>
        <p:spPr>
          <a:xfrm>
            <a:off x="3121983" y="151614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F2235FE-CE39-C10C-BA1D-B8BB9F153DC6}"/>
              </a:ext>
            </a:extLst>
          </p:cNvPr>
          <p:cNvSpPr/>
          <p:nvPr/>
        </p:nvSpPr>
        <p:spPr>
          <a:xfrm>
            <a:off x="3138959" y="1878074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D9428B-912E-FA08-7087-70E0801C5EE0}"/>
              </a:ext>
            </a:extLst>
          </p:cNvPr>
          <p:cNvSpPr txBox="1"/>
          <p:nvPr/>
        </p:nvSpPr>
        <p:spPr>
          <a:xfrm>
            <a:off x="3318959" y="2223575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응시번호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F7A5CA-7A80-138B-3CD6-1904B612B61A}"/>
              </a:ext>
            </a:extLst>
          </p:cNvPr>
          <p:cNvSpPr txBox="1"/>
          <p:nvPr/>
        </p:nvSpPr>
        <p:spPr>
          <a:xfrm>
            <a:off x="4448125" y="2244827"/>
            <a:ext cx="249741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완료 시 특강 및 봉투 모의고사가 제공됩니다</a:t>
            </a:r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1B378C-7659-572E-553A-4EEA3F91D756}"/>
              </a:ext>
            </a:extLst>
          </p:cNvPr>
          <p:cNvSpPr/>
          <p:nvPr/>
        </p:nvSpPr>
        <p:spPr>
          <a:xfrm>
            <a:off x="3138959" y="2213337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8F5593-9CF9-10FA-DA43-79C5D72D05EC}"/>
              </a:ext>
            </a:extLst>
          </p:cNvPr>
          <p:cNvSpPr txBox="1"/>
          <p:nvPr/>
        </p:nvSpPr>
        <p:spPr>
          <a:xfrm>
            <a:off x="6385624" y="1866216"/>
            <a:ext cx="18000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E02B00-4492-B56F-99DC-71A5E4CE72FC}"/>
              </a:ext>
            </a:extLst>
          </p:cNvPr>
          <p:cNvSpPr txBox="1"/>
          <p:nvPr/>
        </p:nvSpPr>
        <p:spPr>
          <a:xfrm>
            <a:off x="5708846" y="1866216"/>
            <a:ext cx="86251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 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70AF91-B8B0-A0C2-F0E3-EDC5D456E3FD}"/>
              </a:ext>
            </a:extLst>
          </p:cNvPr>
          <p:cNvSpPr txBox="1"/>
          <p:nvPr/>
        </p:nvSpPr>
        <p:spPr>
          <a:xfrm>
            <a:off x="3189712" y="2469796"/>
            <a:ext cx="3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응시번호는 필수 사항으로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8.19. 2</a:t>
            </a:r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시험의 실제 응시번호로 입력 가능합니다</a:t>
            </a: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574033"/>
              </p:ext>
            </p:extLst>
          </p:nvPr>
        </p:nvGraphicFramePr>
        <p:xfrm>
          <a:off x="9430473" y="1"/>
          <a:ext cx="2761527" cy="437316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사전예약 완료 시 강의 무료 제공함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내용 추후 전달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회원명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회원정보에 등록된 휴대폰번호 제시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회원이 번호 변경 원하는 경우 입력하여 수정가능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latin typeface="+mn-ea"/>
                        </a:rPr>
                        <a:t>응시직렬 선택 </a:t>
                      </a:r>
                      <a:r>
                        <a:rPr lang="ko-KR" altLang="en-US" sz="800" b="0" dirty="0" err="1">
                          <a:latin typeface="+mn-ea"/>
                        </a:rPr>
                        <a:t>드롭박스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ko-KR" altLang="en-US" sz="800" b="0" dirty="0">
                          <a:latin typeface="+mn-ea"/>
                        </a:rPr>
                        <a:t>일반공채</a:t>
                      </a:r>
                      <a:r>
                        <a:rPr lang="en-US" altLang="ko-KR" sz="800" b="0" dirty="0">
                          <a:latin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</a:rPr>
                        <a:t>남</a:t>
                      </a:r>
                      <a:r>
                        <a:rPr lang="en-US" altLang="ko-KR" sz="800" b="0" dirty="0">
                          <a:latin typeface="+mn-ea"/>
                        </a:rPr>
                        <a:t>)</a:t>
                      </a:r>
                    </a:p>
                    <a:p>
                      <a:r>
                        <a:rPr lang="ko-KR" altLang="en-US" sz="800" b="0" dirty="0">
                          <a:latin typeface="+mn-ea"/>
                        </a:rPr>
                        <a:t>일반공채</a:t>
                      </a:r>
                      <a:r>
                        <a:rPr lang="en-US" altLang="ko-KR" sz="800" b="0" dirty="0">
                          <a:latin typeface="+mn-ea"/>
                        </a:rPr>
                        <a:t>(</a:t>
                      </a:r>
                      <a:r>
                        <a:rPr lang="ko-KR" altLang="en-US" sz="800" b="0" dirty="0">
                          <a:latin typeface="+mn-ea"/>
                        </a:rPr>
                        <a:t>여</a:t>
                      </a:r>
                      <a:r>
                        <a:rPr lang="en-US" altLang="ko-KR" sz="800" b="0" dirty="0">
                          <a:latin typeface="+mn-ea"/>
                        </a:rPr>
                        <a:t>)</a:t>
                      </a:r>
                    </a:p>
                    <a:p>
                      <a:r>
                        <a:rPr lang="ko-KR" altLang="en-US" sz="800" b="0" dirty="0" err="1">
                          <a:latin typeface="+mn-ea"/>
                        </a:rPr>
                        <a:t>경행경채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38219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동의안함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체크 시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동의하지 않으실 경우 사전예약 이벤트에 참여하실 수 없습니다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11025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동의합니다 모두 체크 시 사전예약 신청 완료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알럿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창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&gt;&gt;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예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+mn-ea"/>
                        </a:rPr>
                        <a:t>알럿창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+mn-ea"/>
                        </a:rPr>
                        <a:t>팝업창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 닫힘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&gt;&gt;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+mn-ea"/>
                        </a:rPr>
                        <a:t>아니오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+mn-ea"/>
                        </a:rPr>
                        <a:t>알럿창만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 닫힘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사전예약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신청시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 강의 입과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요청드립니다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강좌 코드 추후 전달 예정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dirty="0">
                          <a:latin typeface="+mn-ea"/>
                        </a:rPr>
                        <a:t>신청 </a:t>
                      </a:r>
                      <a:r>
                        <a:rPr lang="ko-KR" altLang="en-US" sz="800" b="0" dirty="0" err="1">
                          <a:latin typeface="+mn-ea"/>
                        </a:rPr>
                        <a:t>완료시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dirty="0">
                          <a:latin typeface="+mn-ea"/>
                        </a:rPr>
                        <a:t>‘</a:t>
                      </a:r>
                      <a:r>
                        <a:rPr lang="ko-KR" altLang="en-US" sz="800" b="0" dirty="0">
                          <a:latin typeface="+mn-ea"/>
                        </a:rPr>
                        <a:t>사전예약 신청이 완료되었습니다</a:t>
                      </a:r>
                      <a:r>
                        <a:rPr lang="en-US" altLang="ko-KR" sz="800" b="0" dirty="0">
                          <a:latin typeface="+mn-ea"/>
                        </a:rPr>
                        <a:t>. 3</a:t>
                      </a:r>
                      <a:r>
                        <a:rPr lang="ko-KR" altLang="en-US" sz="800" b="0" dirty="0">
                          <a:latin typeface="+mn-ea"/>
                        </a:rPr>
                        <a:t>법 최신 판례특강은 내 강의실에서 확인 가능합니다</a:t>
                      </a:r>
                      <a:r>
                        <a:rPr lang="en-US" altLang="ko-KR" sz="800" b="0" dirty="0">
                          <a:latin typeface="+mn-ea"/>
                        </a:rPr>
                        <a:t>‘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="0" dirty="0" err="1">
                          <a:latin typeface="+mn-ea"/>
                        </a:rPr>
                        <a:t>얼럿</a:t>
                      </a:r>
                      <a:r>
                        <a:rPr lang="ko-KR" altLang="en-US" sz="800" b="0" dirty="0">
                          <a:latin typeface="+mn-ea"/>
                        </a:rPr>
                        <a:t> 요청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5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3818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ko-KR" altLang="en-US" sz="800" dirty="0">
                          <a:latin typeface="+mn-ea"/>
                        </a:rPr>
                        <a:t> 이벤트 배너 다운로드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배너 이미지 </a:t>
                      </a:r>
                      <a:r>
                        <a:rPr lang="en-US" altLang="ko-KR" sz="800" dirty="0">
                          <a:latin typeface="+mn-ea"/>
                        </a:rPr>
                        <a:t>PPT 12page</a:t>
                      </a:r>
                      <a:r>
                        <a:rPr lang="ko-KR" altLang="en-US" sz="800" dirty="0">
                          <a:latin typeface="+mn-ea"/>
                        </a:rPr>
                        <a:t> 참고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이벤트 </a:t>
                      </a:r>
                      <a:r>
                        <a:rPr kumimoji="1" lang="en-US" altLang="ko-KR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복사 요청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29DAEE-3B27-21F4-36F7-377E27288763}"/>
              </a:ext>
            </a:extLst>
          </p:cNvPr>
          <p:cNvSpPr/>
          <p:nvPr/>
        </p:nvSpPr>
        <p:spPr>
          <a:xfrm>
            <a:off x="835473" y="544470"/>
            <a:ext cx="1216238" cy="1332786"/>
          </a:xfrm>
          <a:prstGeom prst="rect">
            <a:avLst/>
          </a:prstGeom>
          <a:gradFill>
            <a:gsLst>
              <a:gs pos="0">
                <a:srgbClr val="FFC000"/>
              </a:gs>
              <a:gs pos="54000">
                <a:srgbClr val="D0408A"/>
              </a:gs>
              <a:gs pos="34000">
                <a:srgbClr val="E96755"/>
              </a:gs>
              <a:gs pos="100000">
                <a:srgbClr val="AC399B"/>
              </a:gs>
              <a:gs pos="87000">
                <a:srgbClr val="C63C94"/>
              </a:gs>
            </a:gsLst>
            <a:lin ang="135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53770A-C233-28A6-6FB8-793B6A5AEBE3}"/>
              </a:ext>
            </a:extLst>
          </p:cNvPr>
          <p:cNvSpPr/>
          <p:nvPr/>
        </p:nvSpPr>
        <p:spPr>
          <a:xfrm>
            <a:off x="495016" y="434857"/>
            <a:ext cx="512761" cy="500208"/>
          </a:xfrm>
          <a:prstGeom prst="ellipse">
            <a:avLst/>
          </a:prstGeom>
          <a:solidFill>
            <a:srgbClr val="C63C9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1AECEA-4E92-0D2D-492E-4DF281D1A8B7}"/>
              </a:ext>
            </a:extLst>
          </p:cNvPr>
          <p:cNvSpPr/>
          <p:nvPr/>
        </p:nvSpPr>
        <p:spPr>
          <a:xfrm>
            <a:off x="398178" y="526851"/>
            <a:ext cx="715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DE72A7-FC3C-47D2-2BC6-08930FE5298E}"/>
              </a:ext>
            </a:extLst>
          </p:cNvPr>
          <p:cNvSpPr/>
          <p:nvPr/>
        </p:nvSpPr>
        <p:spPr>
          <a:xfrm>
            <a:off x="2133493" y="526851"/>
            <a:ext cx="5582194" cy="8612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분들이 우수한 미래인재경찰학원 합격예측 서비스를 확인할 수 있도록 소문 내주세요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최다 참여 해 주신분께 스타벅스 커피를 드립니다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AF13B0-01C4-EE6B-68D9-9F2FA8B6DC93}"/>
              </a:ext>
            </a:extLst>
          </p:cNvPr>
          <p:cNvGrpSpPr/>
          <p:nvPr/>
        </p:nvGrpSpPr>
        <p:grpSpPr>
          <a:xfrm>
            <a:off x="2615935" y="4167282"/>
            <a:ext cx="5582194" cy="394484"/>
            <a:chOff x="1245326" y="130629"/>
            <a:chExt cx="5582194" cy="39448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6713C45-5888-5649-DCD0-DEA393F748B3}"/>
                </a:ext>
              </a:extLst>
            </p:cNvPr>
            <p:cNvSpPr/>
            <p:nvPr/>
          </p:nvSpPr>
          <p:spPr>
            <a:xfrm>
              <a:off x="1245326" y="130629"/>
              <a:ext cx="5582194" cy="39448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20F6A4-DEA7-F3B2-6718-62A1673A53E2}"/>
                </a:ext>
              </a:extLst>
            </p:cNvPr>
            <p:cNvSpPr txBox="1"/>
            <p:nvPr/>
          </p:nvSpPr>
          <p:spPr>
            <a:xfrm>
              <a:off x="1359462" y="209303"/>
              <a:ext cx="31005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이벤트 기간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: 2023.07.24(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월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) ~ 08.18(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금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F739A-8D03-E817-67A2-484ADD43F8BE}"/>
                </a:ext>
              </a:extLst>
            </p:cNvPr>
            <p:cNvSpPr txBox="1"/>
            <p:nvPr/>
          </p:nvSpPr>
          <p:spPr>
            <a:xfrm>
              <a:off x="4883685" y="209303"/>
              <a:ext cx="18197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당첨자 발표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: 08.24(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목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)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2145C9-15CB-6217-76F6-18BA81C92B88}"/>
              </a:ext>
            </a:extLst>
          </p:cNvPr>
          <p:cNvSpPr txBox="1"/>
          <p:nvPr/>
        </p:nvSpPr>
        <p:spPr>
          <a:xfrm>
            <a:off x="1816562" y="4811159"/>
            <a:ext cx="7858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---------------   </a:t>
            </a:r>
            <a:r>
              <a:rPr lang="ko-KR" altLang="en-US" sz="2000" b="1" dirty="0"/>
              <a:t>소문내기 이벤트 참여 방법  </a:t>
            </a:r>
            <a:r>
              <a:rPr lang="en-US" altLang="ko-KR" sz="2000" b="1" dirty="0"/>
              <a:t> ---------------</a:t>
            </a:r>
          </a:p>
          <a:p>
            <a:endParaRPr lang="en-US" altLang="ko-KR" dirty="0"/>
          </a:p>
          <a:p>
            <a:r>
              <a:rPr lang="en-US" altLang="ko-KR" dirty="0"/>
              <a:t>01. </a:t>
            </a:r>
            <a:r>
              <a:rPr lang="ko-KR" altLang="en-US" dirty="0"/>
              <a:t>소문내기 이미지와 함께 </a:t>
            </a:r>
            <a:r>
              <a:rPr lang="en-US" altLang="ko-KR" dirty="0"/>
              <a:t>URL </a:t>
            </a:r>
            <a:r>
              <a:rPr lang="ko-KR" altLang="en-US" dirty="0"/>
              <a:t>복사하기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9883EC-ECC8-BE45-D471-C71F60581B8A}"/>
              </a:ext>
            </a:extLst>
          </p:cNvPr>
          <p:cNvSpPr/>
          <p:nvPr/>
        </p:nvSpPr>
        <p:spPr>
          <a:xfrm>
            <a:off x="2267984" y="5915245"/>
            <a:ext cx="2994569" cy="295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소문내기 이미지 다운로드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139055-A6A5-8DD6-11B3-BD2058EB8E96}"/>
              </a:ext>
            </a:extLst>
          </p:cNvPr>
          <p:cNvSpPr/>
          <p:nvPr/>
        </p:nvSpPr>
        <p:spPr>
          <a:xfrm>
            <a:off x="5455610" y="5915245"/>
            <a:ext cx="2994569" cy="295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이벤트 </a:t>
            </a:r>
            <a:r>
              <a:rPr lang="en-US" altLang="ko-KR" sz="1400" dirty="0"/>
              <a:t>URL </a:t>
            </a:r>
            <a:r>
              <a:rPr lang="ko-KR" altLang="en-US" sz="1400" dirty="0"/>
              <a:t>복사하기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A34A19F-E694-B385-4504-CE5D5AF9E4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24" y="5929250"/>
            <a:ext cx="265133" cy="26513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21DA85-B5C9-953F-3DD9-B8600BED1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01" y="5892455"/>
            <a:ext cx="363043" cy="363043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1D53C210-9A19-6A42-0827-CF119D91F96D}"/>
              </a:ext>
            </a:extLst>
          </p:cNvPr>
          <p:cNvSpPr/>
          <p:nvPr/>
        </p:nvSpPr>
        <p:spPr>
          <a:xfrm>
            <a:off x="2240599" y="5817336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3F137CA-7617-8B45-05B8-691F3E80D65B}"/>
              </a:ext>
            </a:extLst>
          </p:cNvPr>
          <p:cNvSpPr/>
          <p:nvPr/>
        </p:nvSpPr>
        <p:spPr>
          <a:xfrm>
            <a:off x="5407032" y="5827615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73C7D-4000-51E2-60F7-8EA05A50CBC8}"/>
              </a:ext>
            </a:extLst>
          </p:cNvPr>
          <p:cNvSpPr txBox="1"/>
          <p:nvPr/>
        </p:nvSpPr>
        <p:spPr>
          <a:xfrm>
            <a:off x="5674744" y="3134835"/>
            <a:ext cx="204094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지정 커뮤니티 최다 참여자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20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명 선정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8885D-7CA8-4483-3AB8-144FCE7BB8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05" y="1898034"/>
            <a:ext cx="843371" cy="1154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2E3C1C-EE93-F4AC-E9C6-4C3BB57706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19" y="1903843"/>
            <a:ext cx="838743" cy="11482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7D5367-A600-A61F-8CE3-A4761E58B5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27" y="2396896"/>
            <a:ext cx="894567" cy="12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6892"/>
              </p:ext>
            </p:extLst>
          </p:nvPr>
        </p:nvGraphicFramePr>
        <p:xfrm>
          <a:off x="9430473" y="1"/>
          <a:ext cx="2761527" cy="65271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각 지정 커뮤니티 </a:t>
                      </a:r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해당 경로로 </a:t>
                      </a:r>
                      <a:r>
                        <a:rPr lang="ko-KR" altLang="en-US" sz="800" dirty="0" err="1">
                          <a:latin typeface="+mn-ea"/>
                        </a:rPr>
                        <a:t>새창</a:t>
                      </a:r>
                      <a:r>
                        <a:rPr lang="ko-KR" altLang="en-US" sz="800" dirty="0">
                          <a:latin typeface="+mn-ea"/>
                        </a:rPr>
                        <a:t> 연력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r>
                        <a:rPr lang="en-US" altLang="ko-KR" sz="800" dirty="0"/>
                        <a:t>* </a:t>
                      </a: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hlinkClick r:id="rId2"/>
                        </a:rPr>
                        <a:t>https://www.miraeij.com/police/promotion/clicking/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/>
                        <a:t>--------------------------</a:t>
                      </a:r>
                    </a:p>
                    <a:p>
                      <a:pPr algn="l"/>
                      <a:r>
                        <a:rPr lang="ko-KR" altLang="en-US" sz="800" dirty="0"/>
                        <a:t>■ 지정 커뮤니티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커뮤니티 클릭 시 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아래 </a:t>
                      </a:r>
                      <a:r>
                        <a:rPr lang="en-US" altLang="ko-KR" sz="800" dirty="0"/>
                        <a:t>URL</a:t>
                      </a:r>
                      <a:r>
                        <a:rPr lang="ko-KR" altLang="en-US" sz="800" dirty="0"/>
                        <a:t>로 새 창 연결해 주세요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경꿈사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3"/>
                        </a:rPr>
                        <a:t>https://cafe.naver.com/polstudy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경수모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4"/>
                        </a:rPr>
                        <a:t>https://cafe.naver.com/tocop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독공사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5"/>
                        </a:rPr>
                        <a:t>https://cafe.naver.com/m2school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공드림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6"/>
                        </a:rPr>
                        <a:t>https://cafe.naver.com/gugrade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r>
                        <a:rPr lang="ko-KR" altLang="en-US" sz="800" dirty="0">
                          <a:latin typeface="+mn-ea"/>
                        </a:rPr>
                        <a:t>다음 </a:t>
                      </a:r>
                      <a:r>
                        <a:rPr lang="ko-KR" altLang="en-US" sz="800" dirty="0" err="1">
                          <a:latin typeface="+mn-ea"/>
                        </a:rPr>
                        <a:t>경시모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r>
                        <a:rPr lang="en-US" altLang="ko-KR" sz="800" dirty="0">
                          <a:latin typeface="+mn-ea"/>
                          <a:hlinkClick r:id="rId7"/>
                        </a:rPr>
                        <a:t>https://cafe.daum.net/policeacademy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로그인 필수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게시글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입력 후 인증 시 아래 게시판에 댓글 노출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*** </a:t>
                      </a:r>
                      <a:r>
                        <a:rPr lang="ko-KR" altLang="en-US" sz="8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관리자에서 해당 명단 엑셀 다운로드 가능하도록 기능 구현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태그 복사하기 버튼 및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 추가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F3E78-0AEC-F274-7830-1FC9A9C4BD14}"/>
              </a:ext>
            </a:extLst>
          </p:cNvPr>
          <p:cNvSpPr txBox="1"/>
          <p:nvPr/>
        </p:nvSpPr>
        <p:spPr>
          <a:xfrm>
            <a:off x="1085052" y="250982"/>
            <a:ext cx="785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아래 지정된 커뮤니티에 전체 </a:t>
            </a:r>
            <a:r>
              <a:rPr lang="ko-KR" altLang="en-US" dirty="0" err="1"/>
              <a:t>공개글로</a:t>
            </a:r>
            <a:r>
              <a:rPr lang="ko-KR" altLang="en-US" dirty="0"/>
              <a:t> 소문내기</a:t>
            </a:r>
            <a:endParaRPr lang="en-US" altLang="ko-KR" dirty="0"/>
          </a:p>
          <a:p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게시글 제목은 모두 달라야 하며</a:t>
            </a:r>
            <a:r>
              <a:rPr lang="en-US" altLang="ko-KR" sz="800" b="1" dirty="0">
                <a:latin typeface="+mn-ea"/>
              </a:rPr>
              <a:t>, </a:t>
            </a:r>
            <a:r>
              <a:rPr lang="ko-KR" altLang="en-US" sz="800" b="1" dirty="0">
                <a:latin typeface="+mn-ea"/>
              </a:rPr>
              <a:t>제목 또는 내용에 </a:t>
            </a:r>
            <a:r>
              <a:rPr lang="en-US" altLang="ko-KR" sz="800" b="1" dirty="0">
                <a:latin typeface="+mn-ea"/>
              </a:rPr>
              <a:t>[</a:t>
            </a:r>
            <a:r>
              <a:rPr lang="ko-KR" altLang="en-US" sz="800" b="1" dirty="0">
                <a:latin typeface="+mn-ea"/>
              </a:rPr>
              <a:t>미래인재 합격예측서비스</a:t>
            </a:r>
            <a:r>
              <a:rPr lang="en-US" altLang="ko-KR" sz="800" b="1" dirty="0">
                <a:latin typeface="+mn-ea"/>
              </a:rPr>
              <a:t>]</a:t>
            </a:r>
            <a:r>
              <a:rPr lang="ko-KR" altLang="en-US" sz="800" b="1" dirty="0">
                <a:latin typeface="+mn-ea"/>
              </a:rPr>
              <a:t>가 그리고 </a:t>
            </a:r>
            <a:r>
              <a:rPr lang="ko-KR" altLang="en-US" sz="800" b="1" dirty="0" err="1">
                <a:latin typeface="+mn-ea"/>
              </a:rPr>
              <a:t>태크</a:t>
            </a:r>
            <a:r>
              <a:rPr lang="ko-KR" altLang="en-US" sz="800" b="1" dirty="0">
                <a:latin typeface="+mn-ea"/>
              </a:rPr>
              <a:t> 내용이 필수로 포함되어야 합니다</a:t>
            </a:r>
            <a:r>
              <a:rPr lang="en-US" altLang="ko-KR" sz="800" b="1" dirty="0">
                <a:latin typeface="+mn-ea"/>
              </a:rPr>
              <a:t>. 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3C528-F962-A213-A684-B9F870ABF3A5}"/>
              </a:ext>
            </a:extLst>
          </p:cNvPr>
          <p:cNvSpPr txBox="1"/>
          <p:nvPr/>
        </p:nvSpPr>
        <p:spPr>
          <a:xfrm>
            <a:off x="1085052" y="3841926"/>
            <a:ext cx="785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아래 빈칸에 내가 작성한 글 </a:t>
            </a:r>
            <a:r>
              <a:rPr lang="en-US" altLang="ko-KR" dirty="0"/>
              <a:t>URL </a:t>
            </a:r>
            <a:r>
              <a:rPr lang="ko-KR" altLang="en-US" dirty="0"/>
              <a:t>인증하기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8220F4-3E4D-CA96-39F4-C211F7996C0A}"/>
              </a:ext>
            </a:extLst>
          </p:cNvPr>
          <p:cNvSpPr/>
          <p:nvPr/>
        </p:nvSpPr>
        <p:spPr>
          <a:xfrm>
            <a:off x="1424172" y="4243308"/>
            <a:ext cx="4779818" cy="3052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</a:rPr>
              <a:t>소문내기 한 커뮤니티 게시글의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URL</a:t>
            </a:r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</a:rPr>
              <a:t>을 등록해주세요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A43181-3A4D-5107-7745-99DC6D93E0C4}"/>
              </a:ext>
            </a:extLst>
          </p:cNvPr>
          <p:cNvSpPr/>
          <p:nvPr/>
        </p:nvSpPr>
        <p:spPr>
          <a:xfrm>
            <a:off x="6203990" y="4243308"/>
            <a:ext cx="1502724" cy="30523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인증하기 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22D0AC-B1A1-CF14-3FCA-97F41E445842}"/>
              </a:ext>
            </a:extLst>
          </p:cNvPr>
          <p:cNvSpPr/>
          <p:nvPr/>
        </p:nvSpPr>
        <p:spPr>
          <a:xfrm>
            <a:off x="1344672" y="420095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D08F4-9023-ACF6-F760-07B6D7137200}"/>
              </a:ext>
            </a:extLst>
          </p:cNvPr>
          <p:cNvSpPr txBox="1"/>
          <p:nvPr/>
        </p:nvSpPr>
        <p:spPr>
          <a:xfrm>
            <a:off x="1267894" y="3210806"/>
            <a:ext cx="21647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전체공개 필수</a:t>
            </a:r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5A17B-49C3-FB06-9908-D14605DDD398}"/>
              </a:ext>
            </a:extLst>
          </p:cNvPr>
          <p:cNvSpPr txBox="1"/>
          <p:nvPr/>
        </p:nvSpPr>
        <p:spPr>
          <a:xfrm>
            <a:off x="1255223" y="3439383"/>
            <a:ext cx="671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필수태그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미래인재경찰학원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합격예측서비스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합격예측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경찰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차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경찰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차 시험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합격컷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2CCD5D-ECFA-B53B-5FC9-018FB5F73023}"/>
              </a:ext>
            </a:extLst>
          </p:cNvPr>
          <p:cNvSpPr/>
          <p:nvPr/>
        </p:nvSpPr>
        <p:spPr>
          <a:xfrm>
            <a:off x="2867324" y="3210806"/>
            <a:ext cx="984354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태그 복사하기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24F84B-7096-48C1-3D2F-64947AA43110}"/>
              </a:ext>
            </a:extLst>
          </p:cNvPr>
          <p:cNvSpPr/>
          <p:nvPr/>
        </p:nvSpPr>
        <p:spPr>
          <a:xfrm>
            <a:off x="1248901" y="3099185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6914D-B127-ADCA-B77E-395E56E3F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007" y="979125"/>
            <a:ext cx="6246263" cy="18752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E014140-850D-BED1-763D-8691E26860EA}"/>
              </a:ext>
            </a:extLst>
          </p:cNvPr>
          <p:cNvSpPr/>
          <p:nvPr/>
        </p:nvSpPr>
        <p:spPr>
          <a:xfrm>
            <a:off x="1270377" y="979125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4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5DA4BB-F4F0-75AE-7786-9B2116A9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61" y="216131"/>
            <a:ext cx="6658726" cy="48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74277</TotalTime>
  <Words>2015</Words>
  <Application>Microsoft Office PowerPoint</Application>
  <PresentationFormat>와이드스크린</PresentationFormat>
  <Paragraphs>571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돋움</vt:lpstr>
      <vt:lpstr>Wingdings</vt:lpstr>
      <vt:lpstr>Modern H Medium</vt:lpstr>
      <vt:lpstr>Arial</vt:lpstr>
      <vt:lpstr>굴림</vt:lpstr>
      <vt:lpstr>맑은 고딕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4937</cp:revision>
  <cp:lastPrinted>2023-07-20T06:02:03Z</cp:lastPrinted>
  <dcterms:created xsi:type="dcterms:W3CDTF">2015-11-11T05:38:26Z</dcterms:created>
  <dcterms:modified xsi:type="dcterms:W3CDTF">2023-07-21T08:50:14Z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