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26" r:id="rId2"/>
    <p:sldId id="916" r:id="rId3"/>
    <p:sldId id="908" r:id="rId4"/>
    <p:sldId id="925" r:id="rId5"/>
    <p:sldId id="912" r:id="rId6"/>
    <p:sldId id="919" r:id="rId7"/>
    <p:sldId id="918" r:id="rId8"/>
    <p:sldId id="921" r:id="rId9"/>
    <p:sldId id="920" r:id="rId10"/>
    <p:sldId id="922" r:id="rId11"/>
    <p:sldId id="923" r:id="rId12"/>
    <p:sldId id="915" r:id="rId13"/>
    <p:sldId id="91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8A0F-2FF6-4071-9BCA-B3CDA25E29AA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03397-98D2-4532-913E-44FB16BB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2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7013" y="428625"/>
            <a:ext cx="11060113" cy="6223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585" y="3244643"/>
            <a:ext cx="7900670" cy="2654707"/>
          </a:xfrm>
          <a:prstGeom prst="rect">
            <a:avLst/>
          </a:prstGeom>
        </p:spPr>
        <p:txBody>
          <a:bodyPr lIns="91522" tIns="45761" rIns="91522" bIns="45761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3ED6C-838F-71E4-5437-C6D573BD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0D184-779B-FE7E-F33D-FF68DDF52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A568-7E1C-124A-FC8B-272CD317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217D4-CDCD-BB1A-7714-D09DAC2A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66B05-7360-959D-2EBB-7816D22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5A71F-AD03-0D44-16F2-08C32B42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EA997-CEC2-CCD0-45B8-F7157D30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67149-97AC-5CD3-7ECF-4D554BDF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BB0A3-5FB5-7AAE-3D51-F796107D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75B7-FE12-C734-4FE0-08D0FE5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289EB-DA05-7965-7DA3-4A7E0912F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460CB-5506-EA3A-3DBE-601AA9C4D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DCEB4-0E2D-4EE1-2BE1-39F85E4F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02411-AAF4-FBAA-F653-8E930B4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BB339-630E-8809-B1EC-9D5BC8F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4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9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9AEE-38DB-97CB-B083-313B0E09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CDD3-02D4-7C5E-B7F7-8D2C4F3F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A9932-967C-E455-38AB-E2220BB9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7EFA-FBAB-3CA1-1E88-FCE6406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F2C07-C13C-6EA3-5045-A55DAA0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1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18DB-1050-2241-AE47-DE6A7F27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C9EA-3765-9563-26DD-4FF29950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B3508-4C79-2E9B-C504-F10CFF3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6346-676B-4FF4-1A95-A62DEA3B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D4B0D-977E-2309-A8B4-3F4D3C1B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5A8E4-A55B-01CE-167F-8F710C09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7945-0BC2-F9C0-8B79-787CFDBDA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C5684-9BA0-BCD6-1B99-839A42ADA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D603A-270D-6DC5-7B70-4F57BDFA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632C4-8C8F-B09A-E0FB-72A620AF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7886D-32B4-66E8-E34F-92CA933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5F14-E063-9CD4-8B0A-8038964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41AE9-1E0D-6163-6641-153ABE08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8CC32-5A13-AF57-967A-2CF480C3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7516A4-E98F-8458-B018-A348E0B65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E4293-01D1-5E76-9654-2EAAF8D6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B4EC6-8F49-34D4-5F36-8212B4F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30398-91D7-3AD5-1909-98E10E42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B6CF6-FE83-E9C1-F1C7-047B8C79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F52F-BDD9-D20C-F95C-D987BC2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31C50-1F2D-8B10-F4E7-F7F27354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108B1-D4A9-0D7F-0914-44F0A3F5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16231A-CEAA-BF28-9C65-57E79380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6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60E8B-EBFC-F287-CDFE-01BF8449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6CA0A7-67BD-60C8-170B-BA2E6031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147A4-4FFF-3804-61C8-A1A2850F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AF520-B114-F41D-6F24-5B0DAAE9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ACC8D-ECC6-E830-296D-74EADE3A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67416-F4CD-58E6-4CC2-67D4204A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19523-D513-6527-BAA0-E28343BA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6B388-E583-EBA6-8EEC-382F5B41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5C6A3-39F2-6748-F9B7-428FD203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4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2A57-B4F7-4261-61C9-4B7C4A3D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9482E-E588-DA67-2EEA-53F66D2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6EFDB-5B05-7431-36CB-500D4AE9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B5088-F5A9-671F-0454-76828D4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533D1-CE67-C5A8-1D04-39E3A65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0F7CD-DD15-A1F5-DF68-1B049B56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C3FCE3-54DD-7A6C-F78A-C80D3C54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9F0A5-7ED3-7E1E-E732-59D4B233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B7B8C-8E40-BEC6-E55C-860191C29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5F5A-809B-4DA0-877D-373885F8A23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22C98-B613-B5E9-F181-635ED5E63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EC83-9538-A8A3-CFE9-A8A3FBC80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94C9ED-0D4B-F174-95B4-097D3C74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6102609"/>
            <a:ext cx="21240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3">
            <a:extLst>
              <a:ext uri="{FF2B5EF4-FFF2-40B4-BE49-F238E27FC236}">
                <a16:creationId xmlns:a16="http://schemas.microsoft.com/office/drawing/2014/main" id="{BB9C2C78-32BF-CDE0-CC6F-6383AE225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5980" y="1867366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58B5DB1A-7FD6-D2F7-F4AC-E81C4892B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5980" y="3518883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29774-C856-0EC7-E463-02C424DB8334}"/>
              </a:ext>
            </a:extLst>
          </p:cNvPr>
          <p:cNvSpPr txBox="1"/>
          <p:nvPr/>
        </p:nvSpPr>
        <p:spPr>
          <a:xfrm>
            <a:off x="1939925" y="1990144"/>
            <a:ext cx="8124260" cy="14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[</a:t>
            </a:r>
            <a:r>
              <a:rPr lang="ko-KR" altLang="en-US" sz="3600" b="1" dirty="0"/>
              <a:t>경찰</a:t>
            </a:r>
            <a:r>
              <a:rPr lang="en-US" altLang="ko-KR" sz="3600" b="1" dirty="0"/>
              <a:t>] </a:t>
            </a:r>
            <a:r>
              <a:rPr lang="ko-KR" altLang="en-US" sz="3600" b="1" dirty="0"/>
              <a:t>미래인재 </a:t>
            </a:r>
            <a:r>
              <a:rPr lang="ko-KR" altLang="en-US" sz="3600" b="1" dirty="0" err="1"/>
              <a:t>면접반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PR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웹페이지 기획안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CCE9B1-9919-485E-5ED5-D3CF11359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97568"/>
              </p:ext>
            </p:extLst>
          </p:nvPr>
        </p:nvGraphicFramePr>
        <p:xfrm>
          <a:off x="8248650" y="5598756"/>
          <a:ext cx="3060266" cy="503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lt"/>
                        </a:rPr>
                        <a:t>온라인 서비스팀 배수현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2024.03.06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pc="-150" smtClean="0"/>
              <a:t>10</a:t>
            </a:fld>
            <a:endParaRPr lang="ko-KR" altLang="en-US" spc="-150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034"/>
              </p:ext>
            </p:extLst>
          </p:nvPr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탭 형태로 진행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76200"/>
            <a:ext cx="8954530" cy="673537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66D374-CA94-67B6-CC11-27F302D871F5}"/>
              </a:ext>
            </a:extLst>
          </p:cNvPr>
          <p:cNvSpPr txBox="1"/>
          <p:nvPr/>
        </p:nvSpPr>
        <p:spPr>
          <a:xfrm>
            <a:off x="2104907" y="112380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/>
              <a:t>100% </a:t>
            </a:r>
            <a:r>
              <a:rPr lang="ko-KR" altLang="en-US" b="1" spc="-150" dirty="0"/>
              <a:t>합격을 위해 기존과는 다른 방법이 필요했습니다</a:t>
            </a:r>
            <a:r>
              <a:rPr lang="en-US" altLang="ko-KR" b="1" spc="-150" dirty="0"/>
              <a:t>.</a:t>
            </a:r>
            <a:endParaRPr lang="ko-KR" altLang="en-US" b="1" spc="-1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758FA5-1FE4-C2D8-C597-CBDECD4A199D}"/>
              </a:ext>
            </a:extLst>
          </p:cNvPr>
          <p:cNvSpPr txBox="1"/>
          <p:nvPr/>
        </p:nvSpPr>
        <p:spPr>
          <a:xfrm>
            <a:off x="4548754" y="1783643"/>
            <a:ext cx="195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pc="-150" dirty="0"/>
              <a:t>.</a:t>
            </a:r>
          </a:p>
          <a:p>
            <a:r>
              <a:rPr lang="en-US" altLang="ko-KR" sz="900" b="1" spc="-150" dirty="0"/>
              <a:t>.</a:t>
            </a:r>
          </a:p>
          <a:p>
            <a:r>
              <a:rPr lang="en-US" altLang="ko-KR" sz="900" b="1" spc="-150" dirty="0"/>
              <a:t>.</a:t>
            </a:r>
          </a:p>
          <a:p>
            <a:endParaRPr lang="ko-KR" altLang="en-US" sz="100" b="1" spc="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01EDF-B8A5-3D79-2DFE-23AFC39DCADE}"/>
              </a:ext>
            </a:extLst>
          </p:cNvPr>
          <p:cNvSpPr txBox="1"/>
          <p:nvPr/>
        </p:nvSpPr>
        <p:spPr>
          <a:xfrm>
            <a:off x="3991710" y="500762"/>
            <a:ext cx="1350050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사전조사서 특강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서류작성법 특강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면접 이론 강의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조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스터디</a:t>
            </a:r>
            <a:r>
              <a:rPr lang="en-US" altLang="ko-KR" sz="1400" spc="-150" dirty="0"/>
              <a:t>)</a:t>
            </a:r>
            <a:r>
              <a:rPr lang="ko-KR" altLang="en-US" sz="1400" spc="-150" dirty="0"/>
              <a:t>편성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BC9D77-D8E7-6C2B-BA8F-1C42A2DE821F}"/>
              </a:ext>
            </a:extLst>
          </p:cNvPr>
          <p:cNvSpPr/>
          <p:nvPr/>
        </p:nvSpPr>
        <p:spPr>
          <a:xfrm>
            <a:off x="719704" y="2465871"/>
            <a:ext cx="7924800" cy="48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422C56-CA53-C0B4-A116-623516FA2510}"/>
              </a:ext>
            </a:extLst>
          </p:cNvPr>
          <p:cNvSpPr/>
          <p:nvPr/>
        </p:nvSpPr>
        <p:spPr>
          <a:xfrm>
            <a:off x="3349291" y="2465872"/>
            <a:ext cx="2746709" cy="48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122CB-B0FB-5896-4483-C49A817031D2}"/>
              </a:ext>
            </a:extLst>
          </p:cNvPr>
          <p:cNvSpPr/>
          <p:nvPr/>
        </p:nvSpPr>
        <p:spPr>
          <a:xfrm>
            <a:off x="719704" y="2950576"/>
            <a:ext cx="7924800" cy="2650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967776-0770-4E87-C9A7-8AADB419F99A}"/>
              </a:ext>
            </a:extLst>
          </p:cNvPr>
          <p:cNvSpPr/>
          <p:nvPr/>
        </p:nvSpPr>
        <p:spPr>
          <a:xfrm>
            <a:off x="3340660" y="2465869"/>
            <a:ext cx="2755340" cy="48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189C37-9BD2-48EA-6684-239E5D9602C6}"/>
              </a:ext>
            </a:extLst>
          </p:cNvPr>
          <p:cNvSpPr txBox="1"/>
          <p:nvPr/>
        </p:nvSpPr>
        <p:spPr>
          <a:xfrm>
            <a:off x="3441010" y="253366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현직</a:t>
            </a:r>
            <a:r>
              <a:rPr lang="en-US" altLang="ko-KR" b="1" spc="-150" dirty="0">
                <a:solidFill>
                  <a:schemeClr val="bg1"/>
                </a:solidFill>
              </a:rPr>
              <a:t>/</a:t>
            </a:r>
            <a:r>
              <a:rPr lang="ko-KR" altLang="en-US" b="1" spc="-150" dirty="0">
                <a:solidFill>
                  <a:schemeClr val="bg1"/>
                </a:solidFill>
              </a:rPr>
              <a:t>합격생 특강</a:t>
            </a:r>
            <a:r>
              <a:rPr lang="en-US" altLang="ko-KR" b="1" spc="-150" dirty="0">
                <a:solidFill>
                  <a:schemeClr val="bg1"/>
                </a:solidFill>
              </a:rPr>
              <a:t>&amp;</a:t>
            </a:r>
            <a:r>
              <a:rPr lang="ko-KR" altLang="en-US" b="1" spc="-150" dirty="0">
                <a:solidFill>
                  <a:schemeClr val="bg1"/>
                </a:solidFill>
              </a:rPr>
              <a:t>멘토링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65606B-AE14-ACA6-2A00-7DF3049E6B65}"/>
              </a:ext>
            </a:extLst>
          </p:cNvPr>
          <p:cNvSpPr txBox="1"/>
          <p:nvPr/>
        </p:nvSpPr>
        <p:spPr>
          <a:xfrm>
            <a:off x="6808287" y="252355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면접 배틀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B2E88F-B001-81F0-148A-D4FEB0608261}"/>
              </a:ext>
            </a:extLst>
          </p:cNvPr>
          <p:cNvSpPr txBox="1"/>
          <p:nvPr/>
        </p:nvSpPr>
        <p:spPr>
          <a:xfrm>
            <a:off x="3455804" y="209215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/>
              <a:t>Hyper Something Special</a:t>
            </a:r>
            <a:endParaRPr lang="ko-KR" altLang="en-US" b="1" spc="-15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2958D4D-5D84-6284-804B-537242261DF7}"/>
              </a:ext>
            </a:extLst>
          </p:cNvPr>
          <p:cNvSpPr/>
          <p:nvPr/>
        </p:nvSpPr>
        <p:spPr>
          <a:xfrm>
            <a:off x="2439192" y="3082473"/>
            <a:ext cx="1123635" cy="112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/>
              <a:t>아이콘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BE5C23-7D45-C164-3F02-CD49CA59B7F7}"/>
              </a:ext>
            </a:extLst>
          </p:cNvPr>
          <p:cNvSpPr txBox="1"/>
          <p:nvPr/>
        </p:nvSpPr>
        <p:spPr>
          <a:xfrm>
            <a:off x="1749421" y="4278281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/>
              <a:t>현직 경찰</a:t>
            </a:r>
            <a:r>
              <a:rPr lang="en-US" altLang="ko-KR" b="1" spc="-150" dirty="0"/>
              <a:t> </a:t>
            </a:r>
            <a:r>
              <a:rPr lang="ko-KR" altLang="en-US" b="1" spc="-150" dirty="0" err="1"/>
              <a:t>직무별</a:t>
            </a:r>
            <a:r>
              <a:rPr lang="ko-KR" altLang="en-US" b="1" spc="-150" dirty="0"/>
              <a:t> 맞춤 특강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BD82CF2-C7F5-0AFA-BDB3-E10C338C4463}"/>
              </a:ext>
            </a:extLst>
          </p:cNvPr>
          <p:cNvSpPr/>
          <p:nvPr/>
        </p:nvSpPr>
        <p:spPr>
          <a:xfrm>
            <a:off x="5980854" y="3091228"/>
            <a:ext cx="1123635" cy="112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/>
              <a:t>아이콘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03C5D8-C637-C1B1-3563-9525724D3756}"/>
              </a:ext>
            </a:extLst>
          </p:cNvPr>
          <p:cNvSpPr txBox="1"/>
          <p:nvPr/>
        </p:nvSpPr>
        <p:spPr>
          <a:xfrm>
            <a:off x="5202078" y="426839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주말 합격생 스터디</a:t>
            </a:r>
            <a:r>
              <a:rPr lang="en-US" altLang="ko-KR" b="1" spc="-150" dirty="0"/>
              <a:t>&amp;</a:t>
            </a:r>
            <a:r>
              <a:rPr lang="ko-KR" altLang="en-US" b="1" spc="-150" dirty="0"/>
              <a:t>멘토링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E71475-415A-9E46-63C5-46B620E96B92}"/>
              </a:ext>
            </a:extLst>
          </p:cNvPr>
          <p:cNvSpPr txBox="1"/>
          <p:nvPr/>
        </p:nvSpPr>
        <p:spPr>
          <a:xfrm>
            <a:off x="1605956" y="4676146"/>
            <a:ext cx="3049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/>
              <a:t>〮 실무 경험 기반 </a:t>
            </a:r>
            <a:r>
              <a:rPr lang="ko-KR" altLang="en-US" sz="1400" spc="-150" dirty="0" err="1"/>
              <a:t>직무별</a:t>
            </a:r>
            <a:r>
              <a:rPr lang="ko-KR" altLang="en-US" sz="1400" spc="-150" dirty="0"/>
              <a:t> 특강 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최대 </a:t>
            </a:r>
            <a:r>
              <a:rPr lang="en-US" altLang="ko-KR" sz="1400" spc="-150" dirty="0"/>
              <a:t>5</a:t>
            </a:r>
            <a:r>
              <a:rPr lang="ko-KR" altLang="en-US" sz="1400" spc="-150" dirty="0"/>
              <a:t>회</a:t>
            </a:r>
            <a:r>
              <a:rPr lang="en-US" altLang="ko-KR" sz="1400" spc="-150" dirty="0"/>
              <a:t>)</a:t>
            </a:r>
          </a:p>
          <a:p>
            <a:pPr algn="ctr"/>
            <a:r>
              <a:rPr lang="ko-KR" altLang="en-US" sz="1400" spc="-150" dirty="0"/>
              <a:t>〮 경쟁력 강화를 위한 실질적인 정보 제공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BF54D2-A999-959D-3694-3236F99A8CE8}"/>
              </a:ext>
            </a:extLst>
          </p:cNvPr>
          <p:cNvSpPr txBox="1"/>
          <p:nvPr/>
        </p:nvSpPr>
        <p:spPr>
          <a:xfrm>
            <a:off x="5358108" y="4691253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/>
              <a:t>〮 합격생과 함께 스터디 그룹 운영</a:t>
            </a:r>
            <a:br>
              <a:rPr lang="en-US" altLang="ko-KR" sz="1400" spc="-150" dirty="0"/>
            </a:br>
            <a:r>
              <a:rPr lang="ko-KR" altLang="en-US" sz="1400" spc="-150" dirty="0"/>
              <a:t>〮 합격 성공 사례 공유 및 멘토링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C6384-7852-A7A5-65E5-0FEB8B5646CA}"/>
              </a:ext>
            </a:extLst>
          </p:cNvPr>
          <p:cNvSpPr txBox="1"/>
          <p:nvPr/>
        </p:nvSpPr>
        <p:spPr>
          <a:xfrm>
            <a:off x="502266" y="2306863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7D0ADE-CAE1-77C8-2079-B5A37EA1410C}"/>
              </a:ext>
            </a:extLst>
          </p:cNvPr>
          <p:cNvGrpSpPr/>
          <p:nvPr/>
        </p:nvGrpSpPr>
        <p:grpSpPr>
          <a:xfrm>
            <a:off x="982433" y="6006017"/>
            <a:ext cx="1922642" cy="369332"/>
            <a:chOff x="3556334" y="5900169"/>
            <a:chExt cx="1922642" cy="3693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0D2CC4-2B42-0E04-EAF1-FC0B217DEDD6}"/>
                </a:ext>
              </a:extLst>
            </p:cNvPr>
            <p:cNvSpPr/>
            <p:nvPr/>
          </p:nvSpPr>
          <p:spPr>
            <a:xfrm>
              <a:off x="3606388" y="5995336"/>
              <a:ext cx="239265" cy="219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05866B-A1E8-A586-751B-0C7F9435DD80}"/>
                </a:ext>
              </a:extLst>
            </p:cNvPr>
            <p:cNvSpPr txBox="1"/>
            <p:nvPr/>
          </p:nvSpPr>
          <p:spPr>
            <a:xfrm>
              <a:off x="3556334" y="5900169"/>
              <a:ext cx="192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solidFill>
                    <a:schemeClr val="bg1"/>
                  </a:solidFill>
                </a:rPr>
                <a:t>+</a:t>
              </a:r>
              <a:r>
                <a:rPr lang="en-US" altLang="ko-KR" spc="-150" dirty="0"/>
                <a:t>  Plus Care Service</a:t>
              </a:r>
              <a:endParaRPr lang="ko-KR" altLang="en-US" spc="-15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25C59C-357F-67E9-59AB-5CDE84828370}"/>
              </a:ext>
            </a:extLst>
          </p:cNvPr>
          <p:cNvSpPr txBox="1"/>
          <p:nvPr/>
        </p:nvSpPr>
        <p:spPr>
          <a:xfrm>
            <a:off x="6727128" y="603740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</a:t>
            </a:r>
            <a:r>
              <a:rPr lang="en-US" altLang="ko-KR" sz="1200" spc="-150" dirty="0"/>
              <a:t> </a:t>
            </a:r>
            <a:r>
              <a:rPr lang="ko-KR" altLang="en-US" sz="1200" spc="-150" dirty="0"/>
              <a:t>소수정예 맞춤형</a:t>
            </a:r>
            <a:endParaRPr lang="en-US" altLang="ko-KR" sz="1200" spc="-150" dirty="0"/>
          </a:p>
          <a:p>
            <a:pPr algn="ctr"/>
            <a:r>
              <a:rPr lang="ko-KR" altLang="en-US" sz="1200" spc="-150" dirty="0"/>
              <a:t>면접 코칭</a:t>
            </a:r>
            <a:endParaRPr lang="en-US" altLang="ko-KR" sz="1200" spc="-1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8F4B0E-C224-87B9-80CF-E8B3A89C0560}"/>
              </a:ext>
            </a:extLst>
          </p:cNvPr>
          <p:cNvSpPr/>
          <p:nvPr/>
        </p:nvSpPr>
        <p:spPr>
          <a:xfrm>
            <a:off x="719703" y="5698423"/>
            <a:ext cx="7924800" cy="101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0F4A2B-E9BA-838B-B091-B24DCF86566B}"/>
              </a:ext>
            </a:extLst>
          </p:cNvPr>
          <p:cNvSpPr/>
          <p:nvPr/>
        </p:nvSpPr>
        <p:spPr>
          <a:xfrm>
            <a:off x="3495130" y="5857521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F5390A-27DC-1F62-621C-B3C3F439FFD7}"/>
              </a:ext>
            </a:extLst>
          </p:cNvPr>
          <p:cNvSpPr/>
          <p:nvPr/>
        </p:nvSpPr>
        <p:spPr>
          <a:xfrm>
            <a:off x="5090447" y="5866639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A3ED73-FBAE-B67E-8A27-E2C99642C5E8}"/>
              </a:ext>
            </a:extLst>
          </p:cNvPr>
          <p:cNvSpPr/>
          <p:nvPr/>
        </p:nvSpPr>
        <p:spPr>
          <a:xfrm>
            <a:off x="6678954" y="5857521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25CCA-E124-D68E-B081-A8CDBFA00F93}"/>
              </a:ext>
            </a:extLst>
          </p:cNvPr>
          <p:cNvSpPr txBox="1"/>
          <p:nvPr/>
        </p:nvSpPr>
        <p:spPr>
          <a:xfrm>
            <a:off x="3517034" y="609618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 </a:t>
            </a:r>
            <a:r>
              <a:rPr lang="ko-KR" altLang="en-US" sz="1200" spc="-150" dirty="0" err="1"/>
              <a:t>면접장</a:t>
            </a:r>
            <a:r>
              <a:rPr lang="en-US" altLang="ko-KR" sz="1200" spc="-150" dirty="0"/>
              <a:t> </a:t>
            </a:r>
            <a:r>
              <a:rPr lang="ko-KR" altLang="en-US" sz="1200" spc="-150" dirty="0"/>
              <a:t>대응 요령</a:t>
            </a:r>
            <a:endParaRPr lang="en-US" altLang="ko-KR" sz="12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9A7AD-B2B0-E3BD-996A-08D5105A4C81}"/>
              </a:ext>
            </a:extLst>
          </p:cNvPr>
          <p:cNvSpPr txBox="1"/>
          <p:nvPr/>
        </p:nvSpPr>
        <p:spPr>
          <a:xfrm>
            <a:off x="5157344" y="6049825"/>
            <a:ext cx="1192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 면접 </a:t>
            </a:r>
            <a:r>
              <a:rPr lang="en-US" altLang="ko-KR" sz="1200" spc="-150" dirty="0"/>
              <a:t>Before </a:t>
            </a:r>
            <a:r>
              <a:rPr lang="ko-KR" altLang="en-US" sz="1200" spc="-150" dirty="0"/>
              <a:t>영상</a:t>
            </a:r>
            <a:endParaRPr lang="en-US" altLang="ko-KR" sz="1200" spc="-150" dirty="0"/>
          </a:p>
          <a:p>
            <a:pPr algn="ctr"/>
            <a:r>
              <a:rPr lang="ko-KR" altLang="en-US" sz="1200" spc="-150" dirty="0"/>
              <a:t>촬영 활용</a:t>
            </a:r>
            <a:endParaRPr lang="en-US" altLang="ko-KR" sz="1200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44A95-EB71-4883-B786-A3BED5B1B0E1}"/>
              </a:ext>
            </a:extLst>
          </p:cNvPr>
          <p:cNvSpPr txBox="1"/>
          <p:nvPr/>
        </p:nvSpPr>
        <p:spPr>
          <a:xfrm>
            <a:off x="1315073" y="2425939"/>
            <a:ext cx="20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atin typeface="Brush Script MT" panose="03060802040406070304" pitchFamily="66" charset="0"/>
              </a:rPr>
              <a:t>24</a:t>
            </a:r>
            <a:r>
              <a:rPr lang="en-US" altLang="ko-KR" sz="2000" b="1" spc="-150" dirty="0">
                <a:latin typeface="Brush Script MT" panose="03060802040406070304" pitchFamily="66" charset="0"/>
              </a:rPr>
              <a:t>h</a:t>
            </a:r>
            <a:r>
              <a:rPr lang="en-US" altLang="ko-KR" sz="2000" b="1" dirty="0">
                <a:latin typeface="Brush Script MT" panose="03060802040406070304" pitchFamily="66" charset="0"/>
              </a:rPr>
              <a:t> </a:t>
            </a:r>
            <a:r>
              <a:rPr lang="en-US" altLang="ko-KR" sz="1200" b="1" dirty="0">
                <a:latin typeface="Brush Script MT" panose="03060802040406070304" pitchFamily="66" charset="0"/>
              </a:rPr>
              <a:t> </a:t>
            </a:r>
            <a:r>
              <a:rPr lang="en-US" altLang="ko-KR" b="1" spc="-150" dirty="0"/>
              <a:t>All Care +</a:t>
            </a:r>
            <a:endParaRPr lang="ko-KR" altLang="en-US" b="1" spc="-1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96F40-1F44-40BC-AC4F-63423DA9CD79}"/>
              </a:ext>
            </a:extLst>
          </p:cNvPr>
          <p:cNvSpPr txBox="1"/>
          <p:nvPr/>
        </p:nvSpPr>
        <p:spPr>
          <a:xfrm>
            <a:off x="5360949" y="5391386"/>
            <a:ext cx="3426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* </a:t>
            </a:r>
            <a:r>
              <a:rPr lang="ko-KR" altLang="en-US" sz="800" dirty="0"/>
              <a:t>자세한 세부 일정 안내는 학원 상담 및 </a:t>
            </a:r>
            <a:r>
              <a:rPr lang="ko-KR" altLang="en-US" sz="800" dirty="0" err="1"/>
              <a:t>면접반</a:t>
            </a:r>
            <a:r>
              <a:rPr lang="ko-KR" altLang="en-US" sz="800" dirty="0"/>
              <a:t> </a:t>
            </a:r>
            <a:r>
              <a:rPr lang="en-US" altLang="ko-KR" sz="800" dirty="0"/>
              <a:t>OT</a:t>
            </a:r>
            <a:r>
              <a:rPr lang="ko-KR" altLang="en-US" sz="800" dirty="0"/>
              <a:t>에서 진행됩니다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F7A98-276E-32F3-663C-1517C12A7AB5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00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pc="-150" smtClean="0"/>
              <a:t>11</a:t>
            </a:fld>
            <a:endParaRPr lang="ko-KR" altLang="en-US" spc="-150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33637"/>
              </p:ext>
            </p:extLst>
          </p:nvPr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탭 형태로 진행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76200"/>
            <a:ext cx="8954530" cy="673537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66D374-CA94-67B6-CC11-27F302D871F5}"/>
              </a:ext>
            </a:extLst>
          </p:cNvPr>
          <p:cNvSpPr txBox="1"/>
          <p:nvPr/>
        </p:nvSpPr>
        <p:spPr>
          <a:xfrm>
            <a:off x="2104907" y="112380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/>
              <a:t>100% </a:t>
            </a:r>
            <a:r>
              <a:rPr lang="ko-KR" altLang="en-US" b="1" spc="-150" dirty="0"/>
              <a:t>합격을 위해 기존과는 다른 방법이 필요했습니다</a:t>
            </a:r>
            <a:r>
              <a:rPr lang="en-US" altLang="ko-KR" b="1" spc="-150" dirty="0"/>
              <a:t>.</a:t>
            </a:r>
            <a:endParaRPr lang="ko-KR" altLang="en-US" b="1" spc="-1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758FA5-1FE4-C2D8-C597-CBDECD4A199D}"/>
              </a:ext>
            </a:extLst>
          </p:cNvPr>
          <p:cNvSpPr txBox="1"/>
          <p:nvPr/>
        </p:nvSpPr>
        <p:spPr>
          <a:xfrm>
            <a:off x="4548754" y="1783643"/>
            <a:ext cx="195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pc="-150" dirty="0"/>
              <a:t>.</a:t>
            </a:r>
          </a:p>
          <a:p>
            <a:r>
              <a:rPr lang="en-US" altLang="ko-KR" sz="900" b="1" spc="-150" dirty="0"/>
              <a:t>.</a:t>
            </a:r>
          </a:p>
          <a:p>
            <a:r>
              <a:rPr lang="en-US" altLang="ko-KR" sz="900" b="1" spc="-150" dirty="0"/>
              <a:t>.</a:t>
            </a:r>
          </a:p>
          <a:p>
            <a:endParaRPr lang="ko-KR" altLang="en-US" sz="100" b="1" spc="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01EDF-B8A5-3D79-2DFE-23AFC39DCADE}"/>
              </a:ext>
            </a:extLst>
          </p:cNvPr>
          <p:cNvSpPr txBox="1"/>
          <p:nvPr/>
        </p:nvSpPr>
        <p:spPr>
          <a:xfrm>
            <a:off x="3991710" y="500762"/>
            <a:ext cx="1350050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사전조사서 특강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서류작성법 특강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면접 이론 강의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조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스터디</a:t>
            </a:r>
            <a:r>
              <a:rPr lang="en-US" altLang="ko-KR" sz="1400" spc="-150" dirty="0"/>
              <a:t>)</a:t>
            </a:r>
            <a:r>
              <a:rPr lang="ko-KR" altLang="en-US" sz="1400" spc="-150" dirty="0"/>
              <a:t>편성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BC9D77-D8E7-6C2B-BA8F-1C42A2DE821F}"/>
              </a:ext>
            </a:extLst>
          </p:cNvPr>
          <p:cNvSpPr/>
          <p:nvPr/>
        </p:nvSpPr>
        <p:spPr>
          <a:xfrm>
            <a:off x="719704" y="2465871"/>
            <a:ext cx="7924800" cy="48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422C56-CA53-C0B4-A116-623516FA2510}"/>
              </a:ext>
            </a:extLst>
          </p:cNvPr>
          <p:cNvSpPr/>
          <p:nvPr/>
        </p:nvSpPr>
        <p:spPr>
          <a:xfrm>
            <a:off x="6096000" y="2465872"/>
            <a:ext cx="2548503" cy="48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122CB-B0FB-5896-4483-C49A817031D2}"/>
              </a:ext>
            </a:extLst>
          </p:cNvPr>
          <p:cNvSpPr/>
          <p:nvPr/>
        </p:nvSpPr>
        <p:spPr>
          <a:xfrm>
            <a:off x="719704" y="2950576"/>
            <a:ext cx="7924800" cy="2650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967776-0770-4E87-C9A7-8AADB419F99A}"/>
              </a:ext>
            </a:extLst>
          </p:cNvPr>
          <p:cNvSpPr/>
          <p:nvPr/>
        </p:nvSpPr>
        <p:spPr>
          <a:xfrm>
            <a:off x="3340660" y="2465869"/>
            <a:ext cx="2755340" cy="48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189C37-9BD2-48EA-6684-239E5D9602C6}"/>
              </a:ext>
            </a:extLst>
          </p:cNvPr>
          <p:cNvSpPr txBox="1"/>
          <p:nvPr/>
        </p:nvSpPr>
        <p:spPr>
          <a:xfrm>
            <a:off x="3441010" y="253366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현직</a:t>
            </a:r>
            <a:r>
              <a:rPr lang="en-US" altLang="ko-KR" b="1" spc="-150" dirty="0"/>
              <a:t>/</a:t>
            </a:r>
            <a:r>
              <a:rPr lang="ko-KR" altLang="en-US" b="1" spc="-150" dirty="0"/>
              <a:t>합격생 코칭</a:t>
            </a:r>
            <a:r>
              <a:rPr lang="en-US" altLang="ko-KR" b="1" spc="-150" dirty="0"/>
              <a:t>&amp;</a:t>
            </a:r>
            <a:r>
              <a:rPr lang="ko-KR" altLang="en-US" b="1" spc="-150" dirty="0"/>
              <a:t>멘토링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65606B-AE14-ACA6-2A00-7DF3049E6B65}"/>
              </a:ext>
            </a:extLst>
          </p:cNvPr>
          <p:cNvSpPr txBox="1"/>
          <p:nvPr/>
        </p:nvSpPr>
        <p:spPr>
          <a:xfrm>
            <a:off x="6808287" y="252355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면접 배틀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B2E88F-B001-81F0-148A-D4FEB0608261}"/>
              </a:ext>
            </a:extLst>
          </p:cNvPr>
          <p:cNvSpPr txBox="1"/>
          <p:nvPr/>
        </p:nvSpPr>
        <p:spPr>
          <a:xfrm>
            <a:off x="3455804" y="209215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/>
              <a:t>Hyper Something Special</a:t>
            </a:r>
            <a:endParaRPr lang="ko-KR" altLang="en-US" b="1" spc="-15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BD82CF2-C7F5-0AFA-BDB3-E10C338C4463}"/>
              </a:ext>
            </a:extLst>
          </p:cNvPr>
          <p:cNvSpPr/>
          <p:nvPr/>
        </p:nvSpPr>
        <p:spPr>
          <a:xfrm>
            <a:off x="1718904" y="3467659"/>
            <a:ext cx="1645115" cy="164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/>
              <a:t>아이콘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03C5D8-C637-C1B1-3563-9525724D3756}"/>
              </a:ext>
            </a:extLst>
          </p:cNvPr>
          <p:cNvSpPr txBox="1"/>
          <p:nvPr/>
        </p:nvSpPr>
        <p:spPr>
          <a:xfrm>
            <a:off x="3777014" y="3643636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면접 </a:t>
            </a:r>
            <a:r>
              <a:rPr lang="ko-KR" altLang="en-US" b="1" spc="-150" dirty="0" err="1"/>
              <a:t>배틀을</a:t>
            </a:r>
            <a:r>
              <a:rPr lang="ko-KR" altLang="en-US" b="1" spc="-150" dirty="0"/>
              <a:t> 통한 차별화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BF54D2-A999-959D-3694-3236F99A8CE8}"/>
              </a:ext>
            </a:extLst>
          </p:cNvPr>
          <p:cNvSpPr txBox="1"/>
          <p:nvPr/>
        </p:nvSpPr>
        <p:spPr>
          <a:xfrm>
            <a:off x="3723338" y="4057194"/>
            <a:ext cx="3413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/>
              <a:t>〮 실제 면접 상황과 동일한 모의면접 다수 진행</a:t>
            </a:r>
            <a:endParaRPr lang="en-US" altLang="ko-KR" sz="1400" spc="-150" dirty="0"/>
          </a:p>
          <a:p>
            <a:r>
              <a:rPr lang="ko-KR" altLang="en-US" sz="1400" spc="-150" dirty="0"/>
              <a:t>〮 조별 면접 </a:t>
            </a:r>
            <a:r>
              <a:rPr lang="ko-KR" altLang="en-US" sz="1400" spc="-150" dirty="0" err="1"/>
              <a:t>배틀을</a:t>
            </a:r>
            <a:r>
              <a:rPr lang="ko-KR" altLang="en-US" sz="1400" spc="-150" dirty="0"/>
              <a:t> 통한 면접 실력 극대화</a:t>
            </a:r>
            <a:endParaRPr lang="en-US" altLang="ko-KR" sz="1400" spc="-150" dirty="0"/>
          </a:p>
          <a:p>
            <a:r>
              <a:rPr lang="ko-KR" altLang="en-US" sz="1400" spc="-150" dirty="0"/>
              <a:t>〮 개인별 약점 분석 및 </a:t>
            </a:r>
            <a:r>
              <a:rPr lang="en-US" altLang="ko-KR" sz="1400" spc="-150" dirty="0"/>
              <a:t>1:1 </a:t>
            </a:r>
            <a:r>
              <a:rPr lang="ko-KR" altLang="en-US" sz="1400" spc="-150" dirty="0"/>
              <a:t>맞춤 피드백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05DF0-B1FA-8E5E-8701-417584F51E94}"/>
              </a:ext>
            </a:extLst>
          </p:cNvPr>
          <p:cNvSpPr txBox="1"/>
          <p:nvPr/>
        </p:nvSpPr>
        <p:spPr>
          <a:xfrm>
            <a:off x="502266" y="2306863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E2E39-58B6-0570-4BFE-7EA51204355E}"/>
              </a:ext>
            </a:extLst>
          </p:cNvPr>
          <p:cNvSpPr txBox="1"/>
          <p:nvPr/>
        </p:nvSpPr>
        <p:spPr>
          <a:xfrm>
            <a:off x="5360949" y="5391386"/>
            <a:ext cx="3426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* </a:t>
            </a:r>
            <a:r>
              <a:rPr lang="ko-KR" altLang="en-US" sz="800" dirty="0"/>
              <a:t>자세한 세부 일정 안내는 학원 상담 및 </a:t>
            </a:r>
            <a:r>
              <a:rPr lang="ko-KR" altLang="en-US" sz="800" dirty="0" err="1"/>
              <a:t>면접반</a:t>
            </a:r>
            <a:r>
              <a:rPr lang="ko-KR" altLang="en-US" sz="800" dirty="0"/>
              <a:t> </a:t>
            </a:r>
            <a:r>
              <a:rPr lang="en-US" altLang="ko-KR" sz="800" dirty="0"/>
              <a:t>OT</a:t>
            </a:r>
            <a:r>
              <a:rPr lang="ko-KR" altLang="en-US" sz="800" dirty="0"/>
              <a:t>에서 진행됩니다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8816E4-1D37-7BDB-2045-F20BCD5C2F1B}"/>
              </a:ext>
            </a:extLst>
          </p:cNvPr>
          <p:cNvGrpSpPr/>
          <p:nvPr/>
        </p:nvGrpSpPr>
        <p:grpSpPr>
          <a:xfrm>
            <a:off x="982433" y="6006017"/>
            <a:ext cx="1922642" cy="369332"/>
            <a:chOff x="3556334" y="5900169"/>
            <a:chExt cx="1922642" cy="3693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5CCAA89-ABA0-88C8-6883-112A7F21FD02}"/>
                </a:ext>
              </a:extLst>
            </p:cNvPr>
            <p:cNvSpPr/>
            <p:nvPr/>
          </p:nvSpPr>
          <p:spPr>
            <a:xfrm>
              <a:off x="3606388" y="5995336"/>
              <a:ext cx="239265" cy="219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24951E-3EA0-DC7D-358F-04D30B193A7B}"/>
                </a:ext>
              </a:extLst>
            </p:cNvPr>
            <p:cNvSpPr txBox="1"/>
            <p:nvPr/>
          </p:nvSpPr>
          <p:spPr>
            <a:xfrm>
              <a:off x="3556334" y="5900169"/>
              <a:ext cx="192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solidFill>
                    <a:schemeClr val="bg1"/>
                  </a:solidFill>
                </a:rPr>
                <a:t>+</a:t>
              </a:r>
              <a:r>
                <a:rPr lang="en-US" altLang="ko-KR" spc="-150" dirty="0"/>
                <a:t>  Plus Care Service</a:t>
              </a:r>
              <a:endParaRPr lang="ko-KR" altLang="en-US" spc="-15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928FFF-763D-751E-9419-EF6C9BDF828C}"/>
              </a:ext>
            </a:extLst>
          </p:cNvPr>
          <p:cNvSpPr txBox="1"/>
          <p:nvPr/>
        </p:nvSpPr>
        <p:spPr>
          <a:xfrm>
            <a:off x="6727128" y="603740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</a:t>
            </a:r>
            <a:r>
              <a:rPr lang="en-US" altLang="ko-KR" sz="1200" spc="-150" dirty="0"/>
              <a:t> </a:t>
            </a:r>
            <a:r>
              <a:rPr lang="ko-KR" altLang="en-US" sz="1200" spc="-150" dirty="0"/>
              <a:t>소수정예 맞춤형</a:t>
            </a:r>
            <a:endParaRPr lang="en-US" altLang="ko-KR" sz="1200" spc="-150" dirty="0"/>
          </a:p>
          <a:p>
            <a:pPr algn="ctr"/>
            <a:r>
              <a:rPr lang="ko-KR" altLang="en-US" sz="1200" spc="-150" dirty="0"/>
              <a:t>면접 코칭</a:t>
            </a:r>
            <a:endParaRPr lang="en-US" altLang="ko-KR" sz="1200" spc="-1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A101C2-71CE-AF26-F871-C3D89F9291C3}"/>
              </a:ext>
            </a:extLst>
          </p:cNvPr>
          <p:cNvSpPr/>
          <p:nvPr/>
        </p:nvSpPr>
        <p:spPr>
          <a:xfrm>
            <a:off x="719703" y="5698423"/>
            <a:ext cx="7924800" cy="101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927D7-1DB3-E2BE-FEDA-FEB823FAAA55}"/>
              </a:ext>
            </a:extLst>
          </p:cNvPr>
          <p:cNvSpPr/>
          <p:nvPr/>
        </p:nvSpPr>
        <p:spPr>
          <a:xfrm>
            <a:off x="3495130" y="5857521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A67E3B-BFC3-260A-EDD8-F7D29CAEE07A}"/>
              </a:ext>
            </a:extLst>
          </p:cNvPr>
          <p:cNvSpPr/>
          <p:nvPr/>
        </p:nvSpPr>
        <p:spPr>
          <a:xfrm>
            <a:off x="5090447" y="5866639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23BC4A-16C3-3DDC-2908-1904DE7EE52E}"/>
              </a:ext>
            </a:extLst>
          </p:cNvPr>
          <p:cNvSpPr/>
          <p:nvPr/>
        </p:nvSpPr>
        <p:spPr>
          <a:xfrm>
            <a:off x="6678954" y="5857521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87BEF-DC2A-5840-EE35-C11399D97F72}"/>
              </a:ext>
            </a:extLst>
          </p:cNvPr>
          <p:cNvSpPr txBox="1"/>
          <p:nvPr/>
        </p:nvSpPr>
        <p:spPr>
          <a:xfrm>
            <a:off x="3517034" y="609618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 </a:t>
            </a:r>
            <a:r>
              <a:rPr lang="ko-KR" altLang="en-US" sz="1200" spc="-150" dirty="0" err="1"/>
              <a:t>면접장</a:t>
            </a:r>
            <a:r>
              <a:rPr lang="en-US" altLang="ko-KR" sz="1200" spc="-150" dirty="0"/>
              <a:t> </a:t>
            </a:r>
            <a:r>
              <a:rPr lang="ko-KR" altLang="en-US" sz="1200" spc="-150" dirty="0"/>
              <a:t>대응 요령</a:t>
            </a:r>
            <a:endParaRPr lang="en-US" altLang="ko-KR" sz="1200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66F35-086F-CC6B-5D79-4EB35D6F079B}"/>
              </a:ext>
            </a:extLst>
          </p:cNvPr>
          <p:cNvSpPr txBox="1"/>
          <p:nvPr/>
        </p:nvSpPr>
        <p:spPr>
          <a:xfrm>
            <a:off x="5157344" y="6049825"/>
            <a:ext cx="1192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 면접 </a:t>
            </a:r>
            <a:r>
              <a:rPr lang="en-US" altLang="ko-KR" sz="1200" spc="-150" dirty="0"/>
              <a:t>Before </a:t>
            </a:r>
            <a:r>
              <a:rPr lang="ko-KR" altLang="en-US" sz="1200" spc="-150" dirty="0"/>
              <a:t>영상</a:t>
            </a:r>
            <a:endParaRPr lang="en-US" altLang="ko-KR" sz="1200" spc="-150" dirty="0"/>
          </a:p>
          <a:p>
            <a:pPr algn="ctr"/>
            <a:r>
              <a:rPr lang="ko-KR" altLang="en-US" sz="1200" spc="-150" dirty="0"/>
              <a:t>촬영 활용</a:t>
            </a:r>
            <a:endParaRPr lang="en-US" altLang="ko-KR" sz="1200" spc="-1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DFBCE-EE8C-7533-EC9D-5F148635FF92}"/>
              </a:ext>
            </a:extLst>
          </p:cNvPr>
          <p:cNvSpPr txBox="1"/>
          <p:nvPr/>
        </p:nvSpPr>
        <p:spPr>
          <a:xfrm>
            <a:off x="1338434" y="2436700"/>
            <a:ext cx="20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atin typeface="Brush Script MT" panose="03060802040406070304" pitchFamily="66" charset="0"/>
              </a:rPr>
              <a:t>24</a:t>
            </a:r>
            <a:r>
              <a:rPr lang="en-US" altLang="ko-KR" sz="2000" b="1" spc="-150" dirty="0">
                <a:latin typeface="Brush Script MT" panose="03060802040406070304" pitchFamily="66" charset="0"/>
              </a:rPr>
              <a:t>h</a:t>
            </a:r>
            <a:r>
              <a:rPr lang="en-US" altLang="ko-KR" sz="2000" b="1" dirty="0">
                <a:latin typeface="Brush Script MT" panose="03060802040406070304" pitchFamily="66" charset="0"/>
              </a:rPr>
              <a:t> </a:t>
            </a:r>
            <a:r>
              <a:rPr lang="en-US" altLang="ko-KR" sz="1200" b="1" dirty="0">
                <a:latin typeface="Brush Script MT" panose="03060802040406070304" pitchFamily="66" charset="0"/>
              </a:rPr>
              <a:t> </a:t>
            </a:r>
            <a:r>
              <a:rPr lang="en-US" altLang="ko-KR" b="1" spc="-150" dirty="0"/>
              <a:t>All Care +</a:t>
            </a:r>
            <a:endParaRPr lang="ko-KR" altLang="en-US" b="1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BED0E-9791-6891-84D2-88CEB4DC2414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15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pc="-150" smtClean="0"/>
              <a:t>12</a:t>
            </a:fld>
            <a:endParaRPr lang="ko-KR" altLang="en-US" spc="-150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44018"/>
              </p:ext>
            </p:extLst>
          </p:nvPr>
        </p:nvGraphicFramePr>
        <p:xfrm>
          <a:off x="9430473" y="1"/>
          <a:ext cx="2761527" cy="202080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</a:rPr>
                        <a:t>※ URL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</a:rPr>
                        <a:t>별도 공유 예정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 err="1">
                          <a:latin typeface="+mn-ea"/>
                        </a:rPr>
                        <a:t>시그니처</a:t>
                      </a:r>
                      <a:r>
                        <a:rPr lang="en-US" altLang="ko-KR" sz="800" dirty="0">
                          <a:latin typeface="+mn-ea"/>
                        </a:rPr>
                        <a:t>: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 err="1">
                          <a:latin typeface="+mn-ea"/>
                        </a:rPr>
                        <a:t>하이퍼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670A0F-A1BE-6538-5645-DF6E6AA23F3A}"/>
              </a:ext>
            </a:extLst>
          </p:cNvPr>
          <p:cNvSpPr/>
          <p:nvPr/>
        </p:nvSpPr>
        <p:spPr>
          <a:xfrm>
            <a:off x="1038976" y="5795918"/>
            <a:ext cx="3253154" cy="545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/>
              <a:t>시그니처</a:t>
            </a:r>
            <a:r>
              <a:rPr lang="ko-KR" altLang="en-US" b="1" spc="-150" dirty="0"/>
              <a:t> </a:t>
            </a:r>
            <a:r>
              <a:rPr lang="ko-KR" altLang="en-US" b="1" spc="-150" dirty="0" err="1"/>
              <a:t>면접반</a:t>
            </a:r>
            <a:r>
              <a:rPr lang="ko-KR" altLang="en-US" b="1" spc="-150" dirty="0"/>
              <a:t> 신청하기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EF7FDED-929D-5E16-DBCC-CA2B7E51426C}"/>
              </a:ext>
            </a:extLst>
          </p:cNvPr>
          <p:cNvSpPr/>
          <p:nvPr/>
        </p:nvSpPr>
        <p:spPr>
          <a:xfrm>
            <a:off x="5497380" y="5779886"/>
            <a:ext cx="3253154" cy="545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/>
              <a:t>하이퍼</a:t>
            </a:r>
            <a:r>
              <a:rPr lang="ko-KR" altLang="en-US" b="1" spc="-150" dirty="0"/>
              <a:t> </a:t>
            </a:r>
            <a:r>
              <a:rPr lang="ko-KR" altLang="en-US" b="1" spc="-150" dirty="0" err="1"/>
              <a:t>면접반</a:t>
            </a:r>
            <a:r>
              <a:rPr lang="ko-KR" altLang="en-US" b="1" spc="-150" dirty="0"/>
              <a:t> 신청하기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1755E4-5228-BC1A-23DA-68873026B307}"/>
              </a:ext>
            </a:extLst>
          </p:cNvPr>
          <p:cNvSpPr txBox="1"/>
          <p:nvPr/>
        </p:nvSpPr>
        <p:spPr>
          <a:xfrm>
            <a:off x="1038976" y="360226"/>
            <a:ext cx="7478330" cy="130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050" spc="-150" dirty="0"/>
          </a:p>
          <a:p>
            <a:pPr algn="ctr"/>
            <a:r>
              <a:rPr lang="ko-KR" altLang="en-US" sz="2000" spc="-150" dirty="0"/>
              <a:t>차별화된 프로그램으로 최종 합격을 이끄는</a:t>
            </a:r>
            <a:endParaRPr lang="en-US" altLang="ko-KR" sz="2000" spc="-150" dirty="0"/>
          </a:p>
          <a:p>
            <a:pPr algn="ctr"/>
            <a:r>
              <a:rPr lang="ko-KR" altLang="en-US" sz="4800" b="1" spc="-150" dirty="0"/>
              <a:t>미래인재 </a:t>
            </a:r>
            <a:r>
              <a:rPr lang="en-US" altLang="ko-KR" sz="4800" b="1" spc="-150" dirty="0"/>
              <a:t>All-in-one </a:t>
            </a:r>
            <a:r>
              <a:rPr lang="ko-KR" altLang="en-US" sz="4800" b="1" spc="-150" dirty="0" err="1"/>
              <a:t>면접반</a:t>
            </a:r>
            <a:endParaRPr lang="en-US" altLang="ko-KR" sz="4800" b="1" spc="-1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5512C6-BC4C-6635-C2B7-9178185D39B4}"/>
              </a:ext>
            </a:extLst>
          </p:cNvPr>
          <p:cNvSpPr txBox="1"/>
          <p:nvPr/>
        </p:nvSpPr>
        <p:spPr>
          <a:xfrm>
            <a:off x="567150" y="5662619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5EEB31-83CA-42B5-B6BE-762BA2D79D8E}"/>
              </a:ext>
            </a:extLst>
          </p:cNvPr>
          <p:cNvSpPr/>
          <p:nvPr/>
        </p:nvSpPr>
        <p:spPr>
          <a:xfrm>
            <a:off x="1106536" y="2015622"/>
            <a:ext cx="3118035" cy="719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spc="-150" dirty="0"/>
              <a:t>#</a:t>
            </a:r>
            <a:r>
              <a:rPr lang="ko-KR" altLang="en-US" sz="1100" spc="-150" dirty="0"/>
              <a:t>전직 중경 교수진 </a:t>
            </a:r>
            <a:r>
              <a:rPr lang="en-US" altLang="ko-KR" sz="1100" spc="-150" dirty="0"/>
              <a:t>#30</a:t>
            </a:r>
            <a:r>
              <a:rPr lang="ko-KR" altLang="en-US" sz="1100" spc="-150" dirty="0"/>
              <a:t>년 경력 전문가</a:t>
            </a:r>
            <a:endParaRPr lang="en-US" altLang="ko-KR" sz="1100" spc="-150" dirty="0"/>
          </a:p>
          <a:p>
            <a:pPr algn="ctr">
              <a:lnSpc>
                <a:spcPct val="150000"/>
              </a:lnSpc>
            </a:pPr>
            <a:r>
              <a:rPr lang="en-US" altLang="ko-KR" sz="1100" spc="-150" dirty="0"/>
              <a:t>#</a:t>
            </a:r>
            <a:r>
              <a:rPr lang="ko-KR" altLang="en-US" sz="1100" spc="-150" dirty="0"/>
              <a:t>최종합격을 원한다면 누구나 등록 가능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502C56-5270-489D-99F8-A6FE175A7462}"/>
              </a:ext>
            </a:extLst>
          </p:cNvPr>
          <p:cNvSpPr/>
          <p:nvPr/>
        </p:nvSpPr>
        <p:spPr>
          <a:xfrm>
            <a:off x="5483716" y="2031654"/>
            <a:ext cx="3118035" cy="719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spc="-150" dirty="0"/>
              <a:t>#</a:t>
            </a:r>
            <a:r>
              <a:rPr lang="ko-KR" altLang="en-US" sz="1100" spc="-150" dirty="0"/>
              <a:t>최상위권 전용 </a:t>
            </a:r>
            <a:r>
              <a:rPr lang="en-US" altLang="ko-KR" sz="1100" spc="-150" dirty="0"/>
              <a:t>#</a:t>
            </a:r>
            <a:r>
              <a:rPr lang="ko-KR" altLang="en-US" sz="1100" spc="-150" dirty="0"/>
              <a:t>소수정예 </a:t>
            </a:r>
            <a:r>
              <a:rPr lang="en-US" altLang="ko-KR" sz="1100" spc="-150" dirty="0"/>
              <a:t>30</a:t>
            </a:r>
            <a:r>
              <a:rPr lang="ko-KR" altLang="en-US" sz="1100" spc="-150" dirty="0"/>
              <a:t>명 </a:t>
            </a:r>
            <a:r>
              <a:rPr lang="en-US" altLang="ko-KR" sz="1100" spc="-150" dirty="0"/>
              <a:t>#</a:t>
            </a:r>
            <a:r>
              <a:rPr lang="ko-KR" altLang="en-US" sz="1100" spc="-150" dirty="0"/>
              <a:t>차별화 전략</a:t>
            </a:r>
            <a:endParaRPr lang="en-US" altLang="ko-KR" sz="1100" spc="-150" dirty="0"/>
          </a:p>
          <a:p>
            <a:pPr algn="ctr">
              <a:lnSpc>
                <a:spcPct val="150000"/>
              </a:lnSpc>
            </a:pPr>
            <a:r>
              <a:rPr lang="en-US" altLang="ko-KR" sz="1100" spc="-150" dirty="0"/>
              <a:t>#</a:t>
            </a:r>
            <a:r>
              <a:rPr lang="ko-KR" altLang="en-US" sz="1100" spc="-150" dirty="0"/>
              <a:t>면담을 통해 선발된 수험생만 등록 가능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4FEDF1-C6F1-B4B1-5460-91EC97352F81}"/>
              </a:ext>
            </a:extLst>
          </p:cNvPr>
          <p:cNvGrpSpPr/>
          <p:nvPr/>
        </p:nvGrpSpPr>
        <p:grpSpPr>
          <a:xfrm>
            <a:off x="1847634" y="3273390"/>
            <a:ext cx="2816887" cy="2909033"/>
            <a:chOff x="4715843" y="4913493"/>
            <a:chExt cx="2816887" cy="1492794"/>
          </a:xfrm>
        </p:grpSpPr>
        <p:pic>
          <p:nvPicPr>
            <p:cNvPr id="13" name="그래픽 12" descr="사용자">
              <a:extLst>
                <a:ext uri="{FF2B5EF4-FFF2-40B4-BE49-F238E27FC236}">
                  <a16:creationId xmlns:a16="http://schemas.microsoft.com/office/drawing/2014/main" id="{808CB525-CAC2-206E-F0E2-F898F1507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15843" y="4913493"/>
              <a:ext cx="1642073" cy="1492794"/>
            </a:xfrm>
            <a:prstGeom prst="rect">
              <a:avLst/>
            </a:prstGeom>
          </p:spPr>
        </p:pic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8670F2AC-511F-BD2F-AD3E-3D8921CA9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4963" y="4913493"/>
              <a:ext cx="1642073" cy="1492794"/>
            </a:xfrm>
            <a:prstGeom prst="rect">
              <a:avLst/>
            </a:prstGeom>
          </p:spPr>
        </p:pic>
        <p:pic>
          <p:nvPicPr>
            <p:cNvPr id="18" name="그래픽 17" descr="사용자">
              <a:extLst>
                <a:ext uri="{FF2B5EF4-FFF2-40B4-BE49-F238E27FC236}">
                  <a16:creationId xmlns:a16="http://schemas.microsoft.com/office/drawing/2014/main" id="{6CD6B384-F585-F872-DE13-973B292DF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0657" y="4913493"/>
              <a:ext cx="1642073" cy="149279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FA8860-024C-771D-598A-A01FD000EC61}"/>
                </a:ext>
              </a:extLst>
            </p:cNvPr>
            <p:cNvSpPr txBox="1"/>
            <p:nvPr/>
          </p:nvSpPr>
          <p:spPr>
            <a:xfrm>
              <a:off x="5547294" y="5757904"/>
              <a:ext cx="1162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150" dirty="0" err="1">
                  <a:solidFill>
                    <a:schemeClr val="bg1"/>
                  </a:solidFill>
                </a:rPr>
                <a:t>시그니처</a:t>
              </a:r>
              <a:r>
                <a:rPr lang="ko-KR" altLang="en-US" sz="1200" spc="-150" dirty="0">
                  <a:solidFill>
                    <a:schemeClr val="bg1"/>
                  </a:solidFill>
                </a:rPr>
                <a:t> 교수진</a:t>
              </a:r>
              <a:endParaRPr lang="en-US" altLang="ko-KR" sz="1200" spc="-15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spc="-150" dirty="0">
                  <a:solidFill>
                    <a:schemeClr val="bg1"/>
                  </a:solidFill>
                </a:rPr>
                <a:t>세명 실루엣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FEC38C-8623-E3AB-2F9A-05001BDED744}"/>
              </a:ext>
            </a:extLst>
          </p:cNvPr>
          <p:cNvGrpSpPr/>
          <p:nvPr/>
        </p:nvGrpSpPr>
        <p:grpSpPr>
          <a:xfrm>
            <a:off x="584227" y="2451832"/>
            <a:ext cx="2404159" cy="3871923"/>
            <a:chOff x="6932540" y="3347330"/>
            <a:chExt cx="1781907" cy="1781907"/>
          </a:xfrm>
        </p:grpSpPr>
        <p:pic>
          <p:nvPicPr>
            <p:cNvPr id="21" name="그래픽 20" descr="사용자">
              <a:extLst>
                <a:ext uri="{FF2B5EF4-FFF2-40B4-BE49-F238E27FC236}">
                  <a16:creationId xmlns:a16="http://schemas.microsoft.com/office/drawing/2014/main" id="{300E4EED-590C-2747-57E4-F556357F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2540" y="3347330"/>
              <a:ext cx="1781907" cy="178190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1747EB-C9F5-3373-8E5E-6457D4A12003}"/>
                </a:ext>
              </a:extLst>
            </p:cNvPr>
            <p:cNvSpPr txBox="1"/>
            <p:nvPr/>
          </p:nvSpPr>
          <p:spPr>
            <a:xfrm>
              <a:off x="7599392" y="4515041"/>
              <a:ext cx="432709" cy="207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pc="-150" dirty="0" err="1">
                  <a:solidFill>
                    <a:schemeClr val="bg1"/>
                  </a:solidFill>
                </a:rPr>
                <a:t>강태중</a:t>
              </a:r>
              <a:r>
                <a:rPr lang="en-US" altLang="ko-KR" sz="1050" spc="-150" dirty="0">
                  <a:solidFill>
                    <a:schemeClr val="bg1"/>
                  </a:solidFill>
                </a:rPr>
                <a:t>T</a:t>
              </a:r>
              <a:endParaRPr lang="ko-KR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A52E09C-BC5D-BBE3-358C-7FCE7AB37FD1}"/>
              </a:ext>
            </a:extLst>
          </p:cNvPr>
          <p:cNvGrpSpPr/>
          <p:nvPr/>
        </p:nvGrpSpPr>
        <p:grpSpPr>
          <a:xfrm>
            <a:off x="5209196" y="2435692"/>
            <a:ext cx="2404159" cy="3871923"/>
            <a:chOff x="6932540" y="3347330"/>
            <a:chExt cx="1781907" cy="1781907"/>
          </a:xfrm>
        </p:grpSpPr>
        <p:pic>
          <p:nvPicPr>
            <p:cNvPr id="24" name="그래픽 23" descr="사용자">
              <a:extLst>
                <a:ext uri="{FF2B5EF4-FFF2-40B4-BE49-F238E27FC236}">
                  <a16:creationId xmlns:a16="http://schemas.microsoft.com/office/drawing/2014/main" id="{D8C48152-C171-CBB8-699A-A05F6226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2540" y="3347330"/>
              <a:ext cx="1781907" cy="178190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905016-D6E7-47D0-2E52-5C03963E09D0}"/>
                </a:ext>
              </a:extLst>
            </p:cNvPr>
            <p:cNvSpPr txBox="1"/>
            <p:nvPr/>
          </p:nvSpPr>
          <p:spPr>
            <a:xfrm>
              <a:off x="7595827" y="4515041"/>
              <a:ext cx="439837" cy="207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pc="-150" dirty="0" err="1">
                  <a:solidFill>
                    <a:schemeClr val="bg1"/>
                  </a:solidFill>
                </a:rPr>
                <a:t>박세욱</a:t>
              </a:r>
              <a:r>
                <a:rPr lang="en-US" altLang="ko-KR" sz="1050" spc="-150" dirty="0">
                  <a:solidFill>
                    <a:schemeClr val="bg1"/>
                  </a:solidFill>
                </a:rPr>
                <a:t>R</a:t>
              </a:r>
              <a:endParaRPr lang="ko-KR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9F4C94F-E301-8256-87F8-289D23F1A88F}"/>
              </a:ext>
            </a:extLst>
          </p:cNvPr>
          <p:cNvGrpSpPr/>
          <p:nvPr/>
        </p:nvGrpSpPr>
        <p:grpSpPr>
          <a:xfrm>
            <a:off x="6489123" y="2435692"/>
            <a:ext cx="2404159" cy="3871923"/>
            <a:chOff x="8539520" y="3347330"/>
            <a:chExt cx="1781907" cy="1781907"/>
          </a:xfrm>
        </p:grpSpPr>
        <p:pic>
          <p:nvPicPr>
            <p:cNvPr id="28" name="그래픽 27" descr="사용자">
              <a:extLst>
                <a:ext uri="{FF2B5EF4-FFF2-40B4-BE49-F238E27FC236}">
                  <a16:creationId xmlns:a16="http://schemas.microsoft.com/office/drawing/2014/main" id="{522F45D8-74C2-CF71-C285-E110E17DF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9520" y="3347330"/>
              <a:ext cx="1781907" cy="178190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A64257-CB6C-F1E5-2527-C6BB0F76FE25}"/>
                </a:ext>
              </a:extLst>
            </p:cNvPr>
            <p:cNvSpPr txBox="1"/>
            <p:nvPr/>
          </p:nvSpPr>
          <p:spPr>
            <a:xfrm>
              <a:off x="9167957" y="4515041"/>
              <a:ext cx="439838" cy="207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pc="-150" dirty="0">
                  <a:solidFill>
                    <a:schemeClr val="bg1"/>
                  </a:solidFill>
                </a:rPr>
                <a:t>이준호</a:t>
              </a:r>
              <a:r>
                <a:rPr lang="en-US" altLang="ko-KR" sz="1050" spc="-150" dirty="0">
                  <a:solidFill>
                    <a:schemeClr val="bg1"/>
                  </a:solidFill>
                </a:rPr>
                <a:t>R</a:t>
              </a:r>
              <a:endParaRPr lang="ko-KR" altLang="en-US" sz="105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EBC47E-5C6B-F388-AF8D-6B545E1E544A}"/>
              </a:ext>
            </a:extLst>
          </p:cNvPr>
          <p:cNvSpPr txBox="1"/>
          <p:nvPr/>
        </p:nvSpPr>
        <p:spPr>
          <a:xfrm>
            <a:off x="89079" y="130029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pc="-150" smtClean="0"/>
              <a:t>13</a:t>
            </a:fld>
            <a:endParaRPr lang="ko-KR" altLang="en-US" spc="-150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09127"/>
              </p:ext>
            </p:extLst>
          </p:nvPr>
        </p:nvGraphicFramePr>
        <p:xfrm>
          <a:off x="9430473" y="1"/>
          <a:ext cx="2761527" cy="189888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</a:rPr>
                        <a:t>※ URL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</a:rPr>
                        <a:t>별도 공유 예정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</a:t>
                      </a:r>
                      <a:r>
                        <a:rPr lang="ko-KR" altLang="en-US" sz="800" dirty="0">
                          <a:latin typeface="+mn-ea"/>
                        </a:rPr>
                        <a:t>설명회 신청하기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AF89A-2D0F-10E2-9F56-0D0BB6B5883F}"/>
              </a:ext>
            </a:extLst>
          </p:cNvPr>
          <p:cNvSpPr txBox="1"/>
          <p:nvPr/>
        </p:nvSpPr>
        <p:spPr>
          <a:xfrm>
            <a:off x="524418" y="795514"/>
            <a:ext cx="8280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b="1" spc="-150" dirty="0"/>
              <a:t>All-in-one </a:t>
            </a:r>
            <a:r>
              <a:rPr lang="ko-KR" altLang="en-US" sz="5400" b="1" spc="-150" dirty="0" err="1"/>
              <a:t>면접반</a:t>
            </a:r>
            <a:r>
              <a:rPr lang="ko-KR" altLang="en-US" sz="5400" b="1" spc="-150" dirty="0"/>
              <a:t> 설명회</a:t>
            </a:r>
            <a:endParaRPr lang="ko-KR" altLang="en-US" sz="5400" spc="-1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8A3732-696B-AA2E-D470-EB86FB99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765" y="2206396"/>
            <a:ext cx="2620803" cy="177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E034B-66C4-9B11-5093-192A2B0ECBBE}"/>
              </a:ext>
            </a:extLst>
          </p:cNvPr>
          <p:cNvSpPr txBox="1"/>
          <p:nvPr/>
        </p:nvSpPr>
        <p:spPr>
          <a:xfrm>
            <a:off x="2250547" y="171884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/>
              <a:t>2024</a:t>
            </a:r>
            <a:r>
              <a:rPr lang="ko-KR" altLang="en-US" spc="-150" dirty="0"/>
              <a:t>년 </a:t>
            </a:r>
            <a:r>
              <a:rPr lang="en-US" altLang="ko-KR" spc="-150" dirty="0"/>
              <a:t>1</a:t>
            </a:r>
            <a:r>
              <a:rPr lang="ko-KR" altLang="en-US" spc="-150" dirty="0"/>
              <a:t>차 경찰시험 최종 합격을 위한 확실한 선택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B8F023-C733-90B4-10D2-316B3E1BDEC1}"/>
              </a:ext>
            </a:extLst>
          </p:cNvPr>
          <p:cNvGrpSpPr/>
          <p:nvPr/>
        </p:nvGrpSpPr>
        <p:grpSpPr>
          <a:xfrm>
            <a:off x="2762522" y="4753791"/>
            <a:ext cx="4362219" cy="831265"/>
            <a:chOff x="2850434" y="4726307"/>
            <a:chExt cx="4362219" cy="8312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2642CE0-C117-A738-3AEB-777EAD6D29EC}"/>
                </a:ext>
              </a:extLst>
            </p:cNvPr>
            <p:cNvSpPr/>
            <p:nvPr/>
          </p:nvSpPr>
          <p:spPr>
            <a:xfrm>
              <a:off x="2850434" y="4726307"/>
              <a:ext cx="4362219" cy="831265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FA3DB-1692-8982-17D8-BE24C4226C5C}"/>
                </a:ext>
              </a:extLst>
            </p:cNvPr>
            <p:cNvSpPr txBox="1"/>
            <p:nvPr/>
          </p:nvSpPr>
          <p:spPr>
            <a:xfrm>
              <a:off x="3154725" y="4784955"/>
              <a:ext cx="35092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spc="-150" dirty="0"/>
                <a:t>일정</a:t>
              </a:r>
              <a:r>
                <a:rPr lang="en-US" altLang="ko-KR" sz="1400" spc="-150" dirty="0"/>
                <a:t>: 2024.03.23(</a:t>
              </a:r>
              <a:r>
                <a:rPr lang="ko-KR" altLang="en-US" sz="1400" spc="-150" dirty="0"/>
                <a:t>토</a:t>
              </a:r>
              <a:r>
                <a:rPr lang="en-US" altLang="ko-KR" sz="1400" spc="-150" dirty="0"/>
                <a:t>) 14</a:t>
              </a:r>
              <a:r>
                <a:rPr lang="ko-KR" altLang="en-US" sz="1400" spc="-150" dirty="0"/>
                <a:t>시</a:t>
              </a:r>
              <a:r>
                <a:rPr lang="en-US" altLang="ko-KR" sz="1400" spc="-150" dirty="0"/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spc="-150" dirty="0"/>
                <a:t>장소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미래인재경찰학원 노량진 스마트빌딩</a:t>
              </a:r>
              <a:endParaRPr lang="en-US" altLang="ko-KR" sz="1400" spc="-150" dirty="0"/>
            </a:p>
            <a:p>
              <a:r>
                <a:rPr lang="en-US" altLang="ko-KR" sz="1200" spc="-150" dirty="0"/>
                <a:t>             (</a:t>
              </a:r>
              <a:r>
                <a:rPr lang="ko-KR" altLang="en-US" sz="1200" spc="-150" dirty="0"/>
                <a:t>동작구 </a:t>
              </a:r>
              <a:r>
                <a:rPr lang="ko-KR" altLang="en-US" sz="1200" spc="-150" dirty="0" err="1"/>
                <a:t>노량진로</a:t>
              </a:r>
              <a:r>
                <a:rPr lang="ko-KR" altLang="en-US" sz="1200" spc="-150" dirty="0"/>
                <a:t> </a:t>
              </a:r>
              <a:r>
                <a:rPr lang="en-US" altLang="ko-KR" sz="1200" spc="-150" dirty="0"/>
                <a:t>14</a:t>
              </a:r>
              <a:r>
                <a:rPr lang="ko-KR" altLang="en-US" sz="1200" spc="-150" dirty="0"/>
                <a:t>가길 </a:t>
              </a:r>
              <a:r>
                <a:rPr lang="en-US" altLang="ko-KR" sz="1200" spc="-150" dirty="0"/>
                <a:t>11)</a:t>
              </a:r>
              <a:endParaRPr lang="ko-KR" altLang="en-US" sz="1200" spc="-15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0E6ADC-B211-0A8D-8BCD-E45F50EDAB3A}"/>
              </a:ext>
            </a:extLst>
          </p:cNvPr>
          <p:cNvGrpSpPr/>
          <p:nvPr/>
        </p:nvGrpSpPr>
        <p:grpSpPr>
          <a:xfrm>
            <a:off x="3646530" y="5876294"/>
            <a:ext cx="2572340" cy="501873"/>
            <a:chOff x="3392894" y="5175636"/>
            <a:chExt cx="2572340" cy="50187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C44D5D7-58A6-583B-0265-019471E033F8}"/>
                </a:ext>
              </a:extLst>
            </p:cNvPr>
            <p:cNvSpPr/>
            <p:nvPr/>
          </p:nvSpPr>
          <p:spPr>
            <a:xfrm>
              <a:off x="3392894" y="5175636"/>
              <a:ext cx="2572340" cy="501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2ED3A1-110A-5C56-1D29-D24869C212A4}"/>
                </a:ext>
              </a:extLst>
            </p:cNvPr>
            <p:cNvSpPr txBox="1"/>
            <p:nvPr/>
          </p:nvSpPr>
          <p:spPr>
            <a:xfrm>
              <a:off x="3782022" y="5241906"/>
              <a:ext cx="1875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</a:rPr>
                <a:t>설명회 신청하기</a:t>
              </a:r>
              <a:r>
                <a:rPr lang="en-US" altLang="ko-KR" b="1" spc="-150" dirty="0">
                  <a:solidFill>
                    <a:schemeClr val="bg1"/>
                  </a:solidFill>
                </a:rPr>
                <a:t>&gt;</a:t>
              </a:r>
              <a:endParaRPr lang="ko-KR" altLang="en-US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72F6C8D-A56B-48C5-2E26-5767B17BB986}"/>
              </a:ext>
            </a:extLst>
          </p:cNvPr>
          <p:cNvSpPr txBox="1"/>
          <p:nvPr/>
        </p:nvSpPr>
        <p:spPr>
          <a:xfrm>
            <a:off x="925301" y="4277398"/>
            <a:ext cx="817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/>
              <a:t>미래인재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All-in-one </a:t>
            </a:r>
            <a:r>
              <a:rPr lang="ko-KR" altLang="en-US" b="1" spc="-150" dirty="0"/>
              <a:t>면접반</a:t>
            </a:r>
            <a:r>
              <a:rPr lang="ko-KR" altLang="en-US" spc="-150" dirty="0"/>
              <a:t>은 </a:t>
            </a:r>
            <a:r>
              <a:rPr lang="ko-KR" altLang="en-US" sz="1800" spc="-150" dirty="0"/>
              <a:t>여러분의 최종 합격만 생각하겠습니다</a:t>
            </a:r>
            <a:r>
              <a:rPr lang="en-US" altLang="ko-KR" sz="1800" spc="-150" dirty="0"/>
              <a:t>. </a:t>
            </a:r>
            <a:endParaRPr lang="ko-KR" altLang="en-US" sz="1800" spc="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6E9376-109D-DA17-4A4A-9D217D571BB2}"/>
              </a:ext>
            </a:extLst>
          </p:cNvPr>
          <p:cNvSpPr txBox="1"/>
          <p:nvPr/>
        </p:nvSpPr>
        <p:spPr>
          <a:xfrm>
            <a:off x="3491606" y="5692117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BC8DB-EBC2-97E8-4212-0BED11DAC42C}"/>
              </a:ext>
            </a:extLst>
          </p:cNvPr>
          <p:cNvSpPr txBox="1"/>
          <p:nvPr/>
        </p:nvSpPr>
        <p:spPr>
          <a:xfrm>
            <a:off x="9430473" y="1948529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</a:t>
            </a:r>
            <a:r>
              <a:rPr lang="ko-KR" altLang="en-US" sz="1100" dirty="0"/>
              <a:t>기존 페이지 참고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539F6D-46DB-474D-9B1A-C730710A0873}"/>
              </a:ext>
            </a:extLst>
          </p:cNvPr>
          <p:cNvGrpSpPr/>
          <p:nvPr/>
        </p:nvGrpSpPr>
        <p:grpSpPr>
          <a:xfrm>
            <a:off x="1016581" y="2021936"/>
            <a:ext cx="7406714" cy="2550886"/>
            <a:chOff x="189470" y="2275231"/>
            <a:chExt cx="9165916" cy="3156758"/>
          </a:xfrm>
        </p:grpSpPr>
        <p:pic>
          <p:nvPicPr>
            <p:cNvPr id="29" name="그래픽 28" descr="사용자">
              <a:extLst>
                <a:ext uri="{FF2B5EF4-FFF2-40B4-BE49-F238E27FC236}">
                  <a16:creationId xmlns:a16="http://schemas.microsoft.com/office/drawing/2014/main" id="{3B7BCDD6-63F8-4B42-B101-DF806A9D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470" y="2275231"/>
              <a:ext cx="3156758" cy="3156758"/>
            </a:xfrm>
            <a:prstGeom prst="rect">
              <a:avLst/>
            </a:prstGeom>
          </p:spPr>
        </p:pic>
        <p:pic>
          <p:nvPicPr>
            <p:cNvPr id="30" name="그래픽 29" descr="사용자">
              <a:extLst>
                <a:ext uri="{FF2B5EF4-FFF2-40B4-BE49-F238E27FC236}">
                  <a16:creationId xmlns:a16="http://schemas.microsoft.com/office/drawing/2014/main" id="{A1345A41-30B6-4635-A4C9-B0E3BDC4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457" y="2275231"/>
              <a:ext cx="3156758" cy="3156758"/>
            </a:xfrm>
            <a:prstGeom prst="rect">
              <a:avLst/>
            </a:prstGeom>
          </p:spPr>
        </p:pic>
        <p:pic>
          <p:nvPicPr>
            <p:cNvPr id="31" name="그래픽 30" descr="사용자">
              <a:extLst>
                <a:ext uri="{FF2B5EF4-FFF2-40B4-BE49-F238E27FC236}">
                  <a16:creationId xmlns:a16="http://schemas.microsoft.com/office/drawing/2014/main" id="{F47D6433-B706-4FA5-9C1F-AC17E357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9369" y="2275231"/>
              <a:ext cx="3156758" cy="3156758"/>
            </a:xfrm>
            <a:prstGeom prst="rect">
              <a:avLst/>
            </a:prstGeom>
          </p:spPr>
        </p:pic>
        <p:pic>
          <p:nvPicPr>
            <p:cNvPr id="32" name="그래픽 31" descr="사용자">
              <a:extLst>
                <a:ext uri="{FF2B5EF4-FFF2-40B4-BE49-F238E27FC236}">
                  <a16:creationId xmlns:a16="http://schemas.microsoft.com/office/drawing/2014/main" id="{748E30DA-3274-4851-B623-890B786C1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1648" y="2275231"/>
              <a:ext cx="3156758" cy="3156758"/>
            </a:xfrm>
            <a:prstGeom prst="rect">
              <a:avLst/>
            </a:prstGeom>
          </p:spPr>
        </p:pic>
        <p:pic>
          <p:nvPicPr>
            <p:cNvPr id="34" name="그래픽 33" descr="사용자">
              <a:extLst>
                <a:ext uri="{FF2B5EF4-FFF2-40B4-BE49-F238E27FC236}">
                  <a16:creationId xmlns:a16="http://schemas.microsoft.com/office/drawing/2014/main" id="{7542D852-5728-4D84-8422-D0C1B3BD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98628" y="2275231"/>
              <a:ext cx="3156758" cy="315675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51FFEF-ACEB-4D58-BB55-084B46B6940B}"/>
                </a:ext>
              </a:extLst>
            </p:cNvPr>
            <p:cNvSpPr txBox="1"/>
            <p:nvPr/>
          </p:nvSpPr>
          <p:spPr>
            <a:xfrm>
              <a:off x="4157450" y="4280196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신광은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EDE9A8-991B-4A2F-8C91-9EE8C0D00F17}"/>
                </a:ext>
              </a:extLst>
            </p:cNvPr>
            <p:cNvSpPr txBox="1"/>
            <p:nvPr/>
          </p:nvSpPr>
          <p:spPr>
            <a:xfrm>
              <a:off x="1183477" y="4280196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강태중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BDEB23-5890-41D5-982D-C687E8902F10}"/>
                </a:ext>
              </a:extLst>
            </p:cNvPr>
            <p:cNvSpPr txBox="1"/>
            <p:nvPr/>
          </p:nvSpPr>
          <p:spPr>
            <a:xfrm>
              <a:off x="2636563" y="4280196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장정훈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EEE0B4-598B-47E3-AA3D-8238413024FE}"/>
                </a:ext>
              </a:extLst>
            </p:cNvPr>
            <p:cNvSpPr txBox="1"/>
            <p:nvPr/>
          </p:nvSpPr>
          <p:spPr>
            <a:xfrm>
              <a:off x="5689514" y="4260954"/>
              <a:ext cx="1018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박세욱</a:t>
              </a:r>
              <a:r>
                <a:rPr lang="en-US" altLang="ko-KR" dirty="0">
                  <a:solidFill>
                    <a:schemeClr val="bg1"/>
                  </a:solidFill>
                </a:rPr>
                <a:t>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351FBF-B155-427F-8CC2-D4A2EA035A41}"/>
                </a:ext>
              </a:extLst>
            </p:cNvPr>
            <p:cNvSpPr txBox="1"/>
            <p:nvPr/>
          </p:nvSpPr>
          <p:spPr>
            <a:xfrm>
              <a:off x="7270463" y="426095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이준호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1B1439-FE21-2A0F-2654-27A1FD7F2FC0}"/>
              </a:ext>
            </a:extLst>
          </p:cNvPr>
          <p:cNvSpPr txBox="1"/>
          <p:nvPr/>
        </p:nvSpPr>
        <p:spPr>
          <a:xfrm>
            <a:off x="262084" y="37332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section8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FB503-9EBD-C091-45D5-95B3A72E1B1B}"/>
              </a:ext>
            </a:extLst>
          </p:cNvPr>
          <p:cNvSpPr txBox="1"/>
          <p:nvPr/>
        </p:nvSpPr>
        <p:spPr>
          <a:xfrm>
            <a:off x="254977" y="391218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배너</a:t>
            </a:r>
            <a:r>
              <a:rPr lang="en-US" altLang="ko-KR" dirty="0"/>
              <a:t>: </a:t>
            </a:r>
            <a:r>
              <a:rPr lang="ko-KR" altLang="en-US" dirty="0"/>
              <a:t>오프라인 사각형 배너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E41848-AED0-1F3B-C0E6-2F4151F4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764333"/>
            <a:ext cx="6101860" cy="30061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146F0D-6CBD-3174-0F8A-1BFE9CA4B960}"/>
              </a:ext>
            </a:extLst>
          </p:cNvPr>
          <p:cNvSpPr/>
          <p:nvPr/>
        </p:nvSpPr>
        <p:spPr>
          <a:xfrm>
            <a:off x="4526057" y="1876664"/>
            <a:ext cx="872839" cy="932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026339-4086-D2AF-74C3-A2479865A97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962477" y="2809054"/>
            <a:ext cx="105344" cy="111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72FA10-5EFD-5B45-2801-201C31B370C7}"/>
              </a:ext>
            </a:extLst>
          </p:cNvPr>
          <p:cNvSpPr/>
          <p:nvPr/>
        </p:nvSpPr>
        <p:spPr>
          <a:xfrm>
            <a:off x="3893461" y="3921788"/>
            <a:ext cx="2469746" cy="268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3466E1A-600C-8681-A20E-740291758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" t="40917"/>
          <a:stretch/>
        </p:blipFill>
        <p:spPr>
          <a:xfrm>
            <a:off x="4017199" y="4778965"/>
            <a:ext cx="2202540" cy="13244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6C0615-6378-2C0D-C6E8-EC9D2FC8F158}"/>
              </a:ext>
            </a:extLst>
          </p:cNvPr>
          <p:cNvSpPr txBox="1"/>
          <p:nvPr/>
        </p:nvSpPr>
        <p:spPr>
          <a:xfrm>
            <a:off x="3844168" y="4397696"/>
            <a:ext cx="256833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150" dirty="0"/>
              <a:t>미래인재</a:t>
            </a:r>
            <a:r>
              <a:rPr lang="ko-KR" altLang="en-US" sz="1600" b="1" spc="-150" dirty="0"/>
              <a:t> </a:t>
            </a:r>
            <a:r>
              <a:rPr lang="en-US" altLang="ko-KR" sz="1900" b="1" spc="-150" dirty="0"/>
              <a:t>All-in-one</a:t>
            </a:r>
            <a:r>
              <a:rPr lang="en-US" altLang="ko-KR" sz="1600" b="1" spc="-150" dirty="0"/>
              <a:t> </a:t>
            </a:r>
            <a:r>
              <a:rPr lang="ko-KR" altLang="en-US" sz="1900" b="1" spc="-150" dirty="0" err="1"/>
              <a:t>면접반</a:t>
            </a:r>
            <a:endParaRPr lang="ko-KR" altLang="en-US" sz="1900" b="1" spc="-1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E9D54-2652-DF53-B038-1E4F6E8FE8AF}"/>
              </a:ext>
            </a:extLst>
          </p:cNvPr>
          <p:cNvSpPr txBox="1"/>
          <p:nvPr/>
        </p:nvSpPr>
        <p:spPr>
          <a:xfrm>
            <a:off x="3871019" y="4199542"/>
            <a:ext cx="2468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/>
              <a:t>수많은 필기합격생을 최종합격생으로 만든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2404BD-210F-9E41-44A2-E384693565BB}"/>
              </a:ext>
            </a:extLst>
          </p:cNvPr>
          <p:cNvSpPr/>
          <p:nvPr/>
        </p:nvSpPr>
        <p:spPr>
          <a:xfrm>
            <a:off x="4035402" y="6139463"/>
            <a:ext cx="2144909" cy="37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 err="1"/>
              <a:t>면접반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159518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66079"/>
              </p:ext>
            </p:extLst>
          </p:nvPr>
        </p:nvGraphicFramePr>
        <p:xfrm>
          <a:off x="9430473" y="1"/>
          <a:ext cx="2761527" cy="23865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800" dirty="0">
                          <a:latin typeface="+mn-ea"/>
                        </a:rPr>
                        <a:t>기획전 </a:t>
                      </a:r>
                      <a:r>
                        <a:rPr lang="en-US" altLang="ko-KR" sz="800" dirty="0" err="1">
                          <a:latin typeface="+mn-ea"/>
                        </a:rPr>
                        <a:t>url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생성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코드</a:t>
                      </a:r>
                      <a:r>
                        <a:rPr lang="en-US" altLang="ko-KR" sz="800" dirty="0">
                          <a:latin typeface="+mn-ea"/>
                        </a:rPr>
                        <a:t>: /all-in-one_2403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br>
                        <a:rPr lang="en-US" altLang="ko-KR" sz="800" dirty="0">
                          <a:latin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</a:rPr>
                        <a:t>※ URL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</a:rPr>
                        <a:t>별도 공유 예정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 err="1">
                          <a:latin typeface="+mn-ea"/>
                        </a:rPr>
                        <a:t>시그니처</a:t>
                      </a:r>
                      <a:r>
                        <a:rPr lang="en-US" altLang="ko-KR" sz="800" dirty="0">
                          <a:latin typeface="+mn-ea"/>
                        </a:rPr>
                        <a:t>: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 err="1">
                          <a:latin typeface="+mn-ea"/>
                        </a:rPr>
                        <a:t>하이퍼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44F46-AF05-9CE8-1131-9D5026B6B1FF}"/>
              </a:ext>
            </a:extLst>
          </p:cNvPr>
          <p:cNvSpPr txBox="1"/>
          <p:nvPr/>
        </p:nvSpPr>
        <p:spPr>
          <a:xfrm>
            <a:off x="1442491" y="1392247"/>
            <a:ext cx="6673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/>
              <a:t>미래인재 </a:t>
            </a:r>
            <a:r>
              <a:rPr lang="en-US" altLang="ko-KR" sz="4400" b="1" spc="-150" dirty="0"/>
              <a:t>All-in-one</a:t>
            </a:r>
            <a:r>
              <a:rPr lang="en-US" altLang="ko-KR" sz="4000" b="1" spc="-150" dirty="0"/>
              <a:t> </a:t>
            </a:r>
            <a:r>
              <a:rPr lang="ko-KR" altLang="en-US" sz="4000" b="1" spc="-150" dirty="0" err="1"/>
              <a:t>면접반</a:t>
            </a:r>
            <a:endParaRPr lang="ko-KR" altLang="en-US" sz="4000" b="1" spc="-15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9E6B33-F824-5EEA-BD04-3AB95654193C}"/>
              </a:ext>
            </a:extLst>
          </p:cNvPr>
          <p:cNvGrpSpPr/>
          <p:nvPr/>
        </p:nvGrpSpPr>
        <p:grpSpPr>
          <a:xfrm>
            <a:off x="196344" y="2477169"/>
            <a:ext cx="9165916" cy="3156758"/>
            <a:chOff x="189470" y="2275231"/>
            <a:chExt cx="9165916" cy="3156758"/>
          </a:xfrm>
        </p:grpSpPr>
        <p:pic>
          <p:nvPicPr>
            <p:cNvPr id="8" name="그래픽 7" descr="사용자">
              <a:extLst>
                <a:ext uri="{FF2B5EF4-FFF2-40B4-BE49-F238E27FC236}">
                  <a16:creationId xmlns:a16="http://schemas.microsoft.com/office/drawing/2014/main" id="{9CFB9575-F462-45ED-8495-1FD3B038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9470" y="2275231"/>
              <a:ext cx="3156758" cy="3156758"/>
            </a:xfrm>
            <a:prstGeom prst="rect">
              <a:avLst/>
            </a:prstGeom>
          </p:spPr>
        </p:pic>
        <p:pic>
          <p:nvPicPr>
            <p:cNvPr id="9" name="그래픽 8" descr="사용자">
              <a:extLst>
                <a:ext uri="{FF2B5EF4-FFF2-40B4-BE49-F238E27FC236}">
                  <a16:creationId xmlns:a16="http://schemas.microsoft.com/office/drawing/2014/main" id="{143B819F-CFCA-5B41-1442-D9C04F485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7457" y="2275231"/>
              <a:ext cx="3156758" cy="3156758"/>
            </a:xfrm>
            <a:prstGeom prst="rect">
              <a:avLst/>
            </a:prstGeom>
          </p:spPr>
        </p:pic>
        <p:pic>
          <p:nvPicPr>
            <p:cNvPr id="10" name="그래픽 9" descr="사용자">
              <a:extLst>
                <a:ext uri="{FF2B5EF4-FFF2-40B4-BE49-F238E27FC236}">
                  <a16:creationId xmlns:a16="http://schemas.microsoft.com/office/drawing/2014/main" id="{A5CEAEBE-AE9A-129D-5E4B-CB04A831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9369" y="2275231"/>
              <a:ext cx="3156758" cy="3156758"/>
            </a:xfrm>
            <a:prstGeom prst="rect">
              <a:avLst/>
            </a:prstGeom>
          </p:spPr>
        </p:pic>
        <p:pic>
          <p:nvPicPr>
            <p:cNvPr id="11" name="그래픽 10" descr="사용자">
              <a:extLst>
                <a:ext uri="{FF2B5EF4-FFF2-40B4-BE49-F238E27FC236}">
                  <a16:creationId xmlns:a16="http://schemas.microsoft.com/office/drawing/2014/main" id="{5EE42EBB-2253-52B7-D252-4D8B8B9D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1648" y="2275231"/>
              <a:ext cx="3156758" cy="3156758"/>
            </a:xfrm>
            <a:prstGeom prst="rect">
              <a:avLst/>
            </a:prstGeom>
          </p:spPr>
        </p:pic>
        <p:pic>
          <p:nvPicPr>
            <p:cNvPr id="12" name="그래픽 11" descr="사용자">
              <a:extLst>
                <a:ext uri="{FF2B5EF4-FFF2-40B4-BE49-F238E27FC236}">
                  <a16:creationId xmlns:a16="http://schemas.microsoft.com/office/drawing/2014/main" id="{F66DD2A7-B2A2-CED7-AEBA-6EDD3ABC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8628" y="2275231"/>
              <a:ext cx="3156758" cy="315675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567F2-2AF1-16C1-56C9-1B40D5AEAFE1}"/>
                </a:ext>
              </a:extLst>
            </p:cNvPr>
            <p:cNvSpPr txBox="1"/>
            <p:nvPr/>
          </p:nvSpPr>
          <p:spPr>
            <a:xfrm>
              <a:off x="4157450" y="4280196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신광은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59024F-762E-C79A-16D5-1A07506D73C9}"/>
                </a:ext>
              </a:extLst>
            </p:cNvPr>
            <p:cNvSpPr txBox="1"/>
            <p:nvPr/>
          </p:nvSpPr>
          <p:spPr>
            <a:xfrm>
              <a:off x="1183477" y="4280196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강태중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46642-E98C-43C8-A6A4-BFBAD5B32FE2}"/>
                </a:ext>
              </a:extLst>
            </p:cNvPr>
            <p:cNvSpPr txBox="1"/>
            <p:nvPr/>
          </p:nvSpPr>
          <p:spPr>
            <a:xfrm>
              <a:off x="2636563" y="4280196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장정훈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F05368-0690-329D-299F-58B26E6B9414}"/>
                </a:ext>
              </a:extLst>
            </p:cNvPr>
            <p:cNvSpPr txBox="1"/>
            <p:nvPr/>
          </p:nvSpPr>
          <p:spPr>
            <a:xfrm>
              <a:off x="5689514" y="4260954"/>
              <a:ext cx="1018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박세욱</a:t>
              </a:r>
              <a:r>
                <a:rPr lang="en-US" altLang="ko-KR" dirty="0">
                  <a:solidFill>
                    <a:schemeClr val="bg1"/>
                  </a:solidFill>
                </a:rPr>
                <a:t>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F4FCEA-C59A-70C9-D3A9-0EBED937D261}"/>
                </a:ext>
              </a:extLst>
            </p:cNvPr>
            <p:cNvSpPr txBox="1"/>
            <p:nvPr/>
          </p:nvSpPr>
          <p:spPr>
            <a:xfrm>
              <a:off x="7270463" y="426095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이준호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671349-EF48-DB0F-994D-B7273A437A64}"/>
              </a:ext>
            </a:extLst>
          </p:cNvPr>
          <p:cNvSpPr txBox="1"/>
          <p:nvPr/>
        </p:nvSpPr>
        <p:spPr>
          <a:xfrm>
            <a:off x="2498162" y="1099386"/>
            <a:ext cx="466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수많은 필기합격생을 최종합격생으로 만든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65727-CA2E-5F17-F640-106A320DEF31}"/>
              </a:ext>
            </a:extLst>
          </p:cNvPr>
          <p:cNvSpPr txBox="1"/>
          <p:nvPr/>
        </p:nvSpPr>
        <p:spPr>
          <a:xfrm>
            <a:off x="3086243" y="2241219"/>
            <a:ext cx="348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/>
              <a:t>최종</a:t>
            </a:r>
            <a:r>
              <a:rPr lang="en-US" altLang="ko-KR" sz="1400" spc="-150" dirty="0"/>
              <a:t> </a:t>
            </a:r>
            <a:r>
              <a:rPr lang="ko-KR" altLang="en-US" sz="1400" spc="-150" dirty="0"/>
              <a:t>합격을 향한 여정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미래인재와 함께하세요</a:t>
            </a:r>
            <a:r>
              <a:rPr lang="en-US" altLang="ko-KR" sz="1400" spc="-150" dirty="0"/>
              <a:t>.</a:t>
            </a:r>
            <a:endParaRPr lang="ko-KR" altLang="en-US" sz="1400" spc="-15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3995199-646C-C2AD-0232-2A3F7586F8FE}"/>
              </a:ext>
            </a:extLst>
          </p:cNvPr>
          <p:cNvSpPr/>
          <p:nvPr/>
        </p:nvSpPr>
        <p:spPr>
          <a:xfrm>
            <a:off x="1016860" y="5465753"/>
            <a:ext cx="3253154" cy="79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/>
              <a:t>시그니처</a:t>
            </a:r>
            <a:r>
              <a:rPr lang="ko-KR" altLang="en-US" b="1" spc="-150" dirty="0"/>
              <a:t> </a:t>
            </a:r>
            <a:r>
              <a:rPr lang="ko-KR" altLang="en-US" b="1" spc="-150" dirty="0" err="1"/>
              <a:t>면접반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신청하기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872C10-BB01-ED5B-E3F0-47372646438E}"/>
              </a:ext>
            </a:extLst>
          </p:cNvPr>
          <p:cNvSpPr/>
          <p:nvPr/>
        </p:nvSpPr>
        <p:spPr>
          <a:xfrm>
            <a:off x="5310597" y="5470174"/>
            <a:ext cx="3253154" cy="79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/>
              <a:t>하이퍼</a:t>
            </a:r>
            <a:r>
              <a:rPr lang="ko-KR" altLang="en-US" b="1" spc="-150" dirty="0"/>
              <a:t> </a:t>
            </a:r>
            <a:r>
              <a:rPr lang="ko-KR" altLang="en-US" b="1" spc="-150" dirty="0" err="1"/>
              <a:t>면접반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신청하기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6FD42-5308-5AE8-BDF0-62225AD580D0}"/>
              </a:ext>
            </a:extLst>
          </p:cNvPr>
          <p:cNvSpPr txBox="1"/>
          <p:nvPr/>
        </p:nvSpPr>
        <p:spPr>
          <a:xfrm>
            <a:off x="551186" y="5340093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DF766-E269-E48E-EDF2-59F5E156D7F0}"/>
              </a:ext>
            </a:extLst>
          </p:cNvPr>
          <p:cNvSpPr txBox="1"/>
          <p:nvPr/>
        </p:nvSpPr>
        <p:spPr>
          <a:xfrm>
            <a:off x="8709770" y="2517383"/>
            <a:ext cx="5573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기존페이지</a:t>
            </a:r>
            <a:endParaRPr lang="en-US" altLang="ko-KR" dirty="0"/>
          </a:p>
          <a:p>
            <a:r>
              <a:rPr lang="en-US" altLang="ko-KR" dirty="0"/>
              <a:t>https://www.miraeij.com/police/promotion/off0818/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4F2C1-D5E7-3635-37FD-2B625189FA87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24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53638-347A-DDAD-697F-9CE128C6CB7A}"/>
              </a:ext>
            </a:extLst>
          </p:cNvPr>
          <p:cNvSpPr txBox="1"/>
          <p:nvPr/>
        </p:nvSpPr>
        <p:spPr>
          <a:xfrm>
            <a:off x="1828800" y="534541"/>
            <a:ext cx="6101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/>
              <a:t>어디서도 따라할 수 없는 </a:t>
            </a:r>
            <a:r>
              <a:rPr lang="ko-KR" altLang="en-US" sz="2400" b="1" spc="-150" dirty="0"/>
              <a:t>미래인재 면접반</a:t>
            </a:r>
            <a:r>
              <a:rPr lang="ko-KR" altLang="en-US" sz="2000" spc="-150" dirty="0"/>
              <a:t>만의</a:t>
            </a:r>
            <a:endParaRPr lang="en-US" altLang="ko-KR" sz="2000" spc="-150" dirty="0"/>
          </a:p>
          <a:p>
            <a:pPr algn="ctr"/>
            <a:r>
              <a:rPr lang="ko-KR" altLang="en-US" sz="2400" b="1" spc="-150" dirty="0"/>
              <a:t>차별화된 프로그램</a:t>
            </a:r>
            <a:endParaRPr lang="en-US" altLang="ko-KR" sz="2400" spc="-15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673B23-2310-1A03-68B4-00607D51B6D2}"/>
              </a:ext>
            </a:extLst>
          </p:cNvPr>
          <p:cNvSpPr/>
          <p:nvPr/>
        </p:nvSpPr>
        <p:spPr>
          <a:xfrm>
            <a:off x="4745866" y="1560870"/>
            <a:ext cx="3754315" cy="2444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5A0D47-8362-69C5-7E29-BAA69CCD0F18}"/>
              </a:ext>
            </a:extLst>
          </p:cNvPr>
          <p:cNvSpPr/>
          <p:nvPr/>
        </p:nvSpPr>
        <p:spPr>
          <a:xfrm>
            <a:off x="826123" y="1565502"/>
            <a:ext cx="3754315" cy="2444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8A4B84-AD38-979C-18D0-4468C05C5C14}"/>
              </a:ext>
            </a:extLst>
          </p:cNvPr>
          <p:cNvSpPr/>
          <p:nvPr/>
        </p:nvSpPr>
        <p:spPr>
          <a:xfrm>
            <a:off x="4745866" y="4071965"/>
            <a:ext cx="3754315" cy="2444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732BD1-005B-DF78-06DD-211E106F346A}"/>
              </a:ext>
            </a:extLst>
          </p:cNvPr>
          <p:cNvSpPr txBox="1"/>
          <p:nvPr/>
        </p:nvSpPr>
        <p:spPr>
          <a:xfrm>
            <a:off x="4825991" y="1650693"/>
            <a:ext cx="315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신광은 교수님 </a:t>
            </a:r>
            <a:r>
              <a:rPr lang="en-US" altLang="ko-KR" b="1" spc="-150" dirty="0"/>
              <a:t>&amp; </a:t>
            </a:r>
            <a:r>
              <a:rPr lang="ko-KR" altLang="en-US" b="1" spc="-150" dirty="0"/>
              <a:t>장정훈 교수님</a:t>
            </a:r>
            <a:endParaRPr lang="en-US" altLang="ko-KR" b="1" spc="-150" dirty="0"/>
          </a:p>
          <a:p>
            <a:r>
              <a:rPr lang="ko-KR" altLang="en-US" b="1" spc="-150" dirty="0"/>
              <a:t>면접 기출 족보 특강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06049-9B7B-355E-D495-98687D095B58}"/>
              </a:ext>
            </a:extLst>
          </p:cNvPr>
          <p:cNvSpPr txBox="1"/>
          <p:nvPr/>
        </p:nvSpPr>
        <p:spPr>
          <a:xfrm>
            <a:off x="970722" y="1663414"/>
            <a:ext cx="3507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현직 경찰 </a:t>
            </a:r>
            <a:r>
              <a:rPr lang="ko-KR" altLang="en-US" b="1" spc="-150" dirty="0" err="1"/>
              <a:t>직무별</a:t>
            </a:r>
            <a:r>
              <a:rPr lang="ko-KR" altLang="en-US" b="1" spc="-150" dirty="0"/>
              <a:t> 맞춤 특강</a:t>
            </a:r>
          </a:p>
          <a:p>
            <a:r>
              <a:rPr lang="en-US" altLang="ko-KR" b="1" spc="-150" dirty="0"/>
              <a:t>/ </a:t>
            </a:r>
            <a:r>
              <a:rPr lang="ko-KR" altLang="en-US" b="1" spc="-150" dirty="0"/>
              <a:t>주말 최신 합격생 스터디</a:t>
            </a:r>
            <a:r>
              <a:rPr lang="en-US" altLang="ko-KR" b="1" spc="-150" dirty="0"/>
              <a:t>&amp;</a:t>
            </a:r>
            <a:r>
              <a:rPr lang="ko-KR" altLang="en-US" b="1" spc="-150" dirty="0"/>
              <a:t>멘토링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77A78-E478-2AA0-03EE-99A494F4652C}"/>
              </a:ext>
            </a:extLst>
          </p:cNvPr>
          <p:cNvSpPr txBox="1"/>
          <p:nvPr/>
        </p:nvSpPr>
        <p:spPr>
          <a:xfrm>
            <a:off x="4855580" y="4148456"/>
            <a:ext cx="362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소수정예 </a:t>
            </a:r>
            <a:endParaRPr lang="en-US" altLang="ko-KR" b="1" spc="-150" dirty="0"/>
          </a:p>
          <a:p>
            <a:r>
              <a:rPr lang="ko-KR" altLang="en-US" b="1" spc="-150" dirty="0" err="1"/>
              <a:t>하이퍼</a:t>
            </a:r>
            <a:r>
              <a:rPr lang="ko-KR" altLang="en-US" b="1" spc="-150" dirty="0"/>
              <a:t> </a:t>
            </a:r>
            <a:r>
              <a:rPr lang="ko-KR" altLang="en-US" b="1" spc="-150" dirty="0" err="1"/>
              <a:t>면접반</a:t>
            </a:r>
            <a:r>
              <a:rPr lang="ko-KR" altLang="en-US" b="1" spc="-150" dirty="0"/>
              <a:t> 신규 론칭</a:t>
            </a:r>
            <a:endParaRPr lang="en-US" altLang="ko-KR" b="1" spc="-15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353398F-BDA4-300E-6586-F1F26A9455F7}"/>
              </a:ext>
            </a:extLst>
          </p:cNvPr>
          <p:cNvGrpSpPr/>
          <p:nvPr/>
        </p:nvGrpSpPr>
        <p:grpSpPr>
          <a:xfrm>
            <a:off x="6350919" y="4925532"/>
            <a:ext cx="1338773" cy="1781907"/>
            <a:chOff x="6932540" y="3347330"/>
            <a:chExt cx="1781907" cy="1781907"/>
          </a:xfrm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315D4DD3-54CF-A6A1-EA37-FA374B0D3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2540" y="3347330"/>
              <a:ext cx="1781907" cy="17819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15701D-573B-1205-D489-5FF5B3F0D4B3}"/>
                </a:ext>
              </a:extLst>
            </p:cNvPr>
            <p:cNvSpPr txBox="1"/>
            <p:nvPr/>
          </p:nvSpPr>
          <p:spPr>
            <a:xfrm>
              <a:off x="7468535" y="4515041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bg1"/>
                  </a:solidFill>
                </a:rPr>
                <a:t>박세욱</a:t>
              </a:r>
              <a:r>
                <a:rPr lang="en-US" altLang="ko-KR" sz="1050" dirty="0">
                  <a:solidFill>
                    <a:schemeClr val="bg1"/>
                  </a:solidFill>
                </a:rPr>
                <a:t>R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1628C1-880A-6A3C-3B36-B98E2E9A301D}"/>
              </a:ext>
            </a:extLst>
          </p:cNvPr>
          <p:cNvGrpSpPr/>
          <p:nvPr/>
        </p:nvGrpSpPr>
        <p:grpSpPr>
          <a:xfrm>
            <a:off x="7156439" y="4925532"/>
            <a:ext cx="1338773" cy="1781907"/>
            <a:chOff x="8539520" y="3347330"/>
            <a:chExt cx="1781907" cy="1781907"/>
          </a:xfrm>
        </p:grpSpPr>
        <p:pic>
          <p:nvPicPr>
            <p:cNvPr id="18" name="그래픽 17" descr="사용자">
              <a:extLst>
                <a:ext uri="{FF2B5EF4-FFF2-40B4-BE49-F238E27FC236}">
                  <a16:creationId xmlns:a16="http://schemas.microsoft.com/office/drawing/2014/main" id="{3508C829-3DA6-538B-D5A4-F208C4B0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9520" y="3347330"/>
              <a:ext cx="1781907" cy="17819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A53F44-7A1B-1280-B8D4-B232D080BD01}"/>
                </a:ext>
              </a:extLst>
            </p:cNvPr>
            <p:cNvSpPr txBox="1"/>
            <p:nvPr/>
          </p:nvSpPr>
          <p:spPr>
            <a:xfrm>
              <a:off x="9040667" y="4515041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이준호</a:t>
              </a:r>
              <a:r>
                <a:rPr lang="en-US" altLang="ko-KR" sz="1050" dirty="0">
                  <a:solidFill>
                    <a:schemeClr val="bg1"/>
                  </a:solidFill>
                </a:rPr>
                <a:t>R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FC0ABCE-3058-9D30-DC92-101BF0BC3166}"/>
              </a:ext>
            </a:extLst>
          </p:cNvPr>
          <p:cNvSpPr txBox="1"/>
          <p:nvPr/>
        </p:nvSpPr>
        <p:spPr>
          <a:xfrm>
            <a:off x="4879730" y="2297024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/>
              <a:t>〮 </a:t>
            </a:r>
            <a:r>
              <a:rPr lang="ko-KR" altLang="en-US" sz="1200" spc="-150" dirty="0" err="1"/>
              <a:t>교수님별</a:t>
            </a:r>
            <a:r>
              <a:rPr lang="ko-KR" altLang="en-US" sz="1200" spc="-150" dirty="0"/>
              <a:t> 맞춤 족보 특강</a:t>
            </a:r>
            <a:br>
              <a:rPr lang="en-US" altLang="ko-KR" sz="1200" spc="-150" dirty="0"/>
            </a:br>
            <a:r>
              <a:rPr lang="ko-KR" altLang="en-US" sz="1200" spc="-150" dirty="0"/>
              <a:t>〮 조별 맞춤 코칭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172888-AC60-986E-DAF5-0B47764286A1}"/>
              </a:ext>
            </a:extLst>
          </p:cNvPr>
          <p:cNvSpPr txBox="1"/>
          <p:nvPr/>
        </p:nvSpPr>
        <p:spPr>
          <a:xfrm>
            <a:off x="4855580" y="4742834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/>
              <a:t>〮</a:t>
            </a:r>
            <a:r>
              <a:rPr lang="en-US" altLang="ko-KR" sz="1200" spc="-150" dirty="0"/>
              <a:t> </a:t>
            </a:r>
            <a:r>
              <a:rPr lang="ko-KR" altLang="en-US" sz="1200" spc="-150" dirty="0"/>
              <a:t>어디에서도 볼 수 없었던</a:t>
            </a:r>
            <a:endParaRPr lang="en-US" altLang="ko-KR" sz="1200" spc="-150" dirty="0"/>
          </a:p>
          <a:p>
            <a:r>
              <a:rPr lang="en-US" altLang="ko-KR" sz="1200" spc="-150" dirty="0"/>
              <a:t> </a:t>
            </a:r>
            <a:r>
              <a:rPr lang="ko-KR" altLang="en-US" sz="1200" spc="-150" dirty="0"/>
              <a:t>소수정예 최상위권 </a:t>
            </a:r>
            <a:r>
              <a:rPr lang="ko-KR" altLang="en-US" sz="1200" spc="-150" dirty="0" err="1"/>
              <a:t>면접반</a:t>
            </a:r>
            <a:r>
              <a:rPr lang="ko-KR" altLang="en-US" sz="1200" spc="-150" dirty="0"/>
              <a:t> 운영</a:t>
            </a:r>
          </a:p>
          <a:p>
            <a:endParaRPr lang="ko-KR" altLang="en-US" sz="1200" spc="-1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58E6B81-C021-D781-4AF3-D639C2FBF78D}"/>
              </a:ext>
            </a:extLst>
          </p:cNvPr>
          <p:cNvSpPr/>
          <p:nvPr/>
        </p:nvSpPr>
        <p:spPr>
          <a:xfrm>
            <a:off x="2428828" y="2746684"/>
            <a:ext cx="2023933" cy="1210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어울리는</a:t>
            </a:r>
            <a:endParaRPr lang="en-US" altLang="ko-KR" spc="-150" dirty="0"/>
          </a:p>
          <a:p>
            <a:pPr algn="ctr"/>
            <a:r>
              <a:rPr lang="ko-KR" altLang="en-US" spc="-150" dirty="0"/>
              <a:t>일러스트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C75015-71CE-D37B-E061-4429A69A04EF}"/>
              </a:ext>
            </a:extLst>
          </p:cNvPr>
          <p:cNvSpPr txBox="1"/>
          <p:nvPr/>
        </p:nvSpPr>
        <p:spPr>
          <a:xfrm>
            <a:off x="899658" y="229702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/>
              <a:t>〮 실무 경험 기반 </a:t>
            </a:r>
            <a:r>
              <a:rPr lang="ko-KR" altLang="en-US" sz="1200" spc="-150" dirty="0" err="1"/>
              <a:t>직무별</a:t>
            </a:r>
            <a:r>
              <a:rPr lang="ko-KR" altLang="en-US" sz="1200" spc="-150" dirty="0"/>
              <a:t> 특강</a:t>
            </a:r>
            <a:endParaRPr lang="en-US" altLang="ko-KR" sz="1200" spc="-150" dirty="0"/>
          </a:p>
          <a:p>
            <a:r>
              <a:rPr lang="ko-KR" altLang="en-US" sz="1200" spc="-150" dirty="0"/>
              <a:t>〮 합격 성공 사례 공유 및 멘토링</a:t>
            </a:r>
            <a:endParaRPr lang="en-US" altLang="ko-KR" sz="1200" spc="-150" dirty="0"/>
          </a:p>
          <a:p>
            <a:endParaRPr lang="en-US" altLang="ko-KR" sz="1200" spc="-15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5161D4-51E9-8B1E-73A5-B28C1539E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72" b="14709"/>
          <a:stretch/>
        </p:blipFill>
        <p:spPr>
          <a:xfrm>
            <a:off x="6212666" y="2601927"/>
            <a:ext cx="2163564" cy="116918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CD66BD-C290-3DB6-A4F0-B4725C0AD2A8}"/>
              </a:ext>
            </a:extLst>
          </p:cNvPr>
          <p:cNvGrpSpPr/>
          <p:nvPr/>
        </p:nvGrpSpPr>
        <p:grpSpPr>
          <a:xfrm>
            <a:off x="7649556" y="4273218"/>
            <a:ext cx="726674" cy="726674"/>
            <a:chOff x="6567810" y="518746"/>
            <a:chExt cx="879275" cy="87927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568EF5A-E992-B1C6-BC8B-2F1AF8707F1D}"/>
                </a:ext>
              </a:extLst>
            </p:cNvPr>
            <p:cNvSpPr/>
            <p:nvPr/>
          </p:nvSpPr>
          <p:spPr>
            <a:xfrm>
              <a:off x="6567810" y="518746"/>
              <a:ext cx="879275" cy="879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pc="-1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EDB14-8B35-8BD4-5CB3-31CDA23ABD9B}"/>
                </a:ext>
              </a:extLst>
            </p:cNvPr>
            <p:cNvSpPr txBox="1"/>
            <p:nvPr/>
          </p:nvSpPr>
          <p:spPr>
            <a:xfrm>
              <a:off x="6685584" y="777434"/>
              <a:ext cx="643726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bg1"/>
                  </a:solidFill>
                </a:rPr>
                <a:t>NEW</a:t>
              </a:r>
              <a:endParaRPr lang="ko-KR" altLang="en-US" sz="14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177B2E-3364-CD81-A375-9351AF19E022}"/>
              </a:ext>
            </a:extLst>
          </p:cNvPr>
          <p:cNvSpPr/>
          <p:nvPr/>
        </p:nvSpPr>
        <p:spPr>
          <a:xfrm>
            <a:off x="820806" y="4070367"/>
            <a:ext cx="3754315" cy="2444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7E416-7043-0DA8-2B92-797CFEDA8FE8}"/>
              </a:ext>
            </a:extLst>
          </p:cNvPr>
          <p:cNvSpPr txBox="1"/>
          <p:nvPr/>
        </p:nvSpPr>
        <p:spPr>
          <a:xfrm>
            <a:off x="970722" y="416503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면접 배틀 진행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495BD-2076-C60E-50AE-C0D01A3F754D}"/>
              </a:ext>
            </a:extLst>
          </p:cNvPr>
          <p:cNvSpPr/>
          <p:nvPr/>
        </p:nvSpPr>
        <p:spPr>
          <a:xfrm>
            <a:off x="2409399" y="5098873"/>
            <a:ext cx="2023933" cy="1210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어울리는</a:t>
            </a:r>
            <a:endParaRPr lang="en-US" altLang="ko-KR" spc="-150" dirty="0"/>
          </a:p>
          <a:p>
            <a:pPr algn="ctr"/>
            <a:r>
              <a:rPr lang="ko-KR" altLang="en-US" spc="-150" dirty="0"/>
              <a:t>일러스트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EA228-BBC0-0E28-4B66-088BC0C6A16A}"/>
              </a:ext>
            </a:extLst>
          </p:cNvPr>
          <p:cNvSpPr txBox="1"/>
          <p:nvPr/>
        </p:nvSpPr>
        <p:spPr>
          <a:xfrm>
            <a:off x="925350" y="453822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/>
              <a:t>〮 조별 면접 </a:t>
            </a:r>
            <a:r>
              <a:rPr lang="ko-KR" altLang="en-US" sz="1200" spc="-150" dirty="0" err="1"/>
              <a:t>배틀을</a:t>
            </a:r>
            <a:r>
              <a:rPr lang="ko-KR" altLang="en-US" sz="1200" spc="-150" dirty="0"/>
              <a:t> 통한 면접 실력 극대화</a:t>
            </a:r>
            <a:endParaRPr lang="en-US" altLang="ko-KR" sz="1200" spc="-150" dirty="0"/>
          </a:p>
          <a:p>
            <a:r>
              <a:rPr lang="ko-KR" altLang="en-US" sz="1200" spc="-150" dirty="0"/>
              <a:t>〮 개인별 약점 분석 및 </a:t>
            </a:r>
            <a:r>
              <a:rPr lang="en-US" altLang="ko-KR" sz="1200" spc="-150" dirty="0"/>
              <a:t>1:1 </a:t>
            </a:r>
            <a:r>
              <a:rPr lang="ko-KR" altLang="en-US" sz="1200" spc="-150" dirty="0"/>
              <a:t>맞춤 피드백 제공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06FD759-5F8D-97E5-45D3-75CAC36173FA}"/>
              </a:ext>
            </a:extLst>
          </p:cNvPr>
          <p:cNvCxnSpPr>
            <a:stCxn id="24" idx="3"/>
          </p:cNvCxnSpPr>
          <p:nvPr/>
        </p:nvCxnSpPr>
        <p:spPr>
          <a:xfrm>
            <a:off x="8376230" y="3186518"/>
            <a:ext cx="1638208" cy="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D2117B-B909-5A95-2C06-B5BCB6CEE364}"/>
              </a:ext>
            </a:extLst>
          </p:cNvPr>
          <p:cNvSpPr txBox="1"/>
          <p:nvPr/>
        </p:nvSpPr>
        <p:spPr>
          <a:xfrm>
            <a:off x="10105750" y="2801796"/>
            <a:ext cx="1965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- </a:t>
            </a:r>
            <a:r>
              <a:rPr lang="ko-KR" altLang="en-US" sz="1100" b="1" dirty="0"/>
              <a:t>교수님이 잘 보이게</a:t>
            </a:r>
            <a:endParaRPr lang="en-US" altLang="ko-KR" sz="1100" b="1" dirty="0"/>
          </a:p>
          <a:p>
            <a:r>
              <a:rPr lang="ko-KR" altLang="en-US" sz="1100" b="1" dirty="0"/>
              <a:t>  잘라서 사용 부탁드립니다</a:t>
            </a:r>
            <a:r>
              <a:rPr lang="en-US" altLang="ko-KR" sz="1100" b="1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- </a:t>
            </a:r>
            <a:r>
              <a:rPr lang="ko-KR" altLang="en-US" sz="1100" b="1" dirty="0"/>
              <a:t>학생들 모자이크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9A163-BBF1-C11F-53C4-5198F248F104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C4435-2A4E-5941-DCF6-3776AEB9CA96}"/>
              </a:ext>
            </a:extLst>
          </p:cNvPr>
          <p:cNvSpPr txBox="1"/>
          <p:nvPr/>
        </p:nvSpPr>
        <p:spPr>
          <a:xfrm>
            <a:off x="2806235" y="484306"/>
            <a:ext cx="417133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여러분이 최종 합격하는 그 순간까지</a:t>
            </a:r>
            <a:endParaRPr lang="en-US" altLang="ko-KR" spc="-150" dirty="0"/>
          </a:p>
          <a:p>
            <a:pPr algn="ctr"/>
            <a:r>
              <a:rPr lang="ko-KR" altLang="en-US" spc="-150" dirty="0"/>
              <a:t>미래인재 </a:t>
            </a:r>
            <a:r>
              <a:rPr lang="en-US" altLang="ko-KR" spc="-150" dirty="0"/>
              <a:t>1</a:t>
            </a:r>
            <a:r>
              <a:rPr lang="ko-KR" altLang="en-US" spc="-150" dirty="0"/>
              <a:t>위 교수진이 끝까지 함께합니다</a:t>
            </a:r>
            <a:r>
              <a:rPr lang="en-US" altLang="ko-KR" spc="-150" dirty="0"/>
              <a:t>.</a:t>
            </a:r>
          </a:p>
          <a:p>
            <a:pPr algn="ctr"/>
            <a:endParaRPr lang="en-US" altLang="ko-KR" sz="1000" b="1" spc="-150" dirty="0"/>
          </a:p>
          <a:p>
            <a:pPr algn="ctr"/>
            <a:r>
              <a:rPr lang="ko-KR" altLang="en-US" sz="3600" b="1" spc="-150" dirty="0"/>
              <a:t>면접 기출 족보 특강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2DA79C-3A64-8341-F524-70B4B1F133BB}"/>
              </a:ext>
            </a:extLst>
          </p:cNvPr>
          <p:cNvGrpSpPr/>
          <p:nvPr/>
        </p:nvGrpSpPr>
        <p:grpSpPr>
          <a:xfrm>
            <a:off x="2332078" y="2043141"/>
            <a:ext cx="3156758" cy="3156758"/>
            <a:chOff x="5869036" y="2799538"/>
            <a:chExt cx="3156758" cy="3156758"/>
          </a:xfrm>
        </p:grpSpPr>
        <p:pic>
          <p:nvPicPr>
            <p:cNvPr id="7" name="그래픽 6" descr="사용자">
              <a:extLst>
                <a:ext uri="{FF2B5EF4-FFF2-40B4-BE49-F238E27FC236}">
                  <a16:creationId xmlns:a16="http://schemas.microsoft.com/office/drawing/2014/main" id="{66A1FFDE-E9E0-23C0-145A-738D40F3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9036" y="2799538"/>
              <a:ext cx="3156758" cy="31567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157663-FBCF-6612-CDFE-936643FE9D11}"/>
                </a:ext>
              </a:extLst>
            </p:cNvPr>
            <p:cNvSpPr txBox="1"/>
            <p:nvPr/>
          </p:nvSpPr>
          <p:spPr>
            <a:xfrm>
              <a:off x="6985589" y="4804503"/>
              <a:ext cx="9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</a:rPr>
                <a:t>신광은</a:t>
              </a:r>
              <a:r>
                <a:rPr lang="en-US" altLang="ko-KR" spc="-150" dirty="0">
                  <a:solidFill>
                    <a:schemeClr val="bg1"/>
                  </a:solidFill>
                </a:rPr>
                <a:t>T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036564-5C20-88E8-14A3-2B18666A67E6}"/>
              </a:ext>
            </a:extLst>
          </p:cNvPr>
          <p:cNvGrpSpPr/>
          <p:nvPr/>
        </p:nvGrpSpPr>
        <p:grpSpPr>
          <a:xfrm>
            <a:off x="4312543" y="2043141"/>
            <a:ext cx="3156758" cy="3156758"/>
            <a:chOff x="4337124" y="2799538"/>
            <a:chExt cx="3156758" cy="3156758"/>
          </a:xfrm>
        </p:grpSpPr>
        <p:pic>
          <p:nvPicPr>
            <p:cNvPr id="6" name="그래픽 5" descr="사용자">
              <a:extLst>
                <a:ext uri="{FF2B5EF4-FFF2-40B4-BE49-F238E27FC236}">
                  <a16:creationId xmlns:a16="http://schemas.microsoft.com/office/drawing/2014/main" id="{C542EA01-2C4C-0A59-B6E6-C067075B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7124" y="2799538"/>
              <a:ext cx="3156758" cy="31567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A81977-3B35-526C-2BCE-63777B549931}"/>
                </a:ext>
              </a:extLst>
            </p:cNvPr>
            <p:cNvSpPr txBox="1"/>
            <p:nvPr/>
          </p:nvSpPr>
          <p:spPr>
            <a:xfrm>
              <a:off x="5464702" y="4804503"/>
              <a:ext cx="9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</a:rPr>
                <a:t>장정훈</a:t>
              </a:r>
              <a:r>
                <a:rPr lang="en-US" altLang="ko-KR" spc="-150" dirty="0">
                  <a:solidFill>
                    <a:schemeClr val="bg1"/>
                  </a:solidFill>
                </a:rPr>
                <a:t>T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468033C-4906-6479-B503-6A9D09420E2D}"/>
              </a:ext>
            </a:extLst>
          </p:cNvPr>
          <p:cNvGrpSpPr/>
          <p:nvPr/>
        </p:nvGrpSpPr>
        <p:grpSpPr>
          <a:xfrm>
            <a:off x="2320581" y="4985222"/>
            <a:ext cx="5332760" cy="756413"/>
            <a:chOff x="2526271" y="4985222"/>
            <a:chExt cx="5332760" cy="7564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FF765F-4CF2-5472-F797-0CCBCACF811D}"/>
                </a:ext>
              </a:extLst>
            </p:cNvPr>
            <p:cNvSpPr txBox="1"/>
            <p:nvPr/>
          </p:nvSpPr>
          <p:spPr>
            <a:xfrm>
              <a:off x="3069633" y="5033749"/>
              <a:ext cx="43502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/>
                <a:t>최종 합격을 위한 면접 </a:t>
              </a:r>
              <a:r>
                <a:rPr lang="en-US" altLang="ko-KR" sz="2000" spc="-150" dirty="0"/>
                <a:t>One-Point Lesson</a:t>
              </a:r>
            </a:p>
            <a:p>
              <a:pPr algn="ctr"/>
              <a:r>
                <a:rPr lang="en-US" altLang="ko-KR" sz="2000" spc="-150" dirty="0"/>
                <a:t>&amp; </a:t>
              </a:r>
              <a:r>
                <a:rPr lang="ko-KR" altLang="en-US" sz="2000" spc="-150" dirty="0"/>
                <a:t>경찰 행정법 질의 완벽 대응 </a:t>
              </a:r>
              <a:r>
                <a:rPr lang="en-US" altLang="ko-KR" sz="2000" spc="-150" dirty="0"/>
                <a:t>Process</a:t>
              </a:r>
              <a:endParaRPr lang="ko-KR" altLang="en-US" sz="2000" spc="-150" dirty="0"/>
            </a:p>
          </p:txBody>
        </p:sp>
        <p:pic>
          <p:nvPicPr>
            <p:cNvPr id="27" name="그래픽 26" descr="열린 인용 부호">
              <a:extLst>
                <a:ext uri="{FF2B5EF4-FFF2-40B4-BE49-F238E27FC236}">
                  <a16:creationId xmlns:a16="http://schemas.microsoft.com/office/drawing/2014/main" id="{BA8C1E2E-4353-E652-BA36-92C2AEC79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6271" y="4985222"/>
              <a:ext cx="320492" cy="320492"/>
            </a:xfrm>
            <a:prstGeom prst="rect">
              <a:avLst/>
            </a:prstGeom>
          </p:spPr>
        </p:pic>
        <p:pic>
          <p:nvPicPr>
            <p:cNvPr id="29" name="그래픽 28" descr="닫는 인용 부호">
              <a:extLst>
                <a:ext uri="{FF2B5EF4-FFF2-40B4-BE49-F238E27FC236}">
                  <a16:creationId xmlns:a16="http://schemas.microsoft.com/office/drawing/2014/main" id="{18147D14-1A15-8FBB-14C0-9DA2F6E43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38539" y="5387692"/>
              <a:ext cx="320492" cy="32049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512ED7-5F95-5F68-E24E-CD507A43C9C0}"/>
              </a:ext>
            </a:extLst>
          </p:cNvPr>
          <p:cNvSpPr txBox="1"/>
          <p:nvPr/>
        </p:nvSpPr>
        <p:spPr>
          <a:xfrm>
            <a:off x="3638995" y="5774128"/>
            <a:ext cx="2505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/>
              <a:t>※ </a:t>
            </a:r>
            <a:r>
              <a:rPr lang="ko-KR" altLang="en-US" sz="900" spc="-150" dirty="0"/>
              <a:t>강의 일정은 등록자에 한하여 개별적으로 안내됩니다</a:t>
            </a:r>
            <a:r>
              <a:rPr lang="en-US" altLang="ko-KR" sz="900" spc="-150" dirty="0"/>
              <a:t>.</a:t>
            </a:r>
            <a:endParaRPr lang="ko-KR" altLang="en-US" sz="900" spc="-1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0422F0-8634-173C-7916-DCD0F6CC048B}"/>
              </a:ext>
            </a:extLst>
          </p:cNvPr>
          <p:cNvSpPr txBox="1"/>
          <p:nvPr/>
        </p:nvSpPr>
        <p:spPr>
          <a:xfrm>
            <a:off x="4055013" y="714540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/>
              <a:t>*</a:t>
            </a:r>
            <a:endParaRPr lang="ko-KR" altLang="en-US" sz="1200" spc="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B6B2CA-0647-D849-39FC-EFB76545A24E}"/>
              </a:ext>
            </a:extLst>
          </p:cNvPr>
          <p:cNvSpPr txBox="1"/>
          <p:nvPr/>
        </p:nvSpPr>
        <p:spPr>
          <a:xfrm>
            <a:off x="4410754" y="6499117"/>
            <a:ext cx="47500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*</a:t>
            </a:r>
            <a:r>
              <a:rPr lang="ko-KR" altLang="en-US" sz="700" dirty="0"/>
              <a:t>신광은</a:t>
            </a:r>
            <a:r>
              <a:rPr lang="en-US" altLang="ko-KR" sz="700" dirty="0"/>
              <a:t>-</a:t>
            </a:r>
            <a:r>
              <a:rPr lang="ko-KR" altLang="en-US" sz="700" dirty="0"/>
              <a:t>미래인재경찰학원 강의 수강생 수 기준 </a:t>
            </a:r>
            <a:r>
              <a:rPr lang="en-US" altLang="ko-KR" sz="700" dirty="0"/>
              <a:t>/ </a:t>
            </a:r>
            <a:r>
              <a:rPr lang="ko-KR" altLang="en-US" sz="700" dirty="0"/>
              <a:t>장정훈</a:t>
            </a:r>
            <a:r>
              <a:rPr lang="en-US" altLang="ko-KR" sz="700" dirty="0"/>
              <a:t>-23</a:t>
            </a:r>
            <a:r>
              <a:rPr lang="ko-KR" altLang="en-US" sz="700" dirty="0"/>
              <a:t>년 경찰학 교수진 카페 회원 수 기준</a:t>
            </a:r>
            <a:r>
              <a:rPr lang="en-US" altLang="ko-KR" sz="700" dirty="0"/>
              <a:t>(2024.02.16 </a:t>
            </a:r>
            <a:r>
              <a:rPr lang="ko-KR" altLang="en-US" sz="700" dirty="0"/>
              <a:t>기준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44B4F-202B-8E50-091D-3A501B57F8E4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2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37844"/>
              </p:ext>
            </p:extLst>
          </p:nvPr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800" dirty="0">
                          <a:latin typeface="+mn-ea"/>
                        </a:rPr>
                        <a:t>탭 형태로 진행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6AC578-5958-2BA7-E087-826E04CF873D}"/>
              </a:ext>
            </a:extLst>
          </p:cNvPr>
          <p:cNvGrpSpPr/>
          <p:nvPr/>
        </p:nvGrpSpPr>
        <p:grpSpPr>
          <a:xfrm>
            <a:off x="1557077" y="2772864"/>
            <a:ext cx="6445618" cy="1884455"/>
            <a:chOff x="981520" y="2549414"/>
            <a:chExt cx="7128063" cy="208397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CCFB3C0-D778-CF5C-2849-656964917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113" t="12283" r="41476" b="35786"/>
            <a:stretch/>
          </p:blipFill>
          <p:spPr>
            <a:xfrm>
              <a:off x="3360913" y="2550478"/>
              <a:ext cx="2669467" cy="207827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8C0B667-FBB3-3B52-CD6D-648E10A7B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16" t="67378" r="51645" b="2671"/>
            <a:stretch/>
          </p:blipFill>
          <p:spPr>
            <a:xfrm>
              <a:off x="981521" y="2549414"/>
              <a:ext cx="2479598" cy="109413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60442D-3EFA-EB4F-184E-2E1E07A6B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589" t="16199" r="8332" b="30542"/>
            <a:stretch/>
          </p:blipFill>
          <p:spPr>
            <a:xfrm>
              <a:off x="6030380" y="2550478"/>
              <a:ext cx="2079203" cy="207827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8576B35-7846-C2B9-E658-851EE2DC6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363" t="67378" r="6605" b="2671"/>
            <a:stretch/>
          </p:blipFill>
          <p:spPr>
            <a:xfrm>
              <a:off x="981520" y="3539252"/>
              <a:ext cx="2473304" cy="109413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520EDFF-A39B-0CE2-621E-1161DC34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77" y="4576079"/>
            <a:ext cx="6445618" cy="16903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679DC6-9D46-6FB6-3866-F53A23DE9AEC}"/>
              </a:ext>
            </a:extLst>
          </p:cNvPr>
          <p:cNvSpPr txBox="1"/>
          <p:nvPr/>
        </p:nvSpPr>
        <p:spPr>
          <a:xfrm>
            <a:off x="3720901" y="350317"/>
            <a:ext cx="219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/>
              <a:t>All-in-one</a:t>
            </a:r>
            <a:r>
              <a:rPr lang="en-US" altLang="ko-KR" b="1" spc="-150" dirty="0"/>
              <a:t> </a:t>
            </a:r>
            <a:r>
              <a:rPr lang="ko-KR" altLang="en-US" b="1" spc="-150" dirty="0" err="1"/>
              <a:t>면접반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01</a:t>
            </a:r>
            <a:endParaRPr lang="ko-KR" altLang="en-US" b="1" spc="-1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BFD7A-7DC2-B452-E44B-C3937ADD64C0}"/>
              </a:ext>
            </a:extLst>
          </p:cNvPr>
          <p:cNvSpPr txBox="1"/>
          <p:nvPr/>
        </p:nvSpPr>
        <p:spPr>
          <a:xfrm>
            <a:off x="1733491" y="587194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/>
              <a:t>01</a:t>
            </a:r>
            <a:endParaRPr lang="ko-KR" altLang="en-US" sz="9600" spc="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0573EC-82D6-DA04-B883-A5D482085F79}"/>
              </a:ext>
            </a:extLst>
          </p:cNvPr>
          <p:cNvSpPr txBox="1"/>
          <p:nvPr/>
        </p:nvSpPr>
        <p:spPr>
          <a:xfrm>
            <a:off x="3087370" y="144095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/>
              <a:t>미래인재 </a:t>
            </a:r>
            <a:r>
              <a:rPr lang="ko-KR" altLang="en-US" sz="2400" b="1" spc="-150" dirty="0" err="1"/>
              <a:t>시그니처</a:t>
            </a:r>
            <a:r>
              <a:rPr lang="ko-KR" altLang="en-US" sz="2400" b="1" spc="-150" dirty="0"/>
              <a:t> </a:t>
            </a:r>
            <a:r>
              <a:rPr lang="ko-KR" altLang="en-US" sz="2400" b="1" spc="-150" dirty="0" err="1"/>
              <a:t>강태중</a:t>
            </a:r>
            <a:r>
              <a:rPr lang="ko-KR" altLang="en-US" sz="2400" b="1" spc="-150" dirty="0"/>
              <a:t> </a:t>
            </a:r>
            <a:r>
              <a:rPr lang="ko-KR" altLang="en-US" sz="2400" b="1" spc="-150" dirty="0" err="1"/>
              <a:t>면접반</a:t>
            </a:r>
            <a:endParaRPr lang="ko-KR" altLang="en-US" sz="2400" b="1" spc="-1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7F3F5-7CDD-02F7-48DC-80A198410E71}"/>
              </a:ext>
            </a:extLst>
          </p:cNvPr>
          <p:cNvSpPr txBox="1"/>
          <p:nvPr/>
        </p:nvSpPr>
        <p:spPr>
          <a:xfrm>
            <a:off x="3106960" y="859440"/>
            <a:ext cx="47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경찰 경력 평균 </a:t>
            </a:r>
            <a:r>
              <a:rPr lang="en-US" altLang="ko-KR" spc="-150" dirty="0"/>
              <a:t>30</a:t>
            </a:r>
            <a:r>
              <a:rPr lang="ko-KR" altLang="en-US" spc="-150" dirty="0"/>
              <a:t>여년 이상</a:t>
            </a:r>
            <a:endParaRPr lang="en-US" altLang="ko-KR" spc="-150" dirty="0"/>
          </a:p>
          <a:p>
            <a:r>
              <a:rPr lang="ko-KR" altLang="en-US" spc="-150" dirty="0"/>
              <a:t>중앙경찰학교 교수 출신으로 구성된 면접 전문가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24BE05-3518-C7E7-970A-2065B4293EF0}"/>
              </a:ext>
            </a:extLst>
          </p:cNvPr>
          <p:cNvSpPr/>
          <p:nvPr/>
        </p:nvSpPr>
        <p:spPr>
          <a:xfrm>
            <a:off x="663388" y="2686980"/>
            <a:ext cx="7924800" cy="365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36A0B3-2414-D49A-64F8-210881C6F523}"/>
              </a:ext>
            </a:extLst>
          </p:cNvPr>
          <p:cNvSpPr/>
          <p:nvPr/>
        </p:nvSpPr>
        <p:spPr>
          <a:xfrm>
            <a:off x="663388" y="2234836"/>
            <a:ext cx="7924800" cy="443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A627DF-B89F-3C91-1CA7-BE3600DFB7F6}"/>
              </a:ext>
            </a:extLst>
          </p:cNvPr>
          <p:cNvSpPr/>
          <p:nvPr/>
        </p:nvSpPr>
        <p:spPr>
          <a:xfrm>
            <a:off x="663389" y="2234837"/>
            <a:ext cx="4213748" cy="44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375AD-1F63-64E4-74F8-1E0883C59C42}"/>
              </a:ext>
            </a:extLst>
          </p:cNvPr>
          <p:cNvSpPr txBox="1"/>
          <p:nvPr/>
        </p:nvSpPr>
        <p:spPr>
          <a:xfrm>
            <a:off x="1933747" y="2308431"/>
            <a:ext cx="172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</a:rPr>
              <a:t>시그니처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</a:rPr>
              <a:t>교수진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3FB661-FC4B-69E1-850C-14CD491FE502}"/>
              </a:ext>
            </a:extLst>
          </p:cNvPr>
          <p:cNvSpPr txBox="1"/>
          <p:nvPr/>
        </p:nvSpPr>
        <p:spPr>
          <a:xfrm>
            <a:off x="5914246" y="2308524"/>
            <a:ext cx="15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/>
              <a:t>면접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7D7BE-9917-DE5E-02DE-3E1BCE263171}"/>
              </a:ext>
            </a:extLst>
          </p:cNvPr>
          <p:cNvSpPr txBox="1"/>
          <p:nvPr/>
        </p:nvSpPr>
        <p:spPr>
          <a:xfrm>
            <a:off x="437249" y="2027142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3FB8A-E3B5-C3FC-00ED-E1C4C2CC1F7E}"/>
              </a:ext>
            </a:extLst>
          </p:cNvPr>
          <p:cNvSpPr txBox="1"/>
          <p:nvPr/>
        </p:nvSpPr>
        <p:spPr>
          <a:xfrm>
            <a:off x="9430473" y="1849597"/>
            <a:ext cx="223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기존 기획전 자료</a:t>
            </a:r>
            <a:r>
              <a:rPr lang="en-US" altLang="ko-KR" sz="1200" dirty="0"/>
              <a:t>&amp;</a:t>
            </a:r>
            <a:r>
              <a:rPr lang="ko-KR" altLang="en-US" sz="1200" dirty="0"/>
              <a:t>내용 참고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00982B-AB90-0C01-818D-A8869B844895}"/>
              </a:ext>
            </a:extLst>
          </p:cNvPr>
          <p:cNvCxnSpPr>
            <a:endCxn id="5" idx="1"/>
          </p:cNvCxnSpPr>
          <p:nvPr/>
        </p:nvCxnSpPr>
        <p:spPr>
          <a:xfrm flipV="1">
            <a:off x="8002695" y="1988097"/>
            <a:ext cx="1427778" cy="19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C1715-4768-2CF5-DF05-B924FDC58F0B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7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F365F2-B638-841F-E2FF-E1ADBBB22283}"/>
              </a:ext>
            </a:extLst>
          </p:cNvPr>
          <p:cNvSpPr/>
          <p:nvPr/>
        </p:nvSpPr>
        <p:spPr>
          <a:xfrm>
            <a:off x="663388" y="2686980"/>
            <a:ext cx="7924800" cy="365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1681"/>
              </p:ext>
            </p:extLst>
          </p:nvPr>
        </p:nvGraphicFramePr>
        <p:xfrm>
          <a:off x="9430473" y="1"/>
          <a:ext cx="2761527" cy="29961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탭 형태로 진행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버튼 클릭 시 해당 이미지 팝업 노출</a:t>
                      </a: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파일명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 err="1">
                          <a:latin typeface="맑은 고딕" panose="020B0503020000020004" pitchFamily="50" charset="-127"/>
                          <a:ea typeface="+mn-ea"/>
                        </a:rPr>
                        <a:t>시그니처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latin typeface="맑은 고딕" panose="020B0503020000020004" pitchFamily="50" charset="-127"/>
                          <a:ea typeface="+mn-ea"/>
                        </a:rPr>
                        <a:t>면접반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일일 프로그램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dirty="0" err="1">
                          <a:latin typeface="맑은 고딕" panose="020B0503020000020004" pitchFamily="50" charset="-127"/>
                          <a:ea typeface="+mn-ea"/>
                        </a:rPr>
                        <a:t>png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CE61C-004D-E608-C767-2C28010883DA}"/>
              </a:ext>
            </a:extLst>
          </p:cNvPr>
          <p:cNvSpPr txBox="1"/>
          <p:nvPr/>
        </p:nvSpPr>
        <p:spPr>
          <a:xfrm>
            <a:off x="1733491" y="591488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/>
              <a:t>01</a:t>
            </a:r>
            <a:endParaRPr lang="ko-KR" altLang="en-US" sz="9600" spc="-1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364A3-ED9A-DDB9-4FA7-563686006FC1}"/>
              </a:ext>
            </a:extLst>
          </p:cNvPr>
          <p:cNvSpPr txBox="1"/>
          <p:nvPr/>
        </p:nvSpPr>
        <p:spPr>
          <a:xfrm>
            <a:off x="3087370" y="144525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/>
              <a:t>미래인재 </a:t>
            </a:r>
            <a:r>
              <a:rPr lang="ko-KR" altLang="en-US" sz="2400" b="1" spc="-150" dirty="0" err="1"/>
              <a:t>시그니처</a:t>
            </a:r>
            <a:r>
              <a:rPr lang="ko-KR" altLang="en-US" sz="2400" b="1" spc="-150" dirty="0"/>
              <a:t> </a:t>
            </a:r>
            <a:r>
              <a:rPr lang="ko-KR" altLang="en-US" sz="2400" b="1" spc="-150" dirty="0" err="1"/>
              <a:t>강태중</a:t>
            </a:r>
            <a:r>
              <a:rPr lang="ko-KR" altLang="en-US" sz="2400" b="1" spc="-150" dirty="0"/>
              <a:t> </a:t>
            </a:r>
            <a:r>
              <a:rPr lang="ko-KR" altLang="en-US" sz="2400" b="1" spc="-150" dirty="0" err="1"/>
              <a:t>면접반</a:t>
            </a:r>
            <a:endParaRPr lang="ko-KR" altLang="en-US" sz="2400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BE979-5743-3858-9405-732AC380876E}"/>
              </a:ext>
            </a:extLst>
          </p:cNvPr>
          <p:cNvSpPr txBox="1"/>
          <p:nvPr/>
        </p:nvSpPr>
        <p:spPr>
          <a:xfrm>
            <a:off x="3106960" y="863734"/>
            <a:ext cx="47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경찰 경력 평균 </a:t>
            </a:r>
            <a:r>
              <a:rPr lang="en-US" altLang="ko-KR" spc="-150" dirty="0"/>
              <a:t>30</a:t>
            </a:r>
            <a:r>
              <a:rPr lang="ko-KR" altLang="en-US" spc="-150" dirty="0"/>
              <a:t>여년 이상</a:t>
            </a:r>
            <a:endParaRPr lang="en-US" altLang="ko-KR" spc="-150" dirty="0"/>
          </a:p>
          <a:p>
            <a:r>
              <a:rPr lang="ko-KR" altLang="en-US" spc="-150" dirty="0"/>
              <a:t>중앙경찰학교 교수 출신으로 구성된 면접 전문가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E7612E-7398-EDFE-B7F7-C2FA1EA5B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7" b="7845"/>
          <a:stretch/>
        </p:blipFill>
        <p:spPr>
          <a:xfrm>
            <a:off x="1557448" y="2799991"/>
            <a:ext cx="6136679" cy="311139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7B3ACC-5515-01A5-3603-D5E80C029BF5}"/>
              </a:ext>
            </a:extLst>
          </p:cNvPr>
          <p:cNvSpPr/>
          <p:nvPr/>
        </p:nvSpPr>
        <p:spPr>
          <a:xfrm>
            <a:off x="663388" y="2234836"/>
            <a:ext cx="7924800" cy="443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79368F-1125-046D-B890-F121C7BB67EC}"/>
              </a:ext>
            </a:extLst>
          </p:cNvPr>
          <p:cNvSpPr/>
          <p:nvPr/>
        </p:nvSpPr>
        <p:spPr>
          <a:xfrm>
            <a:off x="4392705" y="2234837"/>
            <a:ext cx="4195483" cy="44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A5646-1B91-5EAA-1B2D-8ECB9455E160}"/>
              </a:ext>
            </a:extLst>
          </p:cNvPr>
          <p:cNvSpPr txBox="1"/>
          <p:nvPr/>
        </p:nvSpPr>
        <p:spPr>
          <a:xfrm>
            <a:off x="1930052" y="2317648"/>
            <a:ext cx="172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/>
              <a:t>시그니처</a:t>
            </a:r>
            <a:r>
              <a:rPr lang="ko-KR" altLang="en-US" spc="-150" dirty="0"/>
              <a:t> </a:t>
            </a:r>
            <a:r>
              <a:rPr lang="ko-KR" altLang="en-US" b="1" spc="-150" dirty="0"/>
              <a:t>교수진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C91777-7C93-0EB9-544B-90AA3BF04A92}"/>
              </a:ext>
            </a:extLst>
          </p:cNvPr>
          <p:cNvSpPr txBox="1"/>
          <p:nvPr/>
        </p:nvSpPr>
        <p:spPr>
          <a:xfrm>
            <a:off x="5914246" y="2308524"/>
            <a:ext cx="15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면접 프로그램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7CF3641-A1E8-38E5-AE09-E4FF5BC01000}"/>
              </a:ext>
            </a:extLst>
          </p:cNvPr>
          <p:cNvSpPr/>
          <p:nvPr/>
        </p:nvSpPr>
        <p:spPr>
          <a:xfrm>
            <a:off x="3247748" y="5951846"/>
            <a:ext cx="2509224" cy="3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/>
              <a:t>일일 프로그램 자세히 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DC8F96-16AA-8DE1-AF16-92CB37DD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820" y="1186899"/>
            <a:ext cx="1868227" cy="8594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27ACC-1FFA-A3A0-9F75-5E5E5C93FF37}"/>
              </a:ext>
            </a:extLst>
          </p:cNvPr>
          <p:cNvSpPr txBox="1"/>
          <p:nvPr/>
        </p:nvSpPr>
        <p:spPr>
          <a:xfrm>
            <a:off x="437249" y="2027142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B99AB-7F6E-FB6E-8299-63038393A578}"/>
              </a:ext>
            </a:extLst>
          </p:cNvPr>
          <p:cNvSpPr txBox="1"/>
          <p:nvPr/>
        </p:nvSpPr>
        <p:spPr>
          <a:xfrm>
            <a:off x="3011325" y="5809599"/>
            <a:ext cx="3177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0A9CA6-728C-949B-80B5-77CE7FFC8704}"/>
              </a:ext>
            </a:extLst>
          </p:cNvPr>
          <p:cNvSpPr txBox="1"/>
          <p:nvPr/>
        </p:nvSpPr>
        <p:spPr>
          <a:xfrm>
            <a:off x="9430473" y="3047639"/>
            <a:ext cx="223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기존 기획전 자료</a:t>
            </a:r>
            <a:r>
              <a:rPr lang="en-US" altLang="ko-KR" sz="1200" dirty="0"/>
              <a:t>&amp;</a:t>
            </a:r>
            <a:r>
              <a:rPr lang="ko-KR" altLang="en-US" sz="1200" dirty="0"/>
              <a:t>내용 참고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D8EFF4-A21D-D41E-3131-57FA21273C55}"/>
              </a:ext>
            </a:extLst>
          </p:cNvPr>
          <p:cNvCxnSpPr>
            <a:endCxn id="21" idx="1"/>
          </p:cNvCxnSpPr>
          <p:nvPr/>
        </p:nvCxnSpPr>
        <p:spPr>
          <a:xfrm flipV="1">
            <a:off x="7367954" y="3186139"/>
            <a:ext cx="2062519" cy="6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EA0F2-1656-ACDA-8E5B-83ED61B188B7}"/>
              </a:ext>
            </a:extLst>
          </p:cNvPr>
          <p:cNvSpPr txBox="1"/>
          <p:nvPr/>
        </p:nvSpPr>
        <p:spPr>
          <a:xfrm>
            <a:off x="3720901" y="350317"/>
            <a:ext cx="219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/>
              <a:t>All-in-one</a:t>
            </a:r>
            <a:r>
              <a:rPr lang="en-US" altLang="ko-KR" b="1" spc="-150" dirty="0"/>
              <a:t> </a:t>
            </a:r>
            <a:r>
              <a:rPr lang="ko-KR" altLang="en-US" b="1" spc="-150" dirty="0" err="1"/>
              <a:t>면접반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01</a:t>
            </a:r>
            <a:endParaRPr lang="ko-KR" altLang="en-US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1FF9D-7353-A8DE-24DD-1FD76E866D64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48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6EDB-FCC9-649C-545D-7C3C502D7109}"/>
              </a:ext>
            </a:extLst>
          </p:cNvPr>
          <p:cNvSpPr txBox="1"/>
          <p:nvPr/>
        </p:nvSpPr>
        <p:spPr>
          <a:xfrm>
            <a:off x="3654171" y="479106"/>
            <a:ext cx="219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/>
              <a:t>All-in-one</a:t>
            </a:r>
            <a:r>
              <a:rPr lang="en-US" altLang="ko-KR" b="1" spc="-150" dirty="0"/>
              <a:t> </a:t>
            </a:r>
            <a:r>
              <a:rPr lang="ko-KR" altLang="en-US" b="1" spc="-150" dirty="0" err="1"/>
              <a:t>면접반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02</a:t>
            </a:r>
            <a:endParaRPr lang="ko-KR" altLang="en-US" b="1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2EE63-5817-8A7B-837E-2D83B936664C}"/>
              </a:ext>
            </a:extLst>
          </p:cNvPr>
          <p:cNvSpPr txBox="1"/>
          <p:nvPr/>
        </p:nvSpPr>
        <p:spPr>
          <a:xfrm>
            <a:off x="1400503" y="699632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/>
              <a:t>02</a:t>
            </a:r>
            <a:endParaRPr lang="ko-KR" altLang="en-US" sz="9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DA224-0184-DC28-4E14-512E0D6CDF14}"/>
              </a:ext>
            </a:extLst>
          </p:cNvPr>
          <p:cNvSpPr txBox="1"/>
          <p:nvPr/>
        </p:nvSpPr>
        <p:spPr>
          <a:xfrm>
            <a:off x="2907413" y="1136960"/>
            <a:ext cx="5333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/>
              <a:t>선착순 </a:t>
            </a:r>
            <a:r>
              <a:rPr lang="en-US" altLang="ko-KR" sz="2400" spc="-150" dirty="0"/>
              <a:t>30</a:t>
            </a:r>
            <a:r>
              <a:rPr lang="ko-KR" altLang="en-US" sz="2400" spc="-150" dirty="0"/>
              <a:t>명 한정</a:t>
            </a:r>
            <a:r>
              <a:rPr lang="en-US" altLang="ko-KR" sz="2400" spc="-150" dirty="0"/>
              <a:t>! </a:t>
            </a:r>
            <a:r>
              <a:rPr lang="ko-KR" altLang="en-US" sz="2400" spc="-150" dirty="0"/>
              <a:t>오직</a:t>
            </a:r>
            <a:r>
              <a:rPr lang="en-US" altLang="ko-KR" sz="2400" spc="-150" dirty="0"/>
              <a:t> </a:t>
            </a:r>
            <a:r>
              <a:rPr lang="ko-KR" altLang="en-US" sz="2400" b="1" spc="-150" dirty="0"/>
              <a:t>최상위권</a:t>
            </a:r>
            <a:r>
              <a:rPr lang="ko-KR" altLang="en-US" sz="2400" spc="-150" dirty="0"/>
              <a:t>을 위한</a:t>
            </a:r>
            <a:endParaRPr lang="en-US" altLang="ko-KR" sz="2400" spc="-150" dirty="0"/>
          </a:p>
          <a:p>
            <a:r>
              <a:rPr lang="ko-KR" altLang="en-US" sz="2400" b="1" spc="-150" dirty="0"/>
              <a:t>소수정예</a:t>
            </a:r>
            <a:r>
              <a:rPr lang="ko-KR" altLang="en-US" sz="2400" spc="-150" dirty="0"/>
              <a:t> </a:t>
            </a:r>
            <a:r>
              <a:rPr lang="ko-KR" altLang="en-US" sz="2400" b="1" spc="-150" dirty="0" err="1"/>
              <a:t>하이퍼</a:t>
            </a:r>
            <a:r>
              <a:rPr lang="ko-KR" altLang="en-US" sz="2400" b="1" spc="-150" dirty="0"/>
              <a:t> </a:t>
            </a:r>
            <a:r>
              <a:rPr lang="ko-KR" altLang="en-US" sz="2400" b="1" spc="-150" dirty="0" err="1"/>
              <a:t>면접반</a:t>
            </a:r>
            <a:endParaRPr lang="ko-KR" altLang="en-US" sz="2400" b="1" spc="-15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42CC77-155F-91FA-8DEF-A4C9E033DC48}"/>
              </a:ext>
            </a:extLst>
          </p:cNvPr>
          <p:cNvGrpSpPr/>
          <p:nvPr/>
        </p:nvGrpSpPr>
        <p:grpSpPr>
          <a:xfrm>
            <a:off x="3000669" y="2033357"/>
            <a:ext cx="2404159" cy="3199936"/>
            <a:chOff x="6932540" y="3347330"/>
            <a:chExt cx="1781907" cy="1781907"/>
          </a:xfrm>
        </p:grpSpPr>
        <p:pic>
          <p:nvPicPr>
            <p:cNvPr id="20" name="그래픽 19" descr="사용자">
              <a:extLst>
                <a:ext uri="{FF2B5EF4-FFF2-40B4-BE49-F238E27FC236}">
                  <a16:creationId xmlns:a16="http://schemas.microsoft.com/office/drawing/2014/main" id="{A73E2644-4CBB-CEF4-3341-8C60A045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2540" y="3347330"/>
              <a:ext cx="1781907" cy="17819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E5D923-F148-C9CA-AA87-C76F533632E3}"/>
                </a:ext>
              </a:extLst>
            </p:cNvPr>
            <p:cNvSpPr txBox="1"/>
            <p:nvPr/>
          </p:nvSpPr>
          <p:spPr>
            <a:xfrm>
              <a:off x="7595827" y="4515041"/>
              <a:ext cx="439837" cy="141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pc="-150" dirty="0" err="1">
                  <a:solidFill>
                    <a:schemeClr val="bg1"/>
                  </a:solidFill>
                </a:rPr>
                <a:t>박세욱</a:t>
              </a:r>
              <a:r>
                <a:rPr lang="en-US" altLang="ko-KR" sz="1050" spc="-150" dirty="0">
                  <a:solidFill>
                    <a:schemeClr val="bg1"/>
                  </a:solidFill>
                </a:rPr>
                <a:t>R</a:t>
              </a:r>
              <a:endParaRPr lang="ko-KR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DF0DF4-3AF5-0EFC-72A7-7E30F648E799}"/>
              </a:ext>
            </a:extLst>
          </p:cNvPr>
          <p:cNvGrpSpPr/>
          <p:nvPr/>
        </p:nvGrpSpPr>
        <p:grpSpPr>
          <a:xfrm>
            <a:off x="4280596" y="2033357"/>
            <a:ext cx="2404159" cy="3199936"/>
            <a:chOff x="8539520" y="3347330"/>
            <a:chExt cx="1781907" cy="1781907"/>
          </a:xfrm>
        </p:grpSpPr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C82D5D3E-63FC-E70C-7E29-BE797D90D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9520" y="3347330"/>
              <a:ext cx="1781907" cy="178190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4F3907-B5D4-03BF-84B9-73F2805D0418}"/>
                </a:ext>
              </a:extLst>
            </p:cNvPr>
            <p:cNvSpPr txBox="1"/>
            <p:nvPr/>
          </p:nvSpPr>
          <p:spPr>
            <a:xfrm>
              <a:off x="9171522" y="4515041"/>
              <a:ext cx="432709" cy="141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pc="-150" dirty="0">
                  <a:solidFill>
                    <a:schemeClr val="bg1"/>
                  </a:solidFill>
                </a:rPr>
                <a:t>이준호</a:t>
              </a:r>
              <a:r>
                <a:rPr lang="en-US" altLang="ko-KR" sz="1050" spc="-150" dirty="0">
                  <a:solidFill>
                    <a:schemeClr val="bg1"/>
                  </a:solidFill>
                </a:rPr>
                <a:t>T</a:t>
              </a:r>
              <a:endParaRPr lang="ko-KR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677E8F-2513-4123-CAB4-4FEE899A1782}"/>
              </a:ext>
            </a:extLst>
          </p:cNvPr>
          <p:cNvGrpSpPr/>
          <p:nvPr/>
        </p:nvGrpSpPr>
        <p:grpSpPr>
          <a:xfrm>
            <a:off x="6587435" y="2549725"/>
            <a:ext cx="879275" cy="879275"/>
            <a:chOff x="6567810" y="518746"/>
            <a:chExt cx="879275" cy="8792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7C6E4A4-BCDF-C68F-0AE2-9FE29C57E32B}"/>
                </a:ext>
              </a:extLst>
            </p:cNvPr>
            <p:cNvSpPr/>
            <p:nvPr/>
          </p:nvSpPr>
          <p:spPr>
            <a:xfrm>
              <a:off x="6567810" y="518746"/>
              <a:ext cx="879275" cy="879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62140-D89F-5AE4-D0B0-82074DB5CAD6}"/>
                </a:ext>
              </a:extLst>
            </p:cNvPr>
            <p:cNvSpPr txBox="1"/>
            <p:nvPr/>
          </p:nvSpPr>
          <p:spPr>
            <a:xfrm>
              <a:off x="6684954" y="777434"/>
              <a:ext cx="644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</a:rPr>
                <a:t>NEW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881E78C-23F3-7AF9-271B-9EFE8DACA64E}"/>
              </a:ext>
            </a:extLst>
          </p:cNvPr>
          <p:cNvSpPr txBox="1"/>
          <p:nvPr/>
        </p:nvSpPr>
        <p:spPr>
          <a:xfrm>
            <a:off x="2151528" y="4977685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/>
              <a:t>하이퍼</a:t>
            </a:r>
            <a:r>
              <a:rPr lang="ko-KR" altLang="en-US" spc="-150" dirty="0"/>
              <a:t> 면접반의 경우 개별 면담을 통해 등록이 확정됩니다</a:t>
            </a:r>
            <a:r>
              <a:rPr lang="en-US" altLang="ko-KR" spc="-15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247E41-D0AE-4A1A-DD61-1F7DFFFD58C9}"/>
              </a:ext>
            </a:extLst>
          </p:cNvPr>
          <p:cNvSpPr txBox="1"/>
          <p:nvPr/>
        </p:nvSpPr>
        <p:spPr>
          <a:xfrm>
            <a:off x="3055533" y="5361176"/>
            <a:ext cx="3760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/>
              <a:t>※ </a:t>
            </a:r>
            <a:r>
              <a:rPr lang="ko-KR" altLang="en-US" sz="1100" spc="-150" dirty="0"/>
              <a:t>개별 면담 후 조건에 부합하지 않을 시 등록이 취소될 수 있습니다</a:t>
            </a:r>
            <a:r>
              <a:rPr lang="en-US" altLang="ko-KR" sz="1100" spc="-15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55552-4D39-07BE-B558-A4C4FEDCFCE9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1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pc="-150" smtClean="0"/>
              <a:t>9</a:t>
            </a:fld>
            <a:endParaRPr lang="ko-KR" altLang="en-US" spc="-150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24659"/>
              </p:ext>
            </p:extLst>
          </p:nvPr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탭 형태로 진행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966D374-CA94-67B6-CC11-27F302D871F5}"/>
              </a:ext>
            </a:extLst>
          </p:cNvPr>
          <p:cNvSpPr txBox="1"/>
          <p:nvPr/>
        </p:nvSpPr>
        <p:spPr>
          <a:xfrm>
            <a:off x="2104907" y="112380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/>
              <a:t>100% </a:t>
            </a:r>
            <a:r>
              <a:rPr lang="ko-KR" altLang="en-US" b="1" spc="-150" dirty="0"/>
              <a:t>합격을 위해 기존과는 다른 방법이 필요했습니다</a:t>
            </a:r>
            <a:r>
              <a:rPr lang="en-US" altLang="ko-KR" b="1" spc="-150" dirty="0"/>
              <a:t>.</a:t>
            </a:r>
            <a:endParaRPr lang="ko-KR" altLang="en-US" b="1" spc="-1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758FA5-1FE4-C2D8-C597-CBDECD4A199D}"/>
              </a:ext>
            </a:extLst>
          </p:cNvPr>
          <p:cNvSpPr txBox="1"/>
          <p:nvPr/>
        </p:nvSpPr>
        <p:spPr>
          <a:xfrm>
            <a:off x="4548754" y="1783643"/>
            <a:ext cx="195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pc="-150" dirty="0"/>
              <a:t>.</a:t>
            </a:r>
          </a:p>
          <a:p>
            <a:r>
              <a:rPr lang="en-US" altLang="ko-KR" sz="900" b="1" spc="-150" dirty="0"/>
              <a:t>.</a:t>
            </a:r>
          </a:p>
          <a:p>
            <a:r>
              <a:rPr lang="en-US" altLang="ko-KR" sz="900" b="1" spc="-150" dirty="0"/>
              <a:t>.</a:t>
            </a:r>
          </a:p>
          <a:p>
            <a:endParaRPr lang="ko-KR" altLang="en-US" sz="100" b="1" spc="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01EDF-B8A5-3D79-2DFE-23AFC39DCADE}"/>
              </a:ext>
            </a:extLst>
          </p:cNvPr>
          <p:cNvSpPr txBox="1"/>
          <p:nvPr/>
        </p:nvSpPr>
        <p:spPr>
          <a:xfrm>
            <a:off x="3991710" y="500762"/>
            <a:ext cx="1350050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사전조사서 특강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서류작성법 특강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면접 이론 강의</a:t>
            </a:r>
            <a:endParaRPr lang="en-US" altLang="ko-KR" sz="1400" spc="-150" dirty="0"/>
          </a:p>
          <a:p>
            <a:pPr algn="ctr">
              <a:lnSpc>
                <a:spcPct val="150000"/>
              </a:lnSpc>
            </a:pPr>
            <a:r>
              <a:rPr lang="ko-KR" altLang="en-US" sz="1400" spc="-150" dirty="0"/>
              <a:t>조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스터디</a:t>
            </a:r>
            <a:r>
              <a:rPr lang="en-US" altLang="ko-KR" sz="1400" spc="-150" dirty="0"/>
              <a:t>)</a:t>
            </a:r>
            <a:r>
              <a:rPr lang="ko-KR" altLang="en-US" sz="1400" spc="-150" dirty="0"/>
              <a:t>편성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BC9D77-D8E7-6C2B-BA8F-1C42A2DE821F}"/>
              </a:ext>
            </a:extLst>
          </p:cNvPr>
          <p:cNvSpPr/>
          <p:nvPr/>
        </p:nvSpPr>
        <p:spPr>
          <a:xfrm>
            <a:off x="719704" y="2465871"/>
            <a:ext cx="7924800" cy="48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422C56-CA53-C0B4-A116-623516FA2510}"/>
              </a:ext>
            </a:extLst>
          </p:cNvPr>
          <p:cNvSpPr/>
          <p:nvPr/>
        </p:nvSpPr>
        <p:spPr>
          <a:xfrm>
            <a:off x="719703" y="2465872"/>
            <a:ext cx="2614047" cy="48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122CB-B0FB-5896-4483-C49A817031D2}"/>
              </a:ext>
            </a:extLst>
          </p:cNvPr>
          <p:cNvSpPr/>
          <p:nvPr/>
        </p:nvSpPr>
        <p:spPr>
          <a:xfrm>
            <a:off x="719704" y="2950576"/>
            <a:ext cx="7924800" cy="2650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CA409B8-6E6D-4FBF-3D8D-76A31DCE2981}"/>
              </a:ext>
            </a:extLst>
          </p:cNvPr>
          <p:cNvGrpSpPr/>
          <p:nvPr/>
        </p:nvGrpSpPr>
        <p:grpSpPr>
          <a:xfrm>
            <a:off x="982433" y="6006017"/>
            <a:ext cx="1922642" cy="369332"/>
            <a:chOff x="3556334" y="5900169"/>
            <a:chExt cx="1922642" cy="36933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C04D09E-9735-1A75-D6D9-C773B3F05FAB}"/>
                </a:ext>
              </a:extLst>
            </p:cNvPr>
            <p:cNvSpPr/>
            <p:nvPr/>
          </p:nvSpPr>
          <p:spPr>
            <a:xfrm>
              <a:off x="3606388" y="5995336"/>
              <a:ext cx="239265" cy="219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A5746E-DFD7-ED33-E60F-B01F4F95BDCC}"/>
                </a:ext>
              </a:extLst>
            </p:cNvPr>
            <p:cNvSpPr txBox="1"/>
            <p:nvPr/>
          </p:nvSpPr>
          <p:spPr>
            <a:xfrm>
              <a:off x="3556334" y="5900169"/>
              <a:ext cx="192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solidFill>
                    <a:schemeClr val="bg1"/>
                  </a:solidFill>
                </a:rPr>
                <a:t>+</a:t>
              </a:r>
              <a:r>
                <a:rPr lang="en-US" altLang="ko-KR" spc="-150" dirty="0"/>
                <a:t>  Plus Care Service</a:t>
              </a:r>
              <a:endParaRPr lang="ko-KR" altLang="en-US" spc="-15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661DB92-A331-04FE-2190-E9EE3D533958}"/>
              </a:ext>
            </a:extLst>
          </p:cNvPr>
          <p:cNvSpPr txBox="1"/>
          <p:nvPr/>
        </p:nvSpPr>
        <p:spPr>
          <a:xfrm>
            <a:off x="6727128" y="603740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</a:t>
            </a:r>
            <a:r>
              <a:rPr lang="en-US" altLang="ko-KR" sz="1200" spc="-150" dirty="0"/>
              <a:t> </a:t>
            </a:r>
            <a:r>
              <a:rPr lang="ko-KR" altLang="en-US" sz="1200" spc="-150" dirty="0"/>
              <a:t>소수정예 맞춤형</a:t>
            </a:r>
            <a:endParaRPr lang="en-US" altLang="ko-KR" sz="1200" spc="-150" dirty="0"/>
          </a:p>
          <a:p>
            <a:pPr algn="ctr"/>
            <a:r>
              <a:rPr lang="ko-KR" altLang="en-US" sz="1200" spc="-150" dirty="0"/>
              <a:t>면접 코칭</a:t>
            </a:r>
            <a:endParaRPr lang="en-US" altLang="ko-KR" sz="1200" spc="-1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203B86-B298-70B6-9688-EFE5870D0B79}"/>
              </a:ext>
            </a:extLst>
          </p:cNvPr>
          <p:cNvSpPr txBox="1"/>
          <p:nvPr/>
        </p:nvSpPr>
        <p:spPr>
          <a:xfrm>
            <a:off x="1254048" y="2425939"/>
            <a:ext cx="20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solidFill>
                  <a:schemeClr val="bg1"/>
                </a:solidFill>
                <a:latin typeface="Brush Script MT" panose="03060802040406070304" pitchFamily="66" charset="0"/>
              </a:rPr>
              <a:t>24</a:t>
            </a:r>
            <a:r>
              <a:rPr lang="en-US" altLang="ko-KR" sz="2000" b="1" spc="-150" dirty="0">
                <a:solidFill>
                  <a:schemeClr val="bg1"/>
                </a:solidFill>
                <a:latin typeface="Brush Script MT" panose="03060802040406070304" pitchFamily="66" charset="0"/>
              </a:rPr>
              <a:t>h</a:t>
            </a:r>
            <a:r>
              <a:rPr lang="en-US" altLang="ko-KR" sz="2000" b="1" dirty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</a:rPr>
              <a:t>All Care +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967776-0770-4E87-C9A7-8AADB419F99A}"/>
              </a:ext>
            </a:extLst>
          </p:cNvPr>
          <p:cNvSpPr/>
          <p:nvPr/>
        </p:nvSpPr>
        <p:spPr>
          <a:xfrm>
            <a:off x="3340660" y="2465869"/>
            <a:ext cx="2755340" cy="48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189C37-9BD2-48EA-6684-239E5D9602C6}"/>
              </a:ext>
            </a:extLst>
          </p:cNvPr>
          <p:cNvSpPr txBox="1"/>
          <p:nvPr/>
        </p:nvSpPr>
        <p:spPr>
          <a:xfrm>
            <a:off x="3441010" y="253366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현직</a:t>
            </a:r>
            <a:r>
              <a:rPr lang="en-US" altLang="ko-KR" b="1" spc="-150" dirty="0"/>
              <a:t>/</a:t>
            </a:r>
            <a:r>
              <a:rPr lang="ko-KR" altLang="en-US" b="1" spc="-150" dirty="0"/>
              <a:t>합격생 코칭</a:t>
            </a:r>
            <a:r>
              <a:rPr lang="en-US" altLang="ko-KR" b="1" spc="-150" dirty="0"/>
              <a:t>&amp;</a:t>
            </a:r>
            <a:r>
              <a:rPr lang="ko-KR" altLang="en-US" b="1" spc="-150" dirty="0"/>
              <a:t>멘토링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65606B-AE14-ACA6-2A00-7DF3049E6B65}"/>
              </a:ext>
            </a:extLst>
          </p:cNvPr>
          <p:cNvSpPr txBox="1"/>
          <p:nvPr/>
        </p:nvSpPr>
        <p:spPr>
          <a:xfrm>
            <a:off x="6808287" y="252355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/>
              <a:t>면접 배틀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B2E88F-B001-81F0-148A-D4FEB0608261}"/>
              </a:ext>
            </a:extLst>
          </p:cNvPr>
          <p:cNvSpPr txBox="1"/>
          <p:nvPr/>
        </p:nvSpPr>
        <p:spPr>
          <a:xfrm>
            <a:off x="3455804" y="209215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/>
              <a:t>Hyper Something Special</a:t>
            </a:r>
            <a:endParaRPr lang="ko-KR" altLang="en-US" b="1" spc="-15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2958D4D-5D84-6284-804B-537242261DF7}"/>
              </a:ext>
            </a:extLst>
          </p:cNvPr>
          <p:cNvSpPr/>
          <p:nvPr/>
        </p:nvSpPr>
        <p:spPr>
          <a:xfrm>
            <a:off x="2439192" y="3055606"/>
            <a:ext cx="1123635" cy="112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/>
              <a:t>아이콘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BE5C23-7D45-C164-3F02-CD49CA59B7F7}"/>
              </a:ext>
            </a:extLst>
          </p:cNvPr>
          <p:cNvSpPr txBox="1"/>
          <p:nvPr/>
        </p:nvSpPr>
        <p:spPr>
          <a:xfrm>
            <a:off x="1408047" y="4277641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/>
              <a:t>24h</a:t>
            </a:r>
            <a:r>
              <a:rPr lang="ko-KR" altLang="en-US" b="1" spc="-150" dirty="0"/>
              <a:t> 빈틈없는 상시 관리체제 도입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D298999-72D3-4006-1599-EF33DC2FBA55}"/>
              </a:ext>
            </a:extLst>
          </p:cNvPr>
          <p:cNvSpPr/>
          <p:nvPr/>
        </p:nvSpPr>
        <p:spPr>
          <a:xfrm>
            <a:off x="719703" y="5698423"/>
            <a:ext cx="7924800" cy="101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BD82CF2-C7F5-0AFA-BDB3-E10C338C4463}"/>
              </a:ext>
            </a:extLst>
          </p:cNvPr>
          <p:cNvSpPr/>
          <p:nvPr/>
        </p:nvSpPr>
        <p:spPr>
          <a:xfrm>
            <a:off x="5886049" y="3064362"/>
            <a:ext cx="1123635" cy="112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/>
              <a:t>아이콘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03C5D8-C637-C1B1-3563-9525724D3756}"/>
              </a:ext>
            </a:extLst>
          </p:cNvPr>
          <p:cNvSpPr txBox="1"/>
          <p:nvPr/>
        </p:nvSpPr>
        <p:spPr>
          <a:xfrm>
            <a:off x="5133679" y="427764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/>
              <a:t>하이퍼</a:t>
            </a:r>
            <a:r>
              <a:rPr lang="ko-KR" altLang="en-US" b="1" spc="-150" dirty="0"/>
              <a:t> </a:t>
            </a:r>
            <a:r>
              <a:rPr lang="ko-KR" altLang="en-US" b="1" spc="-150" dirty="0" err="1"/>
              <a:t>면접반</a:t>
            </a:r>
            <a:r>
              <a:rPr lang="ko-KR" altLang="en-US" b="1" spc="-150" dirty="0"/>
              <a:t> 전용 카페 운영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E71475-415A-9E46-63C5-46B620E96B92}"/>
              </a:ext>
            </a:extLst>
          </p:cNvPr>
          <p:cNvSpPr txBox="1"/>
          <p:nvPr/>
        </p:nvSpPr>
        <p:spPr>
          <a:xfrm>
            <a:off x="1508471" y="4675506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/>
              <a:t>〮</a:t>
            </a:r>
            <a:r>
              <a:rPr lang="en-US" altLang="ko-KR" sz="1400" spc="-150" dirty="0"/>
              <a:t>1:1 </a:t>
            </a:r>
            <a:r>
              <a:rPr lang="ko-KR" altLang="en-US" sz="1400" spc="-150" dirty="0"/>
              <a:t>개별 상담 및 카카오톡 오픈 </a:t>
            </a:r>
            <a:r>
              <a:rPr lang="ko-KR" altLang="en-US" sz="1400" spc="-150" dirty="0" err="1"/>
              <a:t>채팅방</a:t>
            </a:r>
            <a:r>
              <a:rPr lang="ko-KR" altLang="en-US" sz="1400" spc="-150" dirty="0"/>
              <a:t> 운영</a:t>
            </a:r>
            <a:endParaRPr lang="en-US" altLang="ko-KR" sz="1400" spc="-150" dirty="0"/>
          </a:p>
          <a:p>
            <a:pPr algn="ctr"/>
            <a:r>
              <a:rPr lang="ko-KR" altLang="en-US" sz="1400" spc="-150" dirty="0"/>
              <a:t>〮경찰 관련 주요 시사 및 정보 제공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BF54D2-A999-959D-3694-3236F99A8CE8}"/>
              </a:ext>
            </a:extLst>
          </p:cNvPr>
          <p:cNvSpPr txBox="1"/>
          <p:nvPr/>
        </p:nvSpPr>
        <p:spPr>
          <a:xfrm>
            <a:off x="5075170" y="4664386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/>
              <a:t>〮공지사항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조별 활동 보고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중요 내용 공유</a:t>
            </a:r>
            <a:endParaRPr lang="en-US" altLang="ko-KR" sz="1400" spc="-150" dirty="0"/>
          </a:p>
          <a:p>
            <a:pPr algn="ctr"/>
            <a:r>
              <a:rPr lang="ko-KR" altLang="en-US" sz="1400" spc="-150" dirty="0"/>
              <a:t>〮홈 워크 공유 및 점검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38B08-878A-D4B7-8BC3-7CC5E5531E27}"/>
              </a:ext>
            </a:extLst>
          </p:cNvPr>
          <p:cNvSpPr txBox="1"/>
          <p:nvPr/>
        </p:nvSpPr>
        <p:spPr>
          <a:xfrm>
            <a:off x="502266" y="2306863"/>
            <a:ext cx="349488" cy="406265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8505D-6416-4FA0-8C37-3AB1E1E9ACCF}"/>
              </a:ext>
            </a:extLst>
          </p:cNvPr>
          <p:cNvSpPr/>
          <p:nvPr/>
        </p:nvSpPr>
        <p:spPr>
          <a:xfrm>
            <a:off x="3495130" y="5857521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348DDD-534C-4F11-A3AD-AFA3A47B7A1B}"/>
              </a:ext>
            </a:extLst>
          </p:cNvPr>
          <p:cNvSpPr/>
          <p:nvPr/>
        </p:nvSpPr>
        <p:spPr>
          <a:xfrm>
            <a:off x="5090447" y="5866639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278591-71C7-477F-9E2C-0A35479F7CB3}"/>
              </a:ext>
            </a:extLst>
          </p:cNvPr>
          <p:cNvSpPr/>
          <p:nvPr/>
        </p:nvSpPr>
        <p:spPr>
          <a:xfrm>
            <a:off x="6678954" y="5857521"/>
            <a:ext cx="1326173" cy="73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0386FC-386C-42AA-B5D4-9E5E76BCC4B5}"/>
              </a:ext>
            </a:extLst>
          </p:cNvPr>
          <p:cNvSpPr txBox="1"/>
          <p:nvPr/>
        </p:nvSpPr>
        <p:spPr>
          <a:xfrm>
            <a:off x="5360949" y="5391386"/>
            <a:ext cx="3426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* </a:t>
            </a:r>
            <a:r>
              <a:rPr lang="ko-KR" altLang="en-US" sz="800" dirty="0"/>
              <a:t>자세한 세부 일정 안내는 학원 상담 및 </a:t>
            </a:r>
            <a:r>
              <a:rPr lang="ko-KR" altLang="en-US" sz="800" dirty="0" err="1"/>
              <a:t>면접반</a:t>
            </a:r>
            <a:r>
              <a:rPr lang="ko-KR" altLang="en-US" sz="800" dirty="0"/>
              <a:t> </a:t>
            </a:r>
            <a:r>
              <a:rPr lang="en-US" altLang="ko-KR" sz="800" dirty="0"/>
              <a:t>OT</a:t>
            </a:r>
            <a:r>
              <a:rPr lang="ko-KR" altLang="en-US" sz="800" dirty="0"/>
              <a:t>에서 진행됩니다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5FAEF-BC48-8E9F-E214-F94F2E96FDB2}"/>
              </a:ext>
            </a:extLst>
          </p:cNvPr>
          <p:cNvSpPr/>
          <p:nvPr/>
        </p:nvSpPr>
        <p:spPr>
          <a:xfrm>
            <a:off x="189470" y="76200"/>
            <a:ext cx="8954530" cy="673537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FA0BD-1481-10FE-6A4E-DDA99592300E}"/>
              </a:ext>
            </a:extLst>
          </p:cNvPr>
          <p:cNvSpPr txBox="1"/>
          <p:nvPr/>
        </p:nvSpPr>
        <p:spPr>
          <a:xfrm>
            <a:off x="3517034" y="609618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 </a:t>
            </a:r>
            <a:r>
              <a:rPr lang="ko-KR" altLang="en-US" sz="1200" spc="-150" dirty="0" err="1"/>
              <a:t>면접장</a:t>
            </a:r>
            <a:r>
              <a:rPr lang="en-US" altLang="ko-KR" sz="1200" spc="-150" dirty="0"/>
              <a:t> </a:t>
            </a:r>
            <a:r>
              <a:rPr lang="ko-KR" altLang="en-US" sz="1200" spc="-150" dirty="0"/>
              <a:t>대응 요령</a:t>
            </a:r>
            <a:endParaRPr lang="en-US" altLang="ko-KR" sz="12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EADBB-6D45-B519-4DB4-094A1A54C759}"/>
              </a:ext>
            </a:extLst>
          </p:cNvPr>
          <p:cNvSpPr txBox="1"/>
          <p:nvPr/>
        </p:nvSpPr>
        <p:spPr>
          <a:xfrm>
            <a:off x="5157344" y="6049825"/>
            <a:ext cx="1192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/>
              <a:t>〮 면접 </a:t>
            </a:r>
            <a:r>
              <a:rPr lang="en-US" altLang="ko-KR" sz="1200" spc="-150" dirty="0"/>
              <a:t>Before </a:t>
            </a:r>
            <a:r>
              <a:rPr lang="ko-KR" altLang="en-US" sz="1200" spc="-150" dirty="0"/>
              <a:t>영상</a:t>
            </a:r>
            <a:endParaRPr lang="en-US" altLang="ko-KR" sz="1200" spc="-150" dirty="0"/>
          </a:p>
          <a:p>
            <a:pPr algn="ctr"/>
            <a:r>
              <a:rPr lang="ko-KR" altLang="en-US" sz="1200" spc="-150" dirty="0"/>
              <a:t>촬영 활용</a:t>
            </a:r>
            <a:endParaRPr lang="en-US" altLang="ko-KR" sz="1200" spc="-1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B88C8-E666-3EB7-C984-7137EFD66167}"/>
              </a:ext>
            </a:extLst>
          </p:cNvPr>
          <p:cNvSpPr txBox="1"/>
          <p:nvPr/>
        </p:nvSpPr>
        <p:spPr>
          <a:xfrm>
            <a:off x="431321" y="6383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0D77-1260-9986-A55D-B9DED38AC730}"/>
              </a:ext>
            </a:extLst>
          </p:cNvPr>
          <p:cNvSpPr txBox="1"/>
          <p:nvPr/>
        </p:nvSpPr>
        <p:spPr>
          <a:xfrm>
            <a:off x="5980854" y="1546655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시안 나오면 </a:t>
            </a:r>
            <a:r>
              <a:rPr lang="ko-KR" altLang="en-US" dirty="0" err="1"/>
              <a:t>탭영역</a:t>
            </a:r>
            <a:r>
              <a:rPr lang="ko-KR" altLang="en-US" dirty="0"/>
              <a:t> 이미지 배경으로 사용하는 부분도 고려해두기</a:t>
            </a:r>
          </a:p>
        </p:txBody>
      </p:sp>
    </p:spTree>
    <p:extLst>
      <p:ext uri="{BB962C8B-B14F-4D97-AF65-F5344CB8AC3E}">
        <p14:creationId xmlns:p14="http://schemas.microsoft.com/office/powerpoint/2010/main" val="397124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997</Words>
  <Application>Microsoft Office PowerPoint</Application>
  <PresentationFormat>와이드스크린</PresentationFormat>
  <Paragraphs>318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Modern H Medium</vt:lpstr>
      <vt:lpstr>맑은 고딕</vt:lpstr>
      <vt:lpstr>Arial</vt:lpstr>
      <vt:lpstr>Brush Script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223</cp:revision>
  <dcterms:created xsi:type="dcterms:W3CDTF">2023-11-28T02:11:22Z</dcterms:created>
  <dcterms:modified xsi:type="dcterms:W3CDTF">2024-03-06T00:24:25Z</dcterms:modified>
</cp:coreProperties>
</file>