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26" r:id="rId2"/>
    <p:sldId id="727" r:id="rId3"/>
    <p:sldId id="842" r:id="rId4"/>
    <p:sldId id="853" r:id="rId5"/>
    <p:sldId id="825" r:id="rId6"/>
    <p:sldId id="845" r:id="rId7"/>
    <p:sldId id="846" r:id="rId8"/>
    <p:sldId id="847" r:id="rId9"/>
    <p:sldId id="852" r:id="rId10"/>
    <p:sldId id="857" r:id="rId11"/>
    <p:sldId id="858" r:id="rId12"/>
    <p:sldId id="854" r:id="rId13"/>
    <p:sldId id="848" r:id="rId14"/>
    <p:sldId id="826" r:id="rId15"/>
    <p:sldId id="859" r:id="rId16"/>
    <p:sldId id="821" r:id="rId17"/>
  </p:sldIdLst>
  <p:sldSz cx="12192000" cy="6858000"/>
  <p:notesSz cx="9866313" cy="6735763"/>
  <p:embeddedFontLst>
    <p:embeddedFont>
      <p:font typeface="G마켓 산스 TTF Bold" panose="02000000000000000000" pitchFamily="2" charset="-127"/>
      <p:bold r:id="rId20"/>
    </p:embeddedFont>
    <p:embeddedFont>
      <p:font typeface="G마켓 산스 TTF Light" panose="02000000000000000000" pitchFamily="2" charset="-127"/>
      <p:regular r:id="rId21"/>
    </p:embeddedFont>
    <p:embeddedFont>
      <p:font typeface="G마켓 산스 TTF Medium" panose="02000000000000000000" pitchFamily="2" charset="-127"/>
      <p:regular r:id="rId22"/>
    </p:embeddedFont>
    <p:embeddedFont>
      <p:font typeface="Pretendard Variable Medium" panose="02000003000000020004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726"/>
            <p14:sldId id="727"/>
          </p14:sldIdLst>
        </p14:section>
        <p14:section name="PR페이지" id="{2955F383-6F4F-4D96-8F5D-5A051B505CAC}">
          <p14:sldIdLst>
            <p14:sldId id="842"/>
            <p14:sldId id="853"/>
            <p14:sldId id="825"/>
            <p14:sldId id="845"/>
            <p14:sldId id="846"/>
            <p14:sldId id="847"/>
            <p14:sldId id="852"/>
            <p14:sldId id="857"/>
            <p14:sldId id="858"/>
            <p14:sldId id="854"/>
            <p14:sldId id="848"/>
            <p14:sldId id="826"/>
            <p14:sldId id="859"/>
          </p14:sldIdLst>
        </p14:section>
        <p14:section name="배너" id="{60355D9A-3709-4A99-82DD-A65204C62C33}">
          <p14:sldIdLst>
            <p14:sldId id="8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3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AFA"/>
    <a:srgbClr val="FFFFFF"/>
    <a:srgbClr val="41719C"/>
    <a:srgbClr val="002060"/>
    <a:srgbClr val="107BC1"/>
    <a:srgbClr val="001937"/>
    <a:srgbClr val="F0F5F9"/>
    <a:srgbClr val="000000"/>
    <a:srgbClr val="88C1D0"/>
    <a:srgbClr val="024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2037" autoAdjust="0"/>
  </p:normalViewPr>
  <p:slideViewPr>
    <p:cSldViewPr snapToGrid="0">
      <p:cViewPr varScale="1">
        <p:scale>
          <a:sx n="69" d="100"/>
          <a:sy n="69" d="100"/>
        </p:scale>
        <p:origin x="1056" y="72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733" y="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733" y="639762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7608" y="90616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08" y="428574"/>
            <a:ext cx="7823668" cy="621657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8015416" y="428574"/>
            <a:ext cx="1733289" cy="5585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0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9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1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5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3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7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1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ixabay.com/ko/vectors/%EC%BB%A4%EC%84%9C-%ED%99%94%EC%82%B4-%ED%8F%AC%EC%9D%B8%ED%84%B0-%EC%BB%B4%ED%93%A8%ED%84%B0-23229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ixabay.com/ko/vectors/%EC%BB%A4%EC%84%9C-%ED%99%94%EC%82%B4-%ED%8F%AC%EC%9D%B8%ED%84%B0-%EC%BB%B4%ED%93%A8%ED%84%B0-23229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45980" y="1867366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845980" y="3518883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9925" y="1990144"/>
            <a:ext cx="8124260" cy="14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/>
              <a:t>최진우 </a:t>
            </a:r>
            <a:r>
              <a:rPr lang="ko-KR" altLang="en-US" sz="3600" b="1" dirty="0" err="1"/>
              <a:t>티저페이지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웹페이지 기획안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3228C3-4F8F-DDD8-C519-7E6BA333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57031"/>
              </p:ext>
            </p:extLst>
          </p:nvPr>
        </p:nvGraphicFramePr>
        <p:xfrm>
          <a:off x="6954892" y="4809428"/>
          <a:ext cx="4333068" cy="1274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  <a:ea typeface="+mn-ea"/>
                        </a:rPr>
                        <a:t>한국사 최진우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  <a:ea typeface="+mn-ea"/>
                        </a:rPr>
                        <a:t>티저페이지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V3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2023.02.13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컨텐츠기획팀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홍혜민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2023.02.16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955056CE-EB48-BF8A-152C-038213D5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17" y="1234478"/>
            <a:ext cx="21240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55823C-CDE6-C6C6-6F1D-C1A18B0A8FE7}"/>
              </a:ext>
            </a:extLst>
          </p:cNvPr>
          <p:cNvSpPr/>
          <p:nvPr/>
        </p:nvSpPr>
        <p:spPr>
          <a:xfrm>
            <a:off x="226243" y="1035936"/>
            <a:ext cx="3560590" cy="23123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30087"/>
              </p:ext>
            </p:extLst>
          </p:nvPr>
        </p:nvGraphicFramePr>
        <p:xfrm>
          <a:off x="9476174" y="26466"/>
          <a:ext cx="2654423" cy="587162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오프라인 상세페이지로 이동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상품 상세 페이지 경로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-/</a:t>
                      </a:r>
                      <a:r>
                        <a:rPr lang="en-US" altLang="ko-KR" sz="900" spc="-100" baseline="0" dirty="0" err="1">
                          <a:latin typeface="+mn-ea"/>
                        </a:rPr>
                        <a:t>gosi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/classes/offline/monotechnic/</a:t>
                      </a:r>
                      <a:r>
                        <a:rPr lang="en-US" altLang="ko-KR" sz="900" spc="-100" baseline="0" dirty="0" err="1">
                          <a:latin typeface="+mn-ea"/>
                        </a:rPr>
                        <a:t>view.php?ssite_code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=4&amp;skind=2&amp;smock=2&amp;no=903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오프라인 홍보 페이지로 연결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경로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2/15(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수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)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확인 후 전달 예정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새창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으로 연결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오프라인 상세페이지로 이동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상품 상세 페이지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/</a:t>
                      </a:r>
                      <a:r>
                        <a:rPr lang="en-US" altLang="ko-KR" sz="900" spc="-100" baseline="0" dirty="0" err="1">
                          <a:latin typeface="+mn-ea"/>
                        </a:rPr>
                        <a:t>gosi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/classes/offline/monotechnic/</a:t>
                      </a:r>
                      <a:r>
                        <a:rPr lang="en-US" altLang="ko-KR" sz="900" spc="-100" baseline="0" dirty="0" err="1">
                          <a:latin typeface="+mn-ea"/>
                        </a:rPr>
                        <a:t>view.php?ssite_code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=4&amp;skind=2&amp;smock=2&amp;no=904</a:t>
                      </a: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89719C8-FCF4-F217-2F28-D6D047A1764B}"/>
              </a:ext>
            </a:extLst>
          </p:cNvPr>
          <p:cNvSpPr/>
          <p:nvPr/>
        </p:nvSpPr>
        <p:spPr>
          <a:xfrm>
            <a:off x="3716163" y="2908256"/>
            <a:ext cx="5601423" cy="33836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654B0A-9B6E-226E-CE81-2870FB560D68}"/>
              </a:ext>
            </a:extLst>
          </p:cNvPr>
          <p:cNvSpPr/>
          <p:nvPr/>
        </p:nvSpPr>
        <p:spPr>
          <a:xfrm>
            <a:off x="678266" y="2285050"/>
            <a:ext cx="2778164" cy="4215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7E58C-3A69-3302-2881-9C77A95579E5}"/>
              </a:ext>
            </a:extLst>
          </p:cNvPr>
          <p:cNvSpPr txBox="1"/>
          <p:nvPr/>
        </p:nvSpPr>
        <p:spPr>
          <a:xfrm>
            <a:off x="584998" y="1486386"/>
            <a:ext cx="2569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국가직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대비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한국사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1E8918A-BAB7-3FEF-3ADA-8F02D25F6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27315" y="2517965"/>
            <a:ext cx="226301" cy="3666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177E5AF-6E97-15EC-1F3D-5B97EA75E447}"/>
              </a:ext>
            </a:extLst>
          </p:cNvPr>
          <p:cNvSpPr txBox="1"/>
          <p:nvPr/>
        </p:nvSpPr>
        <p:spPr>
          <a:xfrm>
            <a:off x="857176" y="2307527"/>
            <a:ext cx="266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무료참여 사전신청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E7CA07-592C-8D75-A043-9545147A6A8B}"/>
              </a:ext>
            </a:extLst>
          </p:cNvPr>
          <p:cNvSpPr txBox="1"/>
          <p:nvPr/>
        </p:nvSpPr>
        <p:spPr>
          <a:xfrm>
            <a:off x="824201" y="865907"/>
            <a:ext cx="268855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rgbClr val="FF0000"/>
                </a:solidFill>
              </a:rPr>
              <a:t>Final</a:t>
            </a:r>
            <a:r>
              <a:rPr lang="en-US" altLang="ko-KR" dirty="0"/>
              <a:t> - 4</a:t>
            </a:r>
            <a:r>
              <a:rPr lang="ko-KR" altLang="en-US" dirty="0"/>
              <a:t>월 </a:t>
            </a:r>
            <a:r>
              <a:rPr lang="ko-KR" altLang="en-US" dirty="0" err="1"/>
              <a:t>국가직</a:t>
            </a:r>
            <a:r>
              <a:rPr lang="ko-KR" altLang="en-US" dirty="0"/>
              <a:t> 대비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13448-1EBE-4C01-FE8D-EEE8D0905F43}"/>
              </a:ext>
            </a:extLst>
          </p:cNvPr>
          <p:cNvSpPr txBox="1"/>
          <p:nvPr/>
        </p:nvSpPr>
        <p:spPr>
          <a:xfrm>
            <a:off x="5239667" y="2674796"/>
            <a:ext cx="268855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rgbClr val="FF0000"/>
                </a:solidFill>
              </a:rPr>
              <a:t>Final</a:t>
            </a:r>
            <a:r>
              <a:rPr lang="en-US" altLang="ko-KR" dirty="0"/>
              <a:t> - 6</a:t>
            </a:r>
            <a:r>
              <a:rPr lang="ko-KR" altLang="en-US" dirty="0"/>
              <a:t>월 지방직 대비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82F38A-6907-FD79-13A6-FE59667850E6}"/>
              </a:ext>
            </a:extLst>
          </p:cNvPr>
          <p:cNvSpPr/>
          <p:nvPr/>
        </p:nvSpPr>
        <p:spPr>
          <a:xfrm>
            <a:off x="4452233" y="5356494"/>
            <a:ext cx="4270342" cy="7597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965C9-EB2A-F15D-4713-3C4C0115AF9E}"/>
              </a:ext>
            </a:extLst>
          </p:cNvPr>
          <p:cNvSpPr txBox="1"/>
          <p:nvPr/>
        </p:nvSpPr>
        <p:spPr>
          <a:xfrm>
            <a:off x="4727413" y="5530884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49,900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FC472-E460-15CD-708B-318E40944309}"/>
              </a:ext>
            </a:extLst>
          </p:cNvPr>
          <p:cNvSpPr txBox="1"/>
          <p:nvPr/>
        </p:nvSpPr>
        <p:spPr>
          <a:xfrm>
            <a:off x="2622064" y="1386167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AADB50-9F9C-412D-9AEC-4EB21C531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21640" y="5994023"/>
            <a:ext cx="226301" cy="36666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70C572-9ACF-907C-B902-37D373C708BD}"/>
              </a:ext>
            </a:extLst>
          </p:cNvPr>
          <p:cNvSpPr/>
          <p:nvPr/>
        </p:nvSpPr>
        <p:spPr>
          <a:xfrm>
            <a:off x="4072379" y="3110585"/>
            <a:ext cx="3236509" cy="21288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6760A4-5A09-C325-5AD0-34F5404AF983}"/>
              </a:ext>
            </a:extLst>
          </p:cNvPr>
          <p:cNvGrpSpPr/>
          <p:nvPr/>
        </p:nvGrpSpPr>
        <p:grpSpPr>
          <a:xfrm>
            <a:off x="7395625" y="3675554"/>
            <a:ext cx="516488" cy="646331"/>
            <a:chOff x="2276291" y="3797347"/>
            <a:chExt cx="516488" cy="64633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585D082-40F2-8733-A7DA-6B65D853145E}"/>
                </a:ext>
              </a:extLst>
            </p:cNvPr>
            <p:cNvSpPr/>
            <p:nvPr/>
          </p:nvSpPr>
          <p:spPr>
            <a:xfrm>
              <a:off x="2389421" y="4017007"/>
              <a:ext cx="273377" cy="286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E0DEF6-50AD-4536-3100-2E80A4BD545D}"/>
                </a:ext>
              </a:extLst>
            </p:cNvPr>
            <p:cNvSpPr txBox="1"/>
            <p:nvPr/>
          </p:nvSpPr>
          <p:spPr>
            <a:xfrm>
              <a:off x="2276291" y="3797347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+</a:t>
              </a:r>
              <a:endParaRPr lang="ko-KR" altLang="en-US" sz="3600" b="1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01E3DA6-71D1-1815-B31E-257D8A556C23}"/>
              </a:ext>
            </a:extLst>
          </p:cNvPr>
          <p:cNvSpPr txBox="1"/>
          <p:nvPr/>
        </p:nvSpPr>
        <p:spPr>
          <a:xfrm>
            <a:off x="7929560" y="3434802"/>
            <a:ext cx="1261884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err="1">
                <a:solidFill>
                  <a:srgbClr val="FF0000"/>
                </a:solidFill>
              </a:rPr>
              <a:t>자습실</a:t>
            </a:r>
            <a:endParaRPr lang="en-US" altLang="ko-KR" sz="2800" b="1" i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F0000"/>
                </a:solidFill>
              </a:rPr>
              <a:t>무료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C3CC76-2D14-3D29-5530-4C20C778F88F}"/>
              </a:ext>
            </a:extLst>
          </p:cNvPr>
          <p:cNvSpPr txBox="1"/>
          <p:nvPr/>
        </p:nvSpPr>
        <p:spPr>
          <a:xfrm>
            <a:off x="3867520" y="196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현장 강의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160AD17-01DC-BD20-81E9-C740F1210EAA}"/>
              </a:ext>
            </a:extLst>
          </p:cNvPr>
          <p:cNvCxnSpPr/>
          <p:nvPr/>
        </p:nvCxnSpPr>
        <p:spPr>
          <a:xfrm>
            <a:off x="226243" y="257010"/>
            <a:ext cx="35243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46749AB-D9E4-FACC-B586-D9310B9DD952}"/>
              </a:ext>
            </a:extLst>
          </p:cNvPr>
          <p:cNvCxnSpPr/>
          <p:nvPr/>
        </p:nvCxnSpPr>
        <p:spPr>
          <a:xfrm>
            <a:off x="5525869" y="257010"/>
            <a:ext cx="35243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5806F4-AC1B-E4D3-0472-C189D873B3F7}"/>
              </a:ext>
            </a:extLst>
          </p:cNvPr>
          <p:cNvSpPr txBox="1"/>
          <p:nvPr/>
        </p:nvSpPr>
        <p:spPr>
          <a:xfrm>
            <a:off x="6403089" y="558425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파격특가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혜택받기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CB2D3F-4AD8-3F91-CEA5-DFD6D0B04C8F}"/>
              </a:ext>
            </a:extLst>
          </p:cNvPr>
          <p:cNvSpPr txBox="1"/>
          <p:nvPr/>
        </p:nvSpPr>
        <p:spPr>
          <a:xfrm>
            <a:off x="2516554" y="456631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solidFill>
                  <a:srgbClr val="FF0000"/>
                </a:solidFill>
              </a:rPr>
              <a:t>※ </a:t>
            </a:r>
            <a:r>
              <a:rPr lang="ko-KR" altLang="en-US" b="1" u="sng" dirty="0" err="1">
                <a:solidFill>
                  <a:srgbClr val="FF0000"/>
                </a:solidFill>
              </a:rPr>
              <a:t>실강생</a:t>
            </a:r>
            <a:r>
              <a:rPr lang="ko-KR" altLang="en-US" b="1" u="sng" dirty="0">
                <a:solidFill>
                  <a:srgbClr val="FF0000"/>
                </a:solidFill>
              </a:rPr>
              <a:t> 특전 </a:t>
            </a:r>
            <a:r>
              <a:rPr lang="en-US" altLang="ko-KR" b="1" u="sng" dirty="0">
                <a:solidFill>
                  <a:srgbClr val="FF0000"/>
                </a:solidFill>
              </a:rPr>
              <a:t>: </a:t>
            </a:r>
            <a:r>
              <a:rPr lang="ko-KR" altLang="en-US" b="1" u="sng" dirty="0" err="1">
                <a:solidFill>
                  <a:srgbClr val="FF0000"/>
                </a:solidFill>
              </a:rPr>
              <a:t>도시樂</a:t>
            </a:r>
            <a:r>
              <a:rPr lang="ko-KR" altLang="en-US" b="1" u="sng" dirty="0">
                <a:solidFill>
                  <a:srgbClr val="FF0000"/>
                </a:solidFill>
              </a:rPr>
              <a:t> 자료 무료 제공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4A62068-C8AC-8EF5-A77B-C8CE96B262F3}"/>
              </a:ext>
            </a:extLst>
          </p:cNvPr>
          <p:cNvGrpSpPr/>
          <p:nvPr/>
        </p:nvGrpSpPr>
        <p:grpSpPr>
          <a:xfrm>
            <a:off x="5697845" y="3743112"/>
            <a:ext cx="516488" cy="646331"/>
            <a:chOff x="2276291" y="3797347"/>
            <a:chExt cx="516488" cy="64633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D11205F-13F5-82F7-164B-150CC8C54512}"/>
                </a:ext>
              </a:extLst>
            </p:cNvPr>
            <p:cNvSpPr/>
            <p:nvPr/>
          </p:nvSpPr>
          <p:spPr>
            <a:xfrm>
              <a:off x="2389421" y="4017007"/>
              <a:ext cx="273377" cy="286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EC9DE3-F316-4011-24DC-92066637E59D}"/>
                </a:ext>
              </a:extLst>
            </p:cNvPr>
            <p:cNvSpPr txBox="1"/>
            <p:nvPr/>
          </p:nvSpPr>
          <p:spPr>
            <a:xfrm>
              <a:off x="2276291" y="3797347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+</a:t>
              </a:r>
              <a:endParaRPr lang="ko-KR" altLang="en-US" sz="3600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C59F6E0-6B26-8C83-2FBF-F4765FC74F1F}"/>
              </a:ext>
            </a:extLst>
          </p:cNvPr>
          <p:cNvSpPr txBox="1"/>
          <p:nvPr/>
        </p:nvSpPr>
        <p:spPr>
          <a:xfrm>
            <a:off x="4276969" y="3245768"/>
            <a:ext cx="2497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국가직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대비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한국사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1B30BB-7A39-4454-C1DB-CF76D9601667}"/>
              </a:ext>
            </a:extLst>
          </p:cNvPr>
          <p:cNvSpPr txBox="1"/>
          <p:nvPr/>
        </p:nvSpPr>
        <p:spPr>
          <a:xfrm>
            <a:off x="6311950" y="319517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9850CD-FD3C-617A-5BE8-3F28E39C8B61}"/>
              </a:ext>
            </a:extLst>
          </p:cNvPr>
          <p:cNvSpPr txBox="1"/>
          <p:nvPr/>
        </p:nvSpPr>
        <p:spPr>
          <a:xfrm>
            <a:off x="4252605" y="4464859"/>
            <a:ext cx="2497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지방직 대비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한국사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EBF0F6-B905-96F1-EC50-2CB1808FCE46}"/>
              </a:ext>
            </a:extLst>
          </p:cNvPr>
          <p:cNvSpPr txBox="1"/>
          <p:nvPr/>
        </p:nvSpPr>
        <p:spPr>
          <a:xfrm>
            <a:off x="6266645" y="4402670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ko-KR" altLang="en-US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AC2E26-137C-7BE7-8ED3-0D90402CD6F6}"/>
              </a:ext>
            </a:extLst>
          </p:cNvPr>
          <p:cNvSpPr txBox="1"/>
          <p:nvPr/>
        </p:nvSpPr>
        <p:spPr>
          <a:xfrm>
            <a:off x="584998" y="2910402"/>
            <a:ext cx="2888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예치금 만원 결제 후 종강 시 </a:t>
            </a:r>
            <a:r>
              <a:rPr lang="en-US" altLang="ko-KR" sz="1100" dirty="0"/>
              <a:t>100% </a:t>
            </a:r>
            <a:r>
              <a:rPr lang="ko-KR" altLang="en-US" sz="1100" dirty="0"/>
              <a:t>환급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B43C34-C60E-7273-5A41-4F629EF40633}"/>
              </a:ext>
            </a:extLst>
          </p:cNvPr>
          <p:cNvSpPr txBox="1"/>
          <p:nvPr/>
        </p:nvSpPr>
        <p:spPr>
          <a:xfrm>
            <a:off x="173304" y="3530928"/>
            <a:ext cx="2956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/>
              <a:t>■ 전과목 파이널 특강 신청하기 </a:t>
            </a:r>
            <a:r>
              <a:rPr lang="en-US" altLang="ko-KR" sz="1400" u="sng" dirty="0"/>
              <a:t>&gt;</a:t>
            </a:r>
            <a:endParaRPr lang="ko-KR" altLang="en-US" sz="1400" u="sng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4E5D45-9E1B-5226-2C34-3654447E2194}"/>
              </a:ext>
            </a:extLst>
          </p:cNvPr>
          <p:cNvSpPr/>
          <p:nvPr/>
        </p:nvSpPr>
        <p:spPr>
          <a:xfrm>
            <a:off x="497408" y="2149165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93BB8F-6C1C-A735-9969-AAFF19D48051}"/>
              </a:ext>
            </a:extLst>
          </p:cNvPr>
          <p:cNvSpPr/>
          <p:nvPr/>
        </p:nvSpPr>
        <p:spPr>
          <a:xfrm>
            <a:off x="4276969" y="5214161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A6F745-7873-3117-A6A1-51B57489FCC8}"/>
              </a:ext>
            </a:extLst>
          </p:cNvPr>
          <p:cNvSpPr/>
          <p:nvPr/>
        </p:nvSpPr>
        <p:spPr>
          <a:xfrm>
            <a:off x="14716" y="3497713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58CD5-C705-AB6D-761E-A0090D434B8E}"/>
              </a:ext>
            </a:extLst>
          </p:cNvPr>
          <p:cNvSpPr txBox="1"/>
          <p:nvPr/>
        </p:nvSpPr>
        <p:spPr>
          <a:xfrm>
            <a:off x="3716163" y="6376522"/>
            <a:ext cx="39709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[1][2] </a:t>
            </a:r>
            <a:r>
              <a:rPr lang="ko-KR" altLang="en-US" sz="1050" dirty="0"/>
              <a:t>특강 진행 </a:t>
            </a:r>
            <a:r>
              <a:rPr lang="ko-KR" altLang="en-US" sz="1050" dirty="0" err="1"/>
              <a:t>회차는</a:t>
            </a:r>
            <a:r>
              <a:rPr lang="ko-KR" altLang="en-US" sz="1050" dirty="0"/>
              <a:t> 내부 사정에 따라 변경될 수 있습니다</a:t>
            </a:r>
            <a:r>
              <a:rPr lang="en-US" altLang="ko-KR" sz="1050" dirty="0"/>
              <a:t>. </a:t>
            </a:r>
          </a:p>
          <a:p>
            <a:r>
              <a:rPr lang="en-US" altLang="ko-KR" sz="1050" dirty="0"/>
              <a:t>[1][2] </a:t>
            </a:r>
            <a:r>
              <a:rPr lang="ko-KR" altLang="en-US" sz="1050" dirty="0"/>
              <a:t>강의 진행일시는 유의사항을 통해 확인 해주세요</a:t>
            </a:r>
            <a:endParaRPr lang="en-US" altLang="ko-KR" sz="1050" dirty="0"/>
          </a:p>
          <a:p>
            <a:r>
              <a:rPr lang="en-US" altLang="ko-KR" sz="1050" dirty="0"/>
              <a:t>[2] </a:t>
            </a:r>
            <a:r>
              <a:rPr lang="ko-KR" altLang="en-US" sz="1050" dirty="0"/>
              <a:t>자습실은 </a:t>
            </a:r>
            <a:r>
              <a:rPr lang="ko-KR" altLang="en-US" sz="1050" dirty="0" err="1"/>
              <a:t>국가직</a:t>
            </a:r>
            <a:r>
              <a:rPr lang="ko-KR" altLang="en-US" sz="1050" dirty="0"/>
              <a:t> 시험전까지 제공 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26F78-B430-E45B-436B-F969E410148A}"/>
              </a:ext>
            </a:extLst>
          </p:cNvPr>
          <p:cNvSpPr txBox="1"/>
          <p:nvPr/>
        </p:nvSpPr>
        <p:spPr>
          <a:xfrm>
            <a:off x="482402" y="859800"/>
            <a:ext cx="4523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651E2-65A5-FA74-0C68-EF0818C787E2}"/>
              </a:ext>
            </a:extLst>
          </p:cNvPr>
          <p:cNvSpPr txBox="1"/>
          <p:nvPr/>
        </p:nvSpPr>
        <p:spPr>
          <a:xfrm>
            <a:off x="4911604" y="2677660"/>
            <a:ext cx="4523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72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63186"/>
              </p:ext>
            </p:extLst>
          </p:nvPr>
        </p:nvGraphicFramePr>
        <p:xfrm>
          <a:off x="9476174" y="26466"/>
          <a:ext cx="2654423" cy="539430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강의가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내강의실에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담기고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 -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  ‘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강의가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내강의실에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지급 되었습니다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＇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강의 담긴 상태에서 클릭 시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  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   ‘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이미 강의가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내강의실에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지급 되었습니다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.＇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강좌 코드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ONC2302131703536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강좌 경로</a:t>
                      </a: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https://www.miraeij.com/gosi/classes/online/monotechnic/view.php?stype=all&amp;sval=%EA%B5%AD%EA%B0%80%EC%A7%81%20%EC%8B%9C%ED%97%98%EB%8C%80%EB%B9%84%20-%20%ED%95%9C%EA%B5%AD%EC%82%AC%20%EB%8F%85%EC%8B%AC%EC%88%A0%20%EB%81%9D%EC%9E%A5%EC%A0%84&amp;ssite_code=4&amp;skind=1&amp;smock=2&amp;no=934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89719C8-FCF4-F217-2F28-D6D047A1764B}"/>
              </a:ext>
            </a:extLst>
          </p:cNvPr>
          <p:cNvSpPr/>
          <p:nvPr/>
        </p:nvSpPr>
        <p:spPr>
          <a:xfrm>
            <a:off x="226243" y="640345"/>
            <a:ext cx="8823977" cy="1848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654B0A-9B6E-226E-CE81-2870FB560D68}"/>
              </a:ext>
            </a:extLst>
          </p:cNvPr>
          <p:cNvSpPr/>
          <p:nvPr/>
        </p:nvSpPr>
        <p:spPr>
          <a:xfrm>
            <a:off x="5033913" y="1176799"/>
            <a:ext cx="3450477" cy="7597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7E58C-3A69-3302-2881-9C77A95579E5}"/>
              </a:ext>
            </a:extLst>
          </p:cNvPr>
          <p:cNvSpPr txBox="1"/>
          <p:nvPr/>
        </p:nvSpPr>
        <p:spPr>
          <a:xfrm>
            <a:off x="5571822" y="1445872"/>
            <a:ext cx="26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강의 무료 제공받기 </a:t>
            </a:r>
            <a:r>
              <a:rPr lang="en-US" altLang="ko-KR" b="1" dirty="0"/>
              <a:t>&gt; </a:t>
            </a:r>
            <a:endParaRPr lang="ko-KR" altLang="en-US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1E8918A-BAB7-3FEF-3ADA-8F02D25F6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41883" y="1826275"/>
            <a:ext cx="226301" cy="3666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5E7CA07-592C-8D75-A043-9545147A6A8B}"/>
              </a:ext>
            </a:extLst>
          </p:cNvPr>
          <p:cNvSpPr txBox="1"/>
          <p:nvPr/>
        </p:nvSpPr>
        <p:spPr>
          <a:xfrm>
            <a:off x="504561" y="905806"/>
            <a:ext cx="4273927" cy="113877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FF0000"/>
                </a:solidFill>
              </a:rPr>
              <a:t>Final</a:t>
            </a:r>
            <a:r>
              <a:rPr lang="en-US" altLang="ko-KR" sz="32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월 </a:t>
            </a:r>
            <a:r>
              <a:rPr lang="ko-KR" altLang="en-US" sz="2000" dirty="0" err="1"/>
              <a:t>국가직</a:t>
            </a:r>
            <a:r>
              <a:rPr lang="ko-KR" altLang="en-US" sz="2000" dirty="0"/>
              <a:t> 대비</a:t>
            </a:r>
            <a:endParaRPr lang="en-US" altLang="ko-KR" sz="3200" dirty="0"/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9BC7E-3D6C-BBA3-EFD9-8C4A8338F623}"/>
              </a:ext>
            </a:extLst>
          </p:cNvPr>
          <p:cNvSpPr txBox="1"/>
          <p:nvPr/>
        </p:nvSpPr>
        <p:spPr>
          <a:xfrm>
            <a:off x="3733101" y="9374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온라인 강의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78F5E2-8C84-7580-01E8-C8A26FEDC029}"/>
              </a:ext>
            </a:extLst>
          </p:cNvPr>
          <p:cNvCxnSpPr>
            <a:cxnSpLocks/>
          </p:cNvCxnSpPr>
          <p:nvPr/>
        </p:nvCxnSpPr>
        <p:spPr>
          <a:xfrm>
            <a:off x="226243" y="348792"/>
            <a:ext cx="33040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2AE139-2D51-FA10-B5EC-0EE6286E6199}"/>
              </a:ext>
            </a:extLst>
          </p:cNvPr>
          <p:cNvCxnSpPr>
            <a:cxnSpLocks/>
          </p:cNvCxnSpPr>
          <p:nvPr/>
        </p:nvCxnSpPr>
        <p:spPr>
          <a:xfrm>
            <a:off x="5778631" y="348792"/>
            <a:ext cx="32715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3E6CFCA-D2F7-BDF9-72DA-E19A46FB83F4}"/>
              </a:ext>
            </a:extLst>
          </p:cNvPr>
          <p:cNvSpPr/>
          <p:nvPr/>
        </p:nvSpPr>
        <p:spPr>
          <a:xfrm>
            <a:off x="5544762" y="910180"/>
            <a:ext cx="2218877" cy="428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5E2743-CCBF-AABD-D584-6BC897FA719C}"/>
              </a:ext>
            </a:extLst>
          </p:cNvPr>
          <p:cNvSpPr txBox="1"/>
          <p:nvPr/>
        </p:nvSpPr>
        <p:spPr>
          <a:xfrm>
            <a:off x="5562792" y="970694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</a:rPr>
              <a:t>사전 예약자 스페셜 혜택</a:t>
            </a:r>
            <a:r>
              <a:rPr lang="en-US" altLang="ko-KR" sz="1400" b="1" dirty="0">
                <a:solidFill>
                  <a:srgbClr val="FFFF00"/>
                </a:solidFill>
              </a:rPr>
              <a:t>!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057A3-5628-93D2-289C-08987A434C13}"/>
              </a:ext>
            </a:extLst>
          </p:cNvPr>
          <p:cNvSpPr txBox="1"/>
          <p:nvPr/>
        </p:nvSpPr>
        <p:spPr>
          <a:xfrm>
            <a:off x="2671606" y="2563803"/>
            <a:ext cx="6551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무료 사전예약 신청 시</a:t>
            </a:r>
            <a:r>
              <a:rPr lang="en-US" altLang="ko-KR" sz="1100" dirty="0"/>
              <a:t>,</a:t>
            </a:r>
            <a:r>
              <a:rPr lang="ko-KR" altLang="en-US" sz="1100" dirty="0"/>
              <a:t> 강의는 </a:t>
            </a:r>
            <a:r>
              <a:rPr lang="ko-KR" altLang="en-US" sz="1100" dirty="0" err="1"/>
              <a:t>내강의실에</a:t>
            </a:r>
            <a:r>
              <a:rPr lang="ko-KR" altLang="en-US" sz="1100" dirty="0"/>
              <a:t> 자동으로 담기며</a:t>
            </a:r>
            <a:r>
              <a:rPr lang="en-US" altLang="ko-KR" sz="1100" dirty="0"/>
              <a:t>, </a:t>
            </a:r>
            <a:r>
              <a:rPr lang="ko-KR" altLang="en-US" sz="1100" dirty="0"/>
              <a:t>강의 업로드는 </a:t>
            </a:r>
            <a:r>
              <a:rPr lang="en-US" altLang="ko-KR" sz="1100" dirty="0"/>
              <a:t>3/9</a:t>
            </a:r>
            <a:r>
              <a:rPr lang="ko-KR" altLang="en-US" sz="1100" dirty="0"/>
              <a:t>부터 진행 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A676F43-E287-255C-3D87-89DED99656B5}"/>
              </a:ext>
            </a:extLst>
          </p:cNvPr>
          <p:cNvSpPr/>
          <p:nvPr/>
        </p:nvSpPr>
        <p:spPr>
          <a:xfrm>
            <a:off x="8189593" y="1056465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86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고시닷컴 - 5급공채">
            <a:extLst>
              <a:ext uri="{FF2B5EF4-FFF2-40B4-BE49-F238E27FC236}">
                <a16:creationId xmlns:a16="http://schemas.microsoft.com/office/drawing/2014/main" id="{FC516BAF-95C3-B342-53A5-5195DC99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736" y="2361158"/>
            <a:ext cx="5440922" cy="442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5C6AA3-EE0B-B15B-8A5D-F77C13DF4AA4}"/>
              </a:ext>
            </a:extLst>
          </p:cNvPr>
          <p:cNvSpPr/>
          <p:nvPr/>
        </p:nvSpPr>
        <p:spPr>
          <a:xfrm>
            <a:off x="0" y="-6656"/>
            <a:ext cx="9389097" cy="2007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07075"/>
              </p:ext>
            </p:extLst>
          </p:nvPr>
        </p:nvGraphicFramePr>
        <p:xfrm>
          <a:off x="9476174" y="26466"/>
          <a:ext cx="2654423" cy="440975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080B25D-75F8-BD38-03C6-79908626B4E8}"/>
              </a:ext>
            </a:extLst>
          </p:cNvPr>
          <p:cNvSpPr txBox="1"/>
          <p:nvPr/>
        </p:nvSpPr>
        <p:spPr>
          <a:xfrm>
            <a:off x="559912" y="749048"/>
            <a:ext cx="8537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독한국사</a:t>
            </a:r>
            <a:r>
              <a:rPr lang="en-US" altLang="ko-KR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독심술</a:t>
            </a:r>
            <a:r>
              <a:rPr lang="en-US" altLang="ko-KR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b="1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진독개</a:t>
            </a:r>
            <a:r>
              <a:rPr lang="en-US" altLang="ko-KR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284, </a:t>
            </a:r>
            <a:r>
              <a:rPr lang="ko-KR" altLang="en-US" sz="3600" b="1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도시樂</a:t>
            </a:r>
            <a:r>
              <a:rPr lang="ko-KR" altLang="en-US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36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컨텐츠를 사용하는 선생님의 이름과 기대평을 남겨주세요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38402B-10DC-E709-A720-ADF40E038E46}"/>
              </a:ext>
            </a:extLst>
          </p:cNvPr>
          <p:cNvSpPr txBox="1"/>
          <p:nvPr/>
        </p:nvSpPr>
        <p:spPr>
          <a:xfrm>
            <a:off x="581111" y="2539397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이벤트 기간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869B7B-AC3A-ECB7-3047-694B652E0304}"/>
              </a:ext>
            </a:extLst>
          </p:cNvPr>
          <p:cNvSpPr txBox="1"/>
          <p:nvPr/>
        </p:nvSpPr>
        <p:spPr>
          <a:xfrm>
            <a:off x="581111" y="2939618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당첨자 발표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92A6F-BA9E-E9E4-F5BD-550FC0E816FD}"/>
              </a:ext>
            </a:extLst>
          </p:cNvPr>
          <p:cNvSpPr txBox="1"/>
          <p:nvPr/>
        </p:nvSpPr>
        <p:spPr>
          <a:xfrm>
            <a:off x="581111" y="3339839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이벤트 상품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AEA6BC-EF99-7399-3096-41F2A27E96C7}"/>
              </a:ext>
            </a:extLst>
          </p:cNvPr>
          <p:cNvSpPr txBox="1"/>
          <p:nvPr/>
        </p:nvSpPr>
        <p:spPr>
          <a:xfrm>
            <a:off x="1848564" y="253427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~ 2</a:t>
            </a:r>
            <a:r>
              <a:rPr lang="ko-KR" altLang="en-US" sz="1400" dirty="0"/>
              <a:t>월</a:t>
            </a:r>
            <a:r>
              <a:rPr lang="en-US" altLang="ko-KR" sz="1400" dirty="0"/>
              <a:t>28</a:t>
            </a:r>
            <a:r>
              <a:rPr lang="ko-KR" altLang="en-US" sz="1400" dirty="0"/>
              <a:t>일</a:t>
            </a:r>
            <a:r>
              <a:rPr lang="en-US" altLang="ko-KR" sz="1400" dirty="0"/>
              <a:t>(</a:t>
            </a:r>
            <a:r>
              <a:rPr lang="ko-KR" altLang="en-US" sz="1400" dirty="0"/>
              <a:t>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46FADB-35D5-049D-C8AC-15C6A883E280}"/>
              </a:ext>
            </a:extLst>
          </p:cNvPr>
          <p:cNvSpPr txBox="1"/>
          <p:nvPr/>
        </p:nvSpPr>
        <p:spPr>
          <a:xfrm>
            <a:off x="1848564" y="295314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8</a:t>
            </a:r>
            <a:r>
              <a:rPr lang="ko-KR" altLang="en-US" sz="1400" dirty="0"/>
              <a:t>일</a:t>
            </a:r>
            <a:r>
              <a:rPr lang="en-US" altLang="ko-KR" sz="1400" dirty="0"/>
              <a:t>(</a:t>
            </a:r>
            <a:r>
              <a:rPr lang="ko-KR" altLang="en-US" sz="1400" dirty="0"/>
              <a:t>수</a:t>
            </a:r>
            <a:r>
              <a:rPr lang="en-US" altLang="ko-KR" sz="1400" dirty="0"/>
              <a:t>) </a:t>
            </a:r>
            <a:r>
              <a:rPr lang="ko-KR" altLang="en-US" sz="1400" dirty="0"/>
              <a:t>공지사항 게시판을 통해 공지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A21E52-AF68-FC2B-9D47-95AF90466F89}"/>
              </a:ext>
            </a:extLst>
          </p:cNvPr>
          <p:cNvSpPr txBox="1"/>
          <p:nvPr/>
        </p:nvSpPr>
        <p:spPr>
          <a:xfrm>
            <a:off x="1848564" y="3327932"/>
            <a:ext cx="507703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참여자 전원</a:t>
            </a:r>
            <a:r>
              <a:rPr lang="en-US" altLang="ko-KR" sz="1400" dirty="0"/>
              <a:t> 100%</a:t>
            </a:r>
            <a:r>
              <a:rPr lang="ko-KR" altLang="en-US" sz="1400" dirty="0"/>
              <a:t> 미래인재 학습 포인트 </a:t>
            </a:r>
            <a:r>
              <a:rPr lang="en-US" altLang="ko-KR" sz="1400" dirty="0"/>
              <a:t>2000P</a:t>
            </a:r>
          </a:p>
          <a:p>
            <a:r>
              <a:rPr lang="ko-KR" altLang="en-US" sz="1400" dirty="0"/>
              <a:t>② 선착순 </a:t>
            </a:r>
            <a:r>
              <a:rPr lang="en-US" altLang="ko-KR" sz="1400" dirty="0"/>
              <a:t>20</a:t>
            </a:r>
            <a:r>
              <a:rPr lang="ko-KR" altLang="en-US" sz="1400" dirty="0"/>
              <a:t>명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배스킨라빈스</a:t>
            </a:r>
            <a:r>
              <a:rPr lang="ko-KR" altLang="en-US" sz="1400" dirty="0"/>
              <a:t> 아이스크림 콘</a:t>
            </a:r>
            <a:endParaRPr lang="en-US" altLang="ko-KR" sz="1400" dirty="0"/>
          </a:p>
          <a:p>
            <a:r>
              <a:rPr lang="ko-KR" altLang="en-US" sz="1400" dirty="0"/>
              <a:t>③ 추첨상품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에어팟</a:t>
            </a:r>
            <a:r>
              <a:rPr lang="ko-KR" altLang="en-US" sz="1400" dirty="0"/>
              <a:t> 프로</a:t>
            </a:r>
            <a:r>
              <a:rPr lang="en-US" altLang="ko-KR" sz="1400" dirty="0"/>
              <a:t>(1</a:t>
            </a:r>
            <a:r>
              <a:rPr lang="ko-KR" altLang="en-US" sz="1400" dirty="0"/>
              <a:t>명</a:t>
            </a:r>
            <a:r>
              <a:rPr lang="en-US" altLang="ko-KR" sz="1400" dirty="0"/>
              <a:t>), </a:t>
            </a:r>
            <a:r>
              <a:rPr lang="ko-KR" altLang="en-US" sz="1400" dirty="0"/>
              <a:t>스타벅스 아메리카노</a:t>
            </a:r>
            <a:r>
              <a:rPr lang="en-US" altLang="ko-KR" sz="1400" dirty="0"/>
              <a:t>(5</a:t>
            </a:r>
            <a:r>
              <a:rPr lang="ko-KR" altLang="en-US" sz="1400" dirty="0"/>
              <a:t>명</a:t>
            </a:r>
            <a:r>
              <a:rPr lang="en-US" altLang="ko-KR" sz="1400" dirty="0"/>
              <a:t>)   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F81B75-3635-1380-E8E7-FA7E0C59225E}"/>
              </a:ext>
            </a:extLst>
          </p:cNvPr>
          <p:cNvSpPr/>
          <p:nvPr/>
        </p:nvSpPr>
        <p:spPr>
          <a:xfrm>
            <a:off x="3121839" y="164374"/>
            <a:ext cx="3225304" cy="479129"/>
          </a:xfrm>
          <a:prstGeom prst="roundRect">
            <a:avLst>
              <a:gd name="adj" fmla="val 4863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B51EF-2483-70CC-FB09-AAC6D6F42A50}"/>
              </a:ext>
            </a:extLst>
          </p:cNvPr>
          <p:cNvSpPr txBox="1"/>
          <p:nvPr/>
        </p:nvSpPr>
        <p:spPr>
          <a:xfrm>
            <a:off x="3357160" y="222018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독한국사 입성 이벤트 </a:t>
            </a:r>
            <a:r>
              <a:rPr lang="en-US" altLang="ko-KR" b="1" dirty="0"/>
              <a:t>02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60D4969-A9B8-5A08-CFA3-D1469A5CF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11" y="4426501"/>
            <a:ext cx="6047532" cy="18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09CCFE-96E3-CE3B-7C85-FFB2BD88A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27867"/>
              </p:ext>
            </p:extLst>
          </p:nvPr>
        </p:nvGraphicFramePr>
        <p:xfrm>
          <a:off x="9476174" y="26466"/>
          <a:ext cx="2654423" cy="615717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해당 창 클릭 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글쓰기 권한 부여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등록하기 버튼 클릭 시 글 자동 저장되어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하단 리스트 되도록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글자 수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10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자 이상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–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조건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미충족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글자수는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10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자 이상 등록 해주세요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게시글 등록 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등록자 전원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2000p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지급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참여자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1ID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당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포인트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1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회 지급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   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게시글은 중복 등록 가능하도록 개발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사용자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수정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삭제 기능 없음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관리자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–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노출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비노출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삭제 기능 추가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            -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지급 포인트 회수 기능 추가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6FDCE02-3567-57CE-5228-A54543858329}"/>
              </a:ext>
            </a:extLst>
          </p:cNvPr>
          <p:cNvSpPr/>
          <p:nvPr/>
        </p:nvSpPr>
        <p:spPr>
          <a:xfrm>
            <a:off x="584462" y="452486"/>
            <a:ext cx="8427563" cy="942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8A0D0-FE3E-A2FC-7F75-7C98ED7BD24E}"/>
              </a:ext>
            </a:extLst>
          </p:cNvPr>
          <p:cNvSpPr txBox="1"/>
          <p:nvPr/>
        </p:nvSpPr>
        <p:spPr>
          <a:xfrm>
            <a:off x="895547" y="739160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선생님의 이름과 기대평을 남겨주세요</a:t>
            </a:r>
            <a:r>
              <a:rPr lang="en-US" altLang="ko-KR" b="1" dirty="0">
                <a:solidFill>
                  <a:schemeClr val="bg1"/>
                </a:solidFill>
              </a:rPr>
              <a:t>~! (</a:t>
            </a:r>
            <a:r>
              <a:rPr lang="ko-KR" altLang="en-US" b="1" dirty="0">
                <a:solidFill>
                  <a:schemeClr val="bg1"/>
                </a:solidFill>
              </a:rPr>
              <a:t>글자 수 </a:t>
            </a:r>
            <a:r>
              <a:rPr lang="en-US" altLang="ko-KR" b="1" dirty="0">
                <a:solidFill>
                  <a:schemeClr val="bg1"/>
                </a:solidFill>
              </a:rPr>
              <a:t>10</a:t>
            </a:r>
            <a:r>
              <a:rPr lang="ko-KR" altLang="en-US" b="1" dirty="0">
                <a:solidFill>
                  <a:schemeClr val="bg1"/>
                </a:solidFill>
              </a:rPr>
              <a:t>자 이상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559132-3475-EB62-6EAD-5F71DDB98594}"/>
              </a:ext>
            </a:extLst>
          </p:cNvPr>
          <p:cNvCxnSpPr>
            <a:cxnSpLocks/>
          </p:cNvCxnSpPr>
          <p:nvPr/>
        </p:nvCxnSpPr>
        <p:spPr>
          <a:xfrm>
            <a:off x="584462" y="1819373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C3FD50-F45A-D50F-2511-3C6BC46F6FF9}"/>
              </a:ext>
            </a:extLst>
          </p:cNvPr>
          <p:cNvCxnSpPr>
            <a:cxnSpLocks/>
          </p:cNvCxnSpPr>
          <p:nvPr/>
        </p:nvCxnSpPr>
        <p:spPr>
          <a:xfrm>
            <a:off x="584462" y="2224726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B05FB3-0E36-7146-F7AB-06B196FE8CBF}"/>
              </a:ext>
            </a:extLst>
          </p:cNvPr>
          <p:cNvCxnSpPr>
            <a:cxnSpLocks/>
          </p:cNvCxnSpPr>
          <p:nvPr/>
        </p:nvCxnSpPr>
        <p:spPr>
          <a:xfrm>
            <a:off x="584462" y="2620652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22AE97-EEED-97BB-912A-1774559E86FB}"/>
              </a:ext>
            </a:extLst>
          </p:cNvPr>
          <p:cNvCxnSpPr>
            <a:cxnSpLocks/>
          </p:cNvCxnSpPr>
          <p:nvPr/>
        </p:nvCxnSpPr>
        <p:spPr>
          <a:xfrm>
            <a:off x="584462" y="2997724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1F6C61-D847-565D-B585-9B770B88B8A4}"/>
              </a:ext>
            </a:extLst>
          </p:cNvPr>
          <p:cNvCxnSpPr>
            <a:cxnSpLocks/>
          </p:cNvCxnSpPr>
          <p:nvPr/>
        </p:nvCxnSpPr>
        <p:spPr>
          <a:xfrm>
            <a:off x="584462" y="3374795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AC5F781-7FE1-55D3-64FF-478F4364B119}"/>
              </a:ext>
            </a:extLst>
          </p:cNvPr>
          <p:cNvCxnSpPr>
            <a:cxnSpLocks/>
          </p:cNvCxnSpPr>
          <p:nvPr/>
        </p:nvCxnSpPr>
        <p:spPr>
          <a:xfrm>
            <a:off x="584462" y="3780148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3FF084F-C799-5818-074E-2562C0683602}"/>
              </a:ext>
            </a:extLst>
          </p:cNvPr>
          <p:cNvCxnSpPr>
            <a:cxnSpLocks/>
          </p:cNvCxnSpPr>
          <p:nvPr/>
        </p:nvCxnSpPr>
        <p:spPr>
          <a:xfrm>
            <a:off x="584462" y="4157220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36DD59-B26F-4905-20CE-B5C2083C961E}"/>
              </a:ext>
            </a:extLst>
          </p:cNvPr>
          <p:cNvCxnSpPr>
            <a:cxnSpLocks/>
          </p:cNvCxnSpPr>
          <p:nvPr/>
        </p:nvCxnSpPr>
        <p:spPr>
          <a:xfrm>
            <a:off x="584462" y="4562573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93D6464A-1429-4C14-F837-2B8F0BE632F3}"/>
              </a:ext>
            </a:extLst>
          </p:cNvPr>
          <p:cNvSpPr/>
          <p:nvPr/>
        </p:nvSpPr>
        <p:spPr>
          <a:xfrm>
            <a:off x="365346" y="294124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62C0A-2CAA-8872-BA73-232BA8ACD6AE}"/>
              </a:ext>
            </a:extLst>
          </p:cNvPr>
          <p:cNvSpPr txBox="1"/>
          <p:nvPr/>
        </p:nvSpPr>
        <p:spPr>
          <a:xfrm>
            <a:off x="8041064" y="614205"/>
            <a:ext cx="64633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등록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하기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B47307-989D-48DB-DD29-C5C03419B03C}"/>
              </a:ext>
            </a:extLst>
          </p:cNvPr>
          <p:cNvSpPr/>
          <p:nvPr/>
        </p:nvSpPr>
        <p:spPr>
          <a:xfrm>
            <a:off x="7897844" y="294124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26511-D2A1-1265-E901-082EEDF965FA}"/>
              </a:ext>
            </a:extLst>
          </p:cNvPr>
          <p:cNvSpPr txBox="1"/>
          <p:nvPr/>
        </p:nvSpPr>
        <p:spPr>
          <a:xfrm>
            <a:off x="2124364" y="4913745"/>
            <a:ext cx="591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1    2    3    4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04F9BD-88AD-6D70-32F1-4224BCFB64A4}"/>
              </a:ext>
            </a:extLst>
          </p:cNvPr>
          <p:cNvSpPr/>
          <p:nvPr/>
        </p:nvSpPr>
        <p:spPr>
          <a:xfrm>
            <a:off x="812800" y="1625599"/>
            <a:ext cx="82747" cy="9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54ECFF-D6E3-BF6E-17FD-840CB1496301}"/>
              </a:ext>
            </a:extLst>
          </p:cNvPr>
          <p:cNvSpPr/>
          <p:nvPr/>
        </p:nvSpPr>
        <p:spPr>
          <a:xfrm>
            <a:off x="808181" y="2008903"/>
            <a:ext cx="82747" cy="9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3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B84C0E-5C82-D146-DAA7-2CE3A7C6B96F}"/>
              </a:ext>
            </a:extLst>
          </p:cNvPr>
          <p:cNvSpPr/>
          <p:nvPr/>
        </p:nvSpPr>
        <p:spPr>
          <a:xfrm>
            <a:off x="292608" y="228600"/>
            <a:ext cx="7781544" cy="66294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BFEC2D-21FC-6C84-6A29-AB7993D48895}"/>
              </a:ext>
            </a:extLst>
          </p:cNvPr>
          <p:cNvSpPr txBox="1"/>
          <p:nvPr/>
        </p:nvSpPr>
        <p:spPr>
          <a:xfrm>
            <a:off x="292608" y="347472"/>
            <a:ext cx="861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■ 유의사항</a:t>
            </a:r>
            <a:r>
              <a:rPr lang="en-US" altLang="ko-KR" sz="2000" dirty="0">
                <a:latin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6CA73-1B94-C2D2-36D4-432434BE23A1}"/>
              </a:ext>
            </a:extLst>
          </p:cNvPr>
          <p:cNvSpPr txBox="1"/>
          <p:nvPr/>
        </p:nvSpPr>
        <p:spPr>
          <a:xfrm>
            <a:off x="463675" y="999442"/>
            <a:ext cx="6976590" cy="3380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&lt;</a:t>
            </a:r>
            <a:r>
              <a:rPr lang="ko-KR" altLang="en-US" sz="1200" b="1" dirty="0"/>
              <a:t>상품 유의사항</a:t>
            </a:r>
            <a:r>
              <a:rPr lang="en-US" altLang="ko-KR" sz="12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① 현장 강의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국가직</a:t>
            </a:r>
            <a:r>
              <a:rPr lang="ko-KR" altLang="en-US" sz="1200" dirty="0"/>
              <a:t> 대비 독심술 </a:t>
            </a:r>
            <a:r>
              <a:rPr lang="ko-KR" altLang="en-US" sz="1200" dirty="0" err="1"/>
              <a:t>끝장전</a:t>
            </a:r>
            <a:r>
              <a:rPr lang="ko-KR" altLang="en-US" sz="1200" dirty="0"/>
              <a:t> 현장 강의 오픈일정 </a:t>
            </a:r>
            <a:r>
              <a:rPr lang="en-US" altLang="ko-KR" sz="1200" dirty="0"/>
              <a:t>: 3</a:t>
            </a:r>
            <a:r>
              <a:rPr lang="ko-KR" altLang="en-US" sz="1200" dirty="0"/>
              <a:t>월 </a:t>
            </a:r>
            <a:r>
              <a:rPr lang="en-US" altLang="ko-KR" sz="1200" dirty="0"/>
              <a:t>8</a:t>
            </a:r>
            <a:r>
              <a:rPr lang="ko-KR" altLang="en-US" sz="1200" dirty="0"/>
              <a:t>일</a:t>
            </a:r>
            <a:r>
              <a:rPr lang="en-US" altLang="ko-KR" sz="1200" dirty="0"/>
              <a:t>(</a:t>
            </a:r>
            <a:r>
              <a:rPr lang="ko-KR" altLang="en-US" sz="1200" dirty="0"/>
              <a:t>수</a:t>
            </a:r>
            <a:r>
              <a:rPr lang="en-US" altLang="ko-KR" sz="1200" dirty="0"/>
              <a:t>) / </a:t>
            </a:r>
            <a:r>
              <a:rPr lang="ko-KR" altLang="en-US" sz="1200" dirty="0"/>
              <a:t>강의 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매주</a:t>
            </a:r>
            <a:r>
              <a:rPr lang="en-US" altLang="ko-KR" sz="1200" dirty="0"/>
              <a:t>(</a:t>
            </a:r>
            <a:r>
              <a:rPr lang="ko-KR" altLang="en-US" sz="1200" dirty="0"/>
              <a:t>수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18:40~22:00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국가직</a:t>
            </a:r>
            <a:r>
              <a:rPr lang="ko-KR" altLang="en-US" sz="1200" dirty="0"/>
              <a:t> 특강</a:t>
            </a:r>
            <a:r>
              <a:rPr lang="en-US" altLang="ko-KR" sz="1200" dirty="0"/>
              <a:t>(</a:t>
            </a:r>
            <a:r>
              <a:rPr lang="ko-KR" altLang="en-US" sz="1200" dirty="0"/>
              <a:t>현장강의</a:t>
            </a:r>
            <a:r>
              <a:rPr lang="en-US" altLang="ko-KR" sz="1200" dirty="0"/>
              <a:t>)</a:t>
            </a:r>
            <a:r>
              <a:rPr lang="ko-KR" altLang="en-US" sz="1200" dirty="0"/>
              <a:t>은 예치금 만원 결제 후 종강 시 환급 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국가직</a:t>
            </a:r>
            <a:r>
              <a:rPr lang="en-US" altLang="ko-KR" sz="1200" dirty="0"/>
              <a:t>+</a:t>
            </a:r>
            <a:r>
              <a:rPr lang="ko-KR" altLang="en-US" sz="1200" dirty="0"/>
              <a:t>지방직 패키지 구매 시</a:t>
            </a:r>
            <a:r>
              <a:rPr lang="en-US" altLang="ko-KR" sz="1200" dirty="0"/>
              <a:t>, </a:t>
            </a:r>
            <a:r>
              <a:rPr lang="ko-KR" altLang="en-US" sz="1200" dirty="0"/>
              <a:t>자습실은 </a:t>
            </a:r>
            <a:r>
              <a:rPr lang="ko-KR" altLang="en-US" sz="1200" dirty="0" err="1"/>
              <a:t>국가직</a:t>
            </a:r>
            <a:r>
              <a:rPr lang="ko-KR" altLang="en-US" sz="1200" dirty="0"/>
              <a:t> 시험 전까지 제공됩니다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한국사 파이널특강 강의의 내용 및 제공구성은 변경될 수 있습니다</a:t>
            </a:r>
            <a:r>
              <a:rPr lang="en-US" altLang="ko-KR" sz="1200" dirty="0"/>
              <a:t>.(</a:t>
            </a:r>
            <a:r>
              <a:rPr lang="ko-KR" altLang="en-US" sz="1200" dirty="0" err="1"/>
              <a:t>국가직</a:t>
            </a:r>
            <a:r>
              <a:rPr lang="en-US" altLang="ko-KR" sz="1200" dirty="0"/>
              <a:t>/</a:t>
            </a:r>
            <a:r>
              <a:rPr lang="ko-KR" altLang="en-US" sz="1200" dirty="0"/>
              <a:t>지방직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도시樂</a:t>
            </a:r>
            <a:r>
              <a:rPr lang="ko-KR" altLang="en-US" sz="1200" dirty="0"/>
              <a:t> 자료는 현장강의 신청자에 한하여 제공 됩니다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② 온라인 강의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신청 후 강의가 장바구니에 자동으로 담기며</a:t>
            </a:r>
            <a:r>
              <a:rPr lang="en-US" altLang="ko-KR" sz="1200" dirty="0"/>
              <a:t>, </a:t>
            </a:r>
            <a:r>
              <a:rPr lang="ko-KR" altLang="en-US" sz="1200" dirty="0"/>
              <a:t>강의 업로드는 </a:t>
            </a:r>
            <a:r>
              <a:rPr lang="en-US" altLang="ko-KR" sz="1200" dirty="0"/>
              <a:t>3/9(</a:t>
            </a:r>
            <a:r>
              <a:rPr lang="ko-KR" altLang="en-US" sz="1200" dirty="0"/>
              <a:t>목</a:t>
            </a:r>
            <a:r>
              <a:rPr lang="en-US" altLang="ko-KR" sz="1200" dirty="0"/>
              <a:t>)</a:t>
            </a:r>
            <a:r>
              <a:rPr lang="ko-KR" altLang="en-US" sz="1200" dirty="0"/>
              <a:t>부터 진행 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온라인 강의 수강 종료일은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국가직</a:t>
            </a:r>
            <a:r>
              <a:rPr lang="ko-KR" altLang="en-US" sz="1200" dirty="0"/>
              <a:t> 대비 한국사 파이널 특강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국가직</a:t>
            </a:r>
            <a:r>
              <a:rPr lang="ko-KR" altLang="en-US" sz="1200" dirty="0"/>
              <a:t> 시험일까지 입니다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온라인 수강 신청자에게는 </a:t>
            </a:r>
            <a:r>
              <a:rPr lang="ko-KR" altLang="en-US" sz="1200" dirty="0" err="1"/>
              <a:t>도시樂</a:t>
            </a:r>
            <a:r>
              <a:rPr lang="ko-KR" altLang="en-US" sz="1200" dirty="0"/>
              <a:t> 자료는 제공되지 않습니다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E34D7-3BB8-89DA-BEC2-64B1A7526AA3}"/>
              </a:ext>
            </a:extLst>
          </p:cNvPr>
          <p:cNvSpPr txBox="1"/>
          <p:nvPr/>
        </p:nvSpPr>
        <p:spPr>
          <a:xfrm>
            <a:off x="463675" y="4631907"/>
            <a:ext cx="7329251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&lt;</a:t>
            </a:r>
            <a:r>
              <a:rPr lang="ko-KR" altLang="en-US" sz="1200" b="1" dirty="0"/>
              <a:t>이벤트 유의사항</a:t>
            </a:r>
            <a:r>
              <a:rPr lang="en-US" altLang="ko-KR" sz="1200" b="1" dirty="0"/>
              <a:t>&gt;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게시글은 중복하여 등록하실 수 있습니다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학습포인트는 한</a:t>
            </a:r>
            <a:r>
              <a:rPr lang="en-US" altLang="ko-KR" sz="1200" dirty="0"/>
              <a:t>ID</a:t>
            </a:r>
            <a:r>
              <a:rPr lang="ko-KR" altLang="en-US" sz="1200" dirty="0"/>
              <a:t>당 </a:t>
            </a:r>
            <a:r>
              <a:rPr lang="en-US" altLang="ko-KR" sz="1200" dirty="0"/>
              <a:t>1</a:t>
            </a:r>
            <a:r>
              <a:rPr lang="ko-KR" altLang="en-US" sz="1200" dirty="0"/>
              <a:t>회 지급됩니다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추첨상품은 성의껏 작성하신 </a:t>
            </a:r>
            <a:r>
              <a:rPr lang="ko-KR" altLang="en-US" sz="1200" dirty="0" err="1"/>
              <a:t>기대평</a:t>
            </a:r>
            <a:r>
              <a:rPr lang="ko-KR" altLang="en-US" sz="1200" dirty="0"/>
              <a:t> 중에서 채택 </a:t>
            </a:r>
            <a:r>
              <a:rPr lang="ko-KR" altLang="en-US" sz="1200" dirty="0" err="1"/>
              <a:t>되오니</a:t>
            </a:r>
            <a:r>
              <a:rPr lang="ko-KR" altLang="en-US" sz="1200" dirty="0"/>
              <a:t> 성심성의껏 작성 부탁 드립니다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게시글은 부적절</a:t>
            </a:r>
            <a:r>
              <a:rPr lang="en-US" altLang="ko-KR" sz="1200" dirty="0"/>
              <a:t>, </a:t>
            </a:r>
            <a:r>
              <a:rPr lang="ko-KR" altLang="en-US" sz="1200" dirty="0"/>
              <a:t>관련 없는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관리자의 판단에 의하여 게시글이 </a:t>
            </a:r>
            <a:r>
              <a:rPr lang="ko-KR" altLang="en-US" sz="1200" dirty="0" err="1"/>
              <a:t>비노출</a:t>
            </a:r>
            <a:r>
              <a:rPr lang="en-US" altLang="ko-KR" sz="1200" dirty="0"/>
              <a:t>/</a:t>
            </a:r>
            <a:r>
              <a:rPr lang="ko-KR" altLang="en-US" sz="1200" dirty="0"/>
              <a:t>삭제처리 될 수 있습니다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 - </a:t>
            </a:r>
            <a:r>
              <a:rPr lang="ko-KR" altLang="en-US" sz="1200" dirty="0"/>
              <a:t>위 내용에 해당하는 경우 학습지원 포인트는 회수 될 수 있습니다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8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1144E3-3776-5703-9840-F10A937B9FFD}"/>
              </a:ext>
            </a:extLst>
          </p:cNvPr>
          <p:cNvSpPr txBox="1"/>
          <p:nvPr/>
        </p:nvSpPr>
        <p:spPr>
          <a:xfrm>
            <a:off x="518474" y="725864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5p </a:t>
            </a:r>
            <a:r>
              <a:rPr lang="ko-KR" altLang="en-US" dirty="0"/>
              <a:t>롤링 이미지 텍스트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FE30-10B8-7AFC-C253-AB129EEA3DC5}"/>
              </a:ext>
            </a:extLst>
          </p:cNvPr>
          <p:cNvSpPr txBox="1"/>
          <p:nvPr/>
        </p:nvSpPr>
        <p:spPr>
          <a:xfrm>
            <a:off x="309238" y="1677386"/>
            <a:ext cx="21066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명확한 출제 포인트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r>
              <a:rPr lang="ko-KR" altLang="en-US" sz="1400" dirty="0"/>
              <a:t>알려주시기 때문에 </a:t>
            </a:r>
            <a:endParaRPr lang="en-US" altLang="ko-KR" sz="1400" dirty="0"/>
          </a:p>
          <a:p>
            <a:r>
              <a:rPr lang="ko-KR" altLang="en-US" sz="1400" dirty="0"/>
              <a:t>저는 처음으로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점을 </a:t>
            </a:r>
            <a:endParaRPr lang="en-US" altLang="ko-KR" sz="1400" b="1" dirty="0"/>
          </a:p>
          <a:p>
            <a:r>
              <a:rPr lang="ko-KR" altLang="en-US" sz="1400" b="1" dirty="0"/>
              <a:t>맞을 수 있다는 확신</a:t>
            </a:r>
            <a:r>
              <a:rPr lang="ko-KR" altLang="en-US" sz="1400" dirty="0"/>
              <a:t>이 </a:t>
            </a:r>
            <a:endParaRPr lang="en-US" altLang="ko-KR" sz="1400" dirty="0"/>
          </a:p>
          <a:p>
            <a:r>
              <a:rPr lang="ko-KR" altLang="en-US" sz="1400" dirty="0"/>
              <a:t>들었습니다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A1718-1264-93F5-23B1-E837F2A00AC0}"/>
              </a:ext>
            </a:extLst>
          </p:cNvPr>
          <p:cNvSpPr txBox="1"/>
          <p:nvPr/>
        </p:nvSpPr>
        <p:spPr>
          <a:xfrm>
            <a:off x="4090716" y="1887183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떠먹다 못해</a:t>
            </a:r>
            <a:endParaRPr lang="en-US" altLang="ko-KR" sz="1400" b="1" dirty="0"/>
          </a:p>
          <a:p>
            <a:r>
              <a:rPr lang="ko-KR" altLang="en-US" sz="1400" b="1" dirty="0"/>
              <a:t>씹고 삼키는 것도</a:t>
            </a:r>
            <a:endParaRPr lang="en-US" altLang="ko-KR" sz="1400" b="1" dirty="0"/>
          </a:p>
          <a:p>
            <a:r>
              <a:rPr lang="ko-KR" altLang="en-US" sz="1400" b="1" dirty="0"/>
              <a:t>대신 해주는 느낌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CCA45-00F0-B43F-1BA5-3810875F6656}"/>
              </a:ext>
            </a:extLst>
          </p:cNvPr>
          <p:cNvSpPr txBox="1"/>
          <p:nvPr/>
        </p:nvSpPr>
        <p:spPr>
          <a:xfrm>
            <a:off x="309238" y="4166211"/>
            <a:ext cx="1449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눈을 확 뜨이게 </a:t>
            </a:r>
            <a:endParaRPr lang="en-US" altLang="ko-KR" sz="1400" b="1" dirty="0"/>
          </a:p>
          <a:p>
            <a:r>
              <a:rPr lang="ko-KR" altLang="en-US" sz="1400" b="1" dirty="0"/>
              <a:t>해주시는 알찬 </a:t>
            </a:r>
            <a:endParaRPr lang="en-US" altLang="ko-KR" sz="1400" b="1" dirty="0"/>
          </a:p>
          <a:p>
            <a:r>
              <a:rPr lang="ko-KR" altLang="en-US" sz="1400" b="1" dirty="0"/>
              <a:t>명품 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754F0-6C95-642F-D11A-6DEFF43E933F}"/>
              </a:ext>
            </a:extLst>
          </p:cNvPr>
          <p:cNvSpPr txBox="1"/>
          <p:nvPr/>
        </p:nvSpPr>
        <p:spPr>
          <a:xfrm>
            <a:off x="5962399" y="4216281"/>
            <a:ext cx="1027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</a:t>
            </a:r>
            <a:r>
              <a:rPr lang="ko-KR" altLang="en-US" sz="1400" b="1" dirty="0"/>
              <a:t>년에 </a:t>
            </a:r>
            <a:endParaRPr lang="en-US" altLang="ko-KR" sz="1400" b="1" dirty="0"/>
          </a:p>
          <a:p>
            <a:r>
              <a:rPr lang="ko-KR" altLang="en-US" sz="1400" b="1" dirty="0"/>
              <a:t>내가 제일 </a:t>
            </a:r>
            <a:endParaRPr lang="en-US" altLang="ko-KR" sz="1400" b="1" dirty="0"/>
          </a:p>
          <a:p>
            <a:r>
              <a:rPr lang="ko-KR" altLang="en-US" sz="1400" b="1" dirty="0"/>
              <a:t>잘한 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AF097-2FA1-7320-7BA9-3AF94D0FE94E}"/>
              </a:ext>
            </a:extLst>
          </p:cNvPr>
          <p:cNvSpPr txBox="1"/>
          <p:nvPr/>
        </p:nvSpPr>
        <p:spPr>
          <a:xfrm>
            <a:off x="4032206" y="4108560"/>
            <a:ext cx="1683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누구나 찍고 파는</a:t>
            </a:r>
            <a:endParaRPr lang="en-US" altLang="ko-KR" sz="1400" dirty="0"/>
          </a:p>
          <a:p>
            <a:r>
              <a:rPr lang="ko-KR" altLang="en-US" sz="1400" dirty="0"/>
              <a:t>필기노트</a:t>
            </a:r>
            <a:r>
              <a:rPr lang="en-US" altLang="ko-KR" sz="1400" dirty="0"/>
              <a:t>,</a:t>
            </a:r>
          </a:p>
          <a:p>
            <a:r>
              <a:rPr lang="ko-KR" altLang="en-US" sz="1400" b="1" dirty="0"/>
              <a:t>시각화한 독심술</a:t>
            </a:r>
            <a:endParaRPr lang="en-US" altLang="ko-KR" sz="1400" b="1" dirty="0"/>
          </a:p>
          <a:p>
            <a:r>
              <a:rPr lang="ko-KR" altLang="en-US" sz="1400" b="1" dirty="0"/>
              <a:t>필기노트는 다르다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F101-F353-8F6A-ED16-B740F19624A6}"/>
              </a:ext>
            </a:extLst>
          </p:cNvPr>
          <p:cNvSpPr txBox="1"/>
          <p:nvPr/>
        </p:nvSpPr>
        <p:spPr>
          <a:xfrm>
            <a:off x="1758674" y="4058489"/>
            <a:ext cx="2167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덕분에 </a:t>
            </a:r>
            <a:r>
              <a:rPr lang="ko-KR" altLang="en-US" sz="1400" b="1" dirty="0"/>
              <a:t>마킹 포함</a:t>
            </a:r>
            <a:endParaRPr lang="en-US" altLang="ko-KR" sz="1400" b="1" dirty="0"/>
          </a:p>
          <a:p>
            <a:r>
              <a:rPr lang="en-US" altLang="ko-KR" sz="1400" b="1" dirty="0"/>
              <a:t>6</a:t>
            </a:r>
            <a:r>
              <a:rPr lang="ko-KR" altLang="en-US" sz="1400" b="1" dirty="0"/>
              <a:t>분만에 풀어서</a:t>
            </a:r>
            <a:r>
              <a:rPr lang="ko-KR" altLang="en-US" sz="1400" dirty="0"/>
              <a:t> 뒤에 </a:t>
            </a:r>
            <a:endParaRPr lang="en-US" altLang="ko-KR" sz="1400" dirty="0"/>
          </a:p>
          <a:p>
            <a:r>
              <a:rPr lang="ko-KR" altLang="en-US" sz="1400" dirty="0"/>
              <a:t>시간 안배에 큰 도움을 </a:t>
            </a:r>
            <a:endParaRPr lang="en-US" altLang="ko-KR" sz="1400" dirty="0"/>
          </a:p>
          <a:p>
            <a:r>
              <a:rPr lang="ko-KR" altLang="en-US" sz="1400" dirty="0"/>
              <a:t>받았습니다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113F5-9C18-E628-8815-F8BD1DA8CE4E}"/>
              </a:ext>
            </a:extLst>
          </p:cNvPr>
          <p:cNvSpPr txBox="1"/>
          <p:nvPr/>
        </p:nvSpPr>
        <p:spPr>
          <a:xfrm>
            <a:off x="2415905" y="1671740"/>
            <a:ext cx="1636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덕분에 </a:t>
            </a:r>
            <a:endParaRPr lang="en-US" altLang="ko-KR" sz="1400" dirty="0"/>
          </a:p>
          <a:p>
            <a:r>
              <a:rPr lang="ko-KR" altLang="en-US" sz="1400" b="1" dirty="0"/>
              <a:t>한국사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점으로</a:t>
            </a:r>
            <a:endParaRPr lang="en-US" altLang="ko-KR" sz="1400" b="1" dirty="0"/>
          </a:p>
          <a:p>
            <a:r>
              <a:rPr lang="ko-KR" altLang="en-US" sz="1400" b="1" dirty="0"/>
              <a:t>지방직 최종 합격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감사합니다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E67FF-49AA-D51C-1AE7-B237BAC6A89B}"/>
              </a:ext>
            </a:extLst>
          </p:cNvPr>
          <p:cNvSpPr txBox="1"/>
          <p:nvPr/>
        </p:nvSpPr>
        <p:spPr>
          <a:xfrm>
            <a:off x="5751605" y="1887183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한번만 들어보면 </a:t>
            </a:r>
            <a:endParaRPr lang="en-US" altLang="ko-KR" sz="1400" b="1" dirty="0"/>
          </a:p>
          <a:p>
            <a:r>
              <a:rPr lang="ko-KR" altLang="en-US" sz="1400" b="1" dirty="0"/>
              <a:t>알 수 있습니다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왜 최고인지</a:t>
            </a:r>
            <a:r>
              <a:rPr lang="en-US" altLang="ko-KR" sz="1400" b="1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181A-6CDC-828C-A1C8-3A44E2DE9FDC}"/>
              </a:ext>
            </a:extLst>
          </p:cNvPr>
          <p:cNvSpPr txBox="1"/>
          <p:nvPr/>
        </p:nvSpPr>
        <p:spPr>
          <a:xfrm>
            <a:off x="7412494" y="1887183"/>
            <a:ext cx="1925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덕분에 합격했어요</a:t>
            </a:r>
            <a:r>
              <a:rPr lang="en-US" altLang="ko-KR" sz="1400" b="1" dirty="0"/>
              <a:t>~</a:t>
            </a:r>
          </a:p>
          <a:p>
            <a:r>
              <a:rPr lang="ko-KR" altLang="en-US" sz="1400" dirty="0"/>
              <a:t>이제 </a:t>
            </a:r>
            <a:r>
              <a:rPr lang="ko-KR" altLang="en-US" sz="1400" b="1" dirty="0"/>
              <a:t>공무원 시험을</a:t>
            </a:r>
            <a:endParaRPr lang="en-US" altLang="ko-KR" sz="1400" b="1" dirty="0"/>
          </a:p>
          <a:p>
            <a:r>
              <a:rPr lang="ko-KR" altLang="en-US" sz="1400" b="1" dirty="0"/>
              <a:t>시작하는 친구들에게</a:t>
            </a:r>
            <a:endParaRPr lang="en-US" altLang="ko-KR" sz="1400" b="1" dirty="0"/>
          </a:p>
          <a:p>
            <a:r>
              <a:rPr lang="ko-KR" altLang="en-US" sz="1400" b="1" dirty="0"/>
              <a:t>꼭 추천하고 싶습니다</a:t>
            </a:r>
            <a:endParaRPr lang="en-US" altLang="ko-KR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29093-64CD-9336-8142-D62CD50D35A9}"/>
              </a:ext>
            </a:extLst>
          </p:cNvPr>
          <p:cNvSpPr txBox="1"/>
          <p:nvPr/>
        </p:nvSpPr>
        <p:spPr>
          <a:xfrm>
            <a:off x="7088687" y="4216281"/>
            <a:ext cx="25731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도표식으로 정리된 자료가</a:t>
            </a:r>
            <a:endParaRPr lang="en-US" altLang="ko-KR" sz="1400" b="1" dirty="0"/>
          </a:p>
          <a:p>
            <a:r>
              <a:rPr lang="ko-KR" altLang="en-US" sz="1400" b="1" dirty="0"/>
              <a:t>너무 유용하게 쓰였습니다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dirty="0"/>
              <a:t>정리하고 감을 유지하는데</a:t>
            </a:r>
            <a:endParaRPr lang="en-US" altLang="ko-KR" sz="1400" dirty="0"/>
          </a:p>
          <a:p>
            <a:r>
              <a:rPr lang="ko-KR" altLang="en-US" sz="1400" dirty="0"/>
              <a:t>좋았던 강의라고 생각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67767-6CD5-43D9-2E1B-F13DC8AD2818}"/>
              </a:ext>
            </a:extLst>
          </p:cNvPr>
          <p:cNvSpPr txBox="1"/>
          <p:nvPr/>
        </p:nvSpPr>
        <p:spPr>
          <a:xfrm>
            <a:off x="9942667" y="1887183"/>
            <a:ext cx="15616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월간독심술</a:t>
            </a:r>
            <a:endParaRPr lang="en-US" altLang="ko-KR" sz="1400" b="1" dirty="0"/>
          </a:p>
          <a:p>
            <a:r>
              <a:rPr lang="ko-KR" altLang="en-US" sz="1400" b="1" dirty="0" err="1"/>
              <a:t>초시생한테</a:t>
            </a:r>
            <a:endParaRPr lang="en-US" altLang="ko-KR" sz="1400" b="1" dirty="0"/>
          </a:p>
          <a:p>
            <a:r>
              <a:rPr lang="ko-KR" altLang="en-US" sz="1400" b="1" dirty="0"/>
              <a:t>한줄기 빛입니다</a:t>
            </a:r>
            <a:r>
              <a:rPr lang="en-US" altLang="ko-KR" sz="1400" b="1" dirty="0"/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60E0AB-A816-E336-3337-5DDAECBAFCE1}"/>
              </a:ext>
            </a:extLst>
          </p:cNvPr>
          <p:cNvSpPr txBox="1"/>
          <p:nvPr/>
        </p:nvSpPr>
        <p:spPr>
          <a:xfrm>
            <a:off x="9618860" y="4216281"/>
            <a:ext cx="2151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떠먹여서 꼭꼭 씹어 </a:t>
            </a:r>
            <a:endParaRPr lang="en-US" altLang="ko-KR" sz="1400" b="1" dirty="0"/>
          </a:p>
          <a:p>
            <a:r>
              <a:rPr lang="ko-KR" altLang="en-US" sz="1400" b="1" dirty="0"/>
              <a:t>삼키게 해준다는 그 강의</a:t>
            </a:r>
            <a:endParaRPr lang="en-US" altLang="ko-KR" sz="1400" b="1" dirty="0"/>
          </a:p>
          <a:p>
            <a:r>
              <a:rPr lang="ko-KR" altLang="en-US" sz="1400" dirty="0"/>
              <a:t>듣고 너무 좋아서 </a:t>
            </a:r>
            <a:endParaRPr lang="en-US" altLang="ko-KR" sz="1400" dirty="0"/>
          </a:p>
          <a:p>
            <a:r>
              <a:rPr lang="ko-KR" altLang="en-US" sz="1400" dirty="0"/>
              <a:t>커리 타기 시작했습니다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911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20136"/>
              </p:ext>
            </p:extLst>
          </p:nvPr>
        </p:nvGraphicFramePr>
        <p:xfrm>
          <a:off x="9476174" y="26465"/>
          <a:ext cx="2654423" cy="4509947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84640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77900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779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67721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1677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1677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1677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215307"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800" dirty="0" err="1"/>
                        <a:t>바텀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플로팅</a:t>
                      </a:r>
                      <a:r>
                        <a:rPr lang="ko-KR" altLang="en-US" sz="800" dirty="0"/>
                        <a:t> 배너</a:t>
                      </a: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0976B4-FD10-0783-2938-529504F0C4E8}"/>
              </a:ext>
            </a:extLst>
          </p:cNvPr>
          <p:cNvSpPr txBox="1"/>
          <p:nvPr/>
        </p:nvSpPr>
        <p:spPr>
          <a:xfrm>
            <a:off x="227653" y="121490"/>
            <a:ext cx="232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배너</a:t>
            </a:r>
            <a:r>
              <a:rPr lang="en-US" altLang="ko-KR" sz="1600" b="1" dirty="0"/>
              <a:t>&lt;PC/M&gt;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DED96-2F39-B4B8-0103-CC8F7CF30BA1}"/>
              </a:ext>
            </a:extLst>
          </p:cNvPr>
          <p:cNvSpPr txBox="1"/>
          <p:nvPr/>
        </p:nvSpPr>
        <p:spPr>
          <a:xfrm>
            <a:off x="603315" y="952107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배너 기획안 추후 전달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22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94EFF-5CC5-B375-1B1A-05147C340974}"/>
              </a:ext>
            </a:extLst>
          </p:cNvPr>
          <p:cNvSpPr/>
          <p:nvPr/>
        </p:nvSpPr>
        <p:spPr>
          <a:xfrm>
            <a:off x="0" y="-1"/>
            <a:ext cx="12192000" cy="75329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C2A140-1389-4E21-1F84-3DA60F91A36B}"/>
              </a:ext>
            </a:extLst>
          </p:cNvPr>
          <p:cNvSpPr txBox="1"/>
          <p:nvPr/>
        </p:nvSpPr>
        <p:spPr>
          <a:xfrm>
            <a:off x="323153" y="14581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스토리 보드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BDD573-1CE2-F21D-44D8-0B89B0B40F18}"/>
              </a:ext>
            </a:extLst>
          </p:cNvPr>
          <p:cNvCxnSpPr>
            <a:cxnSpLocks/>
          </p:cNvCxnSpPr>
          <p:nvPr/>
        </p:nvCxnSpPr>
        <p:spPr>
          <a:xfrm>
            <a:off x="3205113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871F9A2-9461-7687-9167-79D15C620804}"/>
              </a:ext>
            </a:extLst>
          </p:cNvPr>
          <p:cNvCxnSpPr>
            <a:cxnSpLocks/>
          </p:cNvCxnSpPr>
          <p:nvPr/>
        </p:nvCxnSpPr>
        <p:spPr>
          <a:xfrm>
            <a:off x="6046900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E242669-E174-FDDC-C3F5-D00433259ABA}"/>
              </a:ext>
            </a:extLst>
          </p:cNvPr>
          <p:cNvCxnSpPr>
            <a:cxnSpLocks/>
          </p:cNvCxnSpPr>
          <p:nvPr/>
        </p:nvCxnSpPr>
        <p:spPr>
          <a:xfrm>
            <a:off x="8840479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0D9572-4BA3-91C6-BB99-7B544FFFD9E1}"/>
              </a:ext>
            </a:extLst>
          </p:cNvPr>
          <p:cNvCxnSpPr/>
          <p:nvPr/>
        </p:nvCxnSpPr>
        <p:spPr>
          <a:xfrm>
            <a:off x="358218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B4E789-FB09-C08E-AEC6-37B035DC01E8}"/>
              </a:ext>
            </a:extLst>
          </p:cNvPr>
          <p:cNvCxnSpPr/>
          <p:nvPr/>
        </p:nvCxnSpPr>
        <p:spPr>
          <a:xfrm>
            <a:off x="11706225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5836D7A-F0DC-C1F8-549E-50D6279B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259" y="906093"/>
            <a:ext cx="2693303" cy="19555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A17C20-E3CC-AAE1-7F11-7CA3D68D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738" y="2577074"/>
            <a:ext cx="2702824" cy="1955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976ACC-85BE-196B-81D8-67771C08C43C}"/>
              </a:ext>
            </a:extLst>
          </p:cNvPr>
          <p:cNvSpPr txBox="1"/>
          <p:nvPr/>
        </p:nvSpPr>
        <p:spPr>
          <a:xfrm>
            <a:off x="9279329" y="4662028"/>
            <a:ext cx="19880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이미지 공개</a:t>
            </a:r>
            <a:r>
              <a:rPr lang="en-US" altLang="ko-KR" sz="1400" dirty="0">
                <a:solidFill>
                  <a:srgbClr val="FF0000"/>
                </a:solidFill>
              </a:rPr>
              <a:t>+</a:t>
            </a:r>
            <a:r>
              <a:rPr lang="ko-KR" altLang="en-US" sz="1400" dirty="0">
                <a:solidFill>
                  <a:srgbClr val="FF0000"/>
                </a:solidFill>
              </a:rPr>
              <a:t>커리큘럼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+</a:t>
            </a:r>
            <a:r>
              <a:rPr lang="ko-KR" altLang="en-US" sz="1400" dirty="0">
                <a:solidFill>
                  <a:srgbClr val="FF0000"/>
                </a:solidFill>
              </a:rPr>
              <a:t>소문내기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차 오픈 예정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2023.03.02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AB19C90-F4E3-9929-3804-00F7D28FFA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178"/>
          <a:stretch/>
        </p:blipFill>
        <p:spPr>
          <a:xfrm>
            <a:off x="8939036" y="2861617"/>
            <a:ext cx="2693304" cy="13027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A311DC-2111-53A6-6759-BF2B40D43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09" y="940636"/>
            <a:ext cx="2693304" cy="19395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664A74-4B73-EE5D-7B5E-7D71F099E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02" y="2880145"/>
            <a:ext cx="2433849" cy="1826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7AB9B4-ED4C-1796-D94D-F1FFC11CE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019" y="4777058"/>
            <a:ext cx="2693304" cy="19024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69E6E5-F985-05C8-FD39-18E730954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565" y="4662028"/>
            <a:ext cx="2693304" cy="1938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CEB375-6C1E-E545-C39E-2C9943A156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932" y="973577"/>
            <a:ext cx="2680659" cy="1949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492298-2651-5066-B36E-C0C23D8DB9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022" y="2991914"/>
            <a:ext cx="2517336" cy="1847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C4BD31-5630-E1FF-04AD-E4B7779669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9819" y="4877580"/>
            <a:ext cx="2680660" cy="7537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7EC0433-961D-5781-B563-A3D68B0D5C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9364" y="965420"/>
            <a:ext cx="2625035" cy="18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7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6699B5-0692-9B28-7DB9-DE7AF9F216A2}"/>
              </a:ext>
            </a:extLst>
          </p:cNvPr>
          <p:cNvCxnSpPr>
            <a:cxnSpLocks/>
          </p:cNvCxnSpPr>
          <p:nvPr/>
        </p:nvCxnSpPr>
        <p:spPr>
          <a:xfrm>
            <a:off x="61403" y="431161"/>
            <a:ext cx="5924618" cy="337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고시닷컴 - 5급공채">
            <a:extLst>
              <a:ext uri="{FF2B5EF4-FFF2-40B4-BE49-F238E27FC236}">
                <a16:creationId xmlns:a16="http://schemas.microsoft.com/office/drawing/2014/main" id="{A933A2D2-8E5C-BEE2-A622-5277C585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08" y="1484325"/>
            <a:ext cx="6348034" cy="51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C471731-34BC-2F67-F97E-D56528864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0856"/>
              </p:ext>
            </p:extLst>
          </p:nvPr>
        </p:nvGraphicFramePr>
        <p:xfrm>
          <a:off x="9476174" y="26466"/>
          <a:ext cx="2654423" cy="440975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실루엣의 흰색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드롭쉐도우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효과 후 특정 위치에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빛이미지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올라오는 효과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https://www.megagong.net/s/gong/event/2020/06150046/index.asp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6FE887-6C80-4AD1-A967-475A1D59D50D}"/>
              </a:ext>
            </a:extLst>
          </p:cNvPr>
          <p:cNvSpPr txBox="1"/>
          <p:nvPr/>
        </p:nvSpPr>
        <p:spPr>
          <a:xfrm>
            <a:off x="2501318" y="5083045"/>
            <a:ext cx="4551246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2023.03.02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A7EE1-B841-141B-D0C5-42C1C7DD224B}"/>
              </a:ext>
            </a:extLst>
          </p:cNvPr>
          <p:cNvSpPr txBox="1"/>
          <p:nvPr/>
        </p:nvSpPr>
        <p:spPr>
          <a:xfrm>
            <a:off x="2044462" y="4154785"/>
            <a:ext cx="5464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00B0F0"/>
                </a:solidFill>
              </a:rPr>
              <a:t>독한국사 </a:t>
            </a:r>
            <a:r>
              <a:rPr lang="en-US" altLang="ko-KR" sz="4400" b="1" dirty="0">
                <a:solidFill>
                  <a:srgbClr val="00B0F0"/>
                </a:solidFill>
              </a:rPr>
              <a:t>X </a:t>
            </a:r>
            <a:r>
              <a:rPr lang="ko-KR" altLang="en-US" sz="4400" b="1" dirty="0">
                <a:solidFill>
                  <a:srgbClr val="00B0F0"/>
                </a:solidFill>
              </a:rPr>
              <a:t>미래인재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80004-1017-3D47-F233-3ECBE0672516}"/>
              </a:ext>
            </a:extLst>
          </p:cNvPr>
          <p:cNvSpPr txBox="1"/>
          <p:nvPr/>
        </p:nvSpPr>
        <p:spPr>
          <a:xfrm>
            <a:off x="3449450" y="80141"/>
            <a:ext cx="2789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기대해</a:t>
            </a:r>
            <a:r>
              <a:rPr lang="en-US" altLang="ko-KR" dirty="0"/>
              <a:t>.. </a:t>
            </a:r>
          </a:p>
          <a:p>
            <a:pPr algn="ctr"/>
            <a:r>
              <a:rPr lang="ko-KR" altLang="en-US" dirty="0"/>
              <a:t>빠르게 합격할 너를 위해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기뻐할 나를 위해</a:t>
            </a:r>
            <a:r>
              <a:rPr lang="en-US" altLang="ko-KR" dirty="0"/>
              <a:t>_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우리 더 독하게 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FBA08D-3665-914F-8150-A7535AA81CD5}"/>
              </a:ext>
            </a:extLst>
          </p:cNvPr>
          <p:cNvCxnSpPr>
            <a:cxnSpLocks/>
          </p:cNvCxnSpPr>
          <p:nvPr/>
        </p:nvCxnSpPr>
        <p:spPr>
          <a:xfrm flipV="1">
            <a:off x="5986021" y="1557469"/>
            <a:ext cx="3388047" cy="225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별: 꼭짓점 4개 17">
            <a:extLst>
              <a:ext uri="{FF2B5EF4-FFF2-40B4-BE49-F238E27FC236}">
                <a16:creationId xmlns:a16="http://schemas.microsoft.com/office/drawing/2014/main" id="{053F18D5-D809-3F9A-2310-CAAD75D1BB30}"/>
              </a:ext>
            </a:extLst>
          </p:cNvPr>
          <p:cNvSpPr/>
          <p:nvPr/>
        </p:nvSpPr>
        <p:spPr>
          <a:xfrm>
            <a:off x="5814104" y="3535052"/>
            <a:ext cx="356670" cy="461913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0EF2071-89D0-E2F7-5BC3-A0FB8F26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028" y="4940644"/>
            <a:ext cx="2206937" cy="137053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020C37A-2718-6497-73B9-C276E07DDDF4}"/>
              </a:ext>
            </a:extLst>
          </p:cNvPr>
          <p:cNvSpPr/>
          <p:nvPr/>
        </p:nvSpPr>
        <p:spPr>
          <a:xfrm>
            <a:off x="6272880" y="3650067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47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FAFC95B-3E50-42C1-CFC6-0CD78EEA3D72}"/>
              </a:ext>
            </a:extLst>
          </p:cNvPr>
          <p:cNvSpPr txBox="1"/>
          <p:nvPr/>
        </p:nvSpPr>
        <p:spPr>
          <a:xfrm>
            <a:off x="2720864" y="341573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>
                <a:solidFill>
                  <a:schemeClr val="bg1">
                    <a:lumMod val="95000"/>
                  </a:schemeClr>
                </a:solidFill>
              </a:rPr>
              <a:t>공무원 합격</a:t>
            </a:r>
            <a:endParaRPr lang="ko-KR" altLang="en-US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09CCFE-96E3-CE3B-7C85-FFB2BD88A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59101"/>
              </p:ext>
            </p:extLst>
          </p:nvPr>
        </p:nvGraphicFramePr>
        <p:xfrm>
          <a:off x="9476174" y="26466"/>
          <a:ext cx="2654423" cy="4873530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윤곽선 뒤로 상품 네이밍 상단으로 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올라가도록 모션 처리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5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개 텍스트 계속해서 오토 롤링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9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번 페이지로 스크롤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① 합격생 명단 올라가듯이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텍스트 크기는 변함 없음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https://event.eduwill.net/Freebook/L/Freebook_230130?utm_source=naver_ad_pc&amp;utm_medium=eduwillbranding_brandsearch&amp;utm_campaign=freebook_230130_mainimage&amp;utm_content=nad-a001-04-000000226867710&amp;n_media=27758&amp;n_query=%EC%97%90%EB%93%80%EC%9C%8C&amp;n_rank=1&amp;n_ad_group=grp-a001-04-000000018350123&amp;n_ad=nad-a001-04-000000226867710&amp;n_keyword_id=nkw-a001-04-000005045447037&amp;n_keyword=%EC%97%90%EB%93%80%EC%9C%8C&amp;n_campaign_type=4&amp;n_contract=tct-a001-04-000000000635799&amp;n_ad_group_type=5&amp;NaPm=ct%3Dle2hxvhk%7Cci%3D0yS0000TTYzxkLqfG13z%7Ctr%3Dbrnd%7Chk%3D5b5e63fc3a03f59a17d939d7a954dadc7b161dfa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7CAC3-13F7-343E-373E-C0864A6A96AD}"/>
              </a:ext>
            </a:extLst>
          </p:cNvPr>
          <p:cNvSpPr txBox="1"/>
          <p:nvPr/>
        </p:nvSpPr>
        <p:spPr>
          <a:xfrm>
            <a:off x="1967944" y="1421646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재미있는 스토리텔링 강의로 가장 기초부터 독하게 정복</a:t>
            </a:r>
            <a:r>
              <a:rPr lang="en-US" altLang="ko-KR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BA740-B5B3-B44F-8B01-B19C87D6D49D}"/>
              </a:ext>
            </a:extLst>
          </p:cNvPr>
          <p:cNvSpPr txBox="1"/>
          <p:nvPr/>
        </p:nvSpPr>
        <p:spPr>
          <a:xfrm>
            <a:off x="3653737" y="194769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독한국사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B1D38-EA48-C138-60E6-A3E037160B3D}"/>
              </a:ext>
            </a:extLst>
          </p:cNvPr>
          <p:cNvSpPr txBox="1"/>
          <p:nvPr/>
        </p:nvSpPr>
        <p:spPr>
          <a:xfrm>
            <a:off x="3873489" y="295661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독심술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9732F-CB4F-1A00-480B-D6D732604A76}"/>
              </a:ext>
            </a:extLst>
          </p:cNvPr>
          <p:cNvSpPr txBox="1"/>
          <p:nvPr/>
        </p:nvSpPr>
        <p:spPr>
          <a:xfrm>
            <a:off x="2386637" y="4020719"/>
            <a:ext cx="5383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이판사판 </a:t>
            </a:r>
            <a:r>
              <a:rPr lang="en-US" altLang="ko-KR" sz="4800" b="1" dirty="0"/>
              <a:t>284 </a:t>
            </a:r>
            <a:r>
              <a:rPr lang="ko-KR" altLang="en-US" sz="4800" b="1" dirty="0"/>
              <a:t>테마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66108-E0A3-CEC9-6E1B-8B48238E123F}"/>
              </a:ext>
            </a:extLst>
          </p:cNvPr>
          <p:cNvSpPr txBox="1"/>
          <p:nvPr/>
        </p:nvSpPr>
        <p:spPr>
          <a:xfrm>
            <a:off x="3961513" y="50604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/>
              <a:t>진독개</a:t>
            </a:r>
            <a:endParaRPr lang="ko-KR" altLang="en-US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2E081-C565-585D-CEDB-80C9C17FF97B}"/>
              </a:ext>
            </a:extLst>
          </p:cNvPr>
          <p:cNvSpPr txBox="1"/>
          <p:nvPr/>
        </p:nvSpPr>
        <p:spPr>
          <a:xfrm>
            <a:off x="3528701" y="677956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합격 기약없이 반복되는 공부 </a:t>
            </a:r>
            <a:r>
              <a:rPr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NO</a:t>
            </a:r>
          </a:p>
          <a:p>
            <a:pPr algn="ctr"/>
            <a:r>
              <a:rPr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독하게 단번에 합격하는 공부 </a:t>
            </a:r>
            <a:r>
              <a:rPr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YES</a:t>
            </a:r>
            <a:endParaRPr lang="ko-KR" altLang="en-US" sz="1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1FF1D-52CD-2CC5-E16B-1C1BC7974BE4}"/>
              </a:ext>
            </a:extLst>
          </p:cNvPr>
          <p:cNvSpPr txBox="1"/>
          <p:nvPr/>
        </p:nvSpPr>
        <p:spPr>
          <a:xfrm>
            <a:off x="3961513" y="610017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>
                <a:latin typeface="+mn-ea"/>
              </a:rPr>
              <a:t>도시樂</a:t>
            </a:r>
            <a:endParaRPr lang="ko-KR" altLang="en-US" sz="48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B649DC-2334-74DB-1839-02BDF74F4E64}"/>
              </a:ext>
            </a:extLst>
          </p:cNvPr>
          <p:cNvSpPr/>
          <p:nvPr/>
        </p:nvSpPr>
        <p:spPr>
          <a:xfrm>
            <a:off x="0" y="-233275"/>
            <a:ext cx="9476174" cy="894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E2E55-F8D0-BE45-1609-F9981414CACD}"/>
              </a:ext>
            </a:extLst>
          </p:cNvPr>
          <p:cNvSpPr txBox="1"/>
          <p:nvPr/>
        </p:nvSpPr>
        <p:spPr>
          <a:xfrm>
            <a:off x="761210" y="63557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독한국사 입성 기념 </a:t>
            </a:r>
            <a:r>
              <a:rPr lang="en-US" altLang="ko-KR" sz="2200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3/2</a:t>
            </a:r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까지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EDA5E-7466-06C1-A340-DA2B69D3C05C}"/>
              </a:ext>
            </a:extLst>
          </p:cNvPr>
          <p:cNvSpPr txBox="1"/>
          <p:nvPr/>
        </p:nvSpPr>
        <p:spPr>
          <a:xfrm>
            <a:off x="4430804" y="63556"/>
            <a:ext cx="2603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강의 </a:t>
            </a:r>
            <a:r>
              <a:rPr lang="en-US" altLang="ko-KR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</a:t>
            </a:r>
            <a:r>
              <a:rPr lang="en-US" altLang="ko-KR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 </a:t>
            </a:r>
            <a:r>
              <a:rPr lang="ko-KR" altLang="en-US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배포 중</a:t>
            </a:r>
            <a:r>
              <a:rPr lang="en-US" altLang="ko-KR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2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A1E7774-736A-6A91-DB36-E84C324F0BEC}"/>
              </a:ext>
            </a:extLst>
          </p:cNvPr>
          <p:cNvSpPr/>
          <p:nvPr/>
        </p:nvSpPr>
        <p:spPr>
          <a:xfrm>
            <a:off x="7238902" y="-15179"/>
            <a:ext cx="1583703" cy="494171"/>
          </a:xfrm>
          <a:prstGeom prst="roundRect">
            <a:avLst>
              <a:gd name="adj" fmla="val 47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19238-295F-DF86-78E6-62E06C29DAD1}"/>
              </a:ext>
            </a:extLst>
          </p:cNvPr>
          <p:cNvSpPr txBox="1"/>
          <p:nvPr/>
        </p:nvSpPr>
        <p:spPr>
          <a:xfrm>
            <a:off x="7307639" y="109659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이벤트 참여하기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79BA5-93EF-4CBB-F1A8-3D149D7853A4}"/>
              </a:ext>
            </a:extLst>
          </p:cNvPr>
          <p:cNvSpPr txBox="1"/>
          <p:nvPr/>
        </p:nvSpPr>
        <p:spPr>
          <a:xfrm>
            <a:off x="7570530" y="-26769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기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sz="1200" b="1" dirty="0">
                <a:solidFill>
                  <a:schemeClr val="bg1"/>
                </a:solidFill>
              </a:rPr>
              <a:t>간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sz="1200" b="1" dirty="0">
                <a:solidFill>
                  <a:schemeClr val="bg1"/>
                </a:solidFill>
              </a:rPr>
              <a:t>한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sz="12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2C7D18-E67F-E8BC-2997-E9D61DDC2F89}"/>
              </a:ext>
            </a:extLst>
          </p:cNvPr>
          <p:cNvSpPr/>
          <p:nvPr/>
        </p:nvSpPr>
        <p:spPr>
          <a:xfrm>
            <a:off x="460619" y="1789337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9B043F-9F85-5EBA-6DF8-EB3E806AF302}"/>
              </a:ext>
            </a:extLst>
          </p:cNvPr>
          <p:cNvCxnSpPr/>
          <p:nvPr/>
        </p:nvCxnSpPr>
        <p:spPr>
          <a:xfrm>
            <a:off x="0" y="1947699"/>
            <a:ext cx="93325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F074B3F-F1AE-B1BC-00E3-C6B453A44100}"/>
              </a:ext>
            </a:extLst>
          </p:cNvPr>
          <p:cNvSpPr/>
          <p:nvPr/>
        </p:nvSpPr>
        <p:spPr>
          <a:xfrm>
            <a:off x="7056997" y="-111121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2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09CCFE-96E3-CE3B-7C85-FFB2BD88A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98439"/>
              </p:ext>
            </p:extLst>
          </p:nvPr>
        </p:nvGraphicFramePr>
        <p:xfrm>
          <a:off x="9476174" y="26466"/>
          <a:ext cx="2654423" cy="484566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참고페이지의 필수용어집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오토롤링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기능 구현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첫째단과 둘째단이 롤링 방향이 다르게 되도록 구현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속도는 작업 시 협의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상단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6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하단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6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개 이미지 순차 롤링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- 15p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텍스트 참고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https://www.modooland.com/promotion/joinevt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26375F3-2578-AE66-F566-204C994FAEA0}"/>
              </a:ext>
            </a:extLst>
          </p:cNvPr>
          <p:cNvSpPr txBox="1"/>
          <p:nvPr/>
        </p:nvSpPr>
        <p:spPr>
          <a:xfrm>
            <a:off x="1160035" y="585499"/>
            <a:ext cx="72779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 많은 수강생</a:t>
            </a:r>
            <a:r>
              <a:rPr lang="en-US" altLang="ko-KR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</a:t>
            </a:r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합격생을 통해 검증 된 </a:t>
            </a:r>
            <a:endParaRPr lang="en-US" altLang="ko-KR" sz="32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가장 완벽한 한국사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2B4135-026C-6F23-A8F8-EB32D5EC86B0}"/>
              </a:ext>
            </a:extLst>
          </p:cNvPr>
          <p:cNvSpPr/>
          <p:nvPr/>
        </p:nvSpPr>
        <p:spPr>
          <a:xfrm>
            <a:off x="198103" y="2339841"/>
            <a:ext cx="336679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C84088-C227-3F1A-1F13-03E90D14B006}"/>
              </a:ext>
            </a:extLst>
          </p:cNvPr>
          <p:cNvSpPr/>
          <p:nvPr/>
        </p:nvSpPr>
        <p:spPr>
          <a:xfrm>
            <a:off x="3734583" y="2339841"/>
            <a:ext cx="336679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7A1A5C-5A85-830B-6960-109B989A4252}"/>
              </a:ext>
            </a:extLst>
          </p:cNvPr>
          <p:cNvSpPr/>
          <p:nvPr/>
        </p:nvSpPr>
        <p:spPr>
          <a:xfrm>
            <a:off x="7271063" y="2339841"/>
            <a:ext cx="213688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EAA1D-34FD-6BDE-0D9B-A5B96767BD33}"/>
              </a:ext>
            </a:extLst>
          </p:cNvPr>
          <p:cNvSpPr txBox="1"/>
          <p:nvPr/>
        </p:nvSpPr>
        <p:spPr>
          <a:xfrm>
            <a:off x="677382" y="2636351"/>
            <a:ext cx="21066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명확한 출제 포인트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r>
              <a:rPr lang="ko-KR" altLang="en-US" sz="1400" dirty="0"/>
              <a:t>알려주시기 때문에 </a:t>
            </a:r>
            <a:endParaRPr lang="en-US" altLang="ko-KR" sz="1400" dirty="0"/>
          </a:p>
          <a:p>
            <a:r>
              <a:rPr lang="ko-KR" altLang="en-US" sz="1400" dirty="0"/>
              <a:t>저는 처음으로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점을 </a:t>
            </a:r>
            <a:endParaRPr lang="en-US" altLang="ko-KR" sz="1400" b="1" dirty="0"/>
          </a:p>
          <a:p>
            <a:r>
              <a:rPr lang="ko-KR" altLang="en-US" sz="1400" b="1" dirty="0"/>
              <a:t>맞을 수 있다는 확신</a:t>
            </a:r>
            <a:r>
              <a:rPr lang="ko-KR" altLang="en-US" sz="1400" dirty="0"/>
              <a:t>이 </a:t>
            </a:r>
            <a:endParaRPr lang="en-US" altLang="ko-KR" sz="1400" dirty="0"/>
          </a:p>
          <a:p>
            <a:r>
              <a:rPr lang="ko-KR" altLang="en-US" sz="1400" dirty="0"/>
              <a:t>들었습니다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0C496F-1D6A-D81C-E674-CFA61B4E66D6}"/>
              </a:ext>
            </a:extLst>
          </p:cNvPr>
          <p:cNvSpPr txBox="1"/>
          <p:nvPr/>
        </p:nvSpPr>
        <p:spPr>
          <a:xfrm>
            <a:off x="7581575" y="2841291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떠먹다 못해</a:t>
            </a:r>
            <a:endParaRPr lang="en-US" altLang="ko-KR" sz="1400" b="1" dirty="0"/>
          </a:p>
          <a:p>
            <a:r>
              <a:rPr lang="ko-KR" altLang="en-US" sz="1400" b="1" dirty="0"/>
              <a:t>씹고 삼키는 것도</a:t>
            </a:r>
            <a:endParaRPr lang="en-US" altLang="ko-KR" sz="1400" b="1" dirty="0"/>
          </a:p>
          <a:p>
            <a:r>
              <a:rPr lang="ko-KR" altLang="en-US" sz="1400" b="1" dirty="0"/>
              <a:t>대신 해주는 느낌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A983B0-DEBD-1A9A-5C9D-2A45A5EF0A6C}"/>
              </a:ext>
            </a:extLst>
          </p:cNvPr>
          <p:cNvSpPr/>
          <p:nvPr/>
        </p:nvSpPr>
        <p:spPr>
          <a:xfrm>
            <a:off x="1536570" y="4505126"/>
            <a:ext cx="336679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CA8D15-24B6-D034-DAF3-16EC4CD48AB1}"/>
              </a:ext>
            </a:extLst>
          </p:cNvPr>
          <p:cNvSpPr/>
          <p:nvPr/>
        </p:nvSpPr>
        <p:spPr>
          <a:xfrm>
            <a:off x="5073050" y="4505126"/>
            <a:ext cx="336679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E4F1A7-60A6-D62A-CEB8-F120BF6CE971}"/>
              </a:ext>
            </a:extLst>
          </p:cNvPr>
          <p:cNvSpPr/>
          <p:nvPr/>
        </p:nvSpPr>
        <p:spPr>
          <a:xfrm>
            <a:off x="8609530" y="4505126"/>
            <a:ext cx="798421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A046A0-2C27-AAC2-54E0-E17406BD9AF8}"/>
              </a:ext>
            </a:extLst>
          </p:cNvPr>
          <p:cNvSpPr/>
          <p:nvPr/>
        </p:nvSpPr>
        <p:spPr>
          <a:xfrm>
            <a:off x="66406" y="4505126"/>
            <a:ext cx="1289100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7D06C7-B860-9240-3B92-45790D509F5D}"/>
              </a:ext>
            </a:extLst>
          </p:cNvPr>
          <p:cNvSpPr txBox="1"/>
          <p:nvPr/>
        </p:nvSpPr>
        <p:spPr>
          <a:xfrm>
            <a:off x="-86864" y="5012596"/>
            <a:ext cx="1449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눈을 확 뜨이게 </a:t>
            </a:r>
            <a:endParaRPr lang="en-US" altLang="ko-KR" sz="1400" b="1" dirty="0"/>
          </a:p>
          <a:p>
            <a:r>
              <a:rPr lang="ko-KR" altLang="en-US" sz="1400" b="1" dirty="0"/>
              <a:t>해주시는 알찬 </a:t>
            </a:r>
            <a:endParaRPr lang="en-US" altLang="ko-KR" sz="1400" b="1" dirty="0"/>
          </a:p>
          <a:p>
            <a:r>
              <a:rPr lang="ko-KR" altLang="en-US" sz="1400" b="1" dirty="0"/>
              <a:t>명품 강의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14E97D-1430-417C-ABF3-5BE79CE954B7}"/>
              </a:ext>
            </a:extLst>
          </p:cNvPr>
          <p:cNvSpPr txBox="1"/>
          <p:nvPr/>
        </p:nvSpPr>
        <p:spPr>
          <a:xfrm>
            <a:off x="8609530" y="4904875"/>
            <a:ext cx="1027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</a:t>
            </a:r>
            <a:r>
              <a:rPr lang="ko-KR" altLang="en-US" sz="1400" b="1" dirty="0"/>
              <a:t>년에 </a:t>
            </a:r>
            <a:endParaRPr lang="en-US" altLang="ko-KR" sz="1400" b="1" dirty="0"/>
          </a:p>
          <a:p>
            <a:r>
              <a:rPr lang="ko-KR" altLang="en-US" sz="1400" b="1" dirty="0"/>
              <a:t>내가 제일 </a:t>
            </a:r>
            <a:endParaRPr lang="en-US" altLang="ko-KR" sz="1400" b="1" dirty="0"/>
          </a:p>
          <a:p>
            <a:r>
              <a:rPr lang="ko-KR" altLang="en-US" sz="1400" b="1" dirty="0"/>
              <a:t>잘한 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14B762-89AA-DCC7-104E-D75FC0407392}"/>
              </a:ext>
            </a:extLst>
          </p:cNvPr>
          <p:cNvSpPr txBox="1"/>
          <p:nvPr/>
        </p:nvSpPr>
        <p:spPr>
          <a:xfrm>
            <a:off x="5705135" y="4904875"/>
            <a:ext cx="1683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누구나 찍고 파는</a:t>
            </a:r>
            <a:endParaRPr lang="en-US" altLang="ko-KR" sz="1400" dirty="0"/>
          </a:p>
          <a:p>
            <a:r>
              <a:rPr lang="ko-KR" altLang="en-US" sz="1400" dirty="0"/>
              <a:t>필기노트</a:t>
            </a:r>
            <a:r>
              <a:rPr lang="en-US" altLang="ko-KR" sz="1400" dirty="0"/>
              <a:t>,</a:t>
            </a:r>
          </a:p>
          <a:p>
            <a:r>
              <a:rPr lang="ko-KR" altLang="en-US" sz="1400" b="1" dirty="0"/>
              <a:t>시각화한 독심술</a:t>
            </a:r>
            <a:endParaRPr lang="en-US" altLang="ko-KR" sz="1400" b="1" dirty="0"/>
          </a:p>
          <a:p>
            <a:r>
              <a:rPr lang="ko-KR" altLang="en-US" sz="1400" b="1" dirty="0"/>
              <a:t>필기노트는 다르다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DC2E1D-4BE8-9425-C2ED-9CEE3CF292DB}"/>
              </a:ext>
            </a:extLst>
          </p:cNvPr>
          <p:cNvSpPr txBox="1"/>
          <p:nvPr/>
        </p:nvSpPr>
        <p:spPr>
          <a:xfrm>
            <a:off x="2021714" y="4918585"/>
            <a:ext cx="2167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덕분에 </a:t>
            </a:r>
            <a:r>
              <a:rPr lang="ko-KR" altLang="en-US" sz="1400" b="1" dirty="0"/>
              <a:t>마킹 포함</a:t>
            </a:r>
            <a:endParaRPr lang="en-US" altLang="ko-KR" sz="1400" b="1" dirty="0"/>
          </a:p>
          <a:p>
            <a:r>
              <a:rPr lang="en-US" altLang="ko-KR" sz="1400" b="1" dirty="0"/>
              <a:t>6</a:t>
            </a:r>
            <a:r>
              <a:rPr lang="ko-KR" altLang="en-US" sz="1400" b="1" dirty="0"/>
              <a:t>분만에 풀어서</a:t>
            </a:r>
            <a:r>
              <a:rPr lang="ko-KR" altLang="en-US" sz="1400" dirty="0"/>
              <a:t> 뒤에 </a:t>
            </a:r>
            <a:endParaRPr lang="en-US" altLang="ko-KR" sz="1400" dirty="0"/>
          </a:p>
          <a:p>
            <a:r>
              <a:rPr lang="ko-KR" altLang="en-US" sz="1400" dirty="0"/>
              <a:t>시간 안배에 큰 도움을 </a:t>
            </a:r>
            <a:endParaRPr lang="en-US" altLang="ko-KR" sz="1400" dirty="0"/>
          </a:p>
          <a:p>
            <a:r>
              <a:rPr lang="ko-KR" altLang="en-US" sz="1400" dirty="0"/>
              <a:t>받았습니다</a:t>
            </a:r>
            <a:r>
              <a:rPr lang="en-US" altLang="ko-KR" sz="14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40B8F1-8432-C014-8203-D023AF1EEEEE}"/>
              </a:ext>
            </a:extLst>
          </p:cNvPr>
          <p:cNvSpPr txBox="1"/>
          <p:nvPr/>
        </p:nvSpPr>
        <p:spPr>
          <a:xfrm>
            <a:off x="4520234" y="2616871"/>
            <a:ext cx="1636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덕분에 </a:t>
            </a:r>
            <a:endParaRPr lang="en-US" altLang="ko-KR" sz="1400" dirty="0"/>
          </a:p>
          <a:p>
            <a:r>
              <a:rPr lang="ko-KR" altLang="en-US" sz="1400" b="1" dirty="0"/>
              <a:t>한국사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점으로</a:t>
            </a:r>
            <a:endParaRPr lang="en-US" altLang="ko-KR" sz="1400" b="1" dirty="0"/>
          </a:p>
          <a:p>
            <a:r>
              <a:rPr lang="ko-KR" altLang="en-US" sz="1400" b="1" dirty="0"/>
              <a:t>지방직 최종 합격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감사합니다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F9AC06-8820-48C9-7A98-4A75999F36C5}"/>
              </a:ext>
            </a:extLst>
          </p:cNvPr>
          <p:cNvSpPr/>
          <p:nvPr/>
        </p:nvSpPr>
        <p:spPr>
          <a:xfrm>
            <a:off x="-143220" y="2023118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0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292457F-93E5-6129-4B8D-99ED9A8D9D88}"/>
              </a:ext>
            </a:extLst>
          </p:cNvPr>
          <p:cNvSpPr txBox="1"/>
          <p:nvPr/>
        </p:nvSpPr>
        <p:spPr>
          <a:xfrm>
            <a:off x="955755" y="293074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bg1">
                    <a:lumMod val="95000"/>
                  </a:schemeClr>
                </a:solidFill>
              </a:rPr>
              <a:t>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85698"/>
              </p:ext>
            </p:extLst>
          </p:nvPr>
        </p:nvGraphicFramePr>
        <p:xfrm>
          <a:off x="9476174" y="26466"/>
          <a:ext cx="2654423" cy="457134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6p , 7p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텍스트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이미지가 스크롤이동 시 한페이지 동일 영역에서 변경 되도록 구현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이미지는 촬영 전으로 무료배포 되어있는 실루엣으로 활용 해주세요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91A0A4-C7BE-EB3B-55EF-C25964FACE26}"/>
              </a:ext>
            </a:extLst>
          </p:cNvPr>
          <p:cNvSpPr txBox="1"/>
          <p:nvPr/>
        </p:nvSpPr>
        <p:spPr>
          <a:xfrm>
            <a:off x="2012087" y="108408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누구나 얘기 하지만</a:t>
            </a:r>
            <a:r>
              <a:rPr lang="en-US" altLang="ko-KR" dirty="0"/>
              <a:t> </a:t>
            </a:r>
            <a:r>
              <a:rPr lang="ko-KR" altLang="en-US" dirty="0"/>
              <a:t>아무나 못하는 것</a:t>
            </a:r>
            <a:r>
              <a:rPr lang="en-US" altLang="ko-KR" dirty="0"/>
              <a:t>, </a:t>
            </a:r>
            <a:r>
              <a:rPr lang="ko-KR" altLang="en-US" dirty="0"/>
              <a:t>단기 합격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E9CBB-5A9D-15B2-6C56-D779DC910C9B}"/>
              </a:ext>
            </a:extLst>
          </p:cNvPr>
          <p:cNvSpPr txBox="1"/>
          <p:nvPr/>
        </p:nvSpPr>
        <p:spPr>
          <a:xfrm>
            <a:off x="1664273" y="579748"/>
            <a:ext cx="6495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독한국사와 함께 가장 먼저 합격할 </a:t>
            </a:r>
            <a:endParaRPr lang="en-US" altLang="ko-KR" sz="32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수험생을 찾고 있습니다</a:t>
            </a:r>
            <a:r>
              <a:rPr lang="en-US" altLang="ko-KR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2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2DDC32-69C6-CF52-C82B-44D5FADD4EC6}"/>
              </a:ext>
            </a:extLst>
          </p:cNvPr>
          <p:cNvSpPr/>
          <p:nvPr/>
        </p:nvSpPr>
        <p:spPr>
          <a:xfrm>
            <a:off x="2375555" y="1943640"/>
            <a:ext cx="4609707" cy="4409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7230D-F644-A2ED-6F32-90EF994FC9B5}"/>
              </a:ext>
            </a:extLst>
          </p:cNvPr>
          <p:cNvSpPr txBox="1"/>
          <p:nvPr/>
        </p:nvSpPr>
        <p:spPr>
          <a:xfrm>
            <a:off x="3850731" y="38697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교수님 뒷모습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E798376-E68B-8ECC-13FB-CC70CC0C6520}"/>
              </a:ext>
            </a:extLst>
          </p:cNvPr>
          <p:cNvSpPr/>
          <p:nvPr/>
        </p:nvSpPr>
        <p:spPr>
          <a:xfrm>
            <a:off x="1972795" y="1785278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21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1F70D-C75E-9AD0-1FD2-AE10011E7090}"/>
              </a:ext>
            </a:extLst>
          </p:cNvPr>
          <p:cNvSpPr txBox="1"/>
          <p:nvPr/>
        </p:nvSpPr>
        <p:spPr>
          <a:xfrm>
            <a:off x="3171996" y="40057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26"/>
              </p:ext>
            </p:extLst>
          </p:nvPr>
        </p:nvGraphicFramePr>
        <p:xfrm>
          <a:off x="9476174" y="26466"/>
          <a:ext cx="2654423" cy="470850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6p , 7p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텍스트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이미지가 스크롤이동 시 한페이지 동일 영역에서 변경 되도록 구현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이미지는 촬영 전으로 무료배포 되어있는 실루엣으로 활용 해주세요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얼굴 안보이게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블러처리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)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91A0A4-C7BE-EB3B-55EF-C25964FACE26}"/>
              </a:ext>
            </a:extLst>
          </p:cNvPr>
          <p:cNvSpPr txBox="1"/>
          <p:nvPr/>
        </p:nvSpPr>
        <p:spPr>
          <a:xfrm>
            <a:off x="2994730" y="10840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필요 없는 것들은 싹 다 걸러낸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E9CBB-5A9D-15B2-6C56-D779DC910C9B}"/>
              </a:ext>
            </a:extLst>
          </p:cNvPr>
          <p:cNvSpPr txBox="1"/>
          <p:nvPr/>
        </p:nvSpPr>
        <p:spPr>
          <a:xfrm>
            <a:off x="1677798" y="543630"/>
            <a:ext cx="62424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 답게 </a:t>
            </a:r>
            <a:endParaRPr lang="en-US" altLang="ko-KR" sz="32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b="1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퍼펙트한</a:t>
            </a:r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독한국사 절대합격 전략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FAA62-95DF-091E-978D-54D068B71BBD}"/>
              </a:ext>
            </a:extLst>
          </p:cNvPr>
          <p:cNvSpPr txBox="1"/>
          <p:nvPr/>
        </p:nvSpPr>
        <p:spPr>
          <a:xfrm>
            <a:off x="1844185" y="72336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Perfect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CFAB1-CF3D-E487-E5CB-11FA0B4F7080}"/>
              </a:ext>
            </a:extLst>
          </p:cNvPr>
          <p:cNvSpPr/>
          <p:nvPr/>
        </p:nvSpPr>
        <p:spPr>
          <a:xfrm>
            <a:off x="2375555" y="1943640"/>
            <a:ext cx="4609707" cy="4409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C52EB-FB1F-F332-ED10-941A1DB15885}"/>
              </a:ext>
            </a:extLst>
          </p:cNvPr>
          <p:cNvSpPr txBox="1"/>
          <p:nvPr/>
        </p:nvSpPr>
        <p:spPr>
          <a:xfrm>
            <a:off x="3850731" y="38697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교수님 옆모습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916BE1-11D5-67B2-2CB2-7EA99FE92F9A}"/>
              </a:ext>
            </a:extLst>
          </p:cNvPr>
          <p:cNvSpPr/>
          <p:nvPr/>
        </p:nvSpPr>
        <p:spPr>
          <a:xfrm>
            <a:off x="1972795" y="1785278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8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84353"/>
              </p:ext>
            </p:extLst>
          </p:nvPr>
        </p:nvGraphicFramePr>
        <p:xfrm>
          <a:off x="9476174" y="26466"/>
          <a:ext cx="2654423" cy="440975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텍스트에 빛이 지나가는 모션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선택 영역 텍스트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한글자씩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좌에서 우로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https://www.youtube.com/watch?v=SM0kpnFyipY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3E9CBB-5A9D-15B2-6C56-D779DC910C9B}"/>
              </a:ext>
            </a:extLst>
          </p:cNvPr>
          <p:cNvSpPr txBox="1"/>
          <p:nvPr/>
        </p:nvSpPr>
        <p:spPr>
          <a:xfrm>
            <a:off x="1744325" y="2231342"/>
            <a:ext cx="61093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공무원 합격을 위한</a:t>
            </a:r>
            <a:endParaRPr lang="en-US" altLang="ko-KR" sz="44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4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독한 질주가 시작됩니다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D00944-1FAD-4F54-79ED-D9CFCC2CB36A}"/>
              </a:ext>
            </a:extLst>
          </p:cNvPr>
          <p:cNvSpPr txBox="1"/>
          <p:nvPr/>
        </p:nvSpPr>
        <p:spPr>
          <a:xfrm>
            <a:off x="2744599" y="3731048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독한국사 </a:t>
            </a:r>
            <a:r>
              <a:rPr lang="en-US" altLang="ko-KR" sz="20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WITH</a:t>
            </a:r>
            <a:r>
              <a:rPr lang="en-US" altLang="ko-KR" sz="28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28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미래인재고시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7532C-E826-A5A0-77C7-804A3A218B66}"/>
              </a:ext>
            </a:extLst>
          </p:cNvPr>
          <p:cNvSpPr txBox="1"/>
          <p:nvPr/>
        </p:nvSpPr>
        <p:spPr>
          <a:xfrm>
            <a:off x="2926540" y="898243"/>
            <a:ext cx="3744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2023.03.02</a:t>
            </a:r>
            <a:endParaRPr lang="ko-KR" altLang="en-US" sz="44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F1DD4-D21D-8BBC-DF7F-241FCB13EFE3}"/>
              </a:ext>
            </a:extLst>
          </p:cNvPr>
          <p:cNvSpPr txBox="1"/>
          <p:nvPr/>
        </p:nvSpPr>
        <p:spPr>
          <a:xfrm>
            <a:off x="3022520" y="4866904"/>
            <a:ext cx="3485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/>
              <a:t>Coming Soon!</a:t>
            </a:r>
            <a:endParaRPr lang="ko-KR" altLang="en-US" sz="4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E0A32-C726-00D4-6B8C-33BDFA711801}"/>
              </a:ext>
            </a:extLst>
          </p:cNvPr>
          <p:cNvSpPr txBox="1"/>
          <p:nvPr/>
        </p:nvSpPr>
        <p:spPr>
          <a:xfrm>
            <a:off x="4084829" y="1731914"/>
            <a:ext cx="13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기대하세요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8C7167C-0033-69A0-CD25-8AECBEA133D1}"/>
              </a:ext>
            </a:extLst>
          </p:cNvPr>
          <p:cNvSpPr/>
          <p:nvPr/>
        </p:nvSpPr>
        <p:spPr>
          <a:xfrm>
            <a:off x="2175907" y="2072980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1227-5B45-FB5A-19C3-F14B71B3E2FB}"/>
              </a:ext>
            </a:extLst>
          </p:cNvPr>
          <p:cNvSpPr/>
          <p:nvPr/>
        </p:nvSpPr>
        <p:spPr>
          <a:xfrm>
            <a:off x="1744325" y="2231342"/>
            <a:ext cx="6109366" cy="144655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7A1D-463F-5000-BB28-A7F8881ABDBE}"/>
              </a:ext>
            </a:extLst>
          </p:cNvPr>
          <p:cNvSpPr txBox="1"/>
          <p:nvPr/>
        </p:nvSpPr>
        <p:spPr>
          <a:xfrm>
            <a:off x="8931564" y="4738255"/>
            <a:ext cx="319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19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AACDFB58-7B5E-7E35-7BB7-9257F6258B1F}"/>
              </a:ext>
            </a:extLst>
          </p:cNvPr>
          <p:cNvSpPr/>
          <p:nvPr/>
        </p:nvSpPr>
        <p:spPr>
          <a:xfrm>
            <a:off x="680489" y="2178628"/>
            <a:ext cx="5767497" cy="44097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317BB3-8976-7116-FFA0-9FBA315E8A8D}"/>
              </a:ext>
            </a:extLst>
          </p:cNvPr>
          <p:cNvSpPr/>
          <p:nvPr/>
        </p:nvSpPr>
        <p:spPr>
          <a:xfrm>
            <a:off x="0" y="0"/>
            <a:ext cx="9389097" cy="2100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00213"/>
              </p:ext>
            </p:extLst>
          </p:nvPr>
        </p:nvGraphicFramePr>
        <p:xfrm>
          <a:off x="9476174" y="26466"/>
          <a:ext cx="2654423" cy="440975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67E5AB-0FDC-2AB9-D747-8F1B64E30E5F}"/>
              </a:ext>
            </a:extLst>
          </p:cNvPr>
          <p:cNvSpPr txBox="1"/>
          <p:nvPr/>
        </p:nvSpPr>
        <p:spPr>
          <a:xfrm>
            <a:off x="2283570" y="1255098"/>
            <a:ext cx="4862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굳히기 강의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자료를 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무료로 제공 합니다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75D9B1-1DE2-626F-9204-862BFCDC412B}"/>
              </a:ext>
            </a:extLst>
          </p:cNvPr>
          <p:cNvSpPr/>
          <p:nvPr/>
        </p:nvSpPr>
        <p:spPr>
          <a:xfrm>
            <a:off x="3121839" y="164374"/>
            <a:ext cx="3225304" cy="479129"/>
          </a:xfrm>
          <a:prstGeom prst="roundRect">
            <a:avLst>
              <a:gd name="adj" fmla="val 4863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D84AC4-2338-68B2-4D9D-6F889C98892B}"/>
              </a:ext>
            </a:extLst>
          </p:cNvPr>
          <p:cNvSpPr txBox="1"/>
          <p:nvPr/>
        </p:nvSpPr>
        <p:spPr>
          <a:xfrm>
            <a:off x="3357160" y="222018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독한국사 입성 이벤트 </a:t>
            </a:r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17CFB7-6710-5B88-0180-5B43701353C9}"/>
              </a:ext>
            </a:extLst>
          </p:cNvPr>
          <p:cNvSpPr txBox="1"/>
          <p:nvPr/>
        </p:nvSpPr>
        <p:spPr>
          <a:xfrm>
            <a:off x="1607669" y="2453133"/>
            <a:ext cx="3669594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독심술 </a:t>
            </a:r>
            <a:r>
              <a:rPr lang="ko-KR" altLang="en-US" sz="2800" b="1" dirty="0" err="1">
                <a:solidFill>
                  <a:schemeClr val="bg1"/>
                </a:solidFill>
              </a:rPr>
              <a:t>끝장전</a:t>
            </a:r>
            <a:r>
              <a:rPr lang="ko-KR" altLang="en-US" sz="2800" b="1" dirty="0">
                <a:solidFill>
                  <a:schemeClr val="bg1"/>
                </a:solidFill>
              </a:rPr>
              <a:t> 굳히기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865BA1-007D-B676-0D4F-3E1BED791790}"/>
              </a:ext>
            </a:extLst>
          </p:cNvPr>
          <p:cNvSpPr/>
          <p:nvPr/>
        </p:nvSpPr>
        <p:spPr>
          <a:xfrm>
            <a:off x="6022401" y="2453202"/>
            <a:ext cx="2399591" cy="9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145D6F9-38A3-8668-FC31-5D706FB5B7A6}"/>
              </a:ext>
            </a:extLst>
          </p:cNvPr>
          <p:cNvSpPr/>
          <p:nvPr/>
        </p:nvSpPr>
        <p:spPr>
          <a:xfrm>
            <a:off x="6022401" y="3566287"/>
            <a:ext cx="2399591" cy="9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52EF328-427B-08A7-4233-D4B5B6DF9ED6}"/>
              </a:ext>
            </a:extLst>
          </p:cNvPr>
          <p:cNvSpPr/>
          <p:nvPr/>
        </p:nvSpPr>
        <p:spPr>
          <a:xfrm>
            <a:off x="6022401" y="4679372"/>
            <a:ext cx="2399591" cy="9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9A7BAE-D530-5283-1BC8-D2B753743781}"/>
              </a:ext>
            </a:extLst>
          </p:cNvPr>
          <p:cNvSpPr/>
          <p:nvPr/>
        </p:nvSpPr>
        <p:spPr>
          <a:xfrm>
            <a:off x="6022401" y="5792457"/>
            <a:ext cx="2399591" cy="9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312641-EE01-9F97-6923-792D2A45746F}"/>
              </a:ext>
            </a:extLst>
          </p:cNvPr>
          <p:cNvSpPr txBox="1"/>
          <p:nvPr/>
        </p:nvSpPr>
        <p:spPr>
          <a:xfrm>
            <a:off x="6317942" y="2711904"/>
            <a:ext cx="1808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고등 교과서 사료와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중요 지문 총정리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1A2D9E-D074-4696-DD8F-4A1EB83F2FBE}"/>
              </a:ext>
            </a:extLst>
          </p:cNvPr>
          <p:cNvSpPr txBox="1"/>
          <p:nvPr/>
        </p:nvSpPr>
        <p:spPr>
          <a:xfrm>
            <a:off x="6079897" y="3833195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모의고사 문제풀이를 통한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실전 감각 극대화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8FCFDA-63F9-11D2-CF84-AE3A62DD5842}"/>
              </a:ext>
            </a:extLst>
          </p:cNvPr>
          <p:cNvSpPr txBox="1"/>
          <p:nvPr/>
        </p:nvSpPr>
        <p:spPr>
          <a:xfrm>
            <a:off x="6317947" y="4946280"/>
            <a:ext cx="1808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시험에 꼭 출제되는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중요주제 내용 정리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7297A5-9670-3A11-1211-EF8B7C98BA70}"/>
              </a:ext>
            </a:extLst>
          </p:cNvPr>
          <p:cNvSpPr txBox="1"/>
          <p:nvPr/>
        </p:nvSpPr>
        <p:spPr>
          <a:xfrm>
            <a:off x="6074876" y="5923578"/>
            <a:ext cx="2347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4</a:t>
            </a:r>
            <a:r>
              <a:rPr lang="ko-KR" altLang="en-US" sz="1400" b="1" dirty="0"/>
              <a:t>주간 </a:t>
            </a:r>
            <a:r>
              <a:rPr lang="en-US" altLang="ko-KR" sz="1400" b="1" dirty="0"/>
              <a:t>60</a:t>
            </a:r>
            <a:r>
              <a:rPr lang="ko-KR" altLang="en-US" sz="1400" b="1" dirty="0"/>
              <a:t>회 이상의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모의고사 문제 연습을 통한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합격 굳히기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9EBEF9-FB10-9F27-E1C3-9802B812E4C8}"/>
              </a:ext>
            </a:extLst>
          </p:cNvPr>
          <p:cNvSpPr txBox="1"/>
          <p:nvPr/>
        </p:nvSpPr>
        <p:spPr>
          <a:xfrm>
            <a:off x="1618606" y="3355407"/>
            <a:ext cx="3834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</a:rPr>
              <a:t>시험이 기다려지는 기분을 보여 줄게</a:t>
            </a:r>
            <a:r>
              <a:rPr lang="en-US" altLang="ko-KR" sz="1600" dirty="0">
                <a:solidFill>
                  <a:schemeClr val="bg1"/>
                </a:solidFill>
              </a:rPr>
              <a:t>＂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47787-938E-F9D2-36AB-BAF9A53E7BBC}"/>
              </a:ext>
            </a:extLst>
          </p:cNvPr>
          <p:cNvSpPr txBox="1"/>
          <p:nvPr/>
        </p:nvSpPr>
        <p:spPr>
          <a:xfrm>
            <a:off x="1682726" y="3945607"/>
            <a:ext cx="3706464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1"/>
                </a:solidFill>
              </a:rPr>
              <a:t>한국사의 자신감을 극대화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1"/>
                </a:solidFill>
              </a:rPr>
              <a:t>한국사 최고 득점을 위한 필수 코스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1"/>
                </a:solidFill>
              </a:rPr>
              <a:t>강의를 듣는 순간 이미 합격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3C36DA-B6A6-5EDD-3FDB-C81E982D507E}"/>
              </a:ext>
            </a:extLst>
          </p:cNvPr>
          <p:cNvSpPr txBox="1"/>
          <p:nvPr/>
        </p:nvSpPr>
        <p:spPr>
          <a:xfrm>
            <a:off x="1602775" y="5754301"/>
            <a:ext cx="378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>
                <a:solidFill>
                  <a:srgbClr val="FFFF00"/>
                </a:solidFill>
              </a:rPr>
              <a:t>※ </a:t>
            </a:r>
            <a:r>
              <a:rPr lang="ko-KR" altLang="en-US" sz="1600" b="1" u="sng" dirty="0" err="1">
                <a:solidFill>
                  <a:srgbClr val="FFFF00"/>
                </a:solidFill>
              </a:rPr>
              <a:t>실강생</a:t>
            </a:r>
            <a:r>
              <a:rPr lang="ko-KR" altLang="en-US" sz="1600" b="1" u="sng" dirty="0">
                <a:solidFill>
                  <a:srgbClr val="FFFF00"/>
                </a:solidFill>
              </a:rPr>
              <a:t> 특전 </a:t>
            </a:r>
            <a:r>
              <a:rPr lang="en-US" altLang="ko-KR" sz="1600" b="1" u="sng" dirty="0">
                <a:solidFill>
                  <a:srgbClr val="FFFF00"/>
                </a:solidFill>
              </a:rPr>
              <a:t>: </a:t>
            </a:r>
            <a:r>
              <a:rPr lang="ko-KR" altLang="en-US" sz="1600" b="1" u="sng" dirty="0" err="1">
                <a:solidFill>
                  <a:srgbClr val="FFFF00"/>
                </a:solidFill>
              </a:rPr>
              <a:t>도시樂</a:t>
            </a:r>
            <a:r>
              <a:rPr lang="ko-KR" altLang="en-US" sz="1600" b="1" u="sng" dirty="0">
                <a:solidFill>
                  <a:srgbClr val="FFFF00"/>
                </a:solidFill>
              </a:rPr>
              <a:t> 자료 무료 제공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0AA845-1C75-408B-DF66-0BDDC38EB60B}"/>
              </a:ext>
            </a:extLst>
          </p:cNvPr>
          <p:cNvSpPr txBox="1"/>
          <p:nvPr/>
        </p:nvSpPr>
        <p:spPr>
          <a:xfrm>
            <a:off x="3378800" y="723252"/>
            <a:ext cx="273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인생을 바꿔 놓을 합격 강의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한국사 파이널 특강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937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73776</TotalTime>
  <Words>1721</Words>
  <Application>Microsoft Office PowerPoint</Application>
  <PresentationFormat>와이드스크린</PresentationFormat>
  <Paragraphs>384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G마켓 산스 TTF Bold</vt:lpstr>
      <vt:lpstr>G마켓 산스 Bold</vt:lpstr>
      <vt:lpstr>G마켓 산스 TTF Light</vt:lpstr>
      <vt:lpstr>맑은 고딕</vt:lpstr>
      <vt:lpstr>Arial</vt:lpstr>
      <vt:lpstr>Pretendard Variable Medium</vt:lpstr>
      <vt:lpstr>Wingdings</vt:lpstr>
      <vt:lpstr>G마켓 산스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4912</cp:revision>
  <cp:lastPrinted>2022-10-14T05:12:16Z</cp:lastPrinted>
  <dcterms:created xsi:type="dcterms:W3CDTF">2015-11-11T05:38:26Z</dcterms:created>
  <dcterms:modified xsi:type="dcterms:W3CDTF">2023-02-21T11:19:29Z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