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26" r:id="rId2"/>
    <p:sldId id="828" r:id="rId3"/>
    <p:sldId id="830" r:id="rId4"/>
    <p:sldId id="829" r:id="rId5"/>
    <p:sldId id="798" r:id="rId6"/>
    <p:sldId id="822" r:id="rId7"/>
    <p:sldId id="807" r:id="rId8"/>
    <p:sldId id="824" r:id="rId9"/>
    <p:sldId id="825" r:id="rId10"/>
    <p:sldId id="826" r:id="rId11"/>
    <p:sldId id="821" r:id="rId12"/>
    <p:sldId id="797" r:id="rId13"/>
    <p:sldId id="827" r:id="rId14"/>
    <p:sldId id="801" r:id="rId15"/>
    <p:sldId id="805" r:id="rId16"/>
    <p:sldId id="819" r:id="rId17"/>
    <p:sldId id="802" r:id="rId18"/>
    <p:sldId id="793" r:id="rId19"/>
    <p:sldId id="808" r:id="rId20"/>
    <p:sldId id="831" r:id="rId21"/>
    <p:sldId id="833" r:id="rId22"/>
    <p:sldId id="832" r:id="rId23"/>
    <p:sldId id="811" r:id="rId24"/>
    <p:sldId id="812" r:id="rId25"/>
    <p:sldId id="814" r:id="rId26"/>
    <p:sldId id="815" r:id="rId27"/>
    <p:sldId id="816" r:id="rId28"/>
    <p:sldId id="817" r:id="rId29"/>
    <p:sldId id="820" r:id="rId30"/>
  </p:sldIdLst>
  <p:sldSz cx="12192000" cy="6858000"/>
  <p:notesSz cx="9866313" cy="6735763"/>
  <p:embeddedFontLst>
    <p:embeddedFont>
      <p:font typeface="HY견고딕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726"/>
          </p14:sldIdLst>
        </p14:section>
        <p14:section name="신규 런칭" id="{2955F383-6F4F-4D96-8F5D-5A051B505CAC}">
          <p14:sldIdLst>
            <p14:sldId id="828"/>
            <p14:sldId id="830"/>
            <p14:sldId id="829"/>
            <p14:sldId id="798"/>
            <p14:sldId id="822"/>
            <p14:sldId id="807"/>
            <p14:sldId id="824"/>
            <p14:sldId id="825"/>
            <p14:sldId id="826"/>
            <p14:sldId id="821"/>
            <p14:sldId id="797"/>
            <p14:sldId id="827"/>
            <p14:sldId id="801"/>
            <p14:sldId id="805"/>
            <p14:sldId id="819"/>
            <p14:sldId id="802"/>
            <p14:sldId id="793"/>
            <p14:sldId id="808"/>
            <p14:sldId id="831"/>
            <p14:sldId id="833"/>
            <p14:sldId id="832"/>
            <p14:sldId id="811"/>
            <p14:sldId id="812"/>
            <p14:sldId id="814"/>
            <p14:sldId id="815"/>
            <p14:sldId id="816"/>
            <p14:sldId id="817"/>
            <p14:sldId id="8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C553C"/>
    <a:srgbClr val="FF66FF"/>
    <a:srgbClr val="FF1D1D"/>
    <a:srgbClr val="D9D9D9"/>
    <a:srgbClr val="DEEBF7"/>
    <a:srgbClr val="FFFFFF"/>
    <a:srgbClr val="024DA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652" autoAdjust="0"/>
  </p:normalViewPr>
  <p:slideViewPr>
    <p:cSldViewPr snapToGrid="0">
      <p:cViewPr varScale="1">
        <p:scale>
          <a:sx n="113" d="100"/>
          <a:sy n="113" d="100"/>
        </p:scale>
        <p:origin x="84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gosi/professor/home/?c3RlYWNoZXJfZms9NjY=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gosi/professor/home/?c3RlYWNoZXJfZms9NTg=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miraeij.com/gosi/professor/home/?c3RlYWNoZXJfZms9NTI=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www.miraeij.com/gosi/professor/home/?c3RlYWNoZXJfZms9NjY=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afe.naver.com/kts9719" TargetMode="External"/><Relationship Id="rId7" Type="http://schemas.microsoft.com/office/2007/relationships/hdphoto" Target="../media/hdphoto4.wdp"/><Relationship Id="rId2" Type="http://schemas.openxmlformats.org/officeDocument/2006/relationships/hyperlink" Target="https://www.miraeij.com/police/promotion/clickin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hyperlink" Target="https://cafe.daum.net/9glade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cafe.naver.com/gugrade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raeij.com/gosi/professor/home/?c3RlYWNoZXJfZms9NTI=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78" y="5826036"/>
            <a:ext cx="2247171" cy="702751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0780" y="1871637"/>
            <a:ext cx="7384869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2024 </a:t>
            </a:r>
            <a:r>
              <a:rPr lang="ko-KR" altLang="en-US" sz="3600" b="1" dirty="0"/>
              <a:t>고시</a:t>
            </a:r>
            <a:r>
              <a:rPr lang="en-US" altLang="ko-KR" sz="3600" b="1" dirty="0"/>
              <a:t> 0</a:t>
            </a:r>
            <a:r>
              <a:rPr lang="ko-KR" altLang="en-US" sz="3600" b="1" dirty="0"/>
              <a:t>원 미래패스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3600" b="1" dirty="0"/>
              <a:t>페이지</a:t>
            </a:r>
            <a:endParaRPr lang="en-US" altLang="ko-KR" sz="3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3939E0-C27D-616D-E546-F5D4E912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10424"/>
              </p:ext>
            </p:extLst>
          </p:nvPr>
        </p:nvGraphicFramePr>
        <p:xfrm>
          <a:off x="8248650" y="4828478"/>
          <a:ext cx="3060266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고시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급 미래패스 신규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V3.1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2023.02.16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lt"/>
                        </a:rPr>
                        <a:t>온라인 서비스기획팀 </a:t>
                      </a:r>
                      <a:r>
                        <a:rPr lang="ko-KR" altLang="en-US" sz="900" dirty="0" err="1">
                          <a:latin typeface="+mn-lt"/>
                        </a:rPr>
                        <a:t>정남헌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2022.02.22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1E25E81-4027-CF4E-6394-5249FA54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95" y="4967136"/>
            <a:ext cx="2276239" cy="1273859"/>
          </a:xfrm>
          <a:prstGeom prst="rect">
            <a:avLst/>
          </a:prstGeom>
        </p:spPr>
      </p:pic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23155"/>
              </p:ext>
            </p:extLst>
          </p:nvPr>
        </p:nvGraphicFramePr>
        <p:xfrm>
          <a:off x="9430473" y="1"/>
          <a:ext cx="2761527" cy="42106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https://www.miraeij.com/gosi/professor/home/?c3RlYWNoZXJfZms9NTg=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https://youtu.be/zmhTg7HvuFI</a:t>
                      </a:r>
                      <a:endParaRPr lang="ko-KR" altLang="en-US" sz="800" dirty="0"/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 err="1">
                          <a:latin typeface="+mn-ea"/>
                        </a:rPr>
                        <a:t>사팀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3"/>
                        </a:rPr>
                        <a:t>https://www.miraeij.com/gosi/professor/home/?c3RlYWNoZXJfZms9NjY=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>
                          <a:latin typeface="+mn-ea"/>
                        </a:rPr>
                        <a:t>사 팀 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https://youtu.be/MosRTHzaauY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effectLst/>
                <a:latin typeface="+mn-ea"/>
              </a:rPr>
              <a:t>Simple&amp;Short</a:t>
            </a:r>
            <a:r>
              <a:rPr lang="en-US" altLang="ko-KR" b="1" i="0" dirty="0">
                <a:effectLst/>
                <a:latin typeface="+mn-ea"/>
              </a:rPr>
              <a:t> </a:t>
            </a:r>
            <a:r>
              <a:rPr lang="ko-KR" altLang="en-US" b="1" i="0" dirty="0">
                <a:effectLst/>
                <a:latin typeface="+mn-ea"/>
              </a:rPr>
              <a:t>영어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문법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독해 전문가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합격 듀오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3" y="5256110"/>
            <a:ext cx="322464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영어 </a:t>
            </a:r>
            <a:r>
              <a:rPr lang="ko-KR" altLang="en-US" sz="1100" b="1" dirty="0">
                <a:latin typeface="+mn-ea"/>
              </a:rPr>
              <a:t>김현정</a:t>
            </a:r>
            <a:r>
              <a:rPr lang="en-US" altLang="ko-KR" sz="1100" b="1" dirty="0">
                <a:latin typeface="+mn-ea"/>
              </a:rPr>
              <a:t>+</a:t>
            </a:r>
            <a:r>
              <a:rPr lang="ko-KR" altLang="en-US" sz="1100" b="1" dirty="0">
                <a:latin typeface="+mn-ea"/>
              </a:rPr>
              <a:t>김성환 교수님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000" b="1" i="0" dirty="0">
                <a:effectLst/>
                <a:latin typeface="+mn-ea"/>
              </a:rPr>
              <a:t>검</a:t>
            </a:r>
            <a:r>
              <a:rPr lang="en-US" altLang="ko-KR" sz="4000" b="1" i="0" dirty="0">
                <a:effectLst/>
                <a:latin typeface="+mn-ea"/>
              </a:rPr>
              <a:t>TWO</a:t>
            </a:r>
            <a:r>
              <a:rPr lang="ko-KR" altLang="en-US" sz="4000" b="1" i="0" dirty="0" err="1">
                <a:effectLst/>
                <a:latin typeface="+mn-ea"/>
              </a:rPr>
              <a:t>사팀</a:t>
            </a:r>
            <a:endParaRPr lang="ko-KR" altLang="en-US" sz="1600" b="1" i="0" dirty="0"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EB6CE-1F37-79C0-3AB8-67ED9C87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3" y="3883953"/>
            <a:ext cx="2527931" cy="23863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97D84BF-A827-3B72-45AA-0776A09A1893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4C4CB7-E12B-F9FE-D61F-9475BDE0EB44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ACA2738-C814-05C3-EEA9-72E1E61D7B72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F983AB5A-0F13-0D8A-11E7-8D72E5D047C3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523357-91D7-FB0C-948C-9CA9A57CB403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5B0569-9674-133C-13AB-A8BBCDD4FC30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51C681-F09E-A472-1ED4-18305199254B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87290-4952-78A0-1DED-DCAB8FFC70DA}"/>
              </a:ext>
            </a:extLst>
          </p:cNvPr>
          <p:cNvSpPr txBox="1"/>
          <p:nvPr/>
        </p:nvSpPr>
        <p:spPr>
          <a:xfrm>
            <a:off x="4698326" y="557318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가지 코드로 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국어 완전정복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A391FF-2094-878D-819D-A6BEC65B12A7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D7EE86-8162-F84E-F668-104FD50A8E0C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058C13-93E3-53ED-E491-99DDB54A394F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138C30-5DB1-479F-F729-7B21689AC8FB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62804125-55BA-F441-0FFC-AE32A95824BF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D06578B-37E7-9686-E460-2380821FA674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4DBBCF2-07DD-04AD-BF50-6B7D1A5CDCC8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E2305F-7A6F-5CFA-CAF2-695842211DA4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국어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김정원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A7E2E6-80D9-6D92-2F24-F756CD47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54" y="1817972"/>
            <a:ext cx="2284880" cy="12868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4560E92-0AE4-7829-0873-3F68864DD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3" y="581089"/>
            <a:ext cx="2204169" cy="25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89220"/>
              </p:ext>
            </p:extLst>
          </p:nvPr>
        </p:nvGraphicFramePr>
        <p:xfrm>
          <a:off x="9430473" y="1"/>
          <a:ext cx="2761527" cy="66490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참고 페이지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r>
                        <a:rPr lang="ko-KR" altLang="en-US" sz="800" dirty="0">
                          <a:latin typeface="+mn-ea"/>
                        </a:rPr>
                        <a:t> 내용 그대로 사용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</a:rPr>
                        <a:t>인사동영상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프로필</a:t>
                      </a:r>
                      <a:r>
                        <a:rPr lang="en-US" altLang="ko-KR" sz="800" dirty="0">
                          <a:latin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</a:rPr>
                        <a:t>샘플 영상 포함</a:t>
                      </a:r>
                      <a:r>
                        <a:rPr lang="en-US" altLang="ko-KR" sz="800" dirty="0">
                          <a:latin typeface="+mn-ea"/>
                        </a:rPr>
                        <a:t>)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2"/>
                        </a:rPr>
                        <a:t>https://www.miraeij.com/gosi/professor/home/?c3RlYWNoZXJfZms9NTI=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https://www.miraeij.com/gosi/professor/home/?c3RlYWNoZXJfZms9NTY=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3"/>
                        </a:rPr>
                        <a:t>https://www.miraeij.com/gosi/professor/home/?c3RlYWNoZXJfZms9NTg=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 err="1">
                          <a:latin typeface="+mn-ea"/>
                        </a:rPr>
                        <a:t>사팀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4"/>
                        </a:rPr>
                        <a:t>https://www.miraeij.com/gosi/professor/home/?c3RlYWNoZXJfZms9NjY=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https://www.miraeij.com/gosi/professor/home/?c3RlYWNoZXJfZms9OTU=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https://www.miraeij.com/gosi/professor/home/?c3RlYWNoZXJfZms9OTQ=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정통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추후 전달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슬로건 내용 보이도록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https://www.modoogong.com/promotion/HYEJAPASS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선택에 따른 슬로건 다음 페이지 참고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15893-E3ED-168E-F5FC-AA5A2E784FDC}"/>
              </a:ext>
            </a:extLst>
          </p:cNvPr>
          <p:cNvSpPr/>
          <p:nvPr/>
        </p:nvSpPr>
        <p:spPr>
          <a:xfrm>
            <a:off x="609671" y="2192551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F21B52-E1B1-BD42-6364-8568F434C960}"/>
              </a:ext>
            </a:extLst>
          </p:cNvPr>
          <p:cNvSpPr/>
          <p:nvPr/>
        </p:nvSpPr>
        <p:spPr>
          <a:xfrm>
            <a:off x="6879783" y="735226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EA9A-BEF0-0C24-15AE-0ADB6D32BD67}"/>
              </a:ext>
            </a:extLst>
          </p:cNvPr>
          <p:cNvSpPr/>
          <p:nvPr/>
        </p:nvSpPr>
        <p:spPr>
          <a:xfrm>
            <a:off x="269016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F55D75-8169-B5A9-B46B-98FCA9666614}"/>
              </a:ext>
            </a:extLst>
          </p:cNvPr>
          <p:cNvSpPr/>
          <p:nvPr/>
        </p:nvSpPr>
        <p:spPr>
          <a:xfrm>
            <a:off x="478497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7EF0D-FE0E-6CD5-068D-223A5523CF30}"/>
              </a:ext>
            </a:extLst>
          </p:cNvPr>
          <p:cNvSpPr txBox="1"/>
          <p:nvPr/>
        </p:nvSpPr>
        <p:spPr>
          <a:xfrm>
            <a:off x="5388660" y="3076111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C6EC2-85B2-3E99-4DBF-5BB13F107A97}"/>
              </a:ext>
            </a:extLst>
          </p:cNvPr>
          <p:cNvSpPr txBox="1"/>
          <p:nvPr/>
        </p:nvSpPr>
        <p:spPr>
          <a:xfrm>
            <a:off x="5281401" y="1645014"/>
            <a:ext cx="82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1CFC1-FE9C-7770-339C-932725129098}"/>
              </a:ext>
            </a:extLst>
          </p:cNvPr>
          <p:cNvSpPr txBox="1"/>
          <p:nvPr/>
        </p:nvSpPr>
        <p:spPr>
          <a:xfrm>
            <a:off x="3137757" y="1639278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90D07-060A-B05B-474E-0A21E7A528C4}"/>
              </a:ext>
            </a:extLst>
          </p:cNvPr>
          <p:cNvSpPr txBox="1"/>
          <p:nvPr/>
        </p:nvSpPr>
        <p:spPr>
          <a:xfrm>
            <a:off x="7434065" y="1639278"/>
            <a:ext cx="7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 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C1658-6182-7108-B136-543D235F0148}"/>
              </a:ext>
            </a:extLst>
          </p:cNvPr>
          <p:cNvSpPr txBox="1"/>
          <p:nvPr/>
        </p:nvSpPr>
        <p:spPr>
          <a:xfrm>
            <a:off x="1137602" y="30761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4D6C4-A445-F30E-AD4F-4CA431008D29}"/>
              </a:ext>
            </a:extLst>
          </p:cNvPr>
          <p:cNvSpPr txBox="1"/>
          <p:nvPr/>
        </p:nvSpPr>
        <p:spPr>
          <a:xfrm>
            <a:off x="3240198" y="3076112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F53AA-70EF-BCA4-A6D5-C697E0925B6F}"/>
              </a:ext>
            </a:extLst>
          </p:cNvPr>
          <p:cNvSpPr txBox="1"/>
          <p:nvPr/>
        </p:nvSpPr>
        <p:spPr>
          <a:xfrm>
            <a:off x="580925" y="329166"/>
            <a:ext cx="614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단기 </a:t>
            </a:r>
            <a:r>
              <a:rPr lang="en-US" altLang="ko-KR" b="1" i="0" dirty="0">
                <a:effectLst/>
                <a:latin typeface="+mn-ea"/>
              </a:rPr>
              <a:t>X </a:t>
            </a:r>
            <a:r>
              <a:rPr lang="ko-KR" altLang="en-US" b="1" i="0" dirty="0">
                <a:effectLst/>
                <a:latin typeface="+mn-ea"/>
              </a:rPr>
              <a:t>고득점 </a:t>
            </a:r>
            <a:r>
              <a:rPr lang="en-US" altLang="ko-KR" b="1" i="0" dirty="0">
                <a:effectLst/>
                <a:latin typeface="+mn-ea"/>
              </a:rPr>
              <a:t>= </a:t>
            </a:r>
            <a:r>
              <a:rPr lang="ko-KR" altLang="en-US" b="1" i="0" dirty="0">
                <a:effectLst/>
                <a:latin typeface="+mn-ea"/>
              </a:rPr>
              <a:t>절대합격 보장 </a:t>
            </a:r>
            <a:r>
              <a:rPr lang="ko-KR" altLang="en-US" b="1" i="0" dirty="0" err="1">
                <a:effectLst/>
                <a:latin typeface="+mn-ea"/>
              </a:rPr>
              <a:t>역대급</a:t>
            </a:r>
            <a:r>
              <a:rPr lang="ko-KR" altLang="en-US" b="1" i="0" dirty="0">
                <a:effectLst/>
                <a:latin typeface="+mn-ea"/>
              </a:rPr>
              <a:t> 레전드 교수진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7" y="3704385"/>
            <a:ext cx="2795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고개를 들어 앞을 봐라</a:t>
            </a:r>
            <a:r>
              <a:rPr lang="en-US" altLang="ko-KR" b="1" i="0" dirty="0">
                <a:effectLst/>
                <a:latin typeface="+mn-ea"/>
              </a:rPr>
              <a:t>,</a:t>
            </a:r>
          </a:p>
          <a:p>
            <a:pPr algn="l"/>
            <a:r>
              <a:rPr lang="ko-KR" altLang="en-US" b="1" dirty="0">
                <a:latin typeface="+mn-ea"/>
              </a:rPr>
              <a:t>그 앞에 합격이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i="0" dirty="0"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94BE0D-B477-24E9-5141-FF86F11D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62" y="3788876"/>
            <a:ext cx="2449018" cy="263467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4" y="5256110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형사소송법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신광은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06CDF5-669D-C754-6187-B0D4CCD81FC2}"/>
              </a:ext>
            </a:extLst>
          </p:cNvPr>
          <p:cNvSpPr/>
          <p:nvPr/>
        </p:nvSpPr>
        <p:spPr>
          <a:xfrm>
            <a:off x="595352" y="735226"/>
            <a:ext cx="1841458" cy="1343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995C2-F8DB-2F8F-D318-3539B2DBB71E}"/>
              </a:ext>
            </a:extLst>
          </p:cNvPr>
          <p:cNvSpPr txBox="1"/>
          <p:nvPr/>
        </p:nvSpPr>
        <p:spPr>
          <a:xfrm>
            <a:off x="1112951" y="1645015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A7836C-103A-ADB2-5F69-FCCED9BB0888}"/>
              </a:ext>
            </a:extLst>
          </p:cNvPr>
          <p:cNvSpPr txBox="1"/>
          <p:nvPr/>
        </p:nvSpPr>
        <p:spPr>
          <a:xfrm>
            <a:off x="775620" y="930551"/>
            <a:ext cx="13724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사례 중심 쉬운 설명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듣기만 해도 이해 완료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en-US" altLang="ko-KR" sz="1100" b="1" spc="-150" dirty="0">
                <a:latin typeface="+mn-ea"/>
              </a:rPr>
              <a:t>&amp; </a:t>
            </a:r>
            <a:r>
              <a:rPr lang="ko-KR" altLang="en-US" sz="1100" b="1" spc="-150" dirty="0">
                <a:latin typeface="+mn-ea"/>
              </a:rPr>
              <a:t>암기는 자동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59B1CE-37A8-D608-F6C9-F3CD8C4112A6}"/>
              </a:ext>
            </a:extLst>
          </p:cNvPr>
          <p:cNvSpPr/>
          <p:nvPr/>
        </p:nvSpPr>
        <p:spPr>
          <a:xfrm>
            <a:off x="195615" y="16902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CBCFB1-8396-3EBA-DBFE-92CDF0DA722F}"/>
              </a:ext>
            </a:extLst>
          </p:cNvPr>
          <p:cNvSpPr/>
          <p:nvPr/>
        </p:nvSpPr>
        <p:spPr>
          <a:xfrm>
            <a:off x="6879783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668BB-8518-B5B3-E7D2-99C6BAA301D9}"/>
              </a:ext>
            </a:extLst>
          </p:cNvPr>
          <p:cNvSpPr txBox="1"/>
          <p:nvPr/>
        </p:nvSpPr>
        <p:spPr>
          <a:xfrm>
            <a:off x="7075964" y="3256178"/>
            <a:ext cx="128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COMING SOON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352F47F-201C-FFA3-230F-CA99A038A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7522134" y="2287792"/>
            <a:ext cx="597964" cy="10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BACB15-5AFC-833A-850A-45C6BDD8A31E}"/>
              </a:ext>
            </a:extLst>
          </p:cNvPr>
          <p:cNvSpPr/>
          <p:nvPr/>
        </p:nvSpPr>
        <p:spPr>
          <a:xfrm>
            <a:off x="269016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464D34-235E-3A8B-A41A-9F4830384A7C}"/>
              </a:ext>
            </a:extLst>
          </p:cNvPr>
          <p:cNvSpPr/>
          <p:nvPr/>
        </p:nvSpPr>
        <p:spPr>
          <a:xfrm>
            <a:off x="478497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BE69E-A159-5B96-666F-B94F711CF78A}"/>
              </a:ext>
            </a:extLst>
          </p:cNvPr>
          <p:cNvSpPr txBox="1"/>
          <p:nvPr/>
        </p:nvSpPr>
        <p:spPr>
          <a:xfrm>
            <a:off x="746638" y="2295043"/>
            <a:ext cx="153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기출중심</a:t>
            </a:r>
            <a:r>
              <a:rPr lang="en-US" altLang="ko-KR" sz="1100" b="1" spc="-150" dirty="0">
                <a:latin typeface="+mn-ea"/>
              </a:rPr>
              <a:t>&amp;</a:t>
            </a:r>
            <a:r>
              <a:rPr lang="ko-KR" altLang="en-US" sz="1100" b="1" spc="-150" dirty="0">
                <a:latin typeface="+mn-ea"/>
              </a:rPr>
              <a:t>이미지 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기출분석 확실한 데이터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노베이스도 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한국사 만점 가능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2ACB-E1F3-775E-9F1C-709864E6D9FB}"/>
              </a:ext>
            </a:extLst>
          </p:cNvPr>
          <p:cNvSpPr txBox="1"/>
          <p:nvPr/>
        </p:nvSpPr>
        <p:spPr>
          <a:xfrm>
            <a:off x="3112632" y="2295043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4</a:t>
            </a:r>
            <a:r>
              <a:rPr lang="ko-KR" altLang="en-US" sz="1100" b="1" spc="-150" dirty="0">
                <a:latin typeface="+mn-ea"/>
              </a:rPr>
              <a:t>가지 코드로 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국어 완전 정복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2AC1E-A8C6-9710-DE28-15F78AF93A2A}"/>
              </a:ext>
            </a:extLst>
          </p:cNvPr>
          <p:cNvSpPr txBox="1"/>
          <p:nvPr/>
        </p:nvSpPr>
        <p:spPr>
          <a:xfrm>
            <a:off x="5206022" y="2295043"/>
            <a:ext cx="1111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문법</a:t>
            </a:r>
            <a:r>
              <a:rPr lang="en-US" altLang="ko-KR" sz="1100" b="1" spc="-150" dirty="0">
                <a:latin typeface="+mn-ea"/>
              </a:rPr>
              <a:t>/</a:t>
            </a:r>
            <a:r>
              <a:rPr lang="ko-KR" altLang="en-US" sz="1100" b="1" spc="-150" dirty="0">
                <a:latin typeface="+mn-ea"/>
              </a:rPr>
              <a:t>독해 전문가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합격듀오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공시 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핵심포인트만 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2B7A6-9E39-A27E-2596-C0A38560ABE9}"/>
              </a:ext>
            </a:extLst>
          </p:cNvPr>
          <p:cNvSpPr txBox="1"/>
          <p:nvPr/>
        </p:nvSpPr>
        <p:spPr>
          <a:xfrm>
            <a:off x="5127475" y="956629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네비게이션 행정학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68CB0-EB03-3F66-3B25-0896CB5F7790}"/>
              </a:ext>
            </a:extLst>
          </p:cNvPr>
          <p:cNvSpPr txBox="1"/>
          <p:nvPr/>
        </p:nvSpPr>
        <p:spPr>
          <a:xfrm>
            <a:off x="3015830" y="924971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삼위일체 행정법</a:t>
            </a:r>
            <a:endParaRPr lang="en-US" altLang="ko-KR" sz="1100" b="1" spc="-15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F557E5-F33C-8EC7-2206-D050C9B4DD33}"/>
              </a:ext>
            </a:extLst>
          </p:cNvPr>
          <p:cNvGrpSpPr/>
          <p:nvPr/>
        </p:nvGrpSpPr>
        <p:grpSpPr>
          <a:xfrm>
            <a:off x="5282654" y="5301926"/>
            <a:ext cx="333375" cy="333375"/>
            <a:chOff x="5238750" y="5295386"/>
            <a:chExt cx="400050" cy="4000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A14FFB-4131-DBE4-53FA-3E0EEB6FBAA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EB0AE5-9BDE-3ECF-6023-9A952983227D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5C1AD39B-8219-9854-B7E2-BA95800ACEB7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C33039F-817D-E0CE-126D-B32C413B7C8E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8175E31-6235-BEE3-C411-6C4D2F9CC253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04150D7-EE83-B04B-8554-AAF4B7466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654" y="4952607"/>
            <a:ext cx="2284880" cy="128917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D18A811-D615-EE38-E588-791EF0B8ED5B}"/>
              </a:ext>
            </a:extLst>
          </p:cNvPr>
          <p:cNvSpPr/>
          <p:nvPr/>
        </p:nvSpPr>
        <p:spPr>
          <a:xfrm>
            <a:off x="5566536" y="477381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87CA84-D20F-DE62-9BE7-11DCB7283246}"/>
              </a:ext>
            </a:extLst>
          </p:cNvPr>
          <p:cNvSpPr txBox="1"/>
          <p:nvPr/>
        </p:nvSpPr>
        <p:spPr>
          <a:xfrm>
            <a:off x="6930529" y="956629"/>
            <a:ext cx="1791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0" dirty="0">
                <a:effectLst/>
                <a:latin typeface="+mn-ea"/>
              </a:rPr>
              <a:t>차별화 된 합격 노하우로</a:t>
            </a:r>
            <a:endParaRPr lang="en-US" altLang="ko-KR" sz="1100" b="1" i="0" dirty="0">
              <a:effectLst/>
              <a:latin typeface="+mn-ea"/>
            </a:endParaRPr>
          </a:p>
          <a:p>
            <a:pPr algn="ctr"/>
            <a:r>
              <a:rPr lang="ko-KR" altLang="en-US" sz="1100" b="1" i="0" dirty="0">
                <a:effectLst/>
                <a:latin typeface="+mn-ea"/>
              </a:rPr>
              <a:t>최단기 합격</a:t>
            </a:r>
          </a:p>
        </p:txBody>
      </p:sp>
    </p:spTree>
    <p:extLst>
      <p:ext uri="{BB962C8B-B14F-4D97-AF65-F5344CB8AC3E}">
        <p14:creationId xmlns:p14="http://schemas.microsoft.com/office/powerpoint/2010/main" val="25487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5FECBD-4010-44EE-A082-3B5D9F9D3560}"/>
              </a:ext>
            </a:extLst>
          </p:cNvPr>
          <p:cNvGrpSpPr/>
          <p:nvPr/>
        </p:nvGrpSpPr>
        <p:grpSpPr>
          <a:xfrm rot="2700000">
            <a:off x="568560" y="1671375"/>
            <a:ext cx="1545350" cy="1555310"/>
            <a:chOff x="1478884" y="2958206"/>
            <a:chExt cx="1001656" cy="100811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BC6FF9E-D9EC-FBC7-F3AE-2D3FDFA0FBAD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" name="타원 5">
              <a:extLst>
                <a:ext uri="{FF2B5EF4-FFF2-40B4-BE49-F238E27FC236}">
                  <a16:creationId xmlns:a16="http://schemas.microsoft.com/office/drawing/2014/main" id="{9AB6352C-53E2-1E38-5FAF-AF80298F431D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0C1992-25DB-53BE-D085-AAA2D5791094}"/>
              </a:ext>
            </a:extLst>
          </p:cNvPr>
          <p:cNvGrpSpPr/>
          <p:nvPr/>
        </p:nvGrpSpPr>
        <p:grpSpPr>
          <a:xfrm rot="2700000">
            <a:off x="2768332" y="1671375"/>
            <a:ext cx="1545350" cy="1555310"/>
            <a:chOff x="1478884" y="2958206"/>
            <a:chExt cx="1001656" cy="100811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A6DD86-099A-FFD4-FDC4-2C6F94BF1554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7" name="타원 5">
              <a:extLst>
                <a:ext uri="{FF2B5EF4-FFF2-40B4-BE49-F238E27FC236}">
                  <a16:creationId xmlns:a16="http://schemas.microsoft.com/office/drawing/2014/main" id="{4E8B7C38-5DB0-ACF6-ADF5-B71D4CFEE9B9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4B8850-E088-A210-0EBA-6BF456C156FA}"/>
              </a:ext>
            </a:extLst>
          </p:cNvPr>
          <p:cNvGrpSpPr/>
          <p:nvPr/>
        </p:nvGrpSpPr>
        <p:grpSpPr>
          <a:xfrm rot="1995607">
            <a:off x="5055408" y="1671375"/>
            <a:ext cx="1545350" cy="1555310"/>
            <a:chOff x="1478884" y="2958206"/>
            <a:chExt cx="1001656" cy="100811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C315D4-C7C7-A9CF-E337-0D02D8198320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4AA145D9-BDA5-2161-671A-923377F7D257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D132-48C7-BF2C-A012-3495248EEFE0}"/>
              </a:ext>
            </a:extLst>
          </p:cNvPr>
          <p:cNvGrpSpPr/>
          <p:nvPr/>
        </p:nvGrpSpPr>
        <p:grpSpPr>
          <a:xfrm rot="18900000">
            <a:off x="6373971" y="3112255"/>
            <a:ext cx="1545350" cy="1555310"/>
            <a:chOff x="1478884" y="2958206"/>
            <a:chExt cx="1001656" cy="100811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43E18DA-E79D-5834-BE8B-CB6816C6DC51}"/>
                </a:ext>
              </a:extLst>
            </p:cNvPr>
            <p:cNvSpPr/>
            <p:nvPr/>
          </p:nvSpPr>
          <p:spPr>
            <a:xfrm>
              <a:off x="1547664" y="3030215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" name="타원 5">
              <a:extLst>
                <a:ext uri="{FF2B5EF4-FFF2-40B4-BE49-F238E27FC236}">
                  <a16:creationId xmlns:a16="http://schemas.microsoft.com/office/drawing/2014/main" id="{5F029D8C-7FCA-E113-CADF-120EBCB7577F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692B6A9-C527-6387-DA17-C8C064EC7998}"/>
              </a:ext>
            </a:extLst>
          </p:cNvPr>
          <p:cNvSpPr/>
          <p:nvPr/>
        </p:nvSpPr>
        <p:spPr>
          <a:xfrm>
            <a:off x="7240045" y="1671376"/>
            <a:ext cx="1555312" cy="1555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합격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41D17-0F47-3E22-FDA9-1DC867AFC0DF}"/>
              </a:ext>
            </a:extLst>
          </p:cNvPr>
          <p:cNvSpPr txBox="1"/>
          <p:nvPr/>
        </p:nvSpPr>
        <p:spPr>
          <a:xfrm>
            <a:off x="1200204" y="456137"/>
            <a:ext cx="5888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n-ea"/>
              </a:rPr>
              <a:t>이론부터 문제풀이 그리고 파이널 특강까지</a:t>
            </a:r>
            <a:r>
              <a:rPr lang="en-US" altLang="ko-KR" sz="2400" b="1" spc="-150" dirty="0">
                <a:latin typeface="+mn-ea"/>
              </a:rPr>
              <a:t>, </a:t>
            </a:r>
          </a:p>
          <a:p>
            <a:r>
              <a:rPr lang="ko-KR" altLang="en-US" sz="2400" b="1" spc="-150" dirty="0">
                <a:latin typeface="+mn-ea"/>
              </a:rPr>
              <a:t>합격을 위한 단계별 커리큘럼</a:t>
            </a:r>
            <a:r>
              <a:rPr lang="en-US" altLang="ko-KR" sz="2400" b="1" spc="-150" dirty="0">
                <a:latin typeface="+mn-ea"/>
              </a:rPr>
              <a:t>!</a:t>
            </a:r>
            <a:endParaRPr lang="ko-KR" altLang="en-US" sz="2400" b="1" spc="-150" dirty="0"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1313C6-ECBE-1373-EAFB-92220BCA9C12}"/>
              </a:ext>
            </a:extLst>
          </p:cNvPr>
          <p:cNvCxnSpPr>
            <a:cxnSpLocks/>
          </p:cNvCxnSpPr>
          <p:nvPr/>
        </p:nvCxnSpPr>
        <p:spPr>
          <a:xfrm>
            <a:off x="1896153" y="2987242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44BA9-E715-0065-D194-C0D05AB0787B}"/>
              </a:ext>
            </a:extLst>
          </p:cNvPr>
          <p:cNvSpPr txBox="1"/>
          <p:nvPr/>
        </p:nvSpPr>
        <p:spPr>
          <a:xfrm>
            <a:off x="1037304" y="2132552"/>
            <a:ext cx="60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기초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이론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B3234-C152-51CB-1B57-BB331D3A45B6}"/>
              </a:ext>
            </a:extLst>
          </p:cNvPr>
          <p:cNvSpPr txBox="1"/>
          <p:nvPr/>
        </p:nvSpPr>
        <p:spPr>
          <a:xfrm>
            <a:off x="3237076" y="2052787"/>
            <a:ext cx="60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핵심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기출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8BBBE-0A5A-69F6-241F-2EC47F3F567B}"/>
              </a:ext>
            </a:extLst>
          </p:cNvPr>
          <p:cNvSpPr txBox="1"/>
          <p:nvPr/>
        </p:nvSpPr>
        <p:spPr>
          <a:xfrm>
            <a:off x="5069701" y="201541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실전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동형 모의고사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362AF-A907-9FAE-0857-D00247E1DD5D}"/>
              </a:ext>
            </a:extLst>
          </p:cNvPr>
          <p:cNvSpPr txBox="1"/>
          <p:nvPr/>
        </p:nvSpPr>
        <p:spPr>
          <a:xfrm>
            <a:off x="6751087" y="3519796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파이널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특강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CCFF86-F992-3228-55E4-7C65CA0C762E}"/>
              </a:ext>
            </a:extLst>
          </p:cNvPr>
          <p:cNvSpPr txBox="1"/>
          <p:nvPr/>
        </p:nvSpPr>
        <p:spPr>
          <a:xfrm>
            <a:off x="5911757" y="4957839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spc="-150" dirty="0">
                <a:latin typeface="+mn-ea"/>
              </a:rPr>
              <a:t>※ </a:t>
            </a:r>
            <a:r>
              <a:rPr lang="ko-KR" altLang="en-US" sz="1200" b="1" spc="-150" dirty="0">
                <a:latin typeface="+mn-ea"/>
              </a:rPr>
              <a:t>제공되는 세부 강의 내역은 변경 될 수 있습니다</a:t>
            </a:r>
            <a:r>
              <a:rPr lang="en-US" altLang="ko-KR" sz="1200" b="1" spc="-150" dirty="0">
                <a:latin typeface="+mn-ea"/>
              </a:rPr>
              <a:t>.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940C9F-7083-77C9-36D3-F632F137A3F2}"/>
              </a:ext>
            </a:extLst>
          </p:cNvPr>
          <p:cNvGrpSpPr/>
          <p:nvPr/>
        </p:nvGrpSpPr>
        <p:grpSpPr>
          <a:xfrm rot="18900000">
            <a:off x="1760685" y="3163810"/>
            <a:ext cx="1545350" cy="1555310"/>
            <a:chOff x="1478884" y="2958206"/>
            <a:chExt cx="1001656" cy="100811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AE08359-2F4A-A273-5561-BF656230DC0E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" name="타원 5">
              <a:extLst>
                <a:ext uri="{FF2B5EF4-FFF2-40B4-BE49-F238E27FC236}">
                  <a16:creationId xmlns:a16="http://schemas.microsoft.com/office/drawing/2014/main" id="{FF049438-EA08-6366-7D90-4C66AED90287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BDB900-E7D6-2661-D720-F75821B1264A}"/>
              </a:ext>
            </a:extLst>
          </p:cNvPr>
          <p:cNvCxnSpPr>
            <a:cxnSpLocks/>
          </p:cNvCxnSpPr>
          <p:nvPr/>
        </p:nvCxnSpPr>
        <p:spPr>
          <a:xfrm flipV="1">
            <a:off x="3014899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695937-8032-F20E-2336-15F38F246335}"/>
              </a:ext>
            </a:extLst>
          </p:cNvPr>
          <p:cNvSpPr txBox="1"/>
          <p:nvPr/>
        </p:nvSpPr>
        <p:spPr>
          <a:xfrm>
            <a:off x="1993466" y="3507851"/>
            <a:ext cx="103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기본이론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en-US" altLang="ko-KR" b="1" spc="-150" dirty="0">
                <a:latin typeface="+mn-ea"/>
              </a:rPr>
              <a:t>+</a:t>
            </a:r>
          </a:p>
          <a:p>
            <a:pPr algn="ctr"/>
            <a:r>
              <a:rPr lang="ko-KR" altLang="en-US" b="1" spc="-150" dirty="0">
                <a:latin typeface="+mn-ea"/>
              </a:rPr>
              <a:t>심화이론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77BCA8C-298D-1896-A555-E4225EB9D030}"/>
              </a:ext>
            </a:extLst>
          </p:cNvPr>
          <p:cNvGrpSpPr/>
          <p:nvPr/>
        </p:nvGrpSpPr>
        <p:grpSpPr>
          <a:xfrm rot="18750173">
            <a:off x="4026034" y="3132678"/>
            <a:ext cx="1545350" cy="1555310"/>
            <a:chOff x="1478884" y="2958206"/>
            <a:chExt cx="1001656" cy="100811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CD11A2F-89F0-67FD-3319-9D703ED07285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3" name="타원 5">
              <a:extLst>
                <a:ext uri="{FF2B5EF4-FFF2-40B4-BE49-F238E27FC236}">
                  <a16:creationId xmlns:a16="http://schemas.microsoft.com/office/drawing/2014/main" id="{EA87B668-982B-3728-3AEA-DD9486C03969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F2BC0EB-ECCF-4208-78D6-9838D8821AF2}"/>
              </a:ext>
            </a:extLst>
          </p:cNvPr>
          <p:cNvSpPr txBox="1"/>
          <p:nvPr/>
        </p:nvSpPr>
        <p:spPr>
          <a:xfrm>
            <a:off x="4293298" y="3509508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latin typeface="+mn-ea"/>
              </a:rPr>
              <a:t>진도별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문제풀이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6C4963-0531-0DED-9244-24BE13AAA835}"/>
              </a:ext>
            </a:extLst>
          </p:cNvPr>
          <p:cNvCxnSpPr>
            <a:cxnSpLocks/>
          </p:cNvCxnSpPr>
          <p:nvPr/>
        </p:nvCxnSpPr>
        <p:spPr>
          <a:xfrm>
            <a:off x="4076953" y="2987242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7EA69E-26F8-9BEB-6B03-EDC9219F6305}"/>
              </a:ext>
            </a:extLst>
          </p:cNvPr>
          <p:cNvCxnSpPr>
            <a:cxnSpLocks/>
          </p:cNvCxnSpPr>
          <p:nvPr/>
        </p:nvCxnSpPr>
        <p:spPr>
          <a:xfrm flipV="1">
            <a:off x="5300763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5B6C04-B3FF-7193-FDBA-0D61D6985DD5}"/>
              </a:ext>
            </a:extLst>
          </p:cNvPr>
          <p:cNvCxnSpPr>
            <a:cxnSpLocks/>
          </p:cNvCxnSpPr>
          <p:nvPr/>
        </p:nvCxnSpPr>
        <p:spPr>
          <a:xfrm>
            <a:off x="6476516" y="2871128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79C36E-A946-0D5B-FD26-C0B476EC2FA2}"/>
              </a:ext>
            </a:extLst>
          </p:cNvPr>
          <p:cNvCxnSpPr>
            <a:cxnSpLocks/>
          </p:cNvCxnSpPr>
          <p:nvPr/>
        </p:nvCxnSpPr>
        <p:spPr>
          <a:xfrm flipV="1">
            <a:off x="7602260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854885-9F8C-C7B1-E308-8076C1BC6BF4}"/>
              </a:ext>
            </a:extLst>
          </p:cNvPr>
          <p:cNvSpPr txBox="1"/>
          <p:nvPr/>
        </p:nvSpPr>
        <p:spPr>
          <a:xfrm>
            <a:off x="233765" y="359333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+mn-ea"/>
              </a:rPr>
              <a:t>02</a:t>
            </a:r>
            <a:endParaRPr lang="ko-KR" altLang="en-US" sz="6000" b="1" spc="-1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89323B-6E78-99E6-4C4F-16115C9BABC1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1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AD593-DFFD-E5EC-9A53-563F2C12FDC2}"/>
              </a:ext>
            </a:extLst>
          </p:cNvPr>
          <p:cNvSpPr txBox="1"/>
          <p:nvPr/>
        </p:nvSpPr>
        <p:spPr>
          <a:xfrm>
            <a:off x="1200204" y="665687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latin typeface="+mn-ea"/>
              </a:rPr>
              <a:t>머니머니</a:t>
            </a:r>
            <a:r>
              <a:rPr lang="ko-KR" altLang="en-US" sz="2400" b="1" spc="-150" dirty="0">
                <a:latin typeface="+mn-ea"/>
              </a:rPr>
              <a:t> 해도 </a:t>
            </a:r>
            <a:r>
              <a:rPr lang="ko-KR" altLang="en-US" sz="2400" b="1" spc="-150" dirty="0" err="1">
                <a:latin typeface="+mn-ea"/>
              </a:rPr>
              <a:t>역대급</a:t>
            </a:r>
            <a:r>
              <a:rPr lang="ko-KR" altLang="en-US" sz="2400" b="1" spc="-150" dirty="0">
                <a:latin typeface="+mn-ea"/>
              </a:rPr>
              <a:t> 파격적인 수강료</a:t>
            </a:r>
            <a:r>
              <a:rPr lang="en-US" altLang="ko-KR" sz="2400" b="1" spc="-150" dirty="0">
                <a:latin typeface="+mn-ea"/>
              </a:rPr>
              <a:t>!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00858-D7B7-C92B-DCAE-125FFC54D1EB}"/>
              </a:ext>
            </a:extLst>
          </p:cNvPr>
          <p:cNvSpPr txBox="1"/>
          <p:nvPr/>
        </p:nvSpPr>
        <p:spPr>
          <a:xfrm>
            <a:off x="233765" y="359333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+mn-ea"/>
              </a:rPr>
              <a:t>03</a:t>
            </a:r>
            <a:endParaRPr lang="ko-KR" altLang="en-US" sz="6000" b="1" spc="-150" dirty="0">
              <a:latin typeface="+mn-ea"/>
            </a:endParaRPr>
          </a:p>
        </p:txBody>
      </p:sp>
      <p:sp>
        <p:nvSpPr>
          <p:cNvPr id="43" name="모서리가 둥근 직사각형 54">
            <a:extLst>
              <a:ext uri="{FF2B5EF4-FFF2-40B4-BE49-F238E27FC236}">
                <a16:creationId xmlns:a16="http://schemas.microsoft.com/office/drawing/2014/main" id="{801BE50C-04B3-87B9-88AC-FFF5B6DF1C10}"/>
              </a:ext>
            </a:extLst>
          </p:cNvPr>
          <p:cNvSpPr/>
          <p:nvPr/>
        </p:nvSpPr>
        <p:spPr>
          <a:xfrm>
            <a:off x="1374569" y="5794093"/>
            <a:ext cx="6925977" cy="433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795D38-B8B4-69C0-C855-B136E63BF007}"/>
              </a:ext>
            </a:extLst>
          </p:cNvPr>
          <p:cNvSpPr txBox="1"/>
          <p:nvPr/>
        </p:nvSpPr>
        <p:spPr>
          <a:xfrm>
            <a:off x="1373438" y="5873657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753411E-B80A-5E42-056A-74DB9FB2B4A0}"/>
              </a:ext>
            </a:extLst>
          </p:cNvPr>
          <p:cNvSpPr/>
          <p:nvPr/>
        </p:nvSpPr>
        <p:spPr>
          <a:xfrm rot="5400000">
            <a:off x="4972510" y="5981863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5BEA5C-8BCF-54A4-2623-068718A8EBEF}"/>
              </a:ext>
            </a:extLst>
          </p:cNvPr>
          <p:cNvSpPr txBox="1"/>
          <p:nvPr/>
        </p:nvSpPr>
        <p:spPr>
          <a:xfrm>
            <a:off x="1241439" y="1272040"/>
            <a:ext cx="226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3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F5A096-C447-5A18-4DB3-F807AADC35C2}"/>
              </a:ext>
            </a:extLst>
          </p:cNvPr>
          <p:cNvSpPr txBox="1"/>
          <p:nvPr/>
        </p:nvSpPr>
        <p:spPr>
          <a:xfrm>
            <a:off x="3698771" y="1272040"/>
            <a:ext cx="225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2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28F7F-707E-CDDB-D671-C069F494A00A}"/>
              </a:ext>
            </a:extLst>
          </p:cNvPr>
          <p:cNvSpPr txBox="1"/>
          <p:nvPr/>
        </p:nvSpPr>
        <p:spPr>
          <a:xfrm>
            <a:off x="5936530" y="1272040"/>
            <a:ext cx="2305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1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E2C62D48-0D68-4DDD-27E0-1677DB95CDA0}"/>
              </a:ext>
            </a:extLst>
          </p:cNvPr>
          <p:cNvSpPr/>
          <p:nvPr/>
        </p:nvSpPr>
        <p:spPr>
          <a:xfrm>
            <a:off x="3689118" y="2091691"/>
            <a:ext cx="2185224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55C34E-E828-1E6D-F2C6-8EC6F3B1582B}"/>
              </a:ext>
            </a:extLst>
          </p:cNvPr>
          <p:cNvSpPr txBox="1"/>
          <p:nvPr/>
        </p:nvSpPr>
        <p:spPr>
          <a:xfrm>
            <a:off x="4232953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CC75460-D9B8-E8C7-CCCD-6A2C10E5D140}"/>
              </a:ext>
            </a:extLst>
          </p:cNvPr>
          <p:cNvCxnSpPr>
            <a:cxnSpLocks/>
          </p:cNvCxnSpPr>
          <p:nvPr/>
        </p:nvCxnSpPr>
        <p:spPr>
          <a:xfrm>
            <a:off x="4572041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78EA03-F812-1ED2-725E-4F8B28F92EB9}"/>
              </a:ext>
            </a:extLst>
          </p:cNvPr>
          <p:cNvCxnSpPr/>
          <p:nvPr/>
        </p:nvCxnSpPr>
        <p:spPr>
          <a:xfrm flipH="1">
            <a:off x="4836427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91ABD-BB30-4973-7A4A-0115174559EE}"/>
              </a:ext>
            </a:extLst>
          </p:cNvPr>
          <p:cNvSpPr txBox="1"/>
          <p:nvPr/>
        </p:nvSpPr>
        <p:spPr>
          <a:xfrm>
            <a:off x="4163764" y="2375320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26" name="모서리가 둥근 직사각형 93">
            <a:extLst>
              <a:ext uri="{FF2B5EF4-FFF2-40B4-BE49-F238E27FC236}">
                <a16:creationId xmlns:a16="http://schemas.microsoft.com/office/drawing/2014/main" id="{5138BDCC-DB1F-5726-B5E6-09FAD2D4D4E9}"/>
              </a:ext>
            </a:extLst>
          </p:cNvPr>
          <p:cNvSpPr/>
          <p:nvPr/>
        </p:nvSpPr>
        <p:spPr>
          <a:xfrm>
            <a:off x="3892407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CBD0B1D-9ABB-A017-488B-46D4B46F10AF}"/>
              </a:ext>
            </a:extLst>
          </p:cNvPr>
          <p:cNvSpPr/>
          <p:nvPr/>
        </p:nvSpPr>
        <p:spPr>
          <a:xfrm>
            <a:off x="1306564" y="2091691"/>
            <a:ext cx="2159332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3CE9B-2BB0-41A6-B528-9629AADCAC0B}"/>
              </a:ext>
            </a:extLst>
          </p:cNvPr>
          <p:cNvSpPr txBox="1"/>
          <p:nvPr/>
        </p:nvSpPr>
        <p:spPr>
          <a:xfrm>
            <a:off x="2093763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340,000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B61DDCA-9894-DA71-96FA-CEFF11757839}"/>
              </a:ext>
            </a:extLst>
          </p:cNvPr>
          <p:cNvCxnSpPr>
            <a:cxnSpLocks/>
          </p:cNvCxnSpPr>
          <p:nvPr/>
        </p:nvCxnSpPr>
        <p:spPr>
          <a:xfrm>
            <a:off x="2432851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2D1AC54-61C1-DD21-4320-F7318FB906B6}"/>
              </a:ext>
            </a:extLst>
          </p:cNvPr>
          <p:cNvCxnSpPr/>
          <p:nvPr/>
        </p:nvCxnSpPr>
        <p:spPr>
          <a:xfrm flipH="1">
            <a:off x="2697237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0B3ED31-7AD2-EA96-DFD8-E88D8B60BB00}"/>
              </a:ext>
            </a:extLst>
          </p:cNvPr>
          <p:cNvSpPr txBox="1"/>
          <p:nvPr/>
        </p:nvSpPr>
        <p:spPr>
          <a:xfrm>
            <a:off x="1781922" y="2375320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2" name="모서리가 둥근 직사각형 93">
            <a:extLst>
              <a:ext uri="{FF2B5EF4-FFF2-40B4-BE49-F238E27FC236}">
                <a16:creationId xmlns:a16="http://schemas.microsoft.com/office/drawing/2014/main" id="{6FE09F4B-54FF-DB0A-C2E2-A941CD8CDC62}"/>
              </a:ext>
            </a:extLst>
          </p:cNvPr>
          <p:cNvSpPr/>
          <p:nvPr/>
        </p:nvSpPr>
        <p:spPr>
          <a:xfrm>
            <a:off x="1510565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F5649E-117B-088F-8F35-22B16D92E2C8}"/>
              </a:ext>
            </a:extLst>
          </p:cNvPr>
          <p:cNvSpPr txBox="1"/>
          <p:nvPr/>
        </p:nvSpPr>
        <p:spPr>
          <a:xfrm>
            <a:off x="4163764" y="2664242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210,000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4" name="모서리가 둥근 직사각형 93">
            <a:extLst>
              <a:ext uri="{FF2B5EF4-FFF2-40B4-BE49-F238E27FC236}">
                <a16:creationId xmlns:a16="http://schemas.microsoft.com/office/drawing/2014/main" id="{57258F7A-4508-A8B5-04B7-EA1C900E1345}"/>
              </a:ext>
            </a:extLst>
          </p:cNvPr>
          <p:cNvSpPr/>
          <p:nvPr/>
        </p:nvSpPr>
        <p:spPr>
          <a:xfrm>
            <a:off x="3892407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A45507-D057-8D19-51E5-1CECAE44C537}"/>
              </a:ext>
            </a:extLst>
          </p:cNvPr>
          <p:cNvSpPr txBox="1"/>
          <p:nvPr/>
        </p:nvSpPr>
        <p:spPr>
          <a:xfrm>
            <a:off x="1781922" y="2664242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250,000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6" name="모서리가 둥근 직사각형 93">
            <a:extLst>
              <a:ext uri="{FF2B5EF4-FFF2-40B4-BE49-F238E27FC236}">
                <a16:creationId xmlns:a16="http://schemas.microsoft.com/office/drawing/2014/main" id="{A4E7A18B-6D3A-F157-43C5-E2F4B1BA7E61}"/>
              </a:ext>
            </a:extLst>
          </p:cNvPr>
          <p:cNvSpPr/>
          <p:nvPr/>
        </p:nvSpPr>
        <p:spPr>
          <a:xfrm>
            <a:off x="1510565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26B66EE-1813-0E91-9771-E117B898C858}"/>
              </a:ext>
            </a:extLst>
          </p:cNvPr>
          <p:cNvSpPr/>
          <p:nvPr/>
        </p:nvSpPr>
        <p:spPr>
          <a:xfrm>
            <a:off x="6056914" y="2091691"/>
            <a:ext cx="2185224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2E2254-50E5-A045-DAEE-6C1034B34792}"/>
              </a:ext>
            </a:extLst>
          </p:cNvPr>
          <p:cNvSpPr txBox="1"/>
          <p:nvPr/>
        </p:nvSpPr>
        <p:spPr>
          <a:xfrm>
            <a:off x="6600749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72AF917-2838-1BA7-0D0D-10F5CD19FCAA}"/>
              </a:ext>
            </a:extLst>
          </p:cNvPr>
          <p:cNvCxnSpPr>
            <a:cxnSpLocks/>
          </p:cNvCxnSpPr>
          <p:nvPr/>
        </p:nvCxnSpPr>
        <p:spPr>
          <a:xfrm>
            <a:off x="6939837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2401810-15F0-1A6F-1E3B-278AFF382787}"/>
              </a:ext>
            </a:extLst>
          </p:cNvPr>
          <p:cNvCxnSpPr/>
          <p:nvPr/>
        </p:nvCxnSpPr>
        <p:spPr>
          <a:xfrm flipH="1">
            <a:off x="7204223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9AD550-EA0F-B6EB-86E8-9ECDCEC9005A}"/>
              </a:ext>
            </a:extLst>
          </p:cNvPr>
          <p:cNvSpPr txBox="1"/>
          <p:nvPr/>
        </p:nvSpPr>
        <p:spPr>
          <a:xfrm>
            <a:off x="6621584" y="2375320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5" name="모서리가 둥근 직사각형 93">
            <a:extLst>
              <a:ext uri="{FF2B5EF4-FFF2-40B4-BE49-F238E27FC236}">
                <a16:creationId xmlns:a16="http://schemas.microsoft.com/office/drawing/2014/main" id="{A55125DF-C362-37B8-6FCB-9F98158DEC3C}"/>
              </a:ext>
            </a:extLst>
          </p:cNvPr>
          <p:cNvSpPr/>
          <p:nvPr/>
        </p:nvSpPr>
        <p:spPr>
          <a:xfrm>
            <a:off x="6260203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C25340-EFCD-A415-593C-766355A068DD}"/>
              </a:ext>
            </a:extLst>
          </p:cNvPr>
          <p:cNvSpPr txBox="1"/>
          <p:nvPr/>
        </p:nvSpPr>
        <p:spPr>
          <a:xfrm>
            <a:off x="6621584" y="2664242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7" name="모서리가 둥근 직사각형 93">
            <a:extLst>
              <a:ext uri="{FF2B5EF4-FFF2-40B4-BE49-F238E27FC236}">
                <a16:creationId xmlns:a16="http://schemas.microsoft.com/office/drawing/2014/main" id="{06C077F0-8419-105D-887B-1EFE8374A7BC}"/>
              </a:ext>
            </a:extLst>
          </p:cNvPr>
          <p:cNvSpPr/>
          <p:nvPr/>
        </p:nvSpPr>
        <p:spPr>
          <a:xfrm>
            <a:off x="6260203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graphicFrame>
        <p:nvGraphicFramePr>
          <p:cNvPr id="6" name="Group 87">
            <a:extLst>
              <a:ext uri="{FF2B5EF4-FFF2-40B4-BE49-F238E27FC236}">
                <a16:creationId xmlns:a16="http://schemas.microsoft.com/office/drawing/2014/main" id="{D02BD3C2-5825-4A6E-64F0-19BF658FB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75331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EE2FD3-159A-5C60-373A-346E254E46EB}"/>
              </a:ext>
            </a:extLst>
          </p:cNvPr>
          <p:cNvSpPr/>
          <p:nvPr/>
        </p:nvSpPr>
        <p:spPr>
          <a:xfrm>
            <a:off x="3689118" y="1291324"/>
            <a:ext cx="2185224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94D05F-D20F-3FF0-FDD7-211686BD42B2}"/>
              </a:ext>
            </a:extLst>
          </p:cNvPr>
          <p:cNvSpPr/>
          <p:nvPr/>
        </p:nvSpPr>
        <p:spPr>
          <a:xfrm>
            <a:off x="1284110" y="1291324"/>
            <a:ext cx="2181786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DC8E86-C005-0577-D000-46215C108363}"/>
              </a:ext>
            </a:extLst>
          </p:cNvPr>
          <p:cNvSpPr/>
          <p:nvPr/>
        </p:nvSpPr>
        <p:spPr>
          <a:xfrm>
            <a:off x="6056914" y="1291324"/>
            <a:ext cx="2185224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E708959F-3C17-29B8-ABEC-1D348E9FC4C7}"/>
              </a:ext>
            </a:extLst>
          </p:cNvPr>
          <p:cNvSpPr/>
          <p:nvPr/>
        </p:nvSpPr>
        <p:spPr>
          <a:xfrm rot="5400000">
            <a:off x="2248692" y="1206282"/>
            <a:ext cx="465369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B303FCA6-4A27-4DFB-A415-EBC52FD024C9}"/>
              </a:ext>
            </a:extLst>
          </p:cNvPr>
          <p:cNvSpPr/>
          <p:nvPr/>
        </p:nvSpPr>
        <p:spPr>
          <a:xfrm rot="5400000">
            <a:off x="4535356" y="1206284"/>
            <a:ext cx="465370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82F83DB4-41AD-3260-80A5-F0FE9297E9EE}"/>
              </a:ext>
            </a:extLst>
          </p:cNvPr>
          <p:cNvSpPr/>
          <p:nvPr/>
        </p:nvSpPr>
        <p:spPr>
          <a:xfrm rot="5400000">
            <a:off x="6953248" y="1206286"/>
            <a:ext cx="465370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9242E-3D0F-709A-7FC8-FF40763E610D}"/>
              </a:ext>
            </a:extLst>
          </p:cNvPr>
          <p:cNvSpPr txBox="1"/>
          <p:nvPr/>
        </p:nvSpPr>
        <p:spPr>
          <a:xfrm>
            <a:off x="4965205" y="5313579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1A34CB-A84F-828F-F744-B6187907444A}"/>
              </a:ext>
            </a:extLst>
          </p:cNvPr>
          <p:cNvSpPr/>
          <p:nvPr/>
        </p:nvSpPr>
        <p:spPr>
          <a:xfrm>
            <a:off x="1328807" y="3348384"/>
            <a:ext cx="3270245" cy="190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966363-DAD5-8076-2C63-3F9B2169405F}"/>
              </a:ext>
            </a:extLst>
          </p:cNvPr>
          <p:cNvSpPr/>
          <p:nvPr/>
        </p:nvSpPr>
        <p:spPr>
          <a:xfrm>
            <a:off x="5030535" y="3348384"/>
            <a:ext cx="3270245" cy="190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3F64E-D78D-B956-D5A9-D5310F71B95F}"/>
              </a:ext>
            </a:extLst>
          </p:cNvPr>
          <p:cNvSpPr/>
          <p:nvPr/>
        </p:nvSpPr>
        <p:spPr>
          <a:xfrm>
            <a:off x="1733550" y="4814181"/>
            <a:ext cx="1143000" cy="1714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77C6BB-671E-0212-B412-76839A356481}"/>
              </a:ext>
            </a:extLst>
          </p:cNvPr>
          <p:cNvSpPr/>
          <p:nvPr/>
        </p:nvSpPr>
        <p:spPr>
          <a:xfrm>
            <a:off x="3281293" y="3623556"/>
            <a:ext cx="1143000" cy="1362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E62C60-BC2C-DD2D-6B13-8831F1CF9402}"/>
              </a:ext>
            </a:extLst>
          </p:cNvPr>
          <p:cNvSpPr/>
          <p:nvPr/>
        </p:nvSpPr>
        <p:spPr>
          <a:xfrm>
            <a:off x="5352287" y="4814181"/>
            <a:ext cx="1143000" cy="1714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E9D7EC-3C70-6836-29A0-6947E77C0F45}"/>
              </a:ext>
            </a:extLst>
          </p:cNvPr>
          <p:cNvSpPr/>
          <p:nvPr/>
        </p:nvSpPr>
        <p:spPr>
          <a:xfrm>
            <a:off x="6900030" y="3623556"/>
            <a:ext cx="1143000" cy="1362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0733A-FCE5-CC16-081B-D73718C554C0}"/>
              </a:ext>
            </a:extLst>
          </p:cNvPr>
          <p:cNvSpPr txBox="1"/>
          <p:nvPr/>
        </p:nvSpPr>
        <p:spPr>
          <a:xfrm>
            <a:off x="1421799" y="4967797"/>
            <a:ext cx="1696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1B88B5-D402-B8E1-3149-FE41CA95DF07}"/>
              </a:ext>
            </a:extLst>
          </p:cNvPr>
          <p:cNvSpPr txBox="1"/>
          <p:nvPr/>
        </p:nvSpPr>
        <p:spPr>
          <a:xfrm>
            <a:off x="3251385" y="4967797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C0B597-C673-E9B6-9392-D228FCF28081}"/>
              </a:ext>
            </a:extLst>
          </p:cNvPr>
          <p:cNvSpPr txBox="1"/>
          <p:nvPr/>
        </p:nvSpPr>
        <p:spPr>
          <a:xfrm>
            <a:off x="1694850" y="4515891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F18E49-8C97-E730-B2DC-FC2043D5E844}"/>
              </a:ext>
            </a:extLst>
          </p:cNvPr>
          <p:cNvSpPr txBox="1"/>
          <p:nvPr/>
        </p:nvSpPr>
        <p:spPr>
          <a:xfrm>
            <a:off x="3251385" y="3325266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1FF46D-5C3F-D247-BF82-77C56E8262F6}"/>
              </a:ext>
            </a:extLst>
          </p:cNvPr>
          <p:cNvSpPr txBox="1"/>
          <p:nvPr/>
        </p:nvSpPr>
        <p:spPr>
          <a:xfrm>
            <a:off x="5314132" y="4967797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수강료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50202-FF0A-F26E-F5CB-100C903CC31D}"/>
              </a:ext>
            </a:extLst>
          </p:cNvPr>
          <p:cNvSpPr txBox="1"/>
          <p:nvPr/>
        </p:nvSpPr>
        <p:spPr>
          <a:xfrm>
            <a:off x="6754555" y="4967797"/>
            <a:ext cx="1546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206A4-13B4-A703-8AEE-5D9BC0F0E352}"/>
              </a:ext>
            </a:extLst>
          </p:cNvPr>
          <p:cNvSpPr txBox="1"/>
          <p:nvPr/>
        </p:nvSpPr>
        <p:spPr>
          <a:xfrm>
            <a:off x="5314132" y="4515891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9,440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00955-A7DD-F6E9-09F0-DC2184352394}"/>
              </a:ext>
            </a:extLst>
          </p:cNvPr>
          <p:cNvSpPr txBox="1"/>
          <p:nvPr/>
        </p:nvSpPr>
        <p:spPr>
          <a:xfrm>
            <a:off x="6870667" y="3325266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0BA73-25B5-7964-26C8-162B14BBDB31}"/>
              </a:ext>
            </a:extLst>
          </p:cNvPr>
          <p:cNvSpPr txBox="1"/>
          <p:nvPr/>
        </p:nvSpPr>
        <p:spPr>
          <a:xfrm>
            <a:off x="1328806" y="5273322"/>
            <a:ext cx="27097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평생 등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프리패스 정가 가격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BBF7C-3927-FFDE-2053-A973802A9525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34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BD533-A4A7-C57F-DE1F-11DD5C277C4A}"/>
              </a:ext>
            </a:extLst>
          </p:cNvPr>
          <p:cNvSpPr txBox="1"/>
          <p:nvPr/>
        </p:nvSpPr>
        <p:spPr>
          <a:xfrm>
            <a:off x="838623" y="1295591"/>
            <a:ext cx="420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언어집중관리반 강의 무료 제공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A3239-FC19-AFB9-F867-383C92F46C6E}"/>
              </a:ext>
            </a:extLst>
          </p:cNvPr>
          <p:cNvSpPr txBox="1"/>
          <p:nvPr/>
        </p:nvSpPr>
        <p:spPr>
          <a:xfrm>
            <a:off x="244986" y="1209159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01.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04D146-1126-2F85-1D42-7B9180BFFFE5}"/>
              </a:ext>
            </a:extLst>
          </p:cNvPr>
          <p:cNvSpPr/>
          <p:nvPr/>
        </p:nvSpPr>
        <p:spPr>
          <a:xfrm>
            <a:off x="241851" y="334694"/>
            <a:ext cx="8969259" cy="64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B69BC-5A5E-1277-B360-C6446F54B2AE}"/>
              </a:ext>
            </a:extLst>
          </p:cNvPr>
          <p:cNvSpPr txBox="1"/>
          <p:nvPr/>
        </p:nvSpPr>
        <p:spPr>
          <a:xfrm>
            <a:off x="2561953" y="394013"/>
            <a:ext cx="401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미래패스만의 추가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BBFD4-91F9-4424-C828-60F6204B4B52}"/>
              </a:ext>
            </a:extLst>
          </p:cNvPr>
          <p:cNvSpPr txBox="1"/>
          <p:nvPr/>
        </p:nvSpPr>
        <p:spPr>
          <a:xfrm>
            <a:off x="3213934" y="1876239"/>
            <a:ext cx="391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노베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위한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 완성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D7EC4-5790-8681-024D-6B5D6E3B6E14}"/>
              </a:ext>
            </a:extLst>
          </p:cNvPr>
          <p:cNvSpPr txBox="1"/>
          <p:nvPr/>
        </p:nvSpPr>
        <p:spPr>
          <a:xfrm>
            <a:off x="3179520" y="2243874"/>
            <a:ext cx="3953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5400" dirty="0">
                <a:solidFill>
                  <a:srgbClr val="0070C0"/>
                </a:solidFill>
                <a:latin typeface="+mn-ea"/>
              </a:rPr>
              <a:t>언어집중</a:t>
            </a:r>
            <a:endParaRPr lang="en-US" altLang="ko-KR" sz="5400" dirty="0">
              <a:solidFill>
                <a:srgbClr val="0070C0"/>
              </a:solidFill>
              <a:latin typeface="+mn-ea"/>
            </a:endParaRPr>
          </a:p>
          <a:p>
            <a:pPr algn="dist"/>
            <a:r>
              <a:rPr lang="ko-KR" altLang="en-US" sz="5400" dirty="0" err="1">
                <a:solidFill>
                  <a:srgbClr val="0070C0"/>
                </a:solidFill>
                <a:latin typeface="+mn-ea"/>
              </a:rPr>
              <a:t>관리반</a:t>
            </a:r>
            <a:endParaRPr lang="en-US" altLang="ko-KR" sz="5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59649-B1D0-85D6-FF5E-148329521E24}"/>
              </a:ext>
            </a:extLst>
          </p:cNvPr>
          <p:cNvSpPr txBox="1"/>
          <p:nvPr/>
        </p:nvSpPr>
        <p:spPr>
          <a:xfrm>
            <a:off x="1010135" y="1968179"/>
            <a:ext cx="1310736" cy="12003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+mn-ea"/>
              </a:rPr>
              <a:t>미래인재</a:t>
            </a:r>
            <a:endParaRPr lang="en-US" altLang="ko-KR" dirty="0">
              <a:latin typeface="+mn-ea"/>
            </a:endParaRPr>
          </a:p>
          <a:p>
            <a:pPr algn="dist"/>
            <a:r>
              <a:rPr lang="ko-KR" altLang="en-US" dirty="0">
                <a:latin typeface="+mn-ea"/>
              </a:rPr>
              <a:t>집중학습</a:t>
            </a:r>
            <a:endParaRPr lang="en-US" altLang="ko-KR" dirty="0">
              <a:latin typeface="+mn-ea"/>
            </a:endParaRPr>
          </a:p>
          <a:p>
            <a:pPr algn="dist"/>
            <a:r>
              <a:rPr lang="ko-KR" altLang="en-US" dirty="0">
                <a:latin typeface="+mn-ea"/>
              </a:rPr>
              <a:t>프로그램</a:t>
            </a:r>
            <a:endParaRPr lang="en-US" altLang="ko-KR" dirty="0">
              <a:latin typeface="+mn-ea"/>
            </a:endParaRPr>
          </a:p>
          <a:p>
            <a:pPr algn="dist"/>
            <a:r>
              <a:rPr lang="en-US" altLang="ko-KR" dirty="0">
                <a:latin typeface="+mn-ea"/>
              </a:rPr>
              <a:t>SEASON1.</a:t>
            </a:r>
            <a:endParaRPr lang="ko-KR" altLang="en-US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687E0E-B8DF-5D01-F42E-CE1F93D8177A}"/>
              </a:ext>
            </a:extLst>
          </p:cNvPr>
          <p:cNvCxnSpPr>
            <a:cxnSpLocks/>
          </p:cNvCxnSpPr>
          <p:nvPr/>
        </p:nvCxnSpPr>
        <p:spPr>
          <a:xfrm>
            <a:off x="1561145" y="4216694"/>
            <a:ext cx="6972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95B1C6-C505-2926-B54E-5912F1C9E2BD}"/>
              </a:ext>
            </a:extLst>
          </p:cNvPr>
          <p:cNvSpPr txBox="1"/>
          <p:nvPr/>
        </p:nvSpPr>
        <p:spPr>
          <a:xfrm>
            <a:off x="1772807" y="4027281"/>
            <a:ext cx="654890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8</a:t>
            </a:r>
            <a:r>
              <a:rPr lang="ko-KR" altLang="en-US" sz="1600" dirty="0">
                <a:latin typeface="+mn-ea"/>
              </a:rPr>
              <a:t>주 만에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점</a:t>
            </a:r>
            <a:r>
              <a:rPr lang="ko-KR" altLang="en-US" sz="1600" dirty="0">
                <a:latin typeface="+mn-ea"/>
              </a:rPr>
              <a:t>을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 완성</a:t>
            </a:r>
            <a:r>
              <a:rPr lang="ko-KR" altLang="en-US" sz="1600" dirty="0">
                <a:latin typeface="+mn-ea"/>
              </a:rPr>
              <a:t>하는 </a:t>
            </a:r>
            <a:r>
              <a:rPr lang="ko-KR" altLang="en-US" sz="1600" dirty="0" err="1">
                <a:latin typeface="+mn-ea"/>
              </a:rPr>
              <a:t>초단기</a:t>
            </a:r>
            <a:r>
              <a:rPr lang="ko-KR" altLang="en-US" sz="1600" dirty="0">
                <a:latin typeface="+mn-ea"/>
              </a:rPr>
              <a:t> 국어 </a:t>
            </a:r>
            <a:r>
              <a:rPr lang="en-US" altLang="ko-KR" sz="1600" dirty="0">
                <a:latin typeface="+mn-ea"/>
              </a:rPr>
              <a:t>&amp;</a:t>
            </a:r>
            <a:r>
              <a:rPr lang="ko-KR" altLang="en-US" sz="1600" dirty="0">
                <a:latin typeface="+mn-ea"/>
              </a:rPr>
              <a:t> 영어 집중 학습 프로그램</a:t>
            </a:r>
            <a:endParaRPr lang="en-US" altLang="ko-KR" sz="1600" i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88FFDA-9443-F337-B429-D03AAA31DA28}"/>
              </a:ext>
            </a:extLst>
          </p:cNvPr>
          <p:cNvGrpSpPr/>
          <p:nvPr/>
        </p:nvGrpSpPr>
        <p:grpSpPr>
          <a:xfrm>
            <a:off x="2198903" y="4513119"/>
            <a:ext cx="1729298" cy="1453695"/>
            <a:chOff x="3874223" y="4290959"/>
            <a:chExt cx="1729298" cy="145369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93DC82-259E-ACC5-9504-59A6FE31CF9D}"/>
                </a:ext>
              </a:extLst>
            </p:cNvPr>
            <p:cNvSpPr/>
            <p:nvPr/>
          </p:nvSpPr>
          <p:spPr>
            <a:xfrm>
              <a:off x="3981527" y="4290959"/>
              <a:ext cx="1506419" cy="1453695"/>
            </a:xfrm>
            <a:prstGeom prst="roundRect">
              <a:avLst>
                <a:gd name="adj" fmla="val 611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30769-0A28-6358-D2ED-5A43C9B107B5}"/>
                </a:ext>
              </a:extLst>
            </p:cNvPr>
            <p:cNvSpPr txBox="1"/>
            <p:nvPr/>
          </p:nvSpPr>
          <p:spPr>
            <a:xfrm>
              <a:off x="3874223" y="5183118"/>
              <a:ext cx="172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60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defRPr>
              </a:lvl1pPr>
            </a:lstStyle>
            <a:p>
              <a:r>
                <a:rPr lang="en-US" altLang="ko-KR" sz="1200" b="1" dirty="0"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latin typeface="+mn-ea"/>
                  <a:ea typeface="+mn-ea"/>
                </a:rPr>
                <a:t>달 안에 끝내는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국어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&amp;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영어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기초 강의 </a:t>
              </a:r>
              <a:endParaRPr lang="en-US" altLang="ko-KR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D4F383-EFD3-5679-4F0B-7C61313C1F0C}"/>
              </a:ext>
            </a:extLst>
          </p:cNvPr>
          <p:cNvSpPr/>
          <p:nvPr/>
        </p:nvSpPr>
        <p:spPr>
          <a:xfrm>
            <a:off x="4377522" y="4513119"/>
            <a:ext cx="1506419" cy="1453696"/>
          </a:xfrm>
          <a:prstGeom prst="roundRect">
            <a:avLst>
              <a:gd name="adj" fmla="val 61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21565-E8B8-A98B-3CB9-16B9AC5FFF62}"/>
              </a:ext>
            </a:extLst>
          </p:cNvPr>
          <p:cNvSpPr txBox="1"/>
          <p:nvPr/>
        </p:nvSpPr>
        <p:spPr>
          <a:xfrm>
            <a:off x="4377521" y="5405278"/>
            <a:ext cx="1506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sz="1200" b="1" dirty="0">
                <a:latin typeface="+mn-ea"/>
                <a:ea typeface="+mn-ea"/>
              </a:rPr>
              <a:t>매일 아침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복습 테스트</a:t>
            </a:r>
            <a:endParaRPr lang="en-US" altLang="ko-KR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B25384-7891-29BE-15E6-AC8D194A8185}"/>
              </a:ext>
            </a:extLst>
          </p:cNvPr>
          <p:cNvGrpSpPr/>
          <p:nvPr/>
        </p:nvGrpSpPr>
        <p:grpSpPr>
          <a:xfrm>
            <a:off x="6507261" y="4513119"/>
            <a:ext cx="1506420" cy="1453696"/>
            <a:chOff x="7541469" y="4290959"/>
            <a:chExt cx="1506420" cy="14536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D5AF9CA-BED4-D306-7334-D26A357FCBE5}"/>
                </a:ext>
              </a:extLst>
            </p:cNvPr>
            <p:cNvSpPr/>
            <p:nvPr/>
          </p:nvSpPr>
          <p:spPr>
            <a:xfrm>
              <a:off x="7541470" y="4290959"/>
              <a:ext cx="1506419" cy="1453696"/>
            </a:xfrm>
            <a:prstGeom prst="roundRect">
              <a:avLst>
                <a:gd name="adj" fmla="val 611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73A40D-5CF2-99D4-2F89-F4B8A7F17759}"/>
                </a:ext>
              </a:extLst>
            </p:cNvPr>
            <p:cNvSpPr txBox="1"/>
            <p:nvPr/>
          </p:nvSpPr>
          <p:spPr>
            <a:xfrm>
              <a:off x="7541469" y="5187815"/>
              <a:ext cx="15064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60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defRPr>
              </a:lvl1pPr>
            </a:lstStyle>
            <a:p>
              <a:r>
                <a:rPr lang="ko-KR" altLang="en-US" sz="1200" b="1" dirty="0">
                  <a:latin typeface="+mn-ea"/>
                  <a:ea typeface="+mn-ea"/>
                </a:rPr>
                <a:t>기출 </a:t>
              </a:r>
              <a:r>
                <a:rPr lang="en-US" altLang="ko-KR" sz="1200" b="1" dirty="0">
                  <a:latin typeface="+mn-ea"/>
                  <a:ea typeface="+mn-ea"/>
                </a:rPr>
                <a:t>OX</a:t>
              </a:r>
            </a:p>
            <a:p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일일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주간 테스트</a:t>
              </a:r>
              <a:endParaRPr lang="en-US" altLang="ko-KR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9" name="Picture 6" descr="language course Icon 4822404">
            <a:extLst>
              <a:ext uri="{FF2B5EF4-FFF2-40B4-BE49-F238E27FC236}">
                <a16:creationId xmlns:a16="http://schemas.microsoft.com/office/drawing/2014/main" id="{FFD12562-247D-CBB3-7BE6-8FA443A7D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22226" r="15065" b="20328"/>
          <a:stretch/>
        </p:blipFill>
        <p:spPr bwMode="auto">
          <a:xfrm>
            <a:off x="2574442" y="4613617"/>
            <a:ext cx="979541" cy="7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Notepad Icon 3982775">
            <a:extLst>
              <a:ext uri="{FF2B5EF4-FFF2-40B4-BE49-F238E27FC236}">
                <a16:creationId xmlns:a16="http://schemas.microsoft.com/office/drawing/2014/main" id="{87C1A590-2250-CBEA-67EB-69D2B4826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4" t="16888" r="22889" b="16671"/>
          <a:stretch/>
        </p:blipFill>
        <p:spPr bwMode="auto">
          <a:xfrm>
            <a:off x="4854342" y="4627502"/>
            <a:ext cx="588408" cy="72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act Icon 4988107">
            <a:extLst>
              <a:ext uri="{FF2B5EF4-FFF2-40B4-BE49-F238E27FC236}">
                <a16:creationId xmlns:a16="http://schemas.microsoft.com/office/drawing/2014/main" id="{F90537F2-9C52-634A-205B-84272F430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17450" r="13004" b="16132"/>
          <a:stretch/>
        </p:blipFill>
        <p:spPr bwMode="auto">
          <a:xfrm>
            <a:off x="6772114" y="4454210"/>
            <a:ext cx="1032284" cy="9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B2B29-F493-4EC2-88EE-C91470E88F2B}"/>
              </a:ext>
            </a:extLst>
          </p:cNvPr>
          <p:cNvSpPr txBox="1"/>
          <p:nvPr/>
        </p:nvSpPr>
        <p:spPr>
          <a:xfrm>
            <a:off x="5817266" y="6328405"/>
            <a:ext cx="3436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집중학습 프로그램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SEASON 2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진행되는 대로 추가됩니다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31ED8-06E5-5398-A4E4-A45AA39719FA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58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341707E-209D-3DD9-A631-DC1CD4C6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5" y="1382141"/>
            <a:ext cx="3524101" cy="233981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13E039-A775-BC3D-D616-2D529D8FD85A}"/>
              </a:ext>
            </a:extLst>
          </p:cNvPr>
          <p:cNvSpPr/>
          <p:nvPr/>
        </p:nvSpPr>
        <p:spPr>
          <a:xfrm>
            <a:off x="474173" y="4078591"/>
            <a:ext cx="27596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1F8AEC-7536-6255-D3F2-68B7551B93B4}"/>
              </a:ext>
            </a:extLst>
          </p:cNvPr>
          <p:cNvSpPr/>
          <p:nvPr/>
        </p:nvSpPr>
        <p:spPr>
          <a:xfrm>
            <a:off x="3575969" y="4080688"/>
            <a:ext cx="27596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7E07FF-1A23-B7AD-2EE7-B8FF89043BF9}"/>
              </a:ext>
            </a:extLst>
          </p:cNvPr>
          <p:cNvSpPr/>
          <p:nvPr/>
        </p:nvSpPr>
        <p:spPr>
          <a:xfrm>
            <a:off x="6389935" y="4080688"/>
            <a:ext cx="28207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F716F-D386-24FC-28CB-CC8CB6940DA5}"/>
              </a:ext>
            </a:extLst>
          </p:cNvPr>
          <p:cNvSpPr txBox="1"/>
          <p:nvPr/>
        </p:nvSpPr>
        <p:spPr>
          <a:xfrm>
            <a:off x="702857" y="493096"/>
            <a:ext cx="805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정확한 나의 위치를 파악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미래인재 전국 모의고사</a:t>
            </a:r>
            <a:r>
              <a:rPr lang="en-US" altLang="ko-KR" sz="2400" b="1" spc="-150" dirty="0">
                <a:latin typeface="+mn-ea"/>
              </a:rPr>
              <a:t> </a:t>
            </a:r>
            <a:r>
              <a:rPr lang="ko-KR" altLang="en-US" sz="2400" b="1" spc="-150" dirty="0">
                <a:latin typeface="+mn-ea"/>
              </a:rPr>
              <a:t>무료 응시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EE6D-61FF-CDE9-B4DD-7C9E0B3511EB}"/>
              </a:ext>
            </a:extLst>
          </p:cNvPr>
          <p:cNvSpPr txBox="1"/>
          <p:nvPr/>
        </p:nvSpPr>
        <p:spPr>
          <a:xfrm>
            <a:off x="826950" y="4196358"/>
            <a:ext cx="172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01. </a:t>
            </a:r>
            <a:r>
              <a:rPr lang="ko-KR" altLang="en-US" sz="1600" b="1" spc="-150" dirty="0">
                <a:latin typeface="+mn-ea"/>
              </a:rPr>
              <a:t>이름이 곧 실력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D117-77CA-3E44-CD1C-277266F41212}"/>
              </a:ext>
            </a:extLst>
          </p:cNvPr>
          <p:cNvSpPr txBox="1"/>
          <p:nvPr/>
        </p:nvSpPr>
        <p:spPr>
          <a:xfrm>
            <a:off x="909483" y="4718193"/>
            <a:ext cx="195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+mn-ea"/>
              </a:rPr>
              <a:t>강의 경력 </a:t>
            </a:r>
            <a:r>
              <a:rPr lang="en-US" altLang="ko-KR" sz="1400" b="1" spc="-150" dirty="0">
                <a:latin typeface="+mn-ea"/>
              </a:rPr>
              <a:t>10</a:t>
            </a:r>
            <a:r>
              <a:rPr lang="ko-KR" altLang="en-US" sz="1400" b="1" spc="-150" dirty="0">
                <a:latin typeface="+mn-ea"/>
              </a:rPr>
              <a:t>년 이상의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전문 교수진이 직접 출제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EA1BE-10CD-B23A-00F4-9131630B3108}"/>
              </a:ext>
            </a:extLst>
          </p:cNvPr>
          <p:cNvSpPr txBox="1"/>
          <p:nvPr/>
        </p:nvSpPr>
        <p:spPr>
          <a:xfrm>
            <a:off x="3931854" y="4198455"/>
            <a:ext cx="204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02. </a:t>
            </a:r>
            <a:r>
              <a:rPr lang="ko-KR" altLang="en-US" sz="1600" b="1" spc="-150" dirty="0">
                <a:latin typeface="+mn-ea"/>
              </a:rPr>
              <a:t>정확하고 분명하게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8F1C3-E6EF-E505-51D8-137778118728}"/>
              </a:ext>
            </a:extLst>
          </p:cNvPr>
          <p:cNvSpPr txBox="1"/>
          <p:nvPr/>
        </p:nvSpPr>
        <p:spPr>
          <a:xfrm>
            <a:off x="4053069" y="4720290"/>
            <a:ext cx="178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n-ea"/>
              </a:rPr>
              <a:t>3</a:t>
            </a:r>
            <a:r>
              <a:rPr lang="ko-KR" altLang="en-US" sz="1400" b="1" spc="-150" dirty="0">
                <a:latin typeface="+mn-ea"/>
              </a:rPr>
              <a:t>단계에 걸친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문항 출제 검수 시스템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A6F2-D4FF-9EAB-8B00-B6DA8C091533}"/>
              </a:ext>
            </a:extLst>
          </p:cNvPr>
          <p:cNvSpPr txBox="1"/>
          <p:nvPr/>
        </p:nvSpPr>
        <p:spPr>
          <a:xfrm>
            <a:off x="6390385" y="4198455"/>
            <a:ext cx="294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03. </a:t>
            </a:r>
            <a:r>
              <a:rPr lang="ko-KR" altLang="en-US" sz="1600" b="1" spc="-150" dirty="0">
                <a:latin typeface="+mn-ea"/>
              </a:rPr>
              <a:t>출제비율</a:t>
            </a:r>
            <a:r>
              <a:rPr lang="en-US" altLang="ko-KR" sz="1600" b="1" spc="-150" dirty="0">
                <a:latin typeface="+mn-ea"/>
              </a:rPr>
              <a:t>, </a:t>
            </a:r>
            <a:r>
              <a:rPr lang="ko-KR" altLang="en-US" sz="1600" b="1" spc="-150" dirty="0">
                <a:latin typeface="+mn-ea"/>
              </a:rPr>
              <a:t>출제유형 완벽 분석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9B352-F1D9-5A0D-E768-BD4949DBF412}"/>
              </a:ext>
            </a:extLst>
          </p:cNvPr>
          <p:cNvSpPr txBox="1"/>
          <p:nvPr/>
        </p:nvSpPr>
        <p:spPr>
          <a:xfrm>
            <a:off x="6821592" y="4720290"/>
            <a:ext cx="20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+mn-ea"/>
              </a:rPr>
              <a:t>실제 시험과 가장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유사한 미래인재 모의고사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E2D6C-A1D6-4F3A-3E63-7D5CFA0EF483}"/>
              </a:ext>
            </a:extLst>
          </p:cNvPr>
          <p:cNvSpPr txBox="1"/>
          <p:nvPr/>
        </p:nvSpPr>
        <p:spPr>
          <a:xfrm>
            <a:off x="244986" y="369986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02.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E4E7C-6391-28EA-2239-203F713C9024}"/>
              </a:ext>
            </a:extLst>
          </p:cNvPr>
          <p:cNvSpPr txBox="1"/>
          <p:nvPr/>
        </p:nvSpPr>
        <p:spPr>
          <a:xfrm>
            <a:off x="4911609" y="1382141"/>
            <a:ext cx="3699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latin typeface="+mn-ea"/>
              </a:rPr>
              <a:t>합격 </a:t>
            </a:r>
            <a:endParaRPr lang="en-US" altLang="ko-KR" sz="4400" b="1" spc="-150" dirty="0">
              <a:latin typeface="+mn-ea"/>
            </a:endParaRPr>
          </a:p>
          <a:p>
            <a:pPr algn="ctr"/>
            <a:r>
              <a:rPr lang="ko-KR" altLang="en-US" sz="4400" b="1" spc="-150" dirty="0">
                <a:latin typeface="+mn-ea"/>
              </a:rPr>
              <a:t>실전 모의고사</a:t>
            </a:r>
            <a:endParaRPr lang="en-US" altLang="ko-KR" sz="4400" b="1" spc="-15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AE588-3C72-0F4A-E84F-F2BC09886986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5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DB2DF-7BCA-9613-24D7-499D5C1309B6}"/>
              </a:ext>
            </a:extLst>
          </p:cNvPr>
          <p:cNvSpPr txBox="1"/>
          <p:nvPr/>
        </p:nvSpPr>
        <p:spPr>
          <a:xfrm>
            <a:off x="788973" y="502573"/>
            <a:ext cx="805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+mn-ea"/>
              </a:rPr>
              <a:t>신속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정확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합격 예측 서비스 제공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941B0-6577-53B8-0910-461BFEC5ABF0}"/>
              </a:ext>
            </a:extLst>
          </p:cNvPr>
          <p:cNvSpPr txBox="1"/>
          <p:nvPr/>
        </p:nvSpPr>
        <p:spPr>
          <a:xfrm>
            <a:off x="244986" y="379463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03.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2EBD16-39BE-8EA8-05C9-53333F1CB7E8}"/>
              </a:ext>
            </a:extLst>
          </p:cNvPr>
          <p:cNvSpPr/>
          <p:nvPr/>
        </p:nvSpPr>
        <p:spPr>
          <a:xfrm>
            <a:off x="320917" y="4715555"/>
            <a:ext cx="2834195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044C55-4B67-9034-F361-61F2BE9AB7AD}"/>
              </a:ext>
            </a:extLst>
          </p:cNvPr>
          <p:cNvSpPr/>
          <p:nvPr/>
        </p:nvSpPr>
        <p:spPr>
          <a:xfrm>
            <a:off x="3355653" y="4715555"/>
            <a:ext cx="2834196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A1CE1CE-4B24-6A13-FB43-C345CCB49389}"/>
              </a:ext>
            </a:extLst>
          </p:cNvPr>
          <p:cNvSpPr/>
          <p:nvPr/>
        </p:nvSpPr>
        <p:spPr>
          <a:xfrm>
            <a:off x="6390391" y="4715555"/>
            <a:ext cx="2634114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DC2F9-93DC-78E0-24D6-AFAB15008132}"/>
              </a:ext>
            </a:extLst>
          </p:cNvPr>
          <p:cNvSpPr txBox="1"/>
          <p:nvPr/>
        </p:nvSpPr>
        <p:spPr>
          <a:xfrm>
            <a:off x="676665" y="4833323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01. </a:t>
            </a:r>
            <a:r>
              <a:rPr lang="ko-KR" altLang="en-US" b="1" spc="-150" dirty="0">
                <a:latin typeface="+mn-ea"/>
              </a:rPr>
              <a:t>당일 채점 서비스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2B54F-8D94-A0AB-56F0-551A7A281654}"/>
              </a:ext>
            </a:extLst>
          </p:cNvPr>
          <p:cNvSpPr txBox="1"/>
          <p:nvPr/>
        </p:nvSpPr>
        <p:spPr>
          <a:xfrm>
            <a:off x="3355653" y="4833323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02. </a:t>
            </a:r>
            <a:r>
              <a:rPr lang="ko-KR" altLang="en-US" b="1" spc="-150" dirty="0">
                <a:latin typeface="+mn-ea"/>
              </a:rPr>
              <a:t>빠른 총평 및 해설 제공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AD31D-2CEA-5EE4-C407-923DC6BF1D3A}"/>
              </a:ext>
            </a:extLst>
          </p:cNvPr>
          <p:cNvSpPr txBox="1"/>
          <p:nvPr/>
        </p:nvSpPr>
        <p:spPr>
          <a:xfrm>
            <a:off x="6573727" y="483332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03. </a:t>
            </a:r>
            <a:r>
              <a:rPr lang="ko-KR" altLang="en-US" b="1" spc="-150" dirty="0">
                <a:latin typeface="+mn-ea"/>
              </a:rPr>
              <a:t>합격 예측 컷 제공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34FE1-5CF6-B6E2-EAB6-445B09530553}"/>
              </a:ext>
            </a:extLst>
          </p:cNvPr>
          <p:cNvSpPr txBox="1"/>
          <p:nvPr/>
        </p:nvSpPr>
        <p:spPr>
          <a:xfrm>
            <a:off x="1784754" y="1516396"/>
            <a:ext cx="5784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latin typeface="+mn-ea"/>
              </a:rPr>
              <a:t>합격 예측 서비스</a:t>
            </a:r>
            <a:endParaRPr lang="en-US" altLang="ko-KR" sz="5400" b="1" spc="-150" dirty="0">
              <a:latin typeface="+mn-ea"/>
            </a:endParaRPr>
          </a:p>
          <a:p>
            <a:pPr algn="ctr"/>
            <a:r>
              <a:rPr lang="en-US" altLang="ko-KR" sz="5400" b="1" spc="-150" dirty="0">
                <a:latin typeface="+mn-ea"/>
              </a:rPr>
              <a:t>2024.04.07</a:t>
            </a:r>
          </a:p>
          <a:p>
            <a:pPr algn="ctr"/>
            <a:r>
              <a:rPr lang="en-US" altLang="ko-KR" sz="5400" b="1" spc="-150" dirty="0">
                <a:latin typeface="+mn-ea"/>
              </a:rPr>
              <a:t>O P E 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7C2B6-B76D-11CC-40C7-32FBE59D851E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9435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</a:rPr>
                        <a:t>1,2</a:t>
                      </a:r>
                      <a:r>
                        <a:rPr lang="ko-KR" altLang="en-US" sz="800" dirty="0">
                          <a:latin typeface="+mn-ea"/>
                        </a:rPr>
                        <a:t>번 좌우 롤링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E3466B3-0ED5-D818-D73F-0B695D398A8F}"/>
              </a:ext>
            </a:extLst>
          </p:cNvPr>
          <p:cNvSpPr/>
          <p:nvPr/>
        </p:nvSpPr>
        <p:spPr>
          <a:xfrm>
            <a:off x="1311274" y="135900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3A037-1390-3ACA-3D0A-D12878BB40D8}"/>
              </a:ext>
            </a:extLst>
          </p:cNvPr>
          <p:cNvSpPr txBox="1"/>
          <p:nvPr/>
        </p:nvSpPr>
        <p:spPr>
          <a:xfrm>
            <a:off x="1337106" y="1711314"/>
            <a:ext cx="3532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이론을 이해하기 쉽게 잘 설명 해 주시는데 수업만 들었을 뿐인 데도 수업 내용이 저절로 외워질 정도로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강의력이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좋아요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F29241-1DF1-1051-6D5A-EE246016A90C}"/>
              </a:ext>
            </a:extLst>
          </p:cNvPr>
          <p:cNvSpPr/>
          <p:nvPr/>
        </p:nvSpPr>
        <p:spPr>
          <a:xfrm>
            <a:off x="5011736" y="135900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7A289-7BEF-E1F5-8F98-91A5AAFDAC20}"/>
              </a:ext>
            </a:extLst>
          </p:cNvPr>
          <p:cNvSpPr txBox="1"/>
          <p:nvPr/>
        </p:nvSpPr>
        <p:spPr>
          <a:xfrm>
            <a:off x="4910132" y="1739203"/>
            <a:ext cx="3856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공부하면서 문법이 너무 어려웠는데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김현정쌤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풀고나니까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이제 문법이 너무 쉽네요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8685-FA40-1424-D0E1-66151D6201FB}"/>
              </a:ext>
            </a:extLst>
          </p:cNvPr>
          <p:cNvSpPr txBox="1"/>
          <p:nvPr/>
        </p:nvSpPr>
        <p:spPr>
          <a:xfrm>
            <a:off x="2445186" y="292840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한국사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전근룡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D686EE-8274-C09A-B306-E39539FAAADD}"/>
              </a:ext>
            </a:extLst>
          </p:cNvPr>
          <p:cNvSpPr txBox="1"/>
          <p:nvPr/>
        </p:nvSpPr>
        <p:spPr>
          <a:xfrm>
            <a:off x="6201211" y="292840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김현정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47FD9AD1-F78A-1312-EB7E-1C14DBB984DE}"/>
              </a:ext>
            </a:extLst>
          </p:cNvPr>
          <p:cNvSpPr/>
          <p:nvPr/>
        </p:nvSpPr>
        <p:spPr>
          <a:xfrm>
            <a:off x="241851" y="334695"/>
            <a:ext cx="8969259" cy="85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6DAB682-9346-C8C7-533D-B512C29ED3D7}"/>
              </a:ext>
            </a:extLst>
          </p:cNvPr>
          <p:cNvSpPr txBox="1"/>
          <p:nvPr/>
        </p:nvSpPr>
        <p:spPr>
          <a:xfrm>
            <a:off x="1750029" y="358148"/>
            <a:ext cx="56380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레전드 교수님들의 </a:t>
            </a:r>
            <a:r>
              <a:rPr lang="ko-KR" altLang="en-US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고퀄리티</a:t>
            </a:r>
            <a:r>
              <a:rPr lang="ko-KR" altLang="en-US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콘텐츠에 감동한 합격생들의 </a:t>
            </a:r>
          </a:p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리얼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수강후기</a:t>
            </a:r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A765AAB1-ACD2-2ECC-5C6E-C87793D97316}"/>
              </a:ext>
            </a:extLst>
          </p:cNvPr>
          <p:cNvSpPr/>
          <p:nvPr/>
        </p:nvSpPr>
        <p:spPr>
          <a:xfrm>
            <a:off x="2368549" y="411338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9C6829A-D2E0-6DBB-22CC-A59202C116E1}"/>
              </a:ext>
            </a:extLst>
          </p:cNvPr>
          <p:cNvSpPr txBox="1"/>
          <p:nvPr/>
        </p:nvSpPr>
        <p:spPr>
          <a:xfrm>
            <a:off x="2394381" y="4465694"/>
            <a:ext cx="3532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자신있게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이야기하는 데 공무원 국어 끝판왕은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김정원쌤이에요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문법도 진짜 이해하기 쉽게 가르쳐주고 문학작품도 쉽게 분석할 수 있는 방법을 알려주고 비문학도 남들보다 훨씬 빠르게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문제풀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팁을 알려줘요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공무원 국어는 무조건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김정원쌤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강력추천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5F1EB4F6-E476-83A2-836D-225F793863ED}"/>
              </a:ext>
            </a:extLst>
          </p:cNvPr>
          <p:cNvSpPr/>
          <p:nvPr/>
        </p:nvSpPr>
        <p:spPr>
          <a:xfrm>
            <a:off x="6069011" y="411338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3E81035-5A07-3BB9-CC91-912B0254049F}"/>
              </a:ext>
            </a:extLst>
          </p:cNvPr>
          <p:cNvSpPr txBox="1"/>
          <p:nvPr/>
        </p:nvSpPr>
        <p:spPr>
          <a:xfrm>
            <a:off x="5967407" y="4465694"/>
            <a:ext cx="3856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우와 지금껏 왜 다른 학원을 다녔을까요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?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 왜 신광은 교수님 신광은 교수님 하는지 절실히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+mn-ea"/>
              </a:rPr>
              <a:t>깨달았습니다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무작정 외우던 모든 것들이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이해가 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좀 돌아왔지만 신광은 교수님 너무너무 감사드립니다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1AAC229-73B5-FF06-8426-8B2E0D19E933}"/>
              </a:ext>
            </a:extLst>
          </p:cNvPr>
          <p:cNvSpPr txBox="1"/>
          <p:nvPr/>
        </p:nvSpPr>
        <p:spPr>
          <a:xfrm>
            <a:off x="3502461" y="5682784"/>
            <a:ext cx="2424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국어 김정원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0CFCB9D-727E-CF9F-B505-F455E91FF4BC}"/>
              </a:ext>
            </a:extLst>
          </p:cNvPr>
          <p:cNvSpPr txBox="1"/>
          <p:nvPr/>
        </p:nvSpPr>
        <p:spPr>
          <a:xfrm>
            <a:off x="7258486" y="568278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형법 신광은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949CAAA5-CDB5-2308-BDAE-FCEC84CD648F}"/>
              </a:ext>
            </a:extLst>
          </p:cNvPr>
          <p:cNvSpPr/>
          <p:nvPr/>
        </p:nvSpPr>
        <p:spPr>
          <a:xfrm>
            <a:off x="8770939" y="2045501"/>
            <a:ext cx="265542" cy="6240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E5EB498A-6A8E-192E-C335-C932C9071C94}"/>
              </a:ext>
            </a:extLst>
          </p:cNvPr>
          <p:cNvSpPr/>
          <p:nvPr/>
        </p:nvSpPr>
        <p:spPr>
          <a:xfrm rot="10800000">
            <a:off x="684861" y="2161581"/>
            <a:ext cx="265542" cy="6240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C77DEB-48F5-60A4-6316-26A252BA4CCB}"/>
              </a:ext>
            </a:extLst>
          </p:cNvPr>
          <p:cNvSpPr/>
          <p:nvPr/>
        </p:nvSpPr>
        <p:spPr>
          <a:xfrm>
            <a:off x="761780" y="162042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CF26BB-C393-3355-AF7D-C244AC01C830}"/>
              </a:ext>
            </a:extLst>
          </p:cNvPr>
          <p:cNvSpPr/>
          <p:nvPr/>
        </p:nvSpPr>
        <p:spPr>
          <a:xfrm>
            <a:off x="1984816" y="411338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C2B47-9756-80AB-B196-CF5770B810D2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72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13738"/>
              </p:ext>
            </p:extLst>
          </p:nvPr>
        </p:nvGraphicFramePr>
        <p:xfrm>
          <a:off x="9430473" y="1"/>
          <a:ext cx="2761527" cy="272727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유의 사항 확인하기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24P</a:t>
                      </a:r>
                      <a:r>
                        <a:rPr lang="ko-KR" altLang="en-US" sz="800" dirty="0">
                          <a:latin typeface="+mn-ea"/>
                        </a:rPr>
                        <a:t>로 앵커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</a:rPr>
                        <a:t>환승하기 신청 후 강의 결제 시 적립금 </a:t>
                      </a:r>
                      <a:r>
                        <a:rPr lang="en-US" altLang="ko-KR" sz="800" b="0" dirty="0">
                          <a:latin typeface="+mn-ea"/>
                        </a:rPr>
                        <a:t>5</a:t>
                      </a:r>
                      <a:r>
                        <a:rPr lang="ko-KR" altLang="en-US" sz="800" b="0" dirty="0">
                          <a:latin typeface="+mn-ea"/>
                        </a:rPr>
                        <a:t>만 </a:t>
                      </a:r>
                      <a:r>
                        <a:rPr lang="en-US" altLang="ko-KR" sz="800" b="0" dirty="0">
                          <a:latin typeface="+mn-ea"/>
                        </a:rPr>
                        <a:t>P </a:t>
                      </a:r>
                      <a:r>
                        <a:rPr lang="ko-KR" altLang="en-US" sz="800" b="0" dirty="0">
                          <a:latin typeface="+mn-ea"/>
                        </a:rPr>
                        <a:t>제공 요청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+mn-ea"/>
                        </a:rPr>
                        <a:t>상품별 </a:t>
                      </a:r>
                      <a:r>
                        <a:rPr lang="ko-KR" altLang="en-US" sz="800" b="0" dirty="0" err="1">
                          <a:latin typeface="+mn-ea"/>
                        </a:rPr>
                        <a:t>셀렉</a:t>
                      </a:r>
                      <a:r>
                        <a:rPr lang="ko-KR" altLang="en-US" sz="800" b="0" dirty="0">
                          <a:latin typeface="+mn-ea"/>
                        </a:rPr>
                        <a:t> 기능 추가 해주세요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ko-KR" altLang="en-US" sz="800" b="0" dirty="0" err="1">
                          <a:latin typeface="+mn-ea"/>
                        </a:rPr>
                        <a:t>샘픔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https://gong.conects.com/gong/freepass/all_in_one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500307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605FC-7818-A85D-BA86-76C8AAB65583}"/>
              </a:ext>
            </a:extLst>
          </p:cNvPr>
          <p:cNvSpPr txBox="1"/>
          <p:nvPr/>
        </p:nvSpPr>
        <p:spPr>
          <a:xfrm>
            <a:off x="1583967" y="1190367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꼼꼼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D0E11-B43A-B89C-30EB-10549576C7FA}"/>
              </a:ext>
            </a:extLst>
          </p:cNvPr>
          <p:cNvSpPr txBox="1"/>
          <p:nvPr/>
        </p:nvSpPr>
        <p:spPr>
          <a:xfrm>
            <a:off x="1395385" y="1756772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강좌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2C2469-2281-97E1-9BF1-E7505CD16C25}"/>
              </a:ext>
            </a:extLst>
          </p:cNvPr>
          <p:cNvSpPr/>
          <p:nvPr/>
        </p:nvSpPr>
        <p:spPr>
          <a:xfrm>
            <a:off x="1346493" y="1055191"/>
            <a:ext cx="847849" cy="611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5D0B9E-B6C3-6B74-B869-44B56BEBBB62}"/>
              </a:ext>
            </a:extLst>
          </p:cNvPr>
          <p:cNvSpPr/>
          <p:nvPr/>
        </p:nvSpPr>
        <p:spPr>
          <a:xfrm>
            <a:off x="1346493" y="1697340"/>
            <a:ext cx="847849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28A12-1438-C7D0-9BA9-1725F98F15B9}"/>
              </a:ext>
            </a:extLst>
          </p:cNvPr>
          <p:cNvSpPr/>
          <p:nvPr/>
        </p:nvSpPr>
        <p:spPr>
          <a:xfrm>
            <a:off x="2459709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C4E47B-87CF-9636-C638-0C605CF33A82}"/>
              </a:ext>
            </a:extLst>
          </p:cNvPr>
          <p:cNvSpPr/>
          <p:nvPr/>
        </p:nvSpPr>
        <p:spPr>
          <a:xfrm>
            <a:off x="2459709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91FDDE-0944-73DF-F57C-E244B18356E2}"/>
              </a:ext>
            </a:extLst>
          </p:cNvPr>
          <p:cNvSpPr/>
          <p:nvPr/>
        </p:nvSpPr>
        <p:spPr>
          <a:xfrm>
            <a:off x="4188951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D761B0-7915-A49E-9748-3AA88AAE9FB9}"/>
              </a:ext>
            </a:extLst>
          </p:cNvPr>
          <p:cNvSpPr/>
          <p:nvPr/>
        </p:nvSpPr>
        <p:spPr>
          <a:xfrm>
            <a:off x="4188951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1933E7E-09E6-94AD-DE41-F4A6006EB5A1}"/>
              </a:ext>
            </a:extLst>
          </p:cNvPr>
          <p:cNvSpPr/>
          <p:nvPr/>
        </p:nvSpPr>
        <p:spPr>
          <a:xfrm>
            <a:off x="5933376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D64ED6-AE83-A0D7-96CF-8A1C9E877EFE}"/>
              </a:ext>
            </a:extLst>
          </p:cNvPr>
          <p:cNvSpPr/>
          <p:nvPr/>
        </p:nvSpPr>
        <p:spPr>
          <a:xfrm>
            <a:off x="5933376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5094B-DC53-59C9-0C0D-70C88BF0D41C}"/>
              </a:ext>
            </a:extLst>
          </p:cNvPr>
          <p:cNvSpPr txBox="1"/>
          <p:nvPr/>
        </p:nvSpPr>
        <p:spPr>
          <a:xfrm>
            <a:off x="202372" y="262023"/>
            <a:ext cx="904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갓성비로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관리까지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것 하나 빠지지 않도록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C3E9D-562C-068C-F4E1-C384ADDD2345}"/>
              </a:ext>
            </a:extLst>
          </p:cNvPr>
          <p:cNvSpPr txBox="1"/>
          <p:nvPr/>
        </p:nvSpPr>
        <p:spPr>
          <a:xfrm>
            <a:off x="2777149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1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6E41F-99FA-D4C0-43A1-1D33DD04CDD2}"/>
              </a:ext>
            </a:extLst>
          </p:cNvPr>
          <p:cNvSpPr txBox="1"/>
          <p:nvPr/>
        </p:nvSpPr>
        <p:spPr>
          <a:xfrm>
            <a:off x="1395384" y="2190975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8B72741-4E88-005C-39D2-06351F57025D}"/>
              </a:ext>
            </a:extLst>
          </p:cNvPr>
          <p:cNvSpPr/>
          <p:nvPr/>
        </p:nvSpPr>
        <p:spPr>
          <a:xfrm>
            <a:off x="1346493" y="2098491"/>
            <a:ext cx="847849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812A85D-461C-DFE7-4EF4-76E8185DAD3F}"/>
              </a:ext>
            </a:extLst>
          </p:cNvPr>
          <p:cNvSpPr/>
          <p:nvPr/>
        </p:nvSpPr>
        <p:spPr>
          <a:xfrm>
            <a:off x="2459709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F36C76-C8BC-079B-DA67-29344389A247}"/>
              </a:ext>
            </a:extLst>
          </p:cNvPr>
          <p:cNvSpPr/>
          <p:nvPr/>
        </p:nvSpPr>
        <p:spPr>
          <a:xfrm>
            <a:off x="4188951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BDBCB9A-BA7C-FC1A-BB19-F50DBAE60AB6}"/>
              </a:ext>
            </a:extLst>
          </p:cNvPr>
          <p:cNvSpPr/>
          <p:nvPr/>
        </p:nvSpPr>
        <p:spPr>
          <a:xfrm>
            <a:off x="5933376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3DC7D-74A4-1C01-9FCB-8BAB4926D67A}"/>
              </a:ext>
            </a:extLst>
          </p:cNvPr>
          <p:cNvSpPr txBox="1"/>
          <p:nvPr/>
        </p:nvSpPr>
        <p:spPr>
          <a:xfrm>
            <a:off x="1414621" y="270256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        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38EE12-8B96-DD31-F4DB-EF995E7D7AA5}"/>
              </a:ext>
            </a:extLst>
          </p:cNvPr>
          <p:cNvSpPr/>
          <p:nvPr/>
        </p:nvSpPr>
        <p:spPr>
          <a:xfrm>
            <a:off x="1346493" y="2610076"/>
            <a:ext cx="847849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EA3013-5257-7747-FC98-BA704D8812CC}"/>
              </a:ext>
            </a:extLst>
          </p:cNvPr>
          <p:cNvSpPr/>
          <p:nvPr/>
        </p:nvSpPr>
        <p:spPr>
          <a:xfrm>
            <a:off x="2459709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5E87823-F5A6-54A0-41ED-9D54E2D20971}"/>
              </a:ext>
            </a:extLst>
          </p:cNvPr>
          <p:cNvSpPr/>
          <p:nvPr/>
        </p:nvSpPr>
        <p:spPr>
          <a:xfrm>
            <a:off x="4188951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EA9E38-A74F-D487-F8B6-7CBF2F57CE31}"/>
              </a:ext>
            </a:extLst>
          </p:cNvPr>
          <p:cNvSpPr/>
          <p:nvPr/>
        </p:nvSpPr>
        <p:spPr>
          <a:xfrm>
            <a:off x="5933376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094EA0-0960-1E8B-5AC2-B3262987F9C4}"/>
              </a:ext>
            </a:extLst>
          </p:cNvPr>
          <p:cNvSpPr txBox="1"/>
          <p:nvPr/>
        </p:nvSpPr>
        <p:spPr>
          <a:xfrm>
            <a:off x="2505149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기간내 합격 시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392A1-6C62-FF07-7FF9-9E16D351B38C}"/>
              </a:ext>
            </a:extLst>
          </p:cNvPr>
          <p:cNvSpPr txBox="1"/>
          <p:nvPr/>
        </p:nvSpPr>
        <p:spPr>
          <a:xfrm>
            <a:off x="2963606" y="2158077"/>
            <a:ext cx="38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D8A-28FF-9220-C256-EE75B4807D4E}"/>
              </a:ext>
            </a:extLst>
          </p:cNvPr>
          <p:cNvSpPr txBox="1"/>
          <p:nvPr/>
        </p:nvSpPr>
        <p:spPr>
          <a:xfrm>
            <a:off x="2571679" y="239111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 인증 시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8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년씩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F473F-5E47-51A4-26AF-204DA9C2056B}"/>
              </a:ext>
            </a:extLst>
          </p:cNvPr>
          <p:cNvSpPr txBox="1"/>
          <p:nvPr/>
        </p:nvSpPr>
        <p:spPr>
          <a:xfrm>
            <a:off x="2739914" y="1727371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E96C1F-6713-2D42-8CBF-6FA26A47281E}"/>
              </a:ext>
            </a:extLst>
          </p:cNvPr>
          <p:cNvSpPr txBox="1"/>
          <p:nvPr/>
        </p:nvSpPr>
        <p:spPr>
          <a:xfrm>
            <a:off x="1392744" y="3568314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DB7AE81-22EF-ACD6-D195-C91ABACD3D88}"/>
              </a:ext>
            </a:extLst>
          </p:cNvPr>
          <p:cNvSpPr/>
          <p:nvPr/>
        </p:nvSpPr>
        <p:spPr>
          <a:xfrm>
            <a:off x="1346493" y="3519126"/>
            <a:ext cx="847849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B05111-62DA-3ED6-8156-2F0EA0440619}"/>
              </a:ext>
            </a:extLst>
          </p:cNvPr>
          <p:cNvSpPr/>
          <p:nvPr/>
        </p:nvSpPr>
        <p:spPr>
          <a:xfrm>
            <a:off x="2459709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9B19579-75E3-1E42-228D-EDBF71E8C2A2}"/>
              </a:ext>
            </a:extLst>
          </p:cNvPr>
          <p:cNvSpPr/>
          <p:nvPr/>
        </p:nvSpPr>
        <p:spPr>
          <a:xfrm>
            <a:off x="4188951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15FA3CB-E02E-96A4-2393-D47C44BD67C7}"/>
              </a:ext>
            </a:extLst>
          </p:cNvPr>
          <p:cNvSpPr/>
          <p:nvPr/>
        </p:nvSpPr>
        <p:spPr>
          <a:xfrm>
            <a:off x="5933376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9860B1-C9D3-625D-A5A3-EF710316BE7A}"/>
              </a:ext>
            </a:extLst>
          </p:cNvPr>
          <p:cNvSpPr txBox="1"/>
          <p:nvPr/>
        </p:nvSpPr>
        <p:spPr>
          <a:xfrm>
            <a:off x="2582097" y="359113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A5CCC-480F-9EFF-3438-2BA88A9FCCCE}"/>
              </a:ext>
            </a:extLst>
          </p:cNvPr>
          <p:cNvSpPr txBox="1"/>
          <p:nvPr/>
        </p:nvSpPr>
        <p:spPr>
          <a:xfrm>
            <a:off x="6230502" y="359113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F8C55EC-678E-797A-41DA-EA7BD7241F6A}"/>
              </a:ext>
            </a:extLst>
          </p:cNvPr>
          <p:cNvSpPr/>
          <p:nvPr/>
        </p:nvSpPr>
        <p:spPr>
          <a:xfrm>
            <a:off x="2459709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57C21-CCA4-1F16-D6CB-B73A1996E331}"/>
              </a:ext>
            </a:extLst>
          </p:cNvPr>
          <p:cNvSpPr txBox="1"/>
          <p:nvPr/>
        </p:nvSpPr>
        <p:spPr>
          <a:xfrm>
            <a:off x="1298728" y="395018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적용 시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kumimoji="1" lang="ko-KR" altLang="en-US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9F6A0A1-B709-44D1-6FED-B8ED06755C25}"/>
              </a:ext>
            </a:extLst>
          </p:cNvPr>
          <p:cNvSpPr/>
          <p:nvPr/>
        </p:nvSpPr>
        <p:spPr>
          <a:xfrm>
            <a:off x="1346494" y="3910825"/>
            <a:ext cx="847848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53113A-7854-E5B7-2923-6146E8035195}"/>
              </a:ext>
            </a:extLst>
          </p:cNvPr>
          <p:cNvSpPr/>
          <p:nvPr/>
        </p:nvSpPr>
        <p:spPr>
          <a:xfrm>
            <a:off x="4188951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C2BCB-AB3D-BED6-36CD-19E6A2893693}"/>
              </a:ext>
            </a:extLst>
          </p:cNvPr>
          <p:cNvSpPr txBox="1"/>
          <p:nvPr/>
        </p:nvSpPr>
        <p:spPr>
          <a:xfrm>
            <a:off x="1420020" y="3174460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할인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8A67CF-EC52-28F5-12AF-DC681781EA9F}"/>
              </a:ext>
            </a:extLst>
          </p:cNvPr>
          <p:cNvSpPr txBox="1"/>
          <p:nvPr/>
        </p:nvSpPr>
        <p:spPr>
          <a:xfrm>
            <a:off x="4396902" y="2158077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730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4F843-64B3-ECE2-D749-3D0549F8BB18}"/>
              </a:ext>
            </a:extLst>
          </p:cNvPr>
          <p:cNvSpPr txBox="1"/>
          <p:nvPr/>
        </p:nvSpPr>
        <p:spPr>
          <a:xfrm>
            <a:off x="4654374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290,000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2FBA97-7F0B-DF90-7797-3B93DF616A3D}"/>
              </a:ext>
            </a:extLst>
          </p:cNvPr>
          <p:cNvCxnSpPr>
            <a:cxnSpLocks/>
          </p:cNvCxnSpPr>
          <p:nvPr/>
        </p:nvCxnSpPr>
        <p:spPr>
          <a:xfrm>
            <a:off x="4684110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6A47A80-B177-D16D-1785-119569578117}"/>
              </a:ext>
            </a:extLst>
          </p:cNvPr>
          <p:cNvCxnSpPr>
            <a:cxnSpLocks/>
          </p:cNvCxnSpPr>
          <p:nvPr/>
        </p:nvCxnSpPr>
        <p:spPr>
          <a:xfrm flipH="1">
            <a:off x="4948496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00CEC78-69AB-507E-47E9-1FF4CE4535B3}"/>
              </a:ext>
            </a:extLst>
          </p:cNvPr>
          <p:cNvSpPr txBox="1"/>
          <p:nvPr/>
        </p:nvSpPr>
        <p:spPr>
          <a:xfrm>
            <a:off x="4301242" y="359113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C7B3FDA-8740-09AE-C709-B27A12549C5A}"/>
              </a:ext>
            </a:extLst>
          </p:cNvPr>
          <p:cNvSpPr/>
          <p:nvPr/>
        </p:nvSpPr>
        <p:spPr>
          <a:xfrm>
            <a:off x="1346493" y="3117940"/>
            <a:ext cx="847849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E5B538-B363-D694-F2D7-7BF4C931F0B9}"/>
              </a:ext>
            </a:extLst>
          </p:cNvPr>
          <p:cNvSpPr txBox="1"/>
          <p:nvPr/>
        </p:nvSpPr>
        <p:spPr>
          <a:xfrm>
            <a:off x="4761794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72" name="모서리가 둥근 직사각형 93">
            <a:extLst>
              <a:ext uri="{FF2B5EF4-FFF2-40B4-BE49-F238E27FC236}">
                <a16:creationId xmlns:a16="http://schemas.microsoft.com/office/drawing/2014/main" id="{B6990A90-FF39-14D1-9D47-1E2B6B336EB9}"/>
              </a:ext>
            </a:extLst>
          </p:cNvPr>
          <p:cNvSpPr/>
          <p:nvPr/>
        </p:nvSpPr>
        <p:spPr>
          <a:xfrm>
            <a:off x="4276262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887F94D-462C-BCB6-9768-E00D8A4AFAE0}"/>
              </a:ext>
            </a:extLst>
          </p:cNvPr>
          <p:cNvSpPr/>
          <p:nvPr/>
        </p:nvSpPr>
        <p:spPr>
          <a:xfrm>
            <a:off x="2458042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EDAE5E-2FEE-A8EC-6544-77D8A1472236}"/>
              </a:ext>
            </a:extLst>
          </p:cNvPr>
          <p:cNvSpPr txBox="1"/>
          <p:nvPr/>
        </p:nvSpPr>
        <p:spPr>
          <a:xfrm>
            <a:off x="3166117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800FD4E-0E23-9F38-1CE0-6D6AB229BC2F}"/>
              </a:ext>
            </a:extLst>
          </p:cNvPr>
          <p:cNvCxnSpPr>
            <a:cxnSpLocks/>
          </p:cNvCxnSpPr>
          <p:nvPr/>
        </p:nvCxnSpPr>
        <p:spPr>
          <a:xfrm>
            <a:off x="3195853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173F356-E4E6-789D-289E-A51D382B8EB3}"/>
              </a:ext>
            </a:extLst>
          </p:cNvPr>
          <p:cNvCxnSpPr>
            <a:cxnSpLocks/>
          </p:cNvCxnSpPr>
          <p:nvPr/>
        </p:nvCxnSpPr>
        <p:spPr>
          <a:xfrm flipH="1">
            <a:off x="3460239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8F609E-288B-2C6B-4BD9-417B9D488B04}"/>
              </a:ext>
            </a:extLst>
          </p:cNvPr>
          <p:cNvSpPr txBox="1"/>
          <p:nvPr/>
        </p:nvSpPr>
        <p:spPr>
          <a:xfrm>
            <a:off x="3030885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3" name="모서리가 둥근 직사각형 93">
            <a:extLst>
              <a:ext uri="{FF2B5EF4-FFF2-40B4-BE49-F238E27FC236}">
                <a16:creationId xmlns:a16="http://schemas.microsoft.com/office/drawing/2014/main" id="{40C21E4F-EF45-2D2B-A327-7948B98C070F}"/>
              </a:ext>
            </a:extLst>
          </p:cNvPr>
          <p:cNvSpPr/>
          <p:nvPr/>
        </p:nvSpPr>
        <p:spPr>
          <a:xfrm>
            <a:off x="2545353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B8B897-9B46-9BDB-EE18-7EB91AF9F3B7}"/>
              </a:ext>
            </a:extLst>
          </p:cNvPr>
          <p:cNvSpPr txBox="1"/>
          <p:nvPr/>
        </p:nvSpPr>
        <p:spPr>
          <a:xfrm>
            <a:off x="4761794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6" name="모서리가 둥근 직사각형 93">
            <a:extLst>
              <a:ext uri="{FF2B5EF4-FFF2-40B4-BE49-F238E27FC236}">
                <a16:creationId xmlns:a16="http://schemas.microsoft.com/office/drawing/2014/main" id="{40683B03-47C4-C6A3-A630-7E3B4AAD57C6}"/>
              </a:ext>
            </a:extLst>
          </p:cNvPr>
          <p:cNvSpPr/>
          <p:nvPr/>
        </p:nvSpPr>
        <p:spPr>
          <a:xfrm>
            <a:off x="4276262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5806A4-0670-DDB5-7B31-9AB7747CB03A}"/>
              </a:ext>
            </a:extLst>
          </p:cNvPr>
          <p:cNvSpPr txBox="1"/>
          <p:nvPr/>
        </p:nvSpPr>
        <p:spPr>
          <a:xfrm>
            <a:off x="3030885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8" name="모서리가 둥근 직사각형 93">
            <a:extLst>
              <a:ext uri="{FF2B5EF4-FFF2-40B4-BE49-F238E27FC236}">
                <a16:creationId xmlns:a16="http://schemas.microsoft.com/office/drawing/2014/main" id="{BAFEEFAD-6F3D-F34B-E006-6C5979BB9757}"/>
              </a:ext>
            </a:extLst>
          </p:cNvPr>
          <p:cNvSpPr/>
          <p:nvPr/>
        </p:nvSpPr>
        <p:spPr>
          <a:xfrm>
            <a:off x="2545353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4630C60-0E48-732F-4B00-019864D08196}"/>
              </a:ext>
            </a:extLst>
          </p:cNvPr>
          <p:cNvSpPr/>
          <p:nvPr/>
        </p:nvSpPr>
        <p:spPr>
          <a:xfrm>
            <a:off x="4183799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F027B13-660F-5E7A-D289-39D173B1B81B}"/>
              </a:ext>
            </a:extLst>
          </p:cNvPr>
          <p:cNvSpPr/>
          <p:nvPr/>
        </p:nvSpPr>
        <p:spPr>
          <a:xfrm>
            <a:off x="5942757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CB9571-5F4C-D3EB-6A02-B196BB6DAE0A}"/>
              </a:ext>
            </a:extLst>
          </p:cNvPr>
          <p:cNvSpPr txBox="1"/>
          <p:nvPr/>
        </p:nvSpPr>
        <p:spPr>
          <a:xfrm>
            <a:off x="2492308" y="3172177"/>
            <a:ext cx="1437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추가 할인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89EBA7-6DF7-BECE-4241-D4830A5761B0}"/>
              </a:ext>
            </a:extLst>
          </p:cNvPr>
          <p:cNvSpPr txBox="1"/>
          <p:nvPr/>
        </p:nvSpPr>
        <p:spPr>
          <a:xfrm>
            <a:off x="4188850" y="3173208"/>
            <a:ext cx="1501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추가 할인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578A3C-FFEE-0384-256B-114BCEF98141}"/>
              </a:ext>
            </a:extLst>
          </p:cNvPr>
          <p:cNvSpPr txBox="1"/>
          <p:nvPr/>
        </p:nvSpPr>
        <p:spPr>
          <a:xfrm>
            <a:off x="2545353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39D5C-B1B8-EF3E-D3F9-425713705369}"/>
              </a:ext>
            </a:extLst>
          </p:cNvPr>
          <p:cNvSpPr txBox="1"/>
          <p:nvPr/>
        </p:nvSpPr>
        <p:spPr>
          <a:xfrm>
            <a:off x="3207910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F7A6BA-0783-0F3F-241B-13B9E8B7615E}"/>
              </a:ext>
            </a:extLst>
          </p:cNvPr>
          <p:cNvSpPr txBox="1"/>
          <p:nvPr/>
        </p:nvSpPr>
        <p:spPr>
          <a:xfrm>
            <a:off x="3496054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7BE44D7-8FFA-8A66-A122-A626F71BA0D8}"/>
              </a:ext>
            </a:extLst>
          </p:cNvPr>
          <p:cNvSpPr txBox="1"/>
          <p:nvPr/>
        </p:nvSpPr>
        <p:spPr>
          <a:xfrm>
            <a:off x="4509322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6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CF90509-CB6F-F36B-E8F2-308E68953214}"/>
              </a:ext>
            </a:extLst>
          </p:cNvPr>
          <p:cNvSpPr txBox="1"/>
          <p:nvPr/>
        </p:nvSpPr>
        <p:spPr>
          <a:xfrm>
            <a:off x="6235751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6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99613B-C6F8-F66E-F3C4-94E083D4AA4C}"/>
              </a:ext>
            </a:extLst>
          </p:cNvPr>
          <p:cNvSpPr txBox="1"/>
          <p:nvPr/>
        </p:nvSpPr>
        <p:spPr>
          <a:xfrm>
            <a:off x="4508396" y="1718774"/>
            <a:ext cx="9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1B6C63-F3E8-4017-9BC4-D7FD9F101582}"/>
              </a:ext>
            </a:extLst>
          </p:cNvPr>
          <p:cNvSpPr txBox="1"/>
          <p:nvPr/>
        </p:nvSpPr>
        <p:spPr>
          <a:xfrm>
            <a:off x="4345035" y="2391118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1" lang="ko-KR" altLang="en-US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 인증 시 </a:t>
            </a:r>
            <a:r>
              <a:rPr kumimoji="1" lang="en-US" altLang="ko-KR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추가 연장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027E34-3D77-7931-8D88-10D543C861A2}"/>
              </a:ext>
            </a:extLst>
          </p:cNvPr>
          <p:cNvSpPr txBox="1"/>
          <p:nvPr/>
        </p:nvSpPr>
        <p:spPr>
          <a:xfrm>
            <a:off x="4280388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년내 </a:t>
            </a:r>
            <a:r>
              <a:rPr kumimoji="1" lang="ko-KR" altLang="en-US" sz="1000" b="1" spc="-150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5432D-9C89-0384-9BBD-9943C0031BF3}"/>
              </a:ext>
            </a:extLst>
          </p:cNvPr>
          <p:cNvSpPr txBox="1"/>
          <p:nvPr/>
        </p:nvSpPr>
        <p:spPr>
          <a:xfrm>
            <a:off x="6499799" y="2158077"/>
            <a:ext cx="38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E66243F-8690-2AAE-AC0F-CCBD82BA32FE}"/>
              </a:ext>
            </a:extLst>
          </p:cNvPr>
          <p:cNvSpPr txBox="1"/>
          <p:nvPr/>
        </p:nvSpPr>
        <p:spPr>
          <a:xfrm>
            <a:off x="6046596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기간내 합격 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9C4C2BC9-F8CE-2949-779D-541512662D76}"/>
              </a:ext>
            </a:extLst>
          </p:cNvPr>
          <p:cNvSpPr/>
          <p:nvPr/>
        </p:nvSpPr>
        <p:spPr>
          <a:xfrm>
            <a:off x="5937704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1BF1AD-3E91-8C1A-A849-E9178AD59736}"/>
              </a:ext>
            </a:extLst>
          </p:cNvPr>
          <p:cNvSpPr txBox="1"/>
          <p:nvPr/>
        </p:nvSpPr>
        <p:spPr>
          <a:xfrm>
            <a:off x="6403127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190,000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2D9FCBB-C2FF-B0DB-A270-977D8504D783}"/>
              </a:ext>
            </a:extLst>
          </p:cNvPr>
          <p:cNvCxnSpPr>
            <a:cxnSpLocks/>
          </p:cNvCxnSpPr>
          <p:nvPr/>
        </p:nvCxnSpPr>
        <p:spPr>
          <a:xfrm>
            <a:off x="6432863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101DE8A-C23E-9420-3F5D-E2BAD03784B2}"/>
              </a:ext>
            </a:extLst>
          </p:cNvPr>
          <p:cNvCxnSpPr>
            <a:cxnSpLocks/>
          </p:cNvCxnSpPr>
          <p:nvPr/>
        </p:nvCxnSpPr>
        <p:spPr>
          <a:xfrm flipH="1">
            <a:off x="6697249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3F3D658-690C-0D4C-03CB-CE7438FA75A3}"/>
              </a:ext>
            </a:extLst>
          </p:cNvPr>
          <p:cNvSpPr txBox="1"/>
          <p:nvPr/>
        </p:nvSpPr>
        <p:spPr>
          <a:xfrm>
            <a:off x="6510547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59" name="모서리가 둥근 직사각형 93">
            <a:extLst>
              <a:ext uri="{FF2B5EF4-FFF2-40B4-BE49-F238E27FC236}">
                <a16:creationId xmlns:a16="http://schemas.microsoft.com/office/drawing/2014/main" id="{6C8731C2-4C1F-FAD6-03F1-85AF9267C29E}"/>
              </a:ext>
            </a:extLst>
          </p:cNvPr>
          <p:cNvSpPr/>
          <p:nvPr/>
        </p:nvSpPr>
        <p:spPr>
          <a:xfrm>
            <a:off x="6025015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7F91946-A7CE-F2AE-11C7-E02A69FF10EF}"/>
              </a:ext>
            </a:extLst>
          </p:cNvPr>
          <p:cNvSpPr txBox="1"/>
          <p:nvPr/>
        </p:nvSpPr>
        <p:spPr>
          <a:xfrm>
            <a:off x="6510547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61" name="모서리가 둥근 직사각형 93">
            <a:extLst>
              <a:ext uri="{FF2B5EF4-FFF2-40B4-BE49-F238E27FC236}">
                <a16:creationId xmlns:a16="http://schemas.microsoft.com/office/drawing/2014/main" id="{F3497688-44A2-3645-4BB7-5E2CA30FE7EA}"/>
              </a:ext>
            </a:extLst>
          </p:cNvPr>
          <p:cNvSpPr/>
          <p:nvPr/>
        </p:nvSpPr>
        <p:spPr>
          <a:xfrm>
            <a:off x="6025015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278C5AC-215D-50C4-14C4-A60C7BC7C0A3}"/>
              </a:ext>
            </a:extLst>
          </p:cNvPr>
          <p:cNvCxnSpPr>
            <a:cxnSpLocks/>
          </p:cNvCxnSpPr>
          <p:nvPr/>
        </p:nvCxnSpPr>
        <p:spPr>
          <a:xfrm>
            <a:off x="6193829" y="3213953"/>
            <a:ext cx="105050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9151405-3A7C-0B5D-5E8B-F381748BD018}"/>
              </a:ext>
            </a:extLst>
          </p:cNvPr>
          <p:cNvSpPr txBox="1"/>
          <p:nvPr/>
        </p:nvSpPr>
        <p:spPr>
          <a:xfrm>
            <a:off x="4287928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867D7C-470E-FACA-550F-157BFFE4C4AF}"/>
              </a:ext>
            </a:extLst>
          </p:cNvPr>
          <p:cNvSpPr txBox="1"/>
          <p:nvPr/>
        </p:nvSpPr>
        <p:spPr>
          <a:xfrm>
            <a:off x="4950485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CB670-9367-15B2-26F4-1A84DFE5D613}"/>
              </a:ext>
            </a:extLst>
          </p:cNvPr>
          <p:cNvSpPr txBox="1"/>
          <p:nvPr/>
        </p:nvSpPr>
        <p:spPr>
          <a:xfrm>
            <a:off x="5238629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9A02F7B-E996-960F-48FF-FAA772475D76}"/>
              </a:ext>
            </a:extLst>
          </p:cNvPr>
          <p:cNvSpPr txBox="1"/>
          <p:nvPr/>
        </p:nvSpPr>
        <p:spPr>
          <a:xfrm>
            <a:off x="5984372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87367C-7C3E-D101-099F-0F1CF8CD45E0}"/>
              </a:ext>
            </a:extLst>
          </p:cNvPr>
          <p:cNvSpPr txBox="1"/>
          <p:nvPr/>
        </p:nvSpPr>
        <p:spPr>
          <a:xfrm>
            <a:off x="6646929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1298CD-401C-0EA2-1189-B53F9FAEB367}"/>
              </a:ext>
            </a:extLst>
          </p:cNvPr>
          <p:cNvSpPr txBox="1"/>
          <p:nvPr/>
        </p:nvSpPr>
        <p:spPr>
          <a:xfrm>
            <a:off x="6935073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1EB9B40-305D-E4C9-FD33-CDCB66E11327}"/>
              </a:ext>
            </a:extLst>
          </p:cNvPr>
          <p:cNvSpPr/>
          <p:nvPr/>
        </p:nvSpPr>
        <p:spPr>
          <a:xfrm>
            <a:off x="2492310" y="5520208"/>
            <a:ext cx="5080065" cy="4976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75632-80EB-B3DC-773A-D023BC5AEECD}"/>
              </a:ext>
            </a:extLst>
          </p:cNvPr>
          <p:cNvSpPr txBox="1"/>
          <p:nvPr/>
        </p:nvSpPr>
        <p:spPr>
          <a:xfrm>
            <a:off x="2492310" y="5560669"/>
            <a:ext cx="4676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□ 패스 구매 관련 유의사항을 모두 확인하였고 이에 동의합니다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B6094AD-FE80-0308-07D8-4722214F9C7C}"/>
              </a:ext>
            </a:extLst>
          </p:cNvPr>
          <p:cNvSpPr txBox="1"/>
          <p:nvPr/>
        </p:nvSpPr>
        <p:spPr>
          <a:xfrm>
            <a:off x="2492309" y="5779176"/>
            <a:ext cx="1562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>
                <a:latin typeface="+mn-ea"/>
              </a:rPr>
              <a:t>유의 사항 확인하기 </a:t>
            </a:r>
            <a:r>
              <a:rPr lang="en-US" altLang="ko-KR" sz="1000" u="sng" dirty="0">
                <a:latin typeface="+mn-ea"/>
              </a:rPr>
              <a:t>&gt;</a:t>
            </a:r>
            <a:endParaRPr lang="ko-KR" altLang="en-US" sz="1000" u="sng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7CA933-A696-0735-B06B-67308907A132}"/>
              </a:ext>
            </a:extLst>
          </p:cNvPr>
          <p:cNvSpPr/>
          <p:nvPr/>
        </p:nvSpPr>
        <p:spPr>
          <a:xfrm>
            <a:off x="2204277" y="539912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70D8158-4402-0C2C-AF7A-54F05BA85AB3}"/>
              </a:ext>
            </a:extLst>
          </p:cNvPr>
          <p:cNvSpPr/>
          <p:nvPr/>
        </p:nvSpPr>
        <p:spPr>
          <a:xfrm>
            <a:off x="2111603" y="622578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2" name="모서리가 둥근 직사각형 189">
            <a:extLst>
              <a:ext uri="{FF2B5EF4-FFF2-40B4-BE49-F238E27FC236}">
                <a16:creationId xmlns:a16="http://schemas.microsoft.com/office/drawing/2014/main" id="{ABAC137E-D1A0-5D8A-8007-0D60A89BA45F}"/>
              </a:ext>
            </a:extLst>
          </p:cNvPr>
          <p:cNvSpPr/>
          <p:nvPr/>
        </p:nvSpPr>
        <p:spPr>
          <a:xfrm>
            <a:off x="6690129" y="5578687"/>
            <a:ext cx="1510501" cy="43120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spc="-100" dirty="0">
                <a:solidFill>
                  <a:schemeClr val="bg1"/>
                </a:solidFill>
                <a:latin typeface="+mn-ea"/>
              </a:rPr>
              <a:t>신청하기 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별: 꼭짓점 8개 183">
            <a:extLst>
              <a:ext uri="{FF2B5EF4-FFF2-40B4-BE49-F238E27FC236}">
                <a16:creationId xmlns:a16="http://schemas.microsoft.com/office/drawing/2014/main" id="{49CEB443-F405-DD7D-6B4C-25461C7C408F}"/>
              </a:ext>
            </a:extLst>
          </p:cNvPr>
          <p:cNvSpPr/>
          <p:nvPr/>
        </p:nvSpPr>
        <p:spPr>
          <a:xfrm>
            <a:off x="2223211" y="3708625"/>
            <a:ext cx="639412" cy="639412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1EC3F8-71B5-E328-468C-C7ED554B6E55}"/>
              </a:ext>
            </a:extLst>
          </p:cNvPr>
          <p:cNvSpPr txBox="1"/>
          <p:nvPr/>
        </p:nvSpPr>
        <p:spPr>
          <a:xfrm>
            <a:off x="2208935" y="3874507"/>
            <a:ext cx="63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kumimoji="1" lang="ko-KR" altLang="en-US" sz="8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8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가능</a:t>
            </a:r>
          </a:p>
        </p:txBody>
      </p:sp>
      <p:sp>
        <p:nvSpPr>
          <p:cNvPr id="185" name="별: 꼭짓점 8개 184">
            <a:extLst>
              <a:ext uri="{FF2B5EF4-FFF2-40B4-BE49-F238E27FC236}">
                <a16:creationId xmlns:a16="http://schemas.microsoft.com/office/drawing/2014/main" id="{D26F77B3-8699-F925-577B-6D738F31A2D4}"/>
              </a:ext>
            </a:extLst>
          </p:cNvPr>
          <p:cNvSpPr/>
          <p:nvPr/>
        </p:nvSpPr>
        <p:spPr>
          <a:xfrm>
            <a:off x="3974156" y="3708625"/>
            <a:ext cx="639412" cy="639412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99FEA4A-D6FF-6247-F085-F3A2D95CFD2A}"/>
              </a:ext>
            </a:extLst>
          </p:cNvPr>
          <p:cNvSpPr txBox="1"/>
          <p:nvPr/>
        </p:nvSpPr>
        <p:spPr>
          <a:xfrm>
            <a:off x="3959880" y="3874507"/>
            <a:ext cx="63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kumimoji="1" lang="ko-KR" altLang="en-US" sz="8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8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가능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62BBE0-D8EC-218F-F7F7-F88152BFA616}"/>
              </a:ext>
            </a:extLst>
          </p:cNvPr>
          <p:cNvSpPr/>
          <p:nvPr/>
        </p:nvSpPr>
        <p:spPr>
          <a:xfrm>
            <a:off x="2399635" y="954289"/>
            <a:ext cx="1628258" cy="45583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1AD7F-9864-223C-75D1-48A8CEE3662D}"/>
              </a:ext>
            </a:extLst>
          </p:cNvPr>
          <p:cNvSpPr txBox="1"/>
          <p:nvPr/>
        </p:nvSpPr>
        <p:spPr>
          <a:xfrm>
            <a:off x="6192636" y="1718774"/>
            <a:ext cx="9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269E87A-782F-014C-BCD3-E51DBF8E7EC4}"/>
              </a:ext>
            </a:extLst>
          </p:cNvPr>
          <p:cNvSpPr/>
          <p:nvPr/>
        </p:nvSpPr>
        <p:spPr>
          <a:xfrm>
            <a:off x="2024682" y="482101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F52A-8B9C-68CC-0936-7085AE003070}"/>
              </a:ext>
            </a:extLst>
          </p:cNvPr>
          <p:cNvSpPr txBox="1"/>
          <p:nvPr/>
        </p:nvSpPr>
        <p:spPr>
          <a:xfrm>
            <a:off x="9973733" y="3845622"/>
            <a:ext cx="2722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Section13</a:t>
            </a:r>
          </a:p>
          <a:p>
            <a:endParaRPr lang="en-US" altLang="ko-KR" dirty="0"/>
          </a:p>
          <a:p>
            <a:r>
              <a:rPr lang="en-US" altLang="ko-KR" dirty="0"/>
              <a:t>Onclick</a:t>
            </a:r>
            <a:r>
              <a:rPr lang="ko-KR" altLang="en-US" dirty="0"/>
              <a:t>시 활성화 이미지</a:t>
            </a:r>
            <a:endParaRPr lang="en-US" altLang="ko-KR" dirty="0"/>
          </a:p>
          <a:p>
            <a:r>
              <a:rPr lang="ko-KR" altLang="en-US" dirty="0"/>
              <a:t>절대위치 </a:t>
            </a:r>
            <a:r>
              <a:rPr lang="ko-KR" altLang="en-US"/>
              <a:t>잡아놓기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35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8695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환승 인증하기 작업 요청</a:t>
                      </a: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샘플  페이지</a:t>
                      </a: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l: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https://www.miraeij.com/police/classes/online/pass/pass12/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환승</a:t>
                      </a: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인증 참조</a:t>
                      </a: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9770AE3-B6D8-9CF7-79BE-0A8281B1FEE2}"/>
              </a:ext>
            </a:extLst>
          </p:cNvPr>
          <p:cNvSpPr/>
          <p:nvPr/>
        </p:nvSpPr>
        <p:spPr>
          <a:xfrm>
            <a:off x="3349088" y="408592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4387E-F8AC-1D3C-9A12-73A93E2296A8}"/>
              </a:ext>
            </a:extLst>
          </p:cNvPr>
          <p:cNvSpPr txBox="1"/>
          <p:nvPr/>
        </p:nvSpPr>
        <p:spPr>
          <a:xfrm>
            <a:off x="4298221" y="3697706"/>
            <a:ext cx="1420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적용시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3FB26-0F0C-5EB6-8591-584A68E3C77B}"/>
              </a:ext>
            </a:extLst>
          </p:cNvPr>
          <p:cNvSpPr/>
          <p:nvPr/>
        </p:nvSpPr>
        <p:spPr>
          <a:xfrm>
            <a:off x="3614396" y="205048"/>
            <a:ext cx="2634343" cy="38723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BF2D1-384A-60B7-A40F-CBF69173DCE3}"/>
              </a:ext>
            </a:extLst>
          </p:cNvPr>
          <p:cNvSpPr txBox="1"/>
          <p:nvPr/>
        </p:nvSpPr>
        <p:spPr>
          <a:xfrm>
            <a:off x="3614396" y="264419"/>
            <a:ext cx="2634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타사 환승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62726-E86F-E81C-C237-209C88A9D73D}"/>
              </a:ext>
            </a:extLst>
          </p:cNvPr>
          <p:cNvSpPr/>
          <p:nvPr/>
        </p:nvSpPr>
        <p:spPr>
          <a:xfrm>
            <a:off x="2777166" y="1722807"/>
            <a:ext cx="4351093" cy="229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포인트가 10개인 별 30">
            <a:extLst>
              <a:ext uri="{FF2B5EF4-FFF2-40B4-BE49-F238E27FC236}">
                <a16:creationId xmlns:a16="http://schemas.microsoft.com/office/drawing/2014/main" id="{CC578457-BFB5-7908-E490-535EB52E57CA}"/>
              </a:ext>
            </a:extLst>
          </p:cNvPr>
          <p:cNvSpPr/>
          <p:nvPr/>
        </p:nvSpPr>
        <p:spPr>
          <a:xfrm>
            <a:off x="6995902" y="2503509"/>
            <a:ext cx="1066800" cy="1066800"/>
          </a:xfrm>
          <a:prstGeom prst="star10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71073B-9A2D-9407-3354-35E18FA073E1}"/>
              </a:ext>
            </a:extLst>
          </p:cNvPr>
          <p:cNvSpPr/>
          <p:nvPr/>
        </p:nvSpPr>
        <p:spPr>
          <a:xfrm>
            <a:off x="7136820" y="2841686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3/8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F96B4A-FC3F-6914-E6A5-15C5CEAC44AB}"/>
              </a:ext>
            </a:extLst>
          </p:cNvPr>
          <p:cNvSpPr/>
          <p:nvPr/>
        </p:nvSpPr>
        <p:spPr>
          <a:xfrm>
            <a:off x="3349088" y="2042750"/>
            <a:ext cx="3207250" cy="3381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환승 인증 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C49DF-B98D-19B2-414B-D608A6B4F1B9}"/>
              </a:ext>
            </a:extLst>
          </p:cNvPr>
          <p:cNvSpPr/>
          <p:nvPr/>
        </p:nvSpPr>
        <p:spPr>
          <a:xfrm>
            <a:off x="3122716" y="2557444"/>
            <a:ext cx="3552053" cy="119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2000" b="1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즉시 할인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5D14B-A8BB-8EBA-131D-7FCE0BDBD761}"/>
              </a:ext>
            </a:extLst>
          </p:cNvPr>
          <p:cNvSpPr/>
          <p:nvPr/>
        </p:nvSpPr>
        <p:spPr>
          <a:xfrm>
            <a:off x="1938843" y="4701546"/>
            <a:ext cx="6224569" cy="108235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3D8014-D2B8-F1BB-BCB2-76938C25203C}"/>
              </a:ext>
            </a:extLst>
          </p:cNvPr>
          <p:cNvSpPr/>
          <p:nvPr/>
        </p:nvSpPr>
        <p:spPr>
          <a:xfrm>
            <a:off x="2045884" y="4795914"/>
            <a:ext cx="5925256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쿠폰은 관리자 승인 후 발급되며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시 적용 가능합니다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인증 승인 처리는 평일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시까지 가능하며 주말 신청자는 월요일 일괄처리 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할인 적용 대상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갱신 가능한 공무원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회원</a:t>
            </a:r>
          </a:p>
        </p:txBody>
      </p:sp>
      <p:sp>
        <p:nvSpPr>
          <p:cNvPr id="24" name="모서리가 둥근 직사각형 189">
            <a:extLst>
              <a:ext uri="{FF2B5EF4-FFF2-40B4-BE49-F238E27FC236}">
                <a16:creationId xmlns:a16="http://schemas.microsoft.com/office/drawing/2014/main" id="{9050545E-EA1B-BD6A-BD6B-715D002298D7}"/>
              </a:ext>
            </a:extLst>
          </p:cNvPr>
          <p:cNvSpPr/>
          <p:nvPr/>
        </p:nvSpPr>
        <p:spPr>
          <a:xfrm>
            <a:off x="3854742" y="4118050"/>
            <a:ext cx="2088000" cy="43120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spc="-100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1100" b="1" spc="-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인증하기 </a:t>
            </a:r>
            <a:r>
              <a:rPr lang="en-US" altLang="ko-KR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FCFC1-8BF3-501F-D6DF-799017D4F63A}"/>
              </a:ext>
            </a:extLst>
          </p:cNvPr>
          <p:cNvSpPr txBox="1"/>
          <p:nvPr/>
        </p:nvSpPr>
        <p:spPr>
          <a:xfrm>
            <a:off x="1337551" y="739383"/>
            <a:ext cx="716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미래인재고시학원으로 환승 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 할인 쿠폰을 드립니다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63A8-3CFD-BF60-1CA5-4EEA83BF604C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96430"/>
              </p:ext>
            </p:extLst>
          </p:nvPr>
        </p:nvGraphicFramePr>
        <p:xfrm>
          <a:off x="9430473" y="1"/>
          <a:ext cx="2761527" cy="32352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하단 </a:t>
                      </a:r>
                      <a:r>
                        <a:rPr lang="ko-KR" altLang="en-US" sz="800" dirty="0" err="1">
                          <a:latin typeface="+mn-ea"/>
                        </a:rPr>
                        <a:t>띠배너</a:t>
                      </a:r>
                      <a:r>
                        <a:rPr lang="ko-KR" altLang="en-US" sz="800" dirty="0">
                          <a:latin typeface="+mn-ea"/>
                        </a:rPr>
                        <a:t> 마감 </a:t>
                      </a:r>
                      <a:r>
                        <a:rPr lang="ko-KR" altLang="en-US" sz="800" dirty="0" err="1">
                          <a:latin typeface="+mn-ea"/>
                        </a:rPr>
                        <a:t>카운팅</a:t>
                      </a:r>
                      <a:r>
                        <a:rPr lang="ko-KR" altLang="en-US" sz="800" dirty="0">
                          <a:latin typeface="+mn-ea"/>
                        </a:rPr>
                        <a:t>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latin typeface="+mn-ea"/>
                        </a:rPr>
                        <a:t>월 </a:t>
                      </a:r>
                      <a:r>
                        <a:rPr lang="en-US" altLang="ko-KR" sz="800" dirty="0">
                          <a:latin typeface="+mn-ea"/>
                        </a:rPr>
                        <a:t>8</a:t>
                      </a:r>
                      <a:r>
                        <a:rPr lang="ko-KR" altLang="en-US" sz="800" dirty="0">
                          <a:latin typeface="+mn-ea"/>
                        </a:rPr>
                        <a:t>일 </a:t>
                      </a:r>
                      <a:r>
                        <a:rPr lang="en-US" altLang="ko-KR" sz="800" dirty="0">
                          <a:latin typeface="+mn-ea"/>
                        </a:rPr>
                        <a:t>24</a:t>
                      </a:r>
                      <a:r>
                        <a:rPr lang="ko-KR" altLang="en-US" sz="800" dirty="0">
                          <a:latin typeface="+mn-ea"/>
                        </a:rPr>
                        <a:t>시 기준 마감 </a:t>
                      </a:r>
                      <a:r>
                        <a:rPr lang="ko-KR" altLang="en-US" sz="800" dirty="0" err="1">
                          <a:latin typeface="+mn-ea"/>
                        </a:rPr>
                        <a:t>카운팅</a:t>
                      </a:r>
                      <a:r>
                        <a:rPr lang="ko-KR" altLang="en-US" sz="800" dirty="0">
                          <a:latin typeface="+mn-ea"/>
                        </a:rPr>
                        <a:t> 요청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퀵배너</a:t>
                      </a:r>
                      <a:r>
                        <a:rPr kumimoji="1"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요청</a:t>
                      </a:r>
                      <a:endParaRPr kumimoji="1" lang="en-US" altLang="ko-KR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법원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검찰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https://www.miraeij.com/gosi/classes/online/pass/pass6/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CD9E-6FAF-1551-8A62-8704E21CF659}"/>
              </a:ext>
            </a:extLst>
          </p:cNvPr>
          <p:cNvSpPr txBox="1"/>
          <p:nvPr/>
        </p:nvSpPr>
        <p:spPr>
          <a:xfrm>
            <a:off x="664220" y="1948193"/>
            <a:ext cx="283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갓성비로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04517-8193-D34C-6B80-0AAD4D06D495}"/>
              </a:ext>
            </a:extLst>
          </p:cNvPr>
          <p:cNvSpPr/>
          <p:nvPr/>
        </p:nvSpPr>
        <p:spPr>
          <a:xfrm>
            <a:off x="227569" y="62883"/>
            <a:ext cx="8983542" cy="539891"/>
          </a:xfrm>
          <a:prstGeom prst="rect">
            <a:avLst/>
          </a:prstGeom>
          <a:solidFill>
            <a:srgbClr val="001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7373F-92F3-3DC3-5E42-075233E8CB2D}"/>
              </a:ext>
            </a:extLst>
          </p:cNvPr>
          <p:cNvSpPr txBox="1"/>
          <p:nvPr/>
        </p:nvSpPr>
        <p:spPr>
          <a:xfrm>
            <a:off x="1034756" y="17736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마감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8C35A-E05B-16B5-243F-A9B4901219D7}"/>
              </a:ext>
            </a:extLst>
          </p:cNvPr>
          <p:cNvSpPr txBox="1"/>
          <p:nvPr/>
        </p:nvSpPr>
        <p:spPr>
          <a:xfrm>
            <a:off x="2560702" y="169485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종료까지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80B2E7-01D4-EE25-129A-5426711A0C0A}"/>
              </a:ext>
            </a:extLst>
          </p:cNvPr>
          <p:cNvSpPr/>
          <p:nvPr/>
        </p:nvSpPr>
        <p:spPr>
          <a:xfrm>
            <a:off x="5879946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2CB2E-3207-F9CC-0F9E-45EA89D1663B}"/>
              </a:ext>
            </a:extLst>
          </p:cNvPr>
          <p:cNvSpPr/>
          <p:nvPr/>
        </p:nvSpPr>
        <p:spPr>
          <a:xfrm>
            <a:off x="6437414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CE4B7-F949-8128-A1AA-97188EFE94D3}"/>
              </a:ext>
            </a:extLst>
          </p:cNvPr>
          <p:cNvSpPr txBox="1"/>
          <p:nvPr/>
        </p:nvSpPr>
        <p:spPr>
          <a:xfrm>
            <a:off x="6086960" y="17736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D8904-363A-2F4D-43E3-B7D759D1F5F7}"/>
              </a:ext>
            </a:extLst>
          </p:cNvPr>
          <p:cNvSpPr txBox="1"/>
          <p:nvPr/>
        </p:nvSpPr>
        <p:spPr>
          <a:xfrm>
            <a:off x="6648843" y="177366"/>
            <a:ext cx="219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4E608-AA52-7C41-6D1D-D15B85276DC1}"/>
              </a:ext>
            </a:extLst>
          </p:cNvPr>
          <p:cNvSpPr/>
          <p:nvPr/>
        </p:nvSpPr>
        <p:spPr>
          <a:xfrm>
            <a:off x="6830227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E1B9A-F872-907F-9091-014A7308C920}"/>
              </a:ext>
            </a:extLst>
          </p:cNvPr>
          <p:cNvSpPr txBox="1"/>
          <p:nvPr/>
        </p:nvSpPr>
        <p:spPr>
          <a:xfrm>
            <a:off x="7041656" y="177366"/>
            <a:ext cx="219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8DFCA-9595-9C12-3A8E-1E961136A0B9}"/>
              </a:ext>
            </a:extLst>
          </p:cNvPr>
          <p:cNvSpPr/>
          <p:nvPr/>
        </p:nvSpPr>
        <p:spPr>
          <a:xfrm>
            <a:off x="7218588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5638EF1-8ACF-0B89-000C-9219C168B208}"/>
              </a:ext>
            </a:extLst>
          </p:cNvPr>
          <p:cNvSpPr/>
          <p:nvPr/>
        </p:nvSpPr>
        <p:spPr>
          <a:xfrm>
            <a:off x="8861660" y="43424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D5474-930A-2B84-069B-ED424E9459C3}"/>
              </a:ext>
            </a:extLst>
          </p:cNvPr>
          <p:cNvSpPr txBox="1"/>
          <p:nvPr/>
        </p:nvSpPr>
        <p:spPr>
          <a:xfrm>
            <a:off x="234892" y="888754"/>
            <a:ext cx="1297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GRAND</a:t>
            </a:r>
            <a:r>
              <a:rPr lang="ko-KR" altLang="en-US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67A095-9768-6B99-6BE9-E853F7E4866B}"/>
              </a:ext>
            </a:extLst>
          </p:cNvPr>
          <p:cNvGrpSpPr/>
          <p:nvPr/>
        </p:nvGrpSpPr>
        <p:grpSpPr>
          <a:xfrm>
            <a:off x="137879" y="610754"/>
            <a:ext cx="1515953" cy="1192261"/>
            <a:chOff x="189022" y="440660"/>
            <a:chExt cx="2089014" cy="164296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E3054F-6C6B-15B1-40BA-2A8BCAF63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1924"/>
            <a:stretch/>
          </p:blipFill>
          <p:spPr>
            <a:xfrm>
              <a:off x="189022" y="440660"/>
              <a:ext cx="893473" cy="163090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33569DB-723C-CC8D-8B12-0259DF7F5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46956"/>
            <a:stretch/>
          </p:blipFill>
          <p:spPr>
            <a:xfrm>
              <a:off x="1292230" y="452713"/>
              <a:ext cx="985806" cy="163090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CA7C96D-2750-80A3-4FB0-8001E086A603}"/>
              </a:ext>
            </a:extLst>
          </p:cNvPr>
          <p:cNvSpPr txBox="1"/>
          <p:nvPr/>
        </p:nvSpPr>
        <p:spPr>
          <a:xfrm>
            <a:off x="6526353" y="1948193"/>
            <a:ext cx="2168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관리까지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932969-33D7-AC06-700C-BCD967C34E34}"/>
              </a:ext>
            </a:extLst>
          </p:cNvPr>
          <p:cNvCxnSpPr>
            <a:cxnSpLocks/>
          </p:cNvCxnSpPr>
          <p:nvPr/>
        </p:nvCxnSpPr>
        <p:spPr>
          <a:xfrm>
            <a:off x="3250926" y="2422216"/>
            <a:ext cx="307713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9">
            <a:extLst>
              <a:ext uri="{FF2B5EF4-FFF2-40B4-BE49-F238E27FC236}">
                <a16:creationId xmlns:a16="http://schemas.microsoft.com/office/drawing/2014/main" id="{B7E95303-A6A5-406B-ADA9-35CBB5AA059D}"/>
              </a:ext>
            </a:extLst>
          </p:cNvPr>
          <p:cNvSpPr/>
          <p:nvPr/>
        </p:nvSpPr>
        <p:spPr>
          <a:xfrm>
            <a:off x="1043494" y="2524777"/>
            <a:ext cx="1528949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9">
            <a:extLst>
              <a:ext uri="{FF2B5EF4-FFF2-40B4-BE49-F238E27FC236}">
                <a16:creationId xmlns:a16="http://schemas.microsoft.com/office/drawing/2014/main" id="{46C5187D-6377-A603-2A3A-05FD77113BA8}"/>
              </a:ext>
            </a:extLst>
          </p:cNvPr>
          <p:cNvSpPr/>
          <p:nvPr/>
        </p:nvSpPr>
        <p:spPr>
          <a:xfrm>
            <a:off x="6631365" y="2522524"/>
            <a:ext cx="1429658" cy="72000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84EAE7-6C9F-87F6-28A9-C2E9D640C89E}"/>
              </a:ext>
            </a:extLst>
          </p:cNvPr>
          <p:cNvSpPr txBox="1"/>
          <p:nvPr/>
        </p:nvSpPr>
        <p:spPr>
          <a:xfrm>
            <a:off x="1511701" y="3845622"/>
            <a:ext cx="6474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 </a:t>
            </a:r>
            <a:r>
              <a:rPr lang="en-US" altLang="ko-KR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</a:t>
            </a:r>
            <a:endParaRPr lang="en-US" altLang="ko-KR" sz="72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미래패스</a:t>
            </a:r>
            <a:endParaRPr lang="ko-KR" altLang="en-US" sz="80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79CD8B-5091-1F70-1B73-A04138098129}"/>
              </a:ext>
            </a:extLst>
          </p:cNvPr>
          <p:cNvSpPr txBox="1"/>
          <p:nvPr/>
        </p:nvSpPr>
        <p:spPr>
          <a:xfrm>
            <a:off x="2839356" y="2456535"/>
            <a:ext cx="38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rgbClr val="ED7D31"/>
                </a:solidFill>
                <a:latin typeface="+mn-ea"/>
              </a:rPr>
              <a:t>어느것</a:t>
            </a:r>
            <a:r>
              <a:rPr lang="ko-KR" altLang="en-US" b="1" spc="-150" dirty="0">
                <a:solidFill>
                  <a:srgbClr val="ED7D31"/>
                </a:solidFill>
                <a:latin typeface="+mn-ea"/>
              </a:rPr>
              <a:t> 하나 빠지지 않도록</a:t>
            </a:r>
            <a:endParaRPr lang="ko-KR" altLang="en-US" sz="1600" b="1" spc="-150" dirty="0">
              <a:solidFill>
                <a:srgbClr val="ED7D31"/>
              </a:solidFill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5BB2C2-2D97-7177-21BC-6CBE6FE49516}"/>
              </a:ext>
            </a:extLst>
          </p:cNvPr>
          <p:cNvSpPr/>
          <p:nvPr/>
        </p:nvSpPr>
        <p:spPr>
          <a:xfrm rot="20666942">
            <a:off x="887916" y="1870864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7EBBE6E-454E-0E0F-AEFE-FDFD65B9EA9C}"/>
              </a:ext>
            </a:extLst>
          </p:cNvPr>
          <p:cNvSpPr/>
          <p:nvPr/>
        </p:nvSpPr>
        <p:spPr>
          <a:xfrm rot="20666942">
            <a:off x="933788" y="1796616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94FC5CD-75BF-280B-E0AE-B942A112120F}"/>
              </a:ext>
            </a:extLst>
          </p:cNvPr>
          <p:cNvSpPr/>
          <p:nvPr/>
        </p:nvSpPr>
        <p:spPr>
          <a:xfrm rot="20666942">
            <a:off x="6411255" y="1870864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14D9DC7-654A-7AEF-1416-885DF30AE1D7}"/>
              </a:ext>
            </a:extLst>
          </p:cNvPr>
          <p:cNvSpPr/>
          <p:nvPr/>
        </p:nvSpPr>
        <p:spPr>
          <a:xfrm rot="20666942">
            <a:off x="6457127" y="1796616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10">
            <a:extLst>
              <a:ext uri="{FF2B5EF4-FFF2-40B4-BE49-F238E27FC236}">
                <a16:creationId xmlns:a16="http://schemas.microsoft.com/office/drawing/2014/main" id="{BA1D5F12-797B-AB84-8FE4-A52BBD7759AE}"/>
              </a:ext>
            </a:extLst>
          </p:cNvPr>
          <p:cNvSpPr/>
          <p:nvPr/>
        </p:nvSpPr>
        <p:spPr>
          <a:xfrm rot="19263993">
            <a:off x="7697994" y="1685604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자유형 29">
            <a:extLst>
              <a:ext uri="{FF2B5EF4-FFF2-40B4-BE49-F238E27FC236}">
                <a16:creationId xmlns:a16="http://schemas.microsoft.com/office/drawing/2014/main" id="{D97AB012-8632-7A85-4120-5F9BE82933D1}"/>
              </a:ext>
            </a:extLst>
          </p:cNvPr>
          <p:cNvSpPr/>
          <p:nvPr/>
        </p:nvSpPr>
        <p:spPr>
          <a:xfrm>
            <a:off x="7487058" y="1828695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자유형 10">
            <a:extLst>
              <a:ext uri="{FF2B5EF4-FFF2-40B4-BE49-F238E27FC236}">
                <a16:creationId xmlns:a16="http://schemas.microsoft.com/office/drawing/2014/main" id="{999C4697-4AD8-4DA2-0EF7-BB1A08713B79}"/>
              </a:ext>
            </a:extLst>
          </p:cNvPr>
          <p:cNvSpPr/>
          <p:nvPr/>
        </p:nvSpPr>
        <p:spPr>
          <a:xfrm rot="19263993">
            <a:off x="2383560" y="1751164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자유형 29">
            <a:extLst>
              <a:ext uri="{FF2B5EF4-FFF2-40B4-BE49-F238E27FC236}">
                <a16:creationId xmlns:a16="http://schemas.microsoft.com/office/drawing/2014/main" id="{F403B2E8-4E1D-3436-BB26-FF9CFCC7A232}"/>
              </a:ext>
            </a:extLst>
          </p:cNvPr>
          <p:cNvSpPr/>
          <p:nvPr/>
        </p:nvSpPr>
        <p:spPr>
          <a:xfrm>
            <a:off x="2172624" y="1894255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F3F891-314E-4FC3-E837-D427A1917F0E}"/>
              </a:ext>
            </a:extLst>
          </p:cNvPr>
          <p:cNvSpPr txBox="1"/>
          <p:nvPr/>
        </p:nvSpPr>
        <p:spPr>
          <a:xfrm>
            <a:off x="2957485" y="3019043"/>
            <a:ext cx="362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월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9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천원대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583CE4-D816-6F58-0DD7-E17F15444EC9}"/>
              </a:ext>
            </a:extLst>
          </p:cNvPr>
          <p:cNvSpPr txBox="1"/>
          <p:nvPr/>
        </p:nvSpPr>
        <p:spPr>
          <a:xfrm>
            <a:off x="2190494" y="1184903"/>
            <a:ext cx="536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ED7D31"/>
                </a:solidFill>
              </a:rPr>
              <a:t>수강 기간 내 합격 시 전액 환급 </a:t>
            </a:r>
            <a:r>
              <a:rPr lang="en-US" altLang="ko-KR" sz="2000" b="1" spc="-150" dirty="0">
                <a:solidFill>
                  <a:srgbClr val="ED7D31"/>
                </a:solidFill>
              </a:rPr>
              <a:t>/ </a:t>
            </a:r>
            <a:r>
              <a:rPr lang="ko-KR" altLang="en-US" sz="2000" b="1" spc="-150" dirty="0" err="1">
                <a:solidFill>
                  <a:srgbClr val="ED7D31"/>
                </a:solidFill>
              </a:rPr>
              <a:t>갓성비</a:t>
            </a:r>
            <a:r>
              <a:rPr lang="ko-KR" altLang="en-US" sz="2000" b="1" spc="-150" dirty="0">
                <a:solidFill>
                  <a:srgbClr val="ED7D31"/>
                </a:solidFill>
              </a:rPr>
              <a:t> </a:t>
            </a:r>
            <a:r>
              <a:rPr lang="ko-KR" altLang="en-US" sz="2000" b="1" spc="-150" dirty="0" err="1">
                <a:solidFill>
                  <a:srgbClr val="ED7D31"/>
                </a:solidFill>
              </a:rPr>
              <a:t>끝판왕</a:t>
            </a:r>
            <a:r>
              <a:rPr lang="en-US" altLang="ko-KR" sz="2000" b="1" spc="-150" dirty="0">
                <a:solidFill>
                  <a:srgbClr val="ED7D31"/>
                </a:solidFill>
              </a:rPr>
              <a:t>!!</a:t>
            </a:r>
            <a:endParaRPr lang="ko-KR" altLang="en-US" b="1" spc="-150" dirty="0">
              <a:solidFill>
                <a:srgbClr val="ED7D3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1E31-3EF8-CD79-65DA-508F90DAF224}"/>
              </a:ext>
            </a:extLst>
          </p:cNvPr>
          <p:cNvSpPr txBox="1"/>
          <p:nvPr/>
        </p:nvSpPr>
        <p:spPr>
          <a:xfrm>
            <a:off x="2957485" y="1715831"/>
            <a:ext cx="3691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미래인재고시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60ED6-47CE-C35C-D405-AAF189D7B620}"/>
              </a:ext>
            </a:extLst>
          </p:cNvPr>
          <p:cNvSpPr/>
          <p:nvPr/>
        </p:nvSpPr>
        <p:spPr>
          <a:xfrm>
            <a:off x="7345059" y="3054553"/>
            <a:ext cx="1727765" cy="4623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AC4FE4-A050-A3C5-4FEA-33BD7806734E}"/>
              </a:ext>
            </a:extLst>
          </p:cNvPr>
          <p:cNvSpPr/>
          <p:nvPr/>
        </p:nvSpPr>
        <p:spPr>
          <a:xfrm>
            <a:off x="7345059" y="3539823"/>
            <a:ext cx="1727765" cy="45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C4CCD-473C-5CB8-5725-47DCA237CEFF}"/>
              </a:ext>
            </a:extLst>
          </p:cNvPr>
          <p:cNvSpPr/>
          <p:nvPr/>
        </p:nvSpPr>
        <p:spPr>
          <a:xfrm>
            <a:off x="7345059" y="4020061"/>
            <a:ext cx="1727765" cy="45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6B812-CC90-97D4-7001-BBF3E566150E}"/>
              </a:ext>
            </a:extLst>
          </p:cNvPr>
          <p:cNvSpPr txBox="1"/>
          <p:nvPr/>
        </p:nvSpPr>
        <p:spPr>
          <a:xfrm>
            <a:off x="7407993" y="3054553"/>
            <a:ext cx="1594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다른 직렬 미래패스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바로가기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94EBC-8C57-F83A-243A-6B0AE58FE25F}"/>
              </a:ext>
            </a:extLst>
          </p:cNvPr>
          <p:cNvSpPr txBox="1"/>
          <p:nvPr/>
        </p:nvSpPr>
        <p:spPr>
          <a:xfrm>
            <a:off x="7345059" y="3635716"/>
            <a:ext cx="893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lang="ko-KR" alt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D60A-1B19-CEEE-D0CE-CAEEB433CE19}"/>
              </a:ext>
            </a:extLst>
          </p:cNvPr>
          <p:cNvSpPr txBox="1"/>
          <p:nvPr/>
        </p:nvSpPr>
        <p:spPr>
          <a:xfrm>
            <a:off x="7345059" y="4102961"/>
            <a:ext cx="11362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법원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·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검찰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lang="ko-KR" altLang="en-US" sz="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D7DCAA-66B9-1C4F-E844-897C1D480E7C}"/>
              </a:ext>
            </a:extLst>
          </p:cNvPr>
          <p:cNvSpPr/>
          <p:nvPr/>
        </p:nvSpPr>
        <p:spPr>
          <a:xfrm>
            <a:off x="8861660" y="26076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66E6B-ABDC-1681-AAA3-7EFA6EF08BC4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54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41438"/>
              </p:ext>
            </p:extLst>
          </p:nvPr>
        </p:nvGraphicFramePr>
        <p:xfrm>
          <a:off x="9430473" y="1"/>
          <a:ext cx="2761527" cy="28695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소문내기 이미지는 별도 제작 필요합니다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클릭시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29p 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이미지 자동 다운로드 되도록 연결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필수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태그틑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복사하기 기능 추가 해주세요</a:t>
                      </a: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ko-KR" altLang="en-US" sz="800" b="0" dirty="0">
                          <a:latin typeface="+mn-ea"/>
                        </a:rPr>
                        <a:t>샘플 </a:t>
                      </a:r>
                      <a:r>
                        <a:rPr lang="en-US" altLang="ko-KR" sz="800" b="0" dirty="0">
                          <a:latin typeface="+mn-ea"/>
                        </a:rPr>
                        <a:t>url: 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https://www.miraeij.com/gosi/promotion/correction/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89269-F3B0-30E2-38EF-33A2FDF105E9}"/>
              </a:ext>
            </a:extLst>
          </p:cNvPr>
          <p:cNvSpPr txBox="1"/>
          <p:nvPr/>
        </p:nvSpPr>
        <p:spPr>
          <a:xfrm>
            <a:off x="428625" y="739383"/>
            <a:ext cx="8543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 공무원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런칭을 커뮤니티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SNS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업로드하면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스타벅스 커피를 드립니다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419E64-D948-1BA0-AF13-530AB507FB61}"/>
              </a:ext>
            </a:extLst>
          </p:cNvPr>
          <p:cNvSpPr/>
          <p:nvPr/>
        </p:nvSpPr>
        <p:spPr>
          <a:xfrm>
            <a:off x="3614396" y="205048"/>
            <a:ext cx="2634343" cy="38723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29B0B-DFE1-D5ED-8876-EC23C0917EAF}"/>
              </a:ext>
            </a:extLst>
          </p:cNvPr>
          <p:cNvSpPr txBox="1"/>
          <p:nvPr/>
        </p:nvSpPr>
        <p:spPr>
          <a:xfrm>
            <a:off x="3614396" y="264419"/>
            <a:ext cx="2634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841FF4-9B11-46FA-194B-A3F22E563980}"/>
              </a:ext>
            </a:extLst>
          </p:cNvPr>
          <p:cNvSpPr/>
          <p:nvPr/>
        </p:nvSpPr>
        <p:spPr>
          <a:xfrm>
            <a:off x="1644908" y="3466409"/>
            <a:ext cx="6218547" cy="1097756"/>
          </a:xfrm>
          <a:prstGeom prst="roundRect">
            <a:avLst>
              <a:gd name="adj" fmla="val 61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E85F-978C-4134-F336-E2B8909155A0}"/>
              </a:ext>
            </a:extLst>
          </p:cNvPr>
          <p:cNvSpPr txBox="1"/>
          <p:nvPr/>
        </p:nvSpPr>
        <p:spPr>
          <a:xfrm rot="20256824">
            <a:off x="1727331" y="1648426"/>
            <a:ext cx="15455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미래인재는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밤새 열공하는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수험생들을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응원합니다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10" name="별: 꼭짓점 16개 9">
            <a:extLst>
              <a:ext uri="{FF2B5EF4-FFF2-40B4-BE49-F238E27FC236}">
                <a16:creationId xmlns:a16="http://schemas.microsoft.com/office/drawing/2014/main" id="{2D6BB65E-ABEF-C39E-CEC0-9A88AEC11223}"/>
              </a:ext>
            </a:extLst>
          </p:cNvPr>
          <p:cNvSpPr/>
          <p:nvPr/>
        </p:nvSpPr>
        <p:spPr>
          <a:xfrm rot="20106174">
            <a:off x="6209558" y="2786347"/>
            <a:ext cx="913110" cy="913110"/>
          </a:xfrm>
          <a:prstGeom prst="star16">
            <a:avLst>
              <a:gd name="adj" fmla="val 44774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52CD-D346-1C6A-6EA5-D77E10BA1B0D}"/>
              </a:ext>
            </a:extLst>
          </p:cNvPr>
          <p:cNvSpPr txBox="1"/>
          <p:nvPr/>
        </p:nvSpPr>
        <p:spPr>
          <a:xfrm rot="20006310">
            <a:off x="6269885" y="2875742"/>
            <a:ext cx="803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8" descr="인물 일러스트2">
            <a:extLst>
              <a:ext uri="{FF2B5EF4-FFF2-40B4-BE49-F238E27FC236}">
                <a16:creationId xmlns:a16="http://schemas.microsoft.com/office/drawing/2014/main" id="{3C0AEB39-6830-6843-D51C-215DC6444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7" b="96074" l="10000" r="90000">
                        <a14:foregroundMark x1="37200" y1="92769" x2="58200" y2="90496"/>
                        <a14:foregroundMark x1="58200" y1="90496" x2="60600" y2="9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6" r="16947"/>
          <a:stretch/>
        </p:blipFill>
        <p:spPr bwMode="auto">
          <a:xfrm>
            <a:off x="2447185" y="1468159"/>
            <a:ext cx="1466081" cy="20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A00B0B-EB1F-9E1C-24EE-5E3B21CFB109}"/>
              </a:ext>
            </a:extLst>
          </p:cNvPr>
          <p:cNvSpPr txBox="1"/>
          <p:nvPr/>
        </p:nvSpPr>
        <p:spPr>
          <a:xfrm>
            <a:off x="1204584" y="5025873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05DE7-F2D7-B2BE-DD56-78526C957618}"/>
              </a:ext>
            </a:extLst>
          </p:cNvPr>
          <p:cNvSpPr txBox="1"/>
          <p:nvPr/>
        </p:nvSpPr>
        <p:spPr>
          <a:xfrm>
            <a:off x="3746732" y="5288120"/>
            <a:ext cx="21647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커뮤니티나 개인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다운로드한 이미지와 함께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전체공개로 글을 작성해주세요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F2265-41B8-6422-6F7D-EAEB893937A3}"/>
              </a:ext>
            </a:extLst>
          </p:cNvPr>
          <p:cNvSpPr txBox="1"/>
          <p:nvPr/>
        </p:nvSpPr>
        <p:spPr>
          <a:xfrm>
            <a:off x="3780949" y="5025873"/>
            <a:ext cx="212427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2E3D-2E2D-CF66-FADF-DD7C2B9A6A27}"/>
              </a:ext>
            </a:extLst>
          </p:cNvPr>
          <p:cNvSpPr txBox="1"/>
          <p:nvPr/>
        </p:nvSpPr>
        <p:spPr>
          <a:xfrm>
            <a:off x="6323097" y="5025873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CC5FB-982D-43AA-E9E2-8947F6509D97}"/>
              </a:ext>
            </a:extLst>
          </p:cNvPr>
          <p:cNvSpPr txBox="1"/>
          <p:nvPr/>
        </p:nvSpPr>
        <p:spPr>
          <a:xfrm>
            <a:off x="6362752" y="5288120"/>
            <a:ext cx="2085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칸에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글을 인증해주세요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8D9C74-EB7E-F486-DAA2-12940BE1098F}"/>
              </a:ext>
            </a:extLst>
          </p:cNvPr>
          <p:cNvSpPr/>
          <p:nvPr/>
        </p:nvSpPr>
        <p:spPr>
          <a:xfrm>
            <a:off x="1190580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09BCE1-3D1B-E12D-7EA3-B601F46510ED}"/>
              </a:ext>
            </a:extLst>
          </p:cNvPr>
          <p:cNvSpPr/>
          <p:nvPr/>
        </p:nvSpPr>
        <p:spPr>
          <a:xfrm>
            <a:off x="3746733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7EC7C8-278E-C647-34B1-FEC2567011C4}"/>
              </a:ext>
            </a:extLst>
          </p:cNvPr>
          <p:cNvSpPr/>
          <p:nvPr/>
        </p:nvSpPr>
        <p:spPr>
          <a:xfrm>
            <a:off x="6323097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 descr="Arrow Icon 5456797">
            <a:extLst>
              <a:ext uri="{FF2B5EF4-FFF2-40B4-BE49-F238E27FC236}">
                <a16:creationId xmlns:a16="http://schemas.microsoft.com/office/drawing/2014/main" id="{088FE2D2-CA9A-997A-92BD-1FC14C12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3424063" y="5256256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rrow Icon 5456797">
            <a:extLst>
              <a:ext uri="{FF2B5EF4-FFF2-40B4-BE49-F238E27FC236}">
                <a16:creationId xmlns:a16="http://schemas.microsoft.com/office/drawing/2014/main" id="{E496A747-60D5-8D7A-61F8-93AB8D2AC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6005867" y="5256256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8BE348-4052-ACBF-2F08-2A965D222756}"/>
              </a:ext>
            </a:extLst>
          </p:cNvPr>
          <p:cNvSpPr txBox="1"/>
          <p:nvPr/>
        </p:nvSpPr>
        <p:spPr>
          <a:xfrm>
            <a:off x="1197036" y="5813484"/>
            <a:ext cx="2164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전체공개 필수</a:t>
            </a:r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BA0729-C2ED-54EC-D39B-93654076150F}"/>
              </a:ext>
            </a:extLst>
          </p:cNvPr>
          <p:cNvSpPr txBox="1"/>
          <p:nvPr/>
        </p:nvSpPr>
        <p:spPr>
          <a:xfrm>
            <a:off x="1184365" y="5288120"/>
            <a:ext cx="216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이미지를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08EB63-E63E-B482-E0C4-AF2A10854CF2}"/>
              </a:ext>
            </a:extLst>
          </p:cNvPr>
          <p:cNvSpPr/>
          <p:nvPr/>
        </p:nvSpPr>
        <p:spPr>
          <a:xfrm>
            <a:off x="4938271" y="6318734"/>
            <a:ext cx="3566232" cy="447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786A3-D711-24B3-34A3-3D7E1D130BBC}"/>
              </a:ext>
            </a:extLst>
          </p:cNvPr>
          <p:cNvSpPr txBox="1"/>
          <p:nvPr/>
        </p:nvSpPr>
        <p:spPr>
          <a:xfrm>
            <a:off x="5349502" y="6415732"/>
            <a:ext cx="27437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복사하기</a:t>
            </a:r>
          </a:p>
        </p:txBody>
      </p:sp>
      <p:pic>
        <p:nvPicPr>
          <p:cNvPr id="34" name="Picture 12" descr="Download Icon 711090">
            <a:extLst>
              <a:ext uri="{FF2B5EF4-FFF2-40B4-BE49-F238E27FC236}">
                <a16:creationId xmlns:a16="http://schemas.microsoft.com/office/drawing/2014/main" id="{2175BA67-6256-9C53-12A8-6969D723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29" y="6313010"/>
            <a:ext cx="447913" cy="4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FE355DA-08C4-2FF0-0BD4-781003AC3570}"/>
              </a:ext>
            </a:extLst>
          </p:cNvPr>
          <p:cNvSpPr/>
          <p:nvPr/>
        </p:nvSpPr>
        <p:spPr>
          <a:xfrm>
            <a:off x="5668576" y="6446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29B6BB-234D-C652-48E9-72B70CDB007D}"/>
              </a:ext>
            </a:extLst>
          </p:cNvPr>
          <p:cNvCxnSpPr>
            <a:cxnSpLocks/>
          </p:cNvCxnSpPr>
          <p:nvPr/>
        </p:nvCxnSpPr>
        <p:spPr>
          <a:xfrm>
            <a:off x="1445453" y="4762705"/>
            <a:ext cx="6972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7E7A45-218C-A4C8-2E59-9E4B611D4E32}"/>
              </a:ext>
            </a:extLst>
          </p:cNvPr>
          <p:cNvSpPr/>
          <p:nvPr/>
        </p:nvSpPr>
        <p:spPr>
          <a:xfrm>
            <a:off x="4275489" y="4617479"/>
            <a:ext cx="1103191" cy="2904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2327D-86FE-6AEC-35BD-A1A768FAB2A2}"/>
              </a:ext>
            </a:extLst>
          </p:cNvPr>
          <p:cNvSpPr txBox="1"/>
          <p:nvPr/>
        </p:nvSpPr>
        <p:spPr>
          <a:xfrm>
            <a:off x="4369971" y="4624206"/>
            <a:ext cx="914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 방법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 descr="스타벅스 커피 이미지">
            <a:extLst>
              <a:ext uri="{FF2B5EF4-FFF2-40B4-BE49-F238E27FC236}">
                <a16:creationId xmlns:a16="http://schemas.microsoft.com/office/drawing/2014/main" id="{B25828C5-C965-E10E-DF53-54A06687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93" y="1609708"/>
            <a:ext cx="1493686" cy="22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스타벅스 커피 이미지">
            <a:extLst>
              <a:ext uri="{FF2B5EF4-FFF2-40B4-BE49-F238E27FC236}">
                <a16:creationId xmlns:a16="http://schemas.microsoft.com/office/drawing/2014/main" id="{7D5F21D9-847F-31FA-0547-C6C41468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53" y="1616759"/>
            <a:ext cx="1493686" cy="22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50EDB-C30C-5600-B563-B1E041690524}"/>
              </a:ext>
            </a:extLst>
          </p:cNvPr>
          <p:cNvSpPr txBox="1"/>
          <p:nvPr/>
        </p:nvSpPr>
        <p:spPr>
          <a:xfrm>
            <a:off x="1184365" y="6042061"/>
            <a:ext cx="8150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필수태그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미래인재고시학원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#0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 미래패스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천원대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수강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급 패스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급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 패스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미래인재고시패스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74E28-564E-FA1F-1D6D-46E53FEBA8BE}"/>
              </a:ext>
            </a:extLst>
          </p:cNvPr>
          <p:cNvSpPr txBox="1"/>
          <p:nvPr/>
        </p:nvSpPr>
        <p:spPr>
          <a:xfrm>
            <a:off x="1644908" y="4018526"/>
            <a:ext cx="6218547" cy="5757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2023.02.22(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~ 2023.03.20(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당첨자 발표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2023.03.24(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 홈페이지 내 공지사항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B1BFC1-1DD2-B8E0-D3C6-113CEC54565C}"/>
              </a:ext>
            </a:extLst>
          </p:cNvPr>
          <p:cNvSpPr/>
          <p:nvPr/>
        </p:nvSpPr>
        <p:spPr>
          <a:xfrm>
            <a:off x="1216760" y="6318734"/>
            <a:ext cx="3566232" cy="447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51EEB-5DCC-6567-DF1F-77418D781C06}"/>
              </a:ext>
            </a:extLst>
          </p:cNvPr>
          <p:cNvSpPr txBox="1"/>
          <p:nvPr/>
        </p:nvSpPr>
        <p:spPr>
          <a:xfrm>
            <a:off x="1627991" y="6415732"/>
            <a:ext cx="27437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이미지 저장하기</a:t>
            </a:r>
          </a:p>
        </p:txBody>
      </p:sp>
      <p:pic>
        <p:nvPicPr>
          <p:cNvPr id="45" name="Picture 12" descr="Download Icon 711090">
            <a:extLst>
              <a:ext uri="{FF2B5EF4-FFF2-40B4-BE49-F238E27FC236}">
                <a16:creationId xmlns:a16="http://schemas.microsoft.com/office/drawing/2014/main" id="{5CBF9B40-AEA9-FE92-4BE3-8AC0145D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18" y="6313010"/>
            <a:ext cx="447913" cy="4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8AF9786-1162-4AB2-669E-A0D1E83276C5}"/>
              </a:ext>
            </a:extLst>
          </p:cNvPr>
          <p:cNvSpPr/>
          <p:nvPr/>
        </p:nvSpPr>
        <p:spPr>
          <a:xfrm>
            <a:off x="1947065" y="6446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0AD59-85CA-9DD4-27A1-C89FDD20201B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39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66396"/>
              </p:ext>
            </p:extLst>
          </p:nvPr>
        </p:nvGraphicFramePr>
        <p:xfrm>
          <a:off x="9430473" y="1"/>
          <a:ext cx="2761527" cy="54298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/>
                        <a:t>* </a:t>
                      </a: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hlinkClick r:id="rId2"/>
                        </a:rPr>
                        <a:t>https://www.miraeij.com/police/promotion/clicking/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--------------------------</a:t>
                      </a:r>
                    </a:p>
                    <a:p>
                      <a:pPr algn="l"/>
                      <a:r>
                        <a:rPr lang="ko-KR" altLang="en-US" sz="800" dirty="0"/>
                        <a:t>■ 지정 커뮤니티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커뮤니티 클릭 시 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아래 </a:t>
                      </a:r>
                      <a:r>
                        <a:rPr lang="en-US" altLang="ko-KR" sz="800" dirty="0"/>
                        <a:t>URL</a:t>
                      </a:r>
                      <a:r>
                        <a:rPr lang="ko-KR" altLang="en-US" sz="800" dirty="0"/>
                        <a:t>로 새 창 연결해 주세요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닥공사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3"/>
                        </a:rPr>
                        <a:t>https://cafe.naver.com/kts9719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독공사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https://cafe.naver.com/m2school</a:t>
                      </a:r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공드림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4"/>
                        </a:rPr>
                        <a:t>https://cafe.naver.com/gugrade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다음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 err="1"/>
                        <a:t>꿈사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5"/>
                        </a:rPr>
                        <a:t>https://cafe.daum.net/9glade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■ 인스타그램</a:t>
                      </a:r>
                      <a:endParaRPr lang="en-US" altLang="ko-KR" sz="800" dirty="0"/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클릭시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아래 인스타그램 링크로 </a:t>
                      </a: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새창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열기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https://www.instagram.com/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EB08-1FA7-8167-5A6B-743FC890C147}"/>
              </a:ext>
            </a:extLst>
          </p:cNvPr>
          <p:cNvSpPr txBox="1"/>
          <p:nvPr/>
        </p:nvSpPr>
        <p:spPr>
          <a:xfrm>
            <a:off x="923127" y="489107"/>
            <a:ext cx="8211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아래 지정된 커뮤니티에 전체 </a:t>
            </a:r>
            <a:r>
              <a:rPr lang="ko-KR" altLang="en-US" dirty="0" err="1"/>
              <a:t>공개글로</a:t>
            </a:r>
            <a:r>
              <a:rPr lang="ko-KR" altLang="en-US" dirty="0"/>
              <a:t> 소문내기</a:t>
            </a:r>
            <a:endParaRPr lang="en-US" altLang="ko-KR" dirty="0"/>
          </a:p>
          <a:p>
            <a:r>
              <a:rPr lang="en-US" altLang="ko-KR" sz="1200" dirty="0"/>
              <a:t>   (</a:t>
            </a:r>
            <a:r>
              <a:rPr lang="ko-KR" altLang="en-US" sz="1200" dirty="0"/>
              <a:t>게시글 제목은 모두 달라야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제목 또는 내용에 </a:t>
            </a:r>
            <a:r>
              <a:rPr lang="en-US" altLang="ko-KR" sz="1200" dirty="0"/>
              <a:t>[</a:t>
            </a:r>
            <a:r>
              <a:rPr lang="ko-KR" altLang="en-US" sz="1200" dirty="0"/>
              <a:t>미래인재고시 미래패스 오픈</a:t>
            </a:r>
            <a:r>
              <a:rPr lang="en-US" altLang="ko-KR" sz="1200" dirty="0"/>
              <a:t>]</a:t>
            </a:r>
            <a:r>
              <a:rPr lang="ko-KR" altLang="en-US" sz="1200" dirty="0"/>
              <a:t>이 필수로 포함되어야 합니다</a:t>
            </a:r>
            <a:r>
              <a:rPr lang="en-US" altLang="ko-KR" sz="1200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45313-F5E3-2909-8DE3-A3D6E0627841}"/>
              </a:ext>
            </a:extLst>
          </p:cNvPr>
          <p:cNvSpPr/>
          <p:nvPr/>
        </p:nvSpPr>
        <p:spPr>
          <a:xfrm>
            <a:off x="1270377" y="1256153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6" name="Picture 2" descr="인스 타 그램 로고 PNG 이미지 | PNGWing">
            <a:extLst>
              <a:ext uri="{FF2B5EF4-FFF2-40B4-BE49-F238E27FC236}">
                <a16:creationId xmlns:a16="http://schemas.microsoft.com/office/drawing/2014/main" id="{C12619DC-25BB-2B07-4651-6D5EDC87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3" b="91944" l="10000" r="90000">
                        <a14:foregroundMark x1="39457" y1="12778" x2="80435" y2="15694"/>
                        <a14:foregroundMark x1="32174" y1="42639" x2="30435" y2="68056"/>
                        <a14:foregroundMark x1="51087" y1="45694" x2="50652" y2="56111"/>
                        <a14:foregroundMark x1="39348" y1="7500" x2="72935" y2="7222"/>
                        <a14:foregroundMark x1="72935" y1="7222" x2="72935" y2="7222"/>
                        <a14:foregroundMark x1="25109" y1="86806" x2="58696" y2="91944"/>
                        <a14:foregroundMark x1="58696" y1="91944" x2="66304" y2="90556"/>
                        <a14:backgroundMark x1="64239" y1="29583" x2="64457" y2="33611"/>
                        <a14:backgroundMark x1="64022" y1="32222" x2="64022" y2="3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07" y="1420164"/>
            <a:ext cx="1049498" cy="8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590052-4CF0-F462-7DA6-773707E1AB4F}"/>
              </a:ext>
            </a:extLst>
          </p:cNvPr>
          <p:cNvSpPr txBox="1"/>
          <p:nvPr/>
        </p:nvSpPr>
        <p:spPr>
          <a:xfrm>
            <a:off x="5799448" y="2296220"/>
            <a:ext cx="9940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134EC-4952-67B8-EB11-68AEA12C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433" y="1518802"/>
            <a:ext cx="666750" cy="65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9CB4AF-8C14-5954-ECBC-292D34DEF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60" y="1490227"/>
            <a:ext cx="742950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4B01-69D3-15FE-DE06-035EAAC000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6187" y="1518803"/>
            <a:ext cx="704849" cy="704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3752D-9F3C-FF78-F9BB-1D93A0938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120" y="1442602"/>
            <a:ext cx="771525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49BA48-F93F-85B6-B3AC-54BEB410BF33}"/>
              </a:ext>
            </a:extLst>
          </p:cNvPr>
          <p:cNvSpPr txBox="1"/>
          <p:nvPr/>
        </p:nvSpPr>
        <p:spPr>
          <a:xfrm>
            <a:off x="1892203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닥공사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0FA6F-F613-6E65-8FF7-89C8ED8E81F8}"/>
              </a:ext>
            </a:extLst>
          </p:cNvPr>
          <p:cNvSpPr txBox="1"/>
          <p:nvPr/>
        </p:nvSpPr>
        <p:spPr>
          <a:xfrm>
            <a:off x="2749107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독공사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DC9AB-B623-8150-DE66-F845FE82D702}"/>
              </a:ext>
            </a:extLst>
          </p:cNvPr>
          <p:cNvSpPr txBox="1"/>
          <p:nvPr/>
        </p:nvSpPr>
        <p:spPr>
          <a:xfrm>
            <a:off x="3660779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공드림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FE02C-AA89-A354-36B3-C440650EC4FF}"/>
              </a:ext>
            </a:extLst>
          </p:cNvPr>
          <p:cNvSpPr txBox="1"/>
          <p:nvPr/>
        </p:nvSpPr>
        <p:spPr>
          <a:xfrm>
            <a:off x="4654836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구꿈사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9394-D89D-F815-8434-348052318A2F}"/>
              </a:ext>
            </a:extLst>
          </p:cNvPr>
          <p:cNvSpPr txBox="1"/>
          <p:nvPr/>
        </p:nvSpPr>
        <p:spPr>
          <a:xfrm>
            <a:off x="9634311" y="576300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9914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① 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URL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을 등록 시 하단 게시글 목록 자동 연결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기존 소방 이벤트와 동일 </a:t>
                      </a: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참고</a:t>
                      </a: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https://www.miraeij.com/fire/promotion/newmember/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① 기존 소문내기 이벤트와 동일 개발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관리자 임의 아이디로 참여할 수 있도록 해주세요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B36A7-0FA5-1FBF-1168-7598B5C0452B}"/>
              </a:ext>
            </a:extLst>
          </p:cNvPr>
          <p:cNvSpPr/>
          <p:nvPr/>
        </p:nvSpPr>
        <p:spPr>
          <a:xfrm>
            <a:off x="751551" y="343040"/>
            <a:ext cx="8140523" cy="531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0E2F3D-3D77-E16D-1EE9-CF7DBE75CEF7}"/>
              </a:ext>
            </a:extLst>
          </p:cNvPr>
          <p:cNvSpPr/>
          <p:nvPr/>
        </p:nvSpPr>
        <p:spPr>
          <a:xfrm>
            <a:off x="7753739" y="343040"/>
            <a:ext cx="1138335" cy="53184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078D9-ACB6-214C-D7DF-C3936C491CDF}"/>
              </a:ext>
            </a:extLst>
          </p:cNvPr>
          <p:cNvSpPr txBox="1"/>
          <p:nvPr/>
        </p:nvSpPr>
        <p:spPr>
          <a:xfrm>
            <a:off x="7850186" y="478157"/>
            <a:ext cx="945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8E0F-6743-E3DF-12B0-272E7AF3DA3F}"/>
              </a:ext>
            </a:extLst>
          </p:cNvPr>
          <p:cNvSpPr txBox="1"/>
          <p:nvPr/>
        </p:nvSpPr>
        <p:spPr>
          <a:xfrm>
            <a:off x="821094" y="478157"/>
            <a:ext cx="2979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 낸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등록해 주세요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13961-E137-5E8D-4E6C-49388775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1" y="971883"/>
            <a:ext cx="8297797" cy="2944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FBA8C-4836-5A77-6345-A0A3F4278BDC}"/>
              </a:ext>
            </a:extLst>
          </p:cNvPr>
          <p:cNvSpPr/>
          <p:nvPr/>
        </p:nvSpPr>
        <p:spPr>
          <a:xfrm>
            <a:off x="678251" y="270588"/>
            <a:ext cx="8279138" cy="662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464729-F6AF-57BC-4089-59FF30D27685}"/>
              </a:ext>
            </a:extLst>
          </p:cNvPr>
          <p:cNvSpPr/>
          <p:nvPr/>
        </p:nvSpPr>
        <p:spPr>
          <a:xfrm>
            <a:off x="544646" y="4781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1AE27-9DEB-8A3A-1439-4A63A800EB49}"/>
              </a:ext>
            </a:extLst>
          </p:cNvPr>
          <p:cNvSpPr/>
          <p:nvPr/>
        </p:nvSpPr>
        <p:spPr>
          <a:xfrm>
            <a:off x="292608" y="3916487"/>
            <a:ext cx="7781544" cy="218097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FA99C-0B75-96DA-DDED-A278E2AE7A1C}"/>
              </a:ext>
            </a:extLst>
          </p:cNvPr>
          <p:cNvSpPr txBox="1"/>
          <p:nvPr/>
        </p:nvSpPr>
        <p:spPr>
          <a:xfrm>
            <a:off x="292608" y="4035359"/>
            <a:ext cx="86136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유의사항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/>
            <a:endParaRPr lang="ko-KR" altLang="en-US" sz="9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9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■ 소문내기 이벤트 유의사항</a:t>
            </a:r>
            <a:endParaRPr lang="en-US" altLang="ko-KR" sz="900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기간은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2/23(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)~3/20(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당첨자 발표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2023.03.24(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 홈페이지 내 공지 예정입니다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전체공지로 게시된 콘텐츠만 유효합니다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해시태그를 반드시 달아야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경품은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지급됩니다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경품 지급 시점에 탈퇴한 회원에게는 혜택 지급이 제외됩니다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아이디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불법 계정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 프로그램 이용 등 부적절한 방법으로 이벤트 참여 시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안내 없이 당첨 대상에서 제외되며 이후 사이트 이용에 제재를 당할 수 있습니다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및 기간은 회사 사정에 따라 변경될 수 있습니다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4D508-BC8F-0FDC-DA68-5BB4AD287B03}"/>
              </a:ext>
            </a:extLst>
          </p:cNvPr>
          <p:cNvSpPr txBox="1"/>
          <p:nvPr/>
        </p:nvSpPr>
        <p:spPr>
          <a:xfrm>
            <a:off x="9973733" y="384562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D529A-5011-953B-E376-C419BDB2AE27}"/>
              </a:ext>
            </a:extLst>
          </p:cNvPr>
          <p:cNvSpPr txBox="1"/>
          <p:nvPr/>
        </p:nvSpPr>
        <p:spPr>
          <a:xfrm>
            <a:off x="9872133" y="469707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86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1934"/>
              </p:ext>
            </p:extLst>
          </p:nvPr>
        </p:nvGraphicFramePr>
        <p:xfrm>
          <a:off x="457201" y="814915"/>
          <a:ext cx="8277224" cy="4033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02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본 상품의 수강기간은 총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년으로 기본 수강 기간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24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(730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에 서비스 기간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(365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이 포함되어 있습니다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총 수강기간 내 무제한 수강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),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국어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*영어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검</a:t>
                      </a:r>
                      <a:r>
                        <a:rPr lang="en-US" altLang="ko-KR" sz="800" dirty="0"/>
                        <a:t>two</a:t>
                      </a:r>
                      <a:r>
                        <a:rPr lang="ko-KR" altLang="en-US" sz="800" dirty="0" err="1"/>
                        <a:t>사팀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한국사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전근룡</a:t>
                      </a:r>
                      <a:r>
                        <a:rPr lang="ko-KR" altLang="en-US" sz="800" dirty="0"/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*행정학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위계점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행정법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김정일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형사소송법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</a:t>
                      </a:r>
                      <a:r>
                        <a:rPr lang="ko-KR" altLang="en-US" sz="800" dirty="0" err="1"/>
                        <a:t>교정학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정통 교수님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패스 강좌는 결제 완료되는 즉시 수강이 시작됩니다</a:t>
                      </a:r>
                      <a:r>
                        <a:rPr lang="en-US" altLang="ko-KR" sz="800" dirty="0"/>
                        <a:t>. (</a:t>
                      </a:r>
                      <a:r>
                        <a:rPr lang="ko-KR" altLang="en-US" sz="800" dirty="0"/>
                        <a:t>결제완료자에 한함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강좌 및 교수는 학원 사정에 따라 변동될 수 있습니다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미래인재 미래패스 수강에 필요한 교재는 별도로 구매하셔야 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각 </a:t>
                      </a:r>
                      <a:r>
                        <a:rPr lang="ko-KR" altLang="en-US" sz="800" dirty="0" err="1"/>
                        <a:t>강좌별</a:t>
                      </a:r>
                      <a:r>
                        <a:rPr lang="ko-KR" altLang="en-US" sz="800" dirty="0"/>
                        <a:t> 교재는 강좌소개 및 교재 구매 메뉴에서 별도 구매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157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강좌의 맛보기 강의를 제외하고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강 이하 수강 시에만 전액 환불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강좌 내 학습 자료 및 모바일 다운로드 이용 시에는 수강한 것으로 간주됩니다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환불 신청은 기본 수강기간인 </a:t>
                      </a:r>
                      <a:r>
                        <a:rPr lang="en-US" altLang="ko-KR" sz="800" dirty="0"/>
                        <a:t>24</a:t>
                      </a:r>
                      <a:r>
                        <a:rPr lang="ko-KR" altLang="en-US" sz="800" dirty="0"/>
                        <a:t>개월 이내에 한해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/>
                        <a:t>6. </a:t>
                      </a:r>
                      <a:r>
                        <a:rPr lang="ko-KR" altLang="en-US" sz="800" dirty="0"/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남은 포인트는 회수됩니다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 미사용일 경우 추가 차감 없이 포인트 회수 후 환불 진행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7587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6C6E2-9885-455C-9FD5-BC6C3B8848E8}"/>
              </a:ext>
            </a:extLst>
          </p:cNvPr>
          <p:cNvSpPr txBox="1"/>
          <p:nvPr/>
        </p:nvSpPr>
        <p:spPr>
          <a:xfrm>
            <a:off x="9872133" y="469707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43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6054"/>
              </p:ext>
            </p:extLst>
          </p:nvPr>
        </p:nvGraphicFramePr>
        <p:xfrm>
          <a:off x="457201" y="339023"/>
          <a:ext cx="827722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 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총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6647"/>
              </p:ext>
            </p:extLst>
          </p:nvPr>
        </p:nvGraphicFramePr>
        <p:xfrm>
          <a:off x="457201" y="814916"/>
          <a:ext cx="8277224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상품의 최초 수강일은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일로 수강 기간내 불합격시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연장되며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 기간 내 무제한 수강 가능합니다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수강일은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일로 이후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연장되는 기간은 서비스 기간으로 간주됩니다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*영어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한국사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전근룡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*행정학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위계점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행정법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김정일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형사소송법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교정학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정통 교수님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 강좌는 결제 완료되는 즉시 수강이 시작됩니다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결제완료자에 한함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 및 교수는 학원 사정에 따라 변동될 수 있습니다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미래인재 미래패스 수강에 필요한 교재는 별도로 구매하셔야 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강좌별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교재는 강좌소개 및 교재 구매 메뉴에서 별도 구매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 강좌의 맛보기 강의를 제외하고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이하 수강 시에만 전액 환불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 내 학습 자료 및 모바일 다운로드 이용 시에는 수강한 것으로 간주됩니다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환불 신청은 기본 수강기간인 </a:t>
                      </a:r>
                      <a:r>
                        <a:rPr lang="en-US" altLang="ko-KR" sz="800" dirty="0"/>
                        <a:t>24</a:t>
                      </a:r>
                      <a:r>
                        <a:rPr lang="ko-KR" altLang="en-US" sz="800" dirty="0"/>
                        <a:t>개월 이내에 한해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포인트는 회수됩니다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0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09642"/>
              </p:ext>
            </p:extLst>
          </p:nvPr>
        </p:nvGraphicFramePr>
        <p:xfrm>
          <a:off x="457201" y="304800"/>
          <a:ext cx="8277224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갱신안내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불합격시 다음 시험까지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연장되는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연장되는 기간은 서비스 기간으로 이 기간에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합격시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환급 혜택은 적용되지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수강기간 갱신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수강기간 갱신이 필요한 경우 갱신 신청 기간 내에 직전 시험 불합격 증빙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응시표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성적표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자료를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불합격 인증 시에 전과목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점일 경우 수강기간 갱신은 불가능합니다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접수 후 시험에 응시하지 못한 경우 수강기간 갱신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갱신되어 제공되는 기간의 강의는 무료 서비스이며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환불대상이 아닙니다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4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8598"/>
              </p:ext>
            </p:extLst>
          </p:nvPr>
        </p:nvGraphicFramePr>
        <p:xfrm>
          <a:off x="457201" y="814916"/>
          <a:ext cx="8277224" cy="2724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본 상품은 구매일로부터 </a:t>
                      </a:r>
                      <a:r>
                        <a:rPr lang="en-US" altLang="ko-KR" sz="800" dirty="0"/>
                        <a:t>365</a:t>
                      </a:r>
                      <a:r>
                        <a:rPr lang="ko-KR" altLang="en-US" sz="800" dirty="0"/>
                        <a:t>일 동안 무제한 수강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국어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*영어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검</a:t>
                      </a:r>
                      <a:r>
                        <a:rPr lang="en-US" altLang="ko-KR" sz="800" dirty="0"/>
                        <a:t>two</a:t>
                      </a:r>
                      <a:r>
                        <a:rPr lang="ko-KR" altLang="en-US" sz="800" dirty="0" err="1"/>
                        <a:t>사팀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한국사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전근룡</a:t>
                      </a:r>
                      <a:r>
                        <a:rPr lang="ko-KR" altLang="en-US" sz="800" dirty="0"/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*행정학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위계점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행정법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김정일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형사소송법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</a:t>
                      </a:r>
                      <a:r>
                        <a:rPr lang="ko-KR" altLang="en-US" sz="800" dirty="0" err="1"/>
                        <a:t>교정학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정통 교수님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패스 강좌는 결제 완료되는 즉시 수강이 시작됩니다</a:t>
                      </a:r>
                      <a:r>
                        <a:rPr lang="en-US" altLang="ko-KR" sz="800" dirty="0"/>
                        <a:t>. (</a:t>
                      </a:r>
                      <a:r>
                        <a:rPr lang="ko-KR" altLang="en-US" sz="800" dirty="0"/>
                        <a:t>결제완료자에 한함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강좌 및 교수는 학원 사정에 따라 변동될 수 있습니다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미래인재 미래패스 수강에 필요한 교재는 별도로 구매하셔야 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각 </a:t>
                      </a:r>
                      <a:r>
                        <a:rPr lang="ko-KR" altLang="en-US" sz="800" dirty="0" err="1"/>
                        <a:t>강좌별</a:t>
                      </a:r>
                      <a:r>
                        <a:rPr lang="ko-KR" altLang="en-US" sz="800" dirty="0"/>
                        <a:t> 교재는 강좌소개 및 교재 구매 메뉴에서 별도 구매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강좌의 맛보기 강의를 제외하고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강 이하 수강 시에만 전액 환불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강좌 내 학습 자료 및 모바일 다운로드 이용 시에는 수강한 것으로 간주됩니다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남은 포인트는 회수됩니다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 미사용일 경우 추가 차감 없이 포인트 회수 후 환불 진행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21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46347"/>
              </p:ext>
            </p:extLst>
          </p:nvPr>
        </p:nvGraphicFramePr>
        <p:xfrm>
          <a:off x="457201" y="646738"/>
          <a:ext cx="827722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77174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7DDFD05-0F20-E5CB-15C8-C25C09B8A9F4}"/>
              </a:ext>
            </a:extLst>
          </p:cNvPr>
          <p:cNvSpPr/>
          <p:nvPr/>
        </p:nvSpPr>
        <p:spPr>
          <a:xfrm>
            <a:off x="354564" y="522676"/>
            <a:ext cx="7491860" cy="58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64477-6F3D-565E-E279-182AC7B583D0}"/>
              </a:ext>
            </a:extLst>
          </p:cNvPr>
          <p:cNvSpPr txBox="1"/>
          <p:nvPr/>
        </p:nvSpPr>
        <p:spPr>
          <a:xfrm>
            <a:off x="345667" y="1664360"/>
            <a:ext cx="755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미래인재고시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CCD0CC-EFD0-43AD-E7AF-FFFB44124E6B}"/>
              </a:ext>
            </a:extLst>
          </p:cNvPr>
          <p:cNvSpPr txBox="1"/>
          <p:nvPr/>
        </p:nvSpPr>
        <p:spPr>
          <a:xfrm>
            <a:off x="1925469" y="1101100"/>
            <a:ext cx="422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ED7D31"/>
                </a:solidFill>
              </a:rPr>
              <a:t>수강 기간 내 합격 시 전액 환불 </a:t>
            </a:r>
            <a:r>
              <a:rPr lang="en-US" altLang="ko-KR" sz="1600" b="1" spc="-150" dirty="0">
                <a:solidFill>
                  <a:srgbClr val="ED7D31"/>
                </a:solidFill>
              </a:rPr>
              <a:t>/ </a:t>
            </a:r>
            <a:r>
              <a:rPr lang="ko-KR" altLang="en-US" sz="1600" b="1" spc="-150" dirty="0" err="1">
                <a:solidFill>
                  <a:srgbClr val="ED7D31"/>
                </a:solidFill>
              </a:rPr>
              <a:t>갓성비</a:t>
            </a:r>
            <a:r>
              <a:rPr lang="ko-KR" altLang="en-US" sz="1600" b="1" spc="-150" dirty="0">
                <a:solidFill>
                  <a:srgbClr val="ED7D31"/>
                </a:solidFill>
              </a:rPr>
              <a:t> </a:t>
            </a:r>
            <a:r>
              <a:rPr lang="ko-KR" altLang="en-US" sz="1600" b="1" spc="-150" dirty="0" err="1">
                <a:solidFill>
                  <a:srgbClr val="ED7D31"/>
                </a:solidFill>
              </a:rPr>
              <a:t>끝판왕</a:t>
            </a:r>
            <a:r>
              <a:rPr lang="en-US" altLang="ko-KR" sz="1600" b="1" spc="-150" dirty="0">
                <a:solidFill>
                  <a:srgbClr val="ED7D31"/>
                </a:solidFill>
              </a:rPr>
              <a:t>!!</a:t>
            </a:r>
            <a:endParaRPr lang="ko-KR" altLang="en-US" sz="1400" b="1" spc="-150" dirty="0">
              <a:solidFill>
                <a:srgbClr val="ED7D31"/>
              </a:solidFill>
            </a:endParaRPr>
          </a:p>
        </p:txBody>
      </p:sp>
      <p:sp>
        <p:nvSpPr>
          <p:cNvPr id="46" name="모서리가 둥근 직사각형 54">
            <a:extLst>
              <a:ext uri="{FF2B5EF4-FFF2-40B4-BE49-F238E27FC236}">
                <a16:creationId xmlns:a16="http://schemas.microsoft.com/office/drawing/2014/main" id="{36A6B1A1-9169-3CB7-09CA-D97980304C5B}"/>
              </a:ext>
            </a:extLst>
          </p:cNvPr>
          <p:cNvSpPr/>
          <p:nvPr/>
        </p:nvSpPr>
        <p:spPr>
          <a:xfrm>
            <a:off x="680287" y="5698796"/>
            <a:ext cx="6925977" cy="547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DA50B-7C3D-BEEA-C848-FE542F9037AA}"/>
              </a:ext>
            </a:extLst>
          </p:cNvPr>
          <p:cNvSpPr txBox="1"/>
          <p:nvPr/>
        </p:nvSpPr>
        <p:spPr>
          <a:xfrm>
            <a:off x="679156" y="5803287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060CC-BA9D-C00E-8A28-306C850885A6}"/>
              </a:ext>
            </a:extLst>
          </p:cNvPr>
          <p:cNvSpPr txBox="1"/>
          <p:nvPr/>
        </p:nvSpPr>
        <p:spPr>
          <a:xfrm>
            <a:off x="4270923" y="5208438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84A8CD66-B2BC-3883-908C-844CC7B81A0F}"/>
              </a:ext>
            </a:extLst>
          </p:cNvPr>
          <p:cNvSpPr/>
          <p:nvPr/>
        </p:nvSpPr>
        <p:spPr>
          <a:xfrm rot="5400000">
            <a:off x="4278228" y="5911493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626D901-AE4D-42E9-FA81-7F14C96C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06" y="529034"/>
            <a:ext cx="1426045" cy="44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74167-A030-3C6A-57C2-C2A44F67421E}"/>
              </a:ext>
            </a:extLst>
          </p:cNvPr>
          <p:cNvSpPr txBox="1"/>
          <p:nvPr/>
        </p:nvSpPr>
        <p:spPr>
          <a:xfrm>
            <a:off x="416630" y="724155"/>
            <a:ext cx="1297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GRAND</a:t>
            </a:r>
            <a:r>
              <a:rPr lang="ko-KR" altLang="en-US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E05FB-EA91-FB6A-5544-B9B2787C0613}"/>
              </a:ext>
            </a:extLst>
          </p:cNvPr>
          <p:cNvGrpSpPr/>
          <p:nvPr/>
        </p:nvGrpSpPr>
        <p:grpSpPr>
          <a:xfrm>
            <a:off x="293573" y="466240"/>
            <a:ext cx="1515953" cy="1192261"/>
            <a:chOff x="189022" y="440660"/>
            <a:chExt cx="2089014" cy="16429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1A6F511-0E42-5250-9E1E-A58030F56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1924"/>
            <a:stretch/>
          </p:blipFill>
          <p:spPr>
            <a:xfrm>
              <a:off x="189022" y="440660"/>
              <a:ext cx="893473" cy="163090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8A73582-6717-0B1C-26B9-C21858FB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46956"/>
            <a:stretch/>
          </p:blipFill>
          <p:spPr>
            <a:xfrm>
              <a:off x="1292230" y="452713"/>
              <a:ext cx="985806" cy="163090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62C36F-CE44-B90E-4B1E-81F23AA06414}"/>
              </a:ext>
            </a:extLst>
          </p:cNvPr>
          <p:cNvSpPr txBox="1"/>
          <p:nvPr/>
        </p:nvSpPr>
        <p:spPr>
          <a:xfrm>
            <a:off x="355067" y="1793757"/>
            <a:ext cx="283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갓성비로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DAE3A8-582C-FAC3-90DF-EF3EAD615D77}"/>
              </a:ext>
            </a:extLst>
          </p:cNvPr>
          <p:cNvSpPr txBox="1"/>
          <p:nvPr/>
        </p:nvSpPr>
        <p:spPr>
          <a:xfrm>
            <a:off x="5661583" y="1793757"/>
            <a:ext cx="2829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관리까지</a:t>
            </a:r>
            <a:endParaRPr lang="ko-KR" altLang="en-US" sz="105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152609-A394-1BFE-6379-A0A5FD71ABC1}"/>
              </a:ext>
            </a:extLst>
          </p:cNvPr>
          <p:cNvGrpSpPr/>
          <p:nvPr/>
        </p:nvGrpSpPr>
        <p:grpSpPr>
          <a:xfrm>
            <a:off x="919298" y="1708916"/>
            <a:ext cx="1289892" cy="721830"/>
            <a:chOff x="528801" y="1537404"/>
            <a:chExt cx="1781474" cy="99692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1DF13F2-0EEE-79E1-369E-8A97E207CEC6}"/>
                </a:ext>
              </a:extLst>
            </p:cNvPr>
            <p:cNvSpPr/>
            <p:nvPr/>
          </p:nvSpPr>
          <p:spPr>
            <a:xfrm rot="20666942">
              <a:off x="528801" y="1611652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E5F391-9BF7-94FB-FC09-8528DB747E25}"/>
                </a:ext>
              </a:extLst>
            </p:cNvPr>
            <p:cNvSpPr/>
            <p:nvPr/>
          </p:nvSpPr>
          <p:spPr>
            <a:xfrm rot="20666942">
              <a:off x="574673" y="1537404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042CCC-41FE-E060-3313-3AE5939D5F48}"/>
              </a:ext>
            </a:extLst>
          </p:cNvPr>
          <p:cNvGrpSpPr/>
          <p:nvPr/>
        </p:nvGrpSpPr>
        <p:grpSpPr>
          <a:xfrm>
            <a:off x="5588424" y="1708916"/>
            <a:ext cx="1289892" cy="721830"/>
            <a:chOff x="528801" y="1537404"/>
            <a:chExt cx="1781474" cy="99692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6FEE800-53C5-DA78-10FE-9AEB3458982A}"/>
                </a:ext>
              </a:extLst>
            </p:cNvPr>
            <p:cNvSpPr/>
            <p:nvPr/>
          </p:nvSpPr>
          <p:spPr>
            <a:xfrm rot="20666942">
              <a:off x="528801" y="1611652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03B4185-0497-6915-5594-71E13515E981}"/>
                </a:ext>
              </a:extLst>
            </p:cNvPr>
            <p:cNvSpPr/>
            <p:nvPr/>
          </p:nvSpPr>
          <p:spPr>
            <a:xfrm rot="20666942">
              <a:off x="574673" y="1537404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자유형 10">
            <a:extLst>
              <a:ext uri="{FF2B5EF4-FFF2-40B4-BE49-F238E27FC236}">
                <a16:creationId xmlns:a16="http://schemas.microsoft.com/office/drawing/2014/main" id="{E4EE8A6A-3E37-4349-0C9B-5B68928F4A34}"/>
              </a:ext>
            </a:extLst>
          </p:cNvPr>
          <p:cNvSpPr/>
          <p:nvPr/>
        </p:nvSpPr>
        <p:spPr>
          <a:xfrm rot="19263993">
            <a:off x="2178088" y="1584931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자유형 29">
            <a:extLst>
              <a:ext uri="{FF2B5EF4-FFF2-40B4-BE49-F238E27FC236}">
                <a16:creationId xmlns:a16="http://schemas.microsoft.com/office/drawing/2014/main" id="{8F10DFFE-AC7D-5D67-4589-8D5C7A4E6C42}"/>
              </a:ext>
            </a:extLst>
          </p:cNvPr>
          <p:cNvSpPr/>
          <p:nvPr/>
        </p:nvSpPr>
        <p:spPr>
          <a:xfrm>
            <a:off x="1967152" y="1728022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자유형 10">
            <a:extLst>
              <a:ext uri="{FF2B5EF4-FFF2-40B4-BE49-F238E27FC236}">
                <a16:creationId xmlns:a16="http://schemas.microsoft.com/office/drawing/2014/main" id="{BDC4C323-787D-2CE3-BD6A-3AD487A53FF3}"/>
              </a:ext>
            </a:extLst>
          </p:cNvPr>
          <p:cNvSpPr/>
          <p:nvPr/>
        </p:nvSpPr>
        <p:spPr>
          <a:xfrm rot="19263993">
            <a:off x="6693619" y="1584931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자유형 29">
            <a:extLst>
              <a:ext uri="{FF2B5EF4-FFF2-40B4-BE49-F238E27FC236}">
                <a16:creationId xmlns:a16="http://schemas.microsoft.com/office/drawing/2014/main" id="{7687B953-34BB-FE15-41F2-139137BBCD9C}"/>
              </a:ext>
            </a:extLst>
          </p:cNvPr>
          <p:cNvSpPr/>
          <p:nvPr/>
        </p:nvSpPr>
        <p:spPr>
          <a:xfrm>
            <a:off x="6482683" y="1728022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자유형 9">
            <a:extLst>
              <a:ext uri="{FF2B5EF4-FFF2-40B4-BE49-F238E27FC236}">
                <a16:creationId xmlns:a16="http://schemas.microsoft.com/office/drawing/2014/main" id="{097D8CFD-B5B8-94C7-EBCD-CABB573434E1}"/>
              </a:ext>
            </a:extLst>
          </p:cNvPr>
          <p:cNvSpPr/>
          <p:nvPr/>
        </p:nvSpPr>
        <p:spPr>
          <a:xfrm>
            <a:off x="1112423" y="2240452"/>
            <a:ext cx="764475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9">
            <a:extLst>
              <a:ext uri="{FF2B5EF4-FFF2-40B4-BE49-F238E27FC236}">
                <a16:creationId xmlns:a16="http://schemas.microsoft.com/office/drawing/2014/main" id="{625DDCB1-75A1-D8A6-F8E7-85313109437B}"/>
              </a:ext>
            </a:extLst>
          </p:cNvPr>
          <p:cNvSpPr/>
          <p:nvPr/>
        </p:nvSpPr>
        <p:spPr>
          <a:xfrm>
            <a:off x="5769390" y="2240452"/>
            <a:ext cx="764475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1ACE76-F952-064A-590D-5F649CBAD343}"/>
              </a:ext>
            </a:extLst>
          </p:cNvPr>
          <p:cNvSpPr/>
          <p:nvPr/>
        </p:nvSpPr>
        <p:spPr>
          <a:xfrm>
            <a:off x="2440069" y="4064880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EA5515F-A0E1-E619-0282-9D1CB53FE492}"/>
              </a:ext>
            </a:extLst>
          </p:cNvPr>
          <p:cNvSpPr/>
          <p:nvPr/>
        </p:nvSpPr>
        <p:spPr>
          <a:xfrm>
            <a:off x="687487" y="406228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4204B1-3CD6-8F7A-8E73-664C7FD6255C}"/>
              </a:ext>
            </a:extLst>
          </p:cNvPr>
          <p:cNvSpPr txBox="1"/>
          <p:nvPr/>
        </p:nvSpPr>
        <p:spPr>
          <a:xfrm>
            <a:off x="2541853" y="4461248"/>
            <a:ext cx="133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855A41-C1A9-A4A9-B450-D61C4D1EB34F}"/>
              </a:ext>
            </a:extLst>
          </p:cNvPr>
          <p:cNvSpPr txBox="1"/>
          <p:nvPr/>
        </p:nvSpPr>
        <p:spPr>
          <a:xfrm>
            <a:off x="1093697" y="4412288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E69C1C-E049-DCF8-F4FE-7460D0503654}"/>
              </a:ext>
            </a:extLst>
          </p:cNvPr>
          <p:cNvSpPr txBox="1"/>
          <p:nvPr/>
        </p:nvSpPr>
        <p:spPr>
          <a:xfrm>
            <a:off x="769974" y="4135289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수강기간 내 합격 시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983E9A-5EFD-2828-FBF4-0E8E29139291}"/>
              </a:ext>
            </a:extLst>
          </p:cNvPr>
          <p:cNvSpPr txBox="1"/>
          <p:nvPr/>
        </p:nvSpPr>
        <p:spPr>
          <a:xfrm>
            <a:off x="2692477" y="4137887"/>
            <a:ext cx="102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파격적 </a:t>
            </a:r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15FD4D-766F-4487-0389-35E7C57E3FEE}"/>
              </a:ext>
            </a:extLst>
          </p:cNvPr>
          <p:cNvSpPr txBox="1"/>
          <p:nvPr/>
        </p:nvSpPr>
        <p:spPr>
          <a:xfrm>
            <a:off x="717199" y="5206181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제세공과금 및 혜택 차감 후 환급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7335C-B6B1-0ED4-58E5-8D5532D511DE}"/>
              </a:ext>
            </a:extLst>
          </p:cNvPr>
          <p:cNvSpPr txBox="1"/>
          <p:nvPr/>
        </p:nvSpPr>
        <p:spPr>
          <a:xfrm>
            <a:off x="2548050" y="5208780"/>
            <a:ext cx="1289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3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상품 구매 시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C3D49AD-7782-62E6-2ED3-147AAEEF2A05}"/>
              </a:ext>
            </a:extLst>
          </p:cNvPr>
          <p:cNvSpPr/>
          <p:nvPr/>
        </p:nvSpPr>
        <p:spPr>
          <a:xfrm>
            <a:off x="5947580" y="407304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753592-1B6D-AE16-F9B5-0F8990847B66}"/>
              </a:ext>
            </a:extLst>
          </p:cNvPr>
          <p:cNvSpPr txBox="1"/>
          <p:nvPr/>
        </p:nvSpPr>
        <p:spPr>
          <a:xfrm>
            <a:off x="5913064" y="4423048"/>
            <a:ext cx="154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 중 학 습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그 램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897526-0B76-BF48-7BBB-12E0E9C63B26}"/>
              </a:ext>
            </a:extLst>
          </p:cNvPr>
          <p:cNvSpPr txBox="1"/>
          <p:nvPr/>
        </p:nvSpPr>
        <p:spPr>
          <a:xfrm>
            <a:off x="5968877" y="4146049"/>
            <a:ext cx="1502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노베를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집중 관리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952FAC-A4B3-83B4-1F5A-A916AF4AEF7F}"/>
              </a:ext>
            </a:extLst>
          </p:cNvPr>
          <p:cNvSpPr txBox="1"/>
          <p:nvPr/>
        </p:nvSpPr>
        <p:spPr>
          <a:xfrm>
            <a:off x="5767298" y="5216941"/>
            <a:ext cx="1838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9444A52-1A38-BA88-FB8B-2062C0A85355}"/>
              </a:ext>
            </a:extLst>
          </p:cNvPr>
          <p:cNvSpPr/>
          <p:nvPr/>
        </p:nvSpPr>
        <p:spPr>
          <a:xfrm>
            <a:off x="4214455" y="407463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79AE17-81B6-5B0E-EF35-505CA5B578DD}"/>
              </a:ext>
            </a:extLst>
          </p:cNvPr>
          <p:cNvSpPr txBox="1"/>
          <p:nvPr/>
        </p:nvSpPr>
        <p:spPr>
          <a:xfrm>
            <a:off x="4538255" y="4501557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00B525-EE7C-5D37-AFBC-B5FF5E59C87A}"/>
              </a:ext>
            </a:extLst>
          </p:cNvPr>
          <p:cNvSpPr txBox="1"/>
          <p:nvPr/>
        </p:nvSpPr>
        <p:spPr>
          <a:xfrm>
            <a:off x="3977233" y="4147639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과목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강사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D5415-85E4-1640-2D74-D994E227EB3D}"/>
              </a:ext>
            </a:extLst>
          </p:cNvPr>
          <p:cNvSpPr txBox="1"/>
          <p:nvPr/>
        </p:nvSpPr>
        <p:spPr>
          <a:xfrm>
            <a:off x="2190550" y="2294674"/>
            <a:ext cx="3905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 </a:t>
            </a:r>
            <a:r>
              <a:rPr lang="en-US" altLang="ko-KR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</a:t>
            </a:r>
            <a:endParaRPr lang="en-US" altLang="ko-KR" sz="48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미래패스</a:t>
            </a:r>
            <a:endParaRPr lang="ko-KR" altLang="en-US" sz="54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56527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1392F8-0570-F0F4-12C3-2CE0C2E63530}"/>
              </a:ext>
            </a:extLst>
          </p:cNvPr>
          <p:cNvSpPr/>
          <p:nvPr/>
        </p:nvSpPr>
        <p:spPr>
          <a:xfrm>
            <a:off x="4800029" y="988081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998D07-7DBB-6C4C-00C6-34BD4A914A02}"/>
              </a:ext>
            </a:extLst>
          </p:cNvPr>
          <p:cNvSpPr/>
          <p:nvPr/>
        </p:nvSpPr>
        <p:spPr>
          <a:xfrm>
            <a:off x="2851927" y="988081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8DD98-20C4-C9A8-AED5-1830B6F4C68B}"/>
              </a:ext>
            </a:extLst>
          </p:cNvPr>
          <p:cNvSpPr txBox="1"/>
          <p:nvPr/>
        </p:nvSpPr>
        <p:spPr>
          <a:xfrm>
            <a:off x="5276982" y="1542946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905022-EB9A-5411-F4DE-982CB849BB29}"/>
              </a:ext>
            </a:extLst>
          </p:cNvPr>
          <p:cNvSpPr/>
          <p:nvPr/>
        </p:nvSpPr>
        <p:spPr>
          <a:xfrm>
            <a:off x="912185" y="988081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CF3A9-5311-44BC-0ED5-FA4F823971D3}"/>
              </a:ext>
            </a:extLst>
          </p:cNvPr>
          <p:cNvSpPr txBox="1"/>
          <p:nvPr/>
        </p:nvSpPr>
        <p:spPr>
          <a:xfrm>
            <a:off x="547091" y="255087"/>
            <a:ext cx="541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미래패스의 파격적인 혜택</a:t>
            </a:r>
            <a:endParaRPr lang="en-US" altLang="ko-KR" sz="2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58AFD-F92E-2C33-845E-EFBB41CF5B57}"/>
              </a:ext>
            </a:extLst>
          </p:cNvPr>
          <p:cNvSpPr txBox="1"/>
          <p:nvPr/>
        </p:nvSpPr>
        <p:spPr>
          <a:xfrm>
            <a:off x="3106864" y="1512389"/>
            <a:ext cx="133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06C86-9DCE-9E00-17BC-B9B6A19A1B8F}"/>
              </a:ext>
            </a:extLst>
          </p:cNvPr>
          <p:cNvSpPr txBox="1"/>
          <p:nvPr/>
        </p:nvSpPr>
        <p:spPr>
          <a:xfrm>
            <a:off x="1471548" y="1466027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821C-C6E5-CF01-C11F-E9D77BB3E837}"/>
              </a:ext>
            </a:extLst>
          </p:cNvPr>
          <p:cNvSpPr txBox="1"/>
          <p:nvPr/>
        </p:nvSpPr>
        <p:spPr>
          <a:xfrm>
            <a:off x="1147825" y="1189028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수강기간 내 합격 시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22F8C-94B1-16A6-F046-1283BC54F2B5}"/>
              </a:ext>
            </a:extLst>
          </p:cNvPr>
          <p:cNvSpPr txBox="1"/>
          <p:nvPr/>
        </p:nvSpPr>
        <p:spPr>
          <a:xfrm>
            <a:off x="3257488" y="1189028"/>
            <a:ext cx="102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파격적 </a:t>
            </a:r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ED91E-5966-0FF4-D4E1-E6BCD4B65ACC}"/>
              </a:ext>
            </a:extLst>
          </p:cNvPr>
          <p:cNvSpPr txBox="1"/>
          <p:nvPr/>
        </p:nvSpPr>
        <p:spPr>
          <a:xfrm>
            <a:off x="4723001" y="118902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과목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강사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62926-99E4-E2BF-7EE2-301A8DAACE44}"/>
              </a:ext>
            </a:extLst>
          </p:cNvPr>
          <p:cNvSpPr txBox="1"/>
          <p:nvPr/>
        </p:nvSpPr>
        <p:spPr>
          <a:xfrm>
            <a:off x="885056" y="2259920"/>
            <a:ext cx="1838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제세공과금 및 혜택 차감 후 환급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1C6CF60-015C-2CEA-D7B6-E50743DDE8E4}"/>
              </a:ext>
            </a:extLst>
          </p:cNvPr>
          <p:cNvCxnSpPr>
            <a:cxnSpLocks/>
          </p:cNvCxnSpPr>
          <p:nvPr/>
        </p:nvCxnSpPr>
        <p:spPr>
          <a:xfrm>
            <a:off x="569106" y="778307"/>
            <a:ext cx="6007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D17C676-5C06-DCF2-EC64-7D3B4FD1BA5D}"/>
              </a:ext>
            </a:extLst>
          </p:cNvPr>
          <p:cNvSpPr/>
          <p:nvPr/>
        </p:nvSpPr>
        <p:spPr>
          <a:xfrm>
            <a:off x="6738635" y="988081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B5C2D-C446-628B-B13F-97F1C4F01603}"/>
              </a:ext>
            </a:extLst>
          </p:cNvPr>
          <p:cNvSpPr txBox="1"/>
          <p:nvPr/>
        </p:nvSpPr>
        <p:spPr>
          <a:xfrm>
            <a:off x="6877030" y="156187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E9312F-7E1C-C92E-4A8A-87105396A632}"/>
              </a:ext>
            </a:extLst>
          </p:cNvPr>
          <p:cNvSpPr txBox="1"/>
          <p:nvPr/>
        </p:nvSpPr>
        <p:spPr>
          <a:xfrm>
            <a:off x="7010369" y="1189028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시작을 더 가볍게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6344E-4F55-FAC3-9DC5-B4B064629CE8}"/>
              </a:ext>
            </a:extLst>
          </p:cNvPr>
          <p:cNvSpPr txBox="1"/>
          <p:nvPr/>
        </p:nvSpPr>
        <p:spPr>
          <a:xfrm>
            <a:off x="2927112" y="2259921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3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상품 구매 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45A8F4-A087-C0EC-2BB7-23C85BF1A349}"/>
              </a:ext>
            </a:extLst>
          </p:cNvPr>
          <p:cNvSpPr/>
          <p:nvPr/>
        </p:nvSpPr>
        <p:spPr>
          <a:xfrm>
            <a:off x="4473065" y="2578581"/>
            <a:ext cx="499872" cy="4998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E9C504D-0AC9-DDB1-D6B5-387E8725C7AF}"/>
              </a:ext>
            </a:extLst>
          </p:cNvPr>
          <p:cNvSpPr/>
          <p:nvPr/>
        </p:nvSpPr>
        <p:spPr>
          <a:xfrm>
            <a:off x="1909114" y="3244587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A9FAF-20C9-4B86-254D-D875B7968E08}"/>
              </a:ext>
            </a:extLst>
          </p:cNvPr>
          <p:cNvSpPr txBox="1"/>
          <p:nvPr/>
        </p:nvSpPr>
        <p:spPr>
          <a:xfrm>
            <a:off x="2027751" y="3722533"/>
            <a:ext cx="154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 중 학 습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그 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DFB18-0490-954C-6A8F-9FE8F5FBA2AF}"/>
              </a:ext>
            </a:extLst>
          </p:cNvPr>
          <p:cNvSpPr txBox="1"/>
          <p:nvPr/>
        </p:nvSpPr>
        <p:spPr>
          <a:xfrm>
            <a:off x="2083564" y="3445534"/>
            <a:ext cx="1502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노베를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집중 관리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94940-6CD0-0ED2-45B8-9B5AF52E1E6D}"/>
              </a:ext>
            </a:extLst>
          </p:cNvPr>
          <p:cNvSpPr txBox="1"/>
          <p:nvPr/>
        </p:nvSpPr>
        <p:spPr>
          <a:xfrm>
            <a:off x="1881985" y="4516426"/>
            <a:ext cx="1838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A78BD6B-6308-1AF3-DE89-3EE74D785A03}"/>
              </a:ext>
            </a:extLst>
          </p:cNvPr>
          <p:cNvSpPr/>
          <p:nvPr/>
        </p:nvSpPr>
        <p:spPr>
          <a:xfrm>
            <a:off x="3947552" y="3244587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1D142-F7AC-4FD0-EB6F-EF97D4A84E61}"/>
              </a:ext>
            </a:extLst>
          </p:cNvPr>
          <p:cNvSpPr txBox="1"/>
          <p:nvPr/>
        </p:nvSpPr>
        <p:spPr>
          <a:xfrm>
            <a:off x="4048737" y="3722533"/>
            <a:ext cx="167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 모의고사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F9E3B4-1E98-25F1-D50A-599EE956CF47}"/>
              </a:ext>
            </a:extLst>
          </p:cNvPr>
          <p:cNvSpPr txBox="1"/>
          <p:nvPr/>
        </p:nvSpPr>
        <p:spPr>
          <a:xfrm>
            <a:off x="4149359" y="3445534"/>
            <a:ext cx="160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+mn-ea"/>
              </a:rPr>
              <a:t>미래인재 전국 모의고사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01DF0A-2B46-7D67-F577-8E93D67399FD}"/>
              </a:ext>
            </a:extLst>
          </p:cNvPr>
          <p:cNvSpPr txBox="1"/>
          <p:nvPr/>
        </p:nvSpPr>
        <p:spPr>
          <a:xfrm>
            <a:off x="3990571" y="4516426"/>
            <a:ext cx="1771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시 무료 응시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8069-F98B-86AA-1855-14390EFAE9F7}"/>
              </a:ext>
            </a:extLst>
          </p:cNvPr>
          <p:cNvSpPr txBox="1"/>
          <p:nvPr/>
        </p:nvSpPr>
        <p:spPr>
          <a:xfrm>
            <a:off x="820456" y="5303710"/>
            <a:ext cx="814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이제 첫걸음을 내딛는 수험생 여러분의 큰 결심에 수강료가 부담되지 않도록</a:t>
            </a:r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합격하는 그날까지 미래인재가 함께하겠습니다</a:t>
            </a:r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C141FE-AADD-1E3F-3F5E-2F865B36579A}"/>
              </a:ext>
            </a:extLst>
          </p:cNvPr>
          <p:cNvSpPr/>
          <p:nvPr/>
        </p:nvSpPr>
        <p:spPr>
          <a:xfrm>
            <a:off x="5957547" y="3244587"/>
            <a:ext cx="2250587" cy="730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DF2DE4-EA59-B155-10C8-C17F432CC7B2}"/>
              </a:ext>
            </a:extLst>
          </p:cNvPr>
          <p:cNvSpPr txBox="1"/>
          <p:nvPr/>
        </p:nvSpPr>
        <p:spPr>
          <a:xfrm>
            <a:off x="6281979" y="3538522"/>
            <a:ext cx="160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1D1D"/>
                </a:solidFill>
                <a:latin typeface="+mn-ea"/>
                <a:ea typeface="맑은 고딕" panose="020B0503020000020004" pitchFamily="50" charset="-127"/>
              </a:rPr>
              <a:t>합격 예측 서비스</a:t>
            </a:r>
            <a:endParaRPr lang="en-US" altLang="ko-KR" sz="1400" b="1" spc="-150" dirty="0">
              <a:solidFill>
                <a:srgbClr val="FF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FEF50FB-4EB6-38C0-3F98-3E8043948888}"/>
              </a:ext>
            </a:extLst>
          </p:cNvPr>
          <p:cNvSpPr/>
          <p:nvPr/>
        </p:nvSpPr>
        <p:spPr>
          <a:xfrm>
            <a:off x="5957547" y="4050047"/>
            <a:ext cx="2250587" cy="730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D9395-0D26-D3E0-4807-48D0D92F8334}"/>
              </a:ext>
            </a:extLst>
          </p:cNvPr>
          <p:cNvSpPr txBox="1"/>
          <p:nvPr/>
        </p:nvSpPr>
        <p:spPr>
          <a:xfrm>
            <a:off x="6307040" y="3243063"/>
            <a:ext cx="160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latin typeface="+mn-ea"/>
              </a:rPr>
              <a:t>시험 후 신속</a:t>
            </a:r>
            <a:r>
              <a:rPr lang="en-US" altLang="ko-KR" sz="1000" b="1" spc="-150" dirty="0">
                <a:latin typeface="+mn-ea"/>
              </a:rPr>
              <a:t>! </a:t>
            </a:r>
            <a:r>
              <a:rPr lang="ko-KR" altLang="en-US" sz="1000" b="1" spc="-150" dirty="0">
                <a:latin typeface="+mn-ea"/>
              </a:rPr>
              <a:t>정확</a:t>
            </a:r>
            <a:r>
              <a:rPr lang="en-US" altLang="ko-KR" sz="1000" b="1" spc="-150" dirty="0">
                <a:latin typeface="+mn-ea"/>
              </a:rPr>
              <a:t>! </a:t>
            </a:r>
            <a:r>
              <a:rPr lang="ko-KR" altLang="en-US" sz="1000" b="1" spc="-150" dirty="0">
                <a:latin typeface="+mn-ea"/>
              </a:rPr>
              <a:t>합격 예측 </a:t>
            </a:r>
            <a:r>
              <a:rPr lang="en-US" altLang="ko-KR" sz="1000" b="1" spc="-150" dirty="0">
                <a:latin typeface="+mn-ea"/>
              </a:rPr>
              <a:t>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210CC3-6539-4B43-A0E0-E8A0BCDC2F15}"/>
              </a:ext>
            </a:extLst>
          </p:cNvPr>
          <p:cNvSpPr txBox="1"/>
          <p:nvPr/>
        </p:nvSpPr>
        <p:spPr>
          <a:xfrm>
            <a:off x="5735658" y="4365021"/>
            <a:ext cx="269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 전용 커뮤니티</a:t>
            </a:r>
            <a:endParaRPr lang="en-US" altLang="ko-KR" sz="1400" b="1" spc="-150" dirty="0">
              <a:solidFill>
                <a:srgbClr val="FF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329987-14D2-40F2-A70E-0D7DA53F703C}"/>
              </a:ext>
            </a:extLst>
          </p:cNvPr>
          <p:cNvSpPr txBox="1"/>
          <p:nvPr/>
        </p:nvSpPr>
        <p:spPr>
          <a:xfrm>
            <a:off x="6307040" y="4128325"/>
            <a:ext cx="160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latin typeface="+mn-ea"/>
              </a:rPr>
              <a:t>패스 전용 빠른 </a:t>
            </a:r>
            <a:r>
              <a:rPr lang="en-US" altLang="ko-KR" sz="1000" b="1" spc="-150" dirty="0">
                <a:latin typeface="+mn-ea"/>
              </a:rPr>
              <a:t>Q&amp;A </a:t>
            </a:r>
            <a:r>
              <a:rPr lang="ko-KR" altLang="en-US" sz="1000" b="1" spc="-150" dirty="0">
                <a:latin typeface="+mn-ea"/>
              </a:rPr>
              <a:t>서비스</a:t>
            </a:r>
            <a:endParaRPr lang="en-US" altLang="ko-KR" sz="10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310F41-C232-3D02-31F4-5E369AAB9748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889"/>
              </p:ext>
            </p:extLst>
          </p:nvPr>
        </p:nvGraphicFramePr>
        <p:xfrm>
          <a:off x="9430473" y="1"/>
          <a:ext cx="2761527" cy="2259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유의 사항 확인하기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18P</a:t>
                      </a:r>
                      <a:r>
                        <a:rPr lang="ko-KR" altLang="en-US" sz="800" dirty="0">
                          <a:latin typeface="+mn-ea"/>
                        </a:rPr>
                        <a:t>로 앵커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</a:rPr>
                        <a:t>환승하기 신청 후 강의 결제 시 적립금 </a:t>
                      </a:r>
                      <a:r>
                        <a:rPr lang="en-US" altLang="ko-KR" sz="800" b="0" dirty="0">
                          <a:latin typeface="+mn-ea"/>
                        </a:rPr>
                        <a:t>5</a:t>
                      </a:r>
                      <a:r>
                        <a:rPr lang="ko-KR" altLang="en-US" sz="800" b="0" dirty="0">
                          <a:latin typeface="+mn-ea"/>
                        </a:rPr>
                        <a:t>만 </a:t>
                      </a:r>
                      <a:r>
                        <a:rPr lang="en-US" altLang="ko-KR" sz="800" b="0" dirty="0">
                          <a:latin typeface="+mn-ea"/>
                        </a:rPr>
                        <a:t>P </a:t>
                      </a:r>
                      <a:r>
                        <a:rPr lang="ko-KR" altLang="en-US" sz="800" b="0" dirty="0">
                          <a:latin typeface="+mn-ea"/>
                        </a:rPr>
                        <a:t>제공 요청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500307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모서리가 둥근 직사각형 54">
            <a:extLst>
              <a:ext uri="{FF2B5EF4-FFF2-40B4-BE49-F238E27FC236}">
                <a16:creationId xmlns:a16="http://schemas.microsoft.com/office/drawing/2014/main" id="{44450242-DF9D-7FB3-EFBE-9C9A43763E6A}"/>
              </a:ext>
            </a:extLst>
          </p:cNvPr>
          <p:cNvSpPr/>
          <p:nvPr/>
        </p:nvSpPr>
        <p:spPr>
          <a:xfrm>
            <a:off x="1374569" y="5182567"/>
            <a:ext cx="6925977" cy="433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93AD5-572F-2532-B63E-950B7D76B9BE}"/>
              </a:ext>
            </a:extLst>
          </p:cNvPr>
          <p:cNvSpPr txBox="1"/>
          <p:nvPr/>
        </p:nvSpPr>
        <p:spPr>
          <a:xfrm>
            <a:off x="1373438" y="5262131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DD7EC-1A71-9148-A435-82EC00E41E1D}"/>
              </a:ext>
            </a:extLst>
          </p:cNvPr>
          <p:cNvSpPr txBox="1"/>
          <p:nvPr/>
        </p:nvSpPr>
        <p:spPr>
          <a:xfrm>
            <a:off x="4965205" y="4667282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DE82F32-08B6-42AC-C781-BA1549A08818}"/>
              </a:ext>
            </a:extLst>
          </p:cNvPr>
          <p:cNvSpPr/>
          <p:nvPr/>
        </p:nvSpPr>
        <p:spPr>
          <a:xfrm rot="5400000">
            <a:off x="4972510" y="5370337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3485A0-A07E-F53E-4994-9323D089FF52}"/>
              </a:ext>
            </a:extLst>
          </p:cNvPr>
          <p:cNvSpPr/>
          <p:nvPr/>
        </p:nvSpPr>
        <p:spPr>
          <a:xfrm>
            <a:off x="3606485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676D-1CAA-478C-0E6C-2C83294F6C6E}"/>
              </a:ext>
            </a:extLst>
          </p:cNvPr>
          <p:cNvSpPr/>
          <p:nvPr/>
        </p:nvSpPr>
        <p:spPr>
          <a:xfrm>
            <a:off x="718250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86E51-AC98-46AE-9A25-AC0C0DFA6656}"/>
              </a:ext>
            </a:extLst>
          </p:cNvPr>
          <p:cNvSpPr txBox="1"/>
          <p:nvPr/>
        </p:nvSpPr>
        <p:spPr>
          <a:xfrm>
            <a:off x="548460" y="782732"/>
            <a:ext cx="239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3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57F9DB-48DE-C4C2-E8CA-00CD847CD80A}"/>
              </a:ext>
            </a:extLst>
          </p:cNvPr>
          <p:cNvSpPr txBox="1"/>
          <p:nvPr/>
        </p:nvSpPr>
        <p:spPr>
          <a:xfrm>
            <a:off x="3689159" y="1482443"/>
            <a:ext cx="212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2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968358-6D36-CDEC-7F2F-4EF3CCC1C814}"/>
              </a:ext>
            </a:extLst>
          </p:cNvPr>
          <p:cNvSpPr txBox="1"/>
          <p:nvPr/>
        </p:nvSpPr>
        <p:spPr>
          <a:xfrm>
            <a:off x="856495" y="1455300"/>
            <a:ext cx="220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3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E05CD-D7E5-EF7E-5365-3D407A1C9123}"/>
              </a:ext>
            </a:extLst>
          </p:cNvPr>
          <p:cNvSpPr txBox="1"/>
          <p:nvPr/>
        </p:nvSpPr>
        <p:spPr>
          <a:xfrm>
            <a:off x="3564365" y="754157"/>
            <a:ext cx="248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2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7606DC-ED27-7627-D5F1-A9B9A4C47AE4}"/>
              </a:ext>
            </a:extLst>
          </p:cNvPr>
          <p:cNvSpPr/>
          <p:nvPr/>
        </p:nvSpPr>
        <p:spPr>
          <a:xfrm>
            <a:off x="6495048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976ECF-3DCF-69B1-E6A2-BDFBF1AB9962}"/>
              </a:ext>
            </a:extLst>
          </p:cNvPr>
          <p:cNvSpPr txBox="1"/>
          <p:nvPr/>
        </p:nvSpPr>
        <p:spPr>
          <a:xfrm>
            <a:off x="6611414" y="1482443"/>
            <a:ext cx="214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1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11E9CA-005E-9150-7CC2-13878B1B5916}"/>
              </a:ext>
            </a:extLst>
          </p:cNvPr>
          <p:cNvSpPr txBox="1"/>
          <p:nvPr/>
        </p:nvSpPr>
        <p:spPr>
          <a:xfrm>
            <a:off x="6454537" y="763682"/>
            <a:ext cx="230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1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52" name="모서리가 둥근 직사각형 27">
            <a:extLst>
              <a:ext uri="{FF2B5EF4-FFF2-40B4-BE49-F238E27FC236}">
                <a16:creationId xmlns:a16="http://schemas.microsoft.com/office/drawing/2014/main" id="{7B7A6016-5A7E-AE5A-A843-688CCA872AAB}"/>
              </a:ext>
            </a:extLst>
          </p:cNvPr>
          <p:cNvSpPr/>
          <p:nvPr/>
        </p:nvSpPr>
        <p:spPr>
          <a:xfrm>
            <a:off x="6270213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7DC8AF-D2D0-9A3E-1C6C-B2FE746E60BB}"/>
              </a:ext>
            </a:extLst>
          </p:cNvPr>
          <p:cNvSpPr txBox="1"/>
          <p:nvPr/>
        </p:nvSpPr>
        <p:spPr>
          <a:xfrm>
            <a:off x="6419313" y="2037156"/>
            <a:ext cx="256525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58" name="모서리가 둥근 직사각형 27">
            <a:extLst>
              <a:ext uri="{FF2B5EF4-FFF2-40B4-BE49-F238E27FC236}">
                <a16:creationId xmlns:a16="http://schemas.microsoft.com/office/drawing/2014/main" id="{F6A7A8DC-8F6A-9728-B556-19C2F3924B2B}"/>
              </a:ext>
            </a:extLst>
          </p:cNvPr>
          <p:cNvSpPr/>
          <p:nvPr/>
        </p:nvSpPr>
        <p:spPr>
          <a:xfrm>
            <a:off x="3381650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0D75D2-4B52-18CF-C935-E5DADC53E2AB}"/>
              </a:ext>
            </a:extLst>
          </p:cNvPr>
          <p:cNvSpPr txBox="1"/>
          <p:nvPr/>
        </p:nvSpPr>
        <p:spPr>
          <a:xfrm>
            <a:off x="3506875" y="2037156"/>
            <a:ext cx="289064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(+1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만원 </a:t>
            </a:r>
            <a:r>
              <a:rPr lang="ko-KR" altLang="en-US" sz="1200" spc="-150" dirty="0">
                <a:latin typeface="+mn-ea"/>
              </a:rPr>
              <a:t>추가 할인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신규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61" name="모서리가 둥근 직사각형 27">
            <a:extLst>
              <a:ext uri="{FF2B5EF4-FFF2-40B4-BE49-F238E27FC236}">
                <a16:creationId xmlns:a16="http://schemas.microsoft.com/office/drawing/2014/main" id="{CC50E946-1238-FC1D-56B3-8F0C285E248E}"/>
              </a:ext>
            </a:extLst>
          </p:cNvPr>
          <p:cNvSpPr/>
          <p:nvPr/>
        </p:nvSpPr>
        <p:spPr>
          <a:xfrm>
            <a:off x="485755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E53E4C-4649-813E-AEA4-76DD5FE813A2}"/>
              </a:ext>
            </a:extLst>
          </p:cNvPr>
          <p:cNvSpPr txBox="1"/>
          <p:nvPr/>
        </p:nvSpPr>
        <p:spPr>
          <a:xfrm>
            <a:off x="522433" y="2037156"/>
            <a:ext cx="246885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만원 </a:t>
            </a:r>
            <a:r>
              <a:rPr lang="ko-KR" altLang="en-US" sz="1200" spc="-150" dirty="0">
                <a:latin typeface="+mn-ea"/>
              </a:rPr>
              <a:t>추가 할인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신규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2ABF2A-CFA5-9383-53B4-355F27BF7255}"/>
              </a:ext>
            </a:extLst>
          </p:cNvPr>
          <p:cNvSpPr txBox="1"/>
          <p:nvPr/>
        </p:nvSpPr>
        <p:spPr>
          <a:xfrm>
            <a:off x="1368884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4838B2-1CAF-DC21-685D-FD46B18C8EB4}"/>
              </a:ext>
            </a:extLst>
          </p:cNvPr>
          <p:cNvSpPr txBox="1"/>
          <p:nvPr/>
        </p:nvSpPr>
        <p:spPr>
          <a:xfrm>
            <a:off x="4414673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4A27CF-2842-CC9D-45AC-C32349300D7D}"/>
              </a:ext>
            </a:extLst>
          </p:cNvPr>
          <p:cNvSpPr txBox="1"/>
          <p:nvPr/>
        </p:nvSpPr>
        <p:spPr>
          <a:xfrm>
            <a:off x="7216130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6424DA3-BDF7-10B6-081D-FDBEE63D61C5}"/>
              </a:ext>
            </a:extLst>
          </p:cNvPr>
          <p:cNvSpPr/>
          <p:nvPr/>
        </p:nvSpPr>
        <p:spPr>
          <a:xfrm>
            <a:off x="3409301" y="3976868"/>
            <a:ext cx="2723919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6F2347-FBE1-6FA6-9DC1-7288B919F3F1}"/>
              </a:ext>
            </a:extLst>
          </p:cNvPr>
          <p:cNvSpPr txBox="1"/>
          <p:nvPr/>
        </p:nvSpPr>
        <p:spPr>
          <a:xfrm>
            <a:off x="4322680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8D6F20A-95B7-68A5-1AA6-AC0CDCB9B208}"/>
              </a:ext>
            </a:extLst>
          </p:cNvPr>
          <p:cNvCxnSpPr>
            <a:cxnSpLocks/>
          </p:cNvCxnSpPr>
          <p:nvPr/>
        </p:nvCxnSpPr>
        <p:spPr>
          <a:xfrm>
            <a:off x="4352416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6C42B5-3917-6B9B-7DDD-6715BF834896}"/>
              </a:ext>
            </a:extLst>
          </p:cNvPr>
          <p:cNvCxnSpPr/>
          <p:nvPr/>
        </p:nvCxnSpPr>
        <p:spPr>
          <a:xfrm flipH="1">
            <a:off x="4616802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8DDD2A-25E3-E8A2-E962-4FF5D5700FCE}"/>
              </a:ext>
            </a:extLst>
          </p:cNvPr>
          <p:cNvSpPr txBox="1"/>
          <p:nvPr/>
        </p:nvSpPr>
        <p:spPr>
          <a:xfrm>
            <a:off x="3944139" y="4260497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93" name="모서리가 둥근 직사각형 93">
            <a:extLst>
              <a:ext uri="{FF2B5EF4-FFF2-40B4-BE49-F238E27FC236}">
                <a16:creationId xmlns:a16="http://schemas.microsoft.com/office/drawing/2014/main" id="{03AE75EB-3942-65AB-8E6C-BF505C511109}"/>
              </a:ext>
            </a:extLst>
          </p:cNvPr>
          <p:cNvSpPr/>
          <p:nvPr/>
        </p:nvSpPr>
        <p:spPr>
          <a:xfrm>
            <a:off x="3496613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08C83BB-CF9C-59D7-E2B9-45CC5D392E48}"/>
              </a:ext>
            </a:extLst>
          </p:cNvPr>
          <p:cNvSpPr/>
          <p:nvPr/>
        </p:nvSpPr>
        <p:spPr>
          <a:xfrm>
            <a:off x="522433" y="3976868"/>
            <a:ext cx="2691646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1161E2-E8E8-C7B0-2B6D-B494736E9A90}"/>
              </a:ext>
            </a:extLst>
          </p:cNvPr>
          <p:cNvSpPr txBox="1"/>
          <p:nvPr/>
        </p:nvSpPr>
        <p:spPr>
          <a:xfrm>
            <a:off x="1678463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340,000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BDCDEB-1FDB-183C-CA46-3C61BFC99DFF}"/>
              </a:ext>
            </a:extLst>
          </p:cNvPr>
          <p:cNvCxnSpPr>
            <a:cxnSpLocks/>
          </p:cNvCxnSpPr>
          <p:nvPr/>
        </p:nvCxnSpPr>
        <p:spPr>
          <a:xfrm>
            <a:off x="1708199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881F909-CC67-25B7-3EF7-7DD3C11352A1}"/>
              </a:ext>
            </a:extLst>
          </p:cNvPr>
          <p:cNvCxnSpPr/>
          <p:nvPr/>
        </p:nvCxnSpPr>
        <p:spPr>
          <a:xfrm flipH="1">
            <a:off x="1972585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CEB5E83-2F6A-404E-6DA1-86E2B9F95D22}"/>
              </a:ext>
            </a:extLst>
          </p:cNvPr>
          <p:cNvSpPr txBox="1"/>
          <p:nvPr/>
        </p:nvSpPr>
        <p:spPr>
          <a:xfrm>
            <a:off x="1057270" y="4260497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1" name="모서리가 둥근 직사각형 93">
            <a:extLst>
              <a:ext uri="{FF2B5EF4-FFF2-40B4-BE49-F238E27FC236}">
                <a16:creationId xmlns:a16="http://schemas.microsoft.com/office/drawing/2014/main" id="{23FF601F-CBFB-6CC7-935D-05E1CD9CC931}"/>
              </a:ext>
            </a:extLst>
          </p:cNvPr>
          <p:cNvSpPr/>
          <p:nvPr/>
        </p:nvSpPr>
        <p:spPr>
          <a:xfrm>
            <a:off x="609744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5D73E5-C48B-9862-C439-2683F7309AA7}"/>
              </a:ext>
            </a:extLst>
          </p:cNvPr>
          <p:cNvSpPr txBox="1"/>
          <p:nvPr/>
        </p:nvSpPr>
        <p:spPr>
          <a:xfrm>
            <a:off x="3944139" y="4549419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210,000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3" name="모서리가 둥근 직사각형 93">
            <a:extLst>
              <a:ext uri="{FF2B5EF4-FFF2-40B4-BE49-F238E27FC236}">
                <a16:creationId xmlns:a16="http://schemas.microsoft.com/office/drawing/2014/main" id="{2188C9A5-AA32-5313-4B10-61D699462E8A}"/>
              </a:ext>
            </a:extLst>
          </p:cNvPr>
          <p:cNvSpPr/>
          <p:nvPr/>
        </p:nvSpPr>
        <p:spPr>
          <a:xfrm>
            <a:off x="3496613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C5567A-2563-3D8C-B112-EA7B4AE368B5}"/>
              </a:ext>
            </a:extLst>
          </p:cNvPr>
          <p:cNvSpPr txBox="1"/>
          <p:nvPr/>
        </p:nvSpPr>
        <p:spPr>
          <a:xfrm>
            <a:off x="1057270" y="4549419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250,000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5" name="모서리가 둥근 직사각형 93">
            <a:extLst>
              <a:ext uri="{FF2B5EF4-FFF2-40B4-BE49-F238E27FC236}">
                <a16:creationId xmlns:a16="http://schemas.microsoft.com/office/drawing/2014/main" id="{B00972F4-31F3-9008-F780-F219E0DA227F}"/>
              </a:ext>
            </a:extLst>
          </p:cNvPr>
          <p:cNvSpPr/>
          <p:nvPr/>
        </p:nvSpPr>
        <p:spPr>
          <a:xfrm>
            <a:off x="609744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900118FC-79BB-E0CF-6655-6F6DCAB7861D}"/>
              </a:ext>
            </a:extLst>
          </p:cNvPr>
          <p:cNvSpPr/>
          <p:nvPr/>
        </p:nvSpPr>
        <p:spPr>
          <a:xfrm>
            <a:off x="6310205" y="3976868"/>
            <a:ext cx="2723919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2AC39A-C77C-FCFD-E582-3F1C06EB7140}"/>
              </a:ext>
            </a:extLst>
          </p:cNvPr>
          <p:cNvSpPr txBox="1"/>
          <p:nvPr/>
        </p:nvSpPr>
        <p:spPr>
          <a:xfrm>
            <a:off x="7223584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28AC55F-2A5D-209D-FB66-81EEDF8C26C5}"/>
              </a:ext>
            </a:extLst>
          </p:cNvPr>
          <p:cNvCxnSpPr>
            <a:cxnSpLocks/>
          </p:cNvCxnSpPr>
          <p:nvPr/>
        </p:nvCxnSpPr>
        <p:spPr>
          <a:xfrm>
            <a:off x="7253320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624DCE2-7402-0626-2083-5BFF81047B8D}"/>
              </a:ext>
            </a:extLst>
          </p:cNvPr>
          <p:cNvCxnSpPr/>
          <p:nvPr/>
        </p:nvCxnSpPr>
        <p:spPr>
          <a:xfrm flipH="1">
            <a:off x="7517706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396A4FC-93DD-A9FA-E7F6-BCECD6F99789}"/>
              </a:ext>
            </a:extLst>
          </p:cNvPr>
          <p:cNvSpPr txBox="1"/>
          <p:nvPr/>
        </p:nvSpPr>
        <p:spPr>
          <a:xfrm>
            <a:off x="6935067" y="4260497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4" name="모서리가 둥근 직사각형 93">
            <a:extLst>
              <a:ext uri="{FF2B5EF4-FFF2-40B4-BE49-F238E27FC236}">
                <a16:creationId xmlns:a16="http://schemas.microsoft.com/office/drawing/2014/main" id="{C470634C-BDAD-D4B8-70F5-BECD008CD5CE}"/>
              </a:ext>
            </a:extLst>
          </p:cNvPr>
          <p:cNvSpPr/>
          <p:nvPr/>
        </p:nvSpPr>
        <p:spPr>
          <a:xfrm>
            <a:off x="6397517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FEA5D2B-DC1A-3CA9-6BDF-9E96A38F0186}"/>
              </a:ext>
            </a:extLst>
          </p:cNvPr>
          <p:cNvSpPr txBox="1"/>
          <p:nvPr/>
        </p:nvSpPr>
        <p:spPr>
          <a:xfrm>
            <a:off x="6935067" y="4549419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69" name="모서리가 둥근 직사각형 93">
            <a:extLst>
              <a:ext uri="{FF2B5EF4-FFF2-40B4-BE49-F238E27FC236}">
                <a16:creationId xmlns:a16="http://schemas.microsoft.com/office/drawing/2014/main" id="{F8ADC881-89F6-9049-953D-41B2C99450C7}"/>
              </a:ext>
            </a:extLst>
          </p:cNvPr>
          <p:cNvSpPr/>
          <p:nvPr/>
        </p:nvSpPr>
        <p:spPr>
          <a:xfrm>
            <a:off x="6397517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89B5642-57E4-3E8A-27D8-366E79DC70C5}"/>
              </a:ext>
            </a:extLst>
          </p:cNvPr>
          <p:cNvSpPr txBox="1"/>
          <p:nvPr/>
        </p:nvSpPr>
        <p:spPr>
          <a:xfrm>
            <a:off x="7123605" y="6237945"/>
            <a:ext cx="1782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행정직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교정직렬 전과목 전 교수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FC86BDC-0FA7-160E-1E8D-D229E018A52C}"/>
              </a:ext>
            </a:extLst>
          </p:cNvPr>
          <p:cNvSpPr txBox="1"/>
          <p:nvPr/>
        </p:nvSpPr>
        <p:spPr>
          <a:xfrm>
            <a:off x="970749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86DC00-E0F1-86C0-40C6-0265A8AD1D63}"/>
              </a:ext>
            </a:extLst>
          </p:cNvPr>
          <p:cNvSpPr txBox="1"/>
          <p:nvPr/>
        </p:nvSpPr>
        <p:spPr>
          <a:xfrm>
            <a:off x="3891356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9DEAA7-72B6-F243-DB65-5C1F1F36A62A}"/>
              </a:ext>
            </a:extLst>
          </p:cNvPr>
          <p:cNvSpPr txBox="1"/>
          <p:nvPr/>
        </p:nvSpPr>
        <p:spPr>
          <a:xfrm>
            <a:off x="6807735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EB59B67-C6C1-9B6F-C36F-0332F5C5DE1F}"/>
              </a:ext>
            </a:extLst>
          </p:cNvPr>
          <p:cNvSpPr/>
          <p:nvPr/>
        </p:nvSpPr>
        <p:spPr>
          <a:xfrm>
            <a:off x="3165663" y="5656216"/>
            <a:ext cx="3114675" cy="512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수강신청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B63E699-E4AC-78AB-11A4-89513DC1B9C3}"/>
              </a:ext>
            </a:extLst>
          </p:cNvPr>
          <p:cNvSpPr/>
          <p:nvPr/>
        </p:nvSpPr>
        <p:spPr>
          <a:xfrm>
            <a:off x="6310521" y="559980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267C81A-6A84-55CD-E290-B473DB98B266}"/>
              </a:ext>
            </a:extLst>
          </p:cNvPr>
          <p:cNvSpPr txBox="1"/>
          <p:nvPr/>
        </p:nvSpPr>
        <p:spPr>
          <a:xfrm>
            <a:off x="485755" y="319355"/>
            <a:ext cx="553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GRAND OPEN! </a:t>
            </a:r>
            <a:r>
              <a:rPr lang="en-US" altLang="ko-KR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3D495E88-61E8-1FDF-E1A2-3F5BAEF531A9}"/>
              </a:ext>
            </a:extLst>
          </p:cNvPr>
          <p:cNvCxnSpPr>
            <a:cxnSpLocks/>
          </p:cNvCxnSpPr>
          <p:nvPr/>
        </p:nvCxnSpPr>
        <p:spPr>
          <a:xfrm>
            <a:off x="569106" y="778307"/>
            <a:ext cx="8190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EF680FE-F372-8F4A-D3AB-6CFA957AA323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75763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6E160-E4CA-3501-0158-9652C2D1AA73}"/>
              </a:ext>
            </a:extLst>
          </p:cNvPr>
          <p:cNvSpPr txBox="1"/>
          <p:nvPr/>
        </p:nvSpPr>
        <p:spPr>
          <a:xfrm>
            <a:off x="1200204" y="1077406"/>
            <a:ext cx="4487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직렬별</a:t>
            </a:r>
            <a:r>
              <a:rPr lang="en-US" altLang="ko-KR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과목별 원하는 교수님 강좌</a:t>
            </a:r>
            <a:endParaRPr lang="en-US" altLang="ko-KR" sz="24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선택 제한없이 무제한 수강</a:t>
            </a:r>
            <a:r>
              <a:rPr lang="en-US" altLang="ko-KR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4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BE5A6-C1B0-4467-6480-B285359898B1}"/>
              </a:ext>
            </a:extLst>
          </p:cNvPr>
          <p:cNvSpPr txBox="1"/>
          <p:nvPr/>
        </p:nvSpPr>
        <p:spPr>
          <a:xfrm>
            <a:off x="244986" y="980602"/>
            <a:ext cx="1015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endParaRPr lang="ko-KR" altLang="en-US" sz="60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6BB23B-5136-F194-BB47-7A043D137F40}"/>
              </a:ext>
            </a:extLst>
          </p:cNvPr>
          <p:cNvSpPr/>
          <p:nvPr/>
        </p:nvSpPr>
        <p:spPr>
          <a:xfrm>
            <a:off x="3477826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CB8F59-D8C1-D91D-7F43-F997386E0F29}"/>
              </a:ext>
            </a:extLst>
          </p:cNvPr>
          <p:cNvSpPr/>
          <p:nvPr/>
        </p:nvSpPr>
        <p:spPr>
          <a:xfrm>
            <a:off x="4618642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84EE10-C2D6-CAFB-37A1-0B7C6780F138}"/>
              </a:ext>
            </a:extLst>
          </p:cNvPr>
          <p:cNvSpPr/>
          <p:nvPr/>
        </p:nvSpPr>
        <p:spPr>
          <a:xfrm>
            <a:off x="5759458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EA3722-192C-C05A-95F3-70922906D883}"/>
              </a:ext>
            </a:extLst>
          </p:cNvPr>
          <p:cNvSpPr/>
          <p:nvPr/>
        </p:nvSpPr>
        <p:spPr>
          <a:xfrm>
            <a:off x="3581076" y="3371912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7E70-88F2-31DC-1C2E-0577EB3DA60C}"/>
              </a:ext>
            </a:extLst>
          </p:cNvPr>
          <p:cNvSpPr txBox="1"/>
          <p:nvPr/>
        </p:nvSpPr>
        <p:spPr>
          <a:xfrm>
            <a:off x="3703939" y="4483556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43E982-67A6-DCAF-01E2-4B1AE3FBBB75}"/>
              </a:ext>
            </a:extLst>
          </p:cNvPr>
          <p:cNvSpPr/>
          <p:nvPr/>
        </p:nvSpPr>
        <p:spPr>
          <a:xfrm>
            <a:off x="4610153" y="3371912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97D0D-EA01-E91B-D97B-6A0EBC6DF4A1}"/>
              </a:ext>
            </a:extLst>
          </p:cNvPr>
          <p:cNvSpPr txBox="1"/>
          <p:nvPr/>
        </p:nvSpPr>
        <p:spPr>
          <a:xfrm>
            <a:off x="4717787" y="4483556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57E8EA-3560-CAB0-6759-C02D676DEC31}"/>
              </a:ext>
            </a:extLst>
          </p:cNvPr>
          <p:cNvSpPr/>
          <p:nvPr/>
        </p:nvSpPr>
        <p:spPr>
          <a:xfrm>
            <a:off x="1684775" y="2138001"/>
            <a:ext cx="1896301" cy="286005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66A23-5989-AB40-3726-1AB3088AAE80}"/>
              </a:ext>
            </a:extLst>
          </p:cNvPr>
          <p:cNvSpPr txBox="1"/>
          <p:nvPr/>
        </p:nvSpPr>
        <p:spPr>
          <a:xfrm>
            <a:off x="2246987" y="4299416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E6524FE-7BA6-D37E-F4E1-09F33868B360}"/>
              </a:ext>
            </a:extLst>
          </p:cNvPr>
          <p:cNvSpPr/>
          <p:nvPr/>
        </p:nvSpPr>
        <p:spPr>
          <a:xfrm>
            <a:off x="5656096" y="3381861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B1D6E-EF7B-F56E-73E0-3B6662D0FB70}"/>
              </a:ext>
            </a:extLst>
          </p:cNvPr>
          <p:cNvSpPr txBox="1"/>
          <p:nvPr/>
        </p:nvSpPr>
        <p:spPr>
          <a:xfrm>
            <a:off x="5824644" y="4493505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B6D8C-DBCF-3447-AE32-1D4A2445B1C7}"/>
              </a:ext>
            </a:extLst>
          </p:cNvPr>
          <p:cNvSpPr txBox="1"/>
          <p:nvPr/>
        </p:nvSpPr>
        <p:spPr>
          <a:xfrm>
            <a:off x="3589443" y="29102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50DF7-4024-0888-02D6-8DB9564B88B2}"/>
              </a:ext>
            </a:extLst>
          </p:cNvPr>
          <p:cNvSpPr txBox="1"/>
          <p:nvPr/>
        </p:nvSpPr>
        <p:spPr>
          <a:xfrm>
            <a:off x="4748190" y="2869446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E020C-4204-D736-CAD3-1577A259903F}"/>
              </a:ext>
            </a:extLst>
          </p:cNvPr>
          <p:cNvSpPr txBox="1"/>
          <p:nvPr/>
        </p:nvSpPr>
        <p:spPr>
          <a:xfrm>
            <a:off x="5743284" y="2868467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4BFAB-9C9E-1B08-A412-272EA58ED62B}"/>
              </a:ext>
            </a:extLst>
          </p:cNvPr>
          <p:cNvSpPr txBox="1"/>
          <p:nvPr/>
        </p:nvSpPr>
        <p:spPr>
          <a:xfrm>
            <a:off x="7624588" y="473030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행정직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94CD1-8057-BAFE-1809-8BDE71E621E4}"/>
              </a:ext>
            </a:extLst>
          </p:cNvPr>
          <p:cNvSpPr txBox="1"/>
          <p:nvPr/>
        </p:nvSpPr>
        <p:spPr>
          <a:xfrm>
            <a:off x="1270101" y="954269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D5810-1ECB-1518-D160-563509CB7778}"/>
              </a:ext>
            </a:extLst>
          </p:cNvPr>
          <p:cNvSpPr/>
          <p:nvPr/>
        </p:nvSpPr>
        <p:spPr>
          <a:xfrm>
            <a:off x="241851" y="255373"/>
            <a:ext cx="8969259" cy="64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2133E-78C7-F7A5-65C9-9A101B663180}"/>
              </a:ext>
            </a:extLst>
          </p:cNvPr>
          <p:cNvSpPr txBox="1"/>
          <p:nvPr/>
        </p:nvSpPr>
        <p:spPr>
          <a:xfrm>
            <a:off x="899627" y="314692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신규 런칭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 ‘9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 미래패스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만의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B9E06B-55DD-6B26-5325-5C9C37FDDF61}"/>
              </a:ext>
            </a:extLst>
          </p:cNvPr>
          <p:cNvSpPr/>
          <p:nvPr/>
        </p:nvSpPr>
        <p:spPr>
          <a:xfrm>
            <a:off x="8939253" y="438088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D8FB3B-E121-A571-EE4C-043AB58ED984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39954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9C3FF-EB6F-D655-1C09-2C04F406BA2B}"/>
              </a:ext>
            </a:extLst>
          </p:cNvPr>
          <p:cNvSpPr txBox="1"/>
          <p:nvPr/>
        </p:nvSpPr>
        <p:spPr>
          <a:xfrm>
            <a:off x="760799" y="4481838"/>
            <a:ext cx="8067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Who is coming?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수험생이</a:t>
            </a:r>
            <a:r>
              <a:rPr lang="en-US" altLang="ko-KR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최고의 교수님을 모시기 위한 미래인재의 파격 행보는 계속됩니다</a:t>
            </a:r>
            <a:r>
              <a:rPr lang="en-US" altLang="ko-KR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b="1" dirty="0">
                <a:solidFill>
                  <a:srgbClr val="EC55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신규 입성하는 모든 교수님들의 강의를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수강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2133E-78C7-F7A5-65C9-9A101B663180}"/>
              </a:ext>
            </a:extLst>
          </p:cNvPr>
          <p:cNvSpPr txBox="1"/>
          <p:nvPr/>
        </p:nvSpPr>
        <p:spPr>
          <a:xfrm>
            <a:off x="585937" y="314692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신규 런칭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 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미래인재고시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KEY PASS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만의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B389F-FED1-6F78-0A64-6C589318CD6A}"/>
              </a:ext>
            </a:extLst>
          </p:cNvPr>
          <p:cNvSpPr txBox="1"/>
          <p:nvPr/>
        </p:nvSpPr>
        <p:spPr>
          <a:xfrm>
            <a:off x="625565" y="408142"/>
            <a:ext cx="8374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+++++++++++    +++++++++++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088DDF51-F03E-2EF8-83F8-7E9D9A2C8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3657198" y="1035812"/>
            <a:ext cx="2000651" cy="33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F8A8FE97-D17F-6D9C-AE39-3B56C2872509}"/>
              </a:ext>
            </a:extLst>
          </p:cNvPr>
          <p:cNvSpPr/>
          <p:nvPr/>
        </p:nvSpPr>
        <p:spPr>
          <a:xfrm>
            <a:off x="4205085" y="301878"/>
            <a:ext cx="904875" cy="904875"/>
          </a:xfrm>
          <a:prstGeom prst="mathPlus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25129F-4B78-9821-DA73-DAC52C017865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61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2842"/>
              </p:ext>
            </p:extLst>
          </p:nvPr>
        </p:nvGraphicFramePr>
        <p:xfrm>
          <a:off x="9430473" y="1"/>
          <a:ext cx="2761527" cy="39668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hlinkClick r:id="rId2"/>
                        </a:rPr>
                        <a:t>https://www.miraeij.com/gosi/professor/home/?c3RlYWNoZXJfZms9NTI=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https://youtu.be/m7kldumCKVg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ko-KR" altLang="en-US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슬로건 내용 보이도록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https://www.modoogong.com/promotion/HYEJAPASS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선택에 따른 슬로건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 11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 참고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15893-E3ED-168E-F5FC-AA5A2E784FDC}"/>
              </a:ext>
            </a:extLst>
          </p:cNvPr>
          <p:cNvSpPr/>
          <p:nvPr/>
        </p:nvSpPr>
        <p:spPr>
          <a:xfrm>
            <a:off x="609671" y="2192551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F21B52-E1B1-BD42-6364-8568F434C960}"/>
              </a:ext>
            </a:extLst>
          </p:cNvPr>
          <p:cNvSpPr/>
          <p:nvPr/>
        </p:nvSpPr>
        <p:spPr>
          <a:xfrm>
            <a:off x="6879783" y="735226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EA9A-BEF0-0C24-15AE-0ADB6D32BD67}"/>
              </a:ext>
            </a:extLst>
          </p:cNvPr>
          <p:cNvSpPr/>
          <p:nvPr/>
        </p:nvSpPr>
        <p:spPr>
          <a:xfrm>
            <a:off x="269016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F55D75-8169-B5A9-B46B-98FCA9666614}"/>
              </a:ext>
            </a:extLst>
          </p:cNvPr>
          <p:cNvSpPr/>
          <p:nvPr/>
        </p:nvSpPr>
        <p:spPr>
          <a:xfrm>
            <a:off x="478497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7EF0D-FE0E-6CD5-068D-223A5523CF30}"/>
              </a:ext>
            </a:extLst>
          </p:cNvPr>
          <p:cNvSpPr txBox="1"/>
          <p:nvPr/>
        </p:nvSpPr>
        <p:spPr>
          <a:xfrm>
            <a:off x="5388660" y="3076111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C6EC2-85B2-3E99-4DBF-5BB13F107A97}"/>
              </a:ext>
            </a:extLst>
          </p:cNvPr>
          <p:cNvSpPr txBox="1"/>
          <p:nvPr/>
        </p:nvSpPr>
        <p:spPr>
          <a:xfrm>
            <a:off x="5282654" y="1645014"/>
            <a:ext cx="82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1CFC1-FE9C-7770-339C-932725129098}"/>
              </a:ext>
            </a:extLst>
          </p:cNvPr>
          <p:cNvSpPr txBox="1"/>
          <p:nvPr/>
        </p:nvSpPr>
        <p:spPr>
          <a:xfrm>
            <a:off x="3137757" y="1639278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90D07-060A-B05B-474E-0A21E7A528C4}"/>
              </a:ext>
            </a:extLst>
          </p:cNvPr>
          <p:cNvSpPr txBox="1"/>
          <p:nvPr/>
        </p:nvSpPr>
        <p:spPr>
          <a:xfrm>
            <a:off x="7449381" y="1639278"/>
            <a:ext cx="7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 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C1658-6182-7108-B136-543D235F0148}"/>
              </a:ext>
            </a:extLst>
          </p:cNvPr>
          <p:cNvSpPr txBox="1"/>
          <p:nvPr/>
        </p:nvSpPr>
        <p:spPr>
          <a:xfrm>
            <a:off x="1137602" y="30761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4D6C4-A445-F30E-AD4F-4CA431008D29}"/>
              </a:ext>
            </a:extLst>
          </p:cNvPr>
          <p:cNvSpPr txBox="1"/>
          <p:nvPr/>
        </p:nvSpPr>
        <p:spPr>
          <a:xfrm>
            <a:off x="3240198" y="3076112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F53AA-70EF-BCA4-A6D5-C697E0925B6F}"/>
              </a:ext>
            </a:extLst>
          </p:cNvPr>
          <p:cNvSpPr txBox="1"/>
          <p:nvPr/>
        </p:nvSpPr>
        <p:spPr>
          <a:xfrm>
            <a:off x="580925" y="329166"/>
            <a:ext cx="614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단기 </a:t>
            </a:r>
            <a:r>
              <a:rPr lang="en-US" altLang="ko-KR" b="1" i="0" dirty="0">
                <a:effectLst/>
                <a:latin typeface="+mn-ea"/>
              </a:rPr>
              <a:t>X </a:t>
            </a:r>
            <a:r>
              <a:rPr lang="ko-KR" altLang="en-US" b="1" i="0" dirty="0">
                <a:effectLst/>
                <a:latin typeface="+mn-ea"/>
              </a:rPr>
              <a:t>고득점 </a:t>
            </a:r>
            <a:r>
              <a:rPr lang="en-US" altLang="ko-KR" b="1" i="0" dirty="0">
                <a:effectLst/>
                <a:latin typeface="+mn-ea"/>
              </a:rPr>
              <a:t>= </a:t>
            </a:r>
            <a:r>
              <a:rPr lang="ko-KR" altLang="en-US" b="1" i="0" dirty="0">
                <a:effectLst/>
                <a:latin typeface="+mn-ea"/>
              </a:rPr>
              <a:t>절대합격 보장 </a:t>
            </a:r>
            <a:r>
              <a:rPr lang="ko-KR" altLang="en-US" b="1" i="0" dirty="0" err="1">
                <a:effectLst/>
                <a:latin typeface="+mn-ea"/>
              </a:rPr>
              <a:t>역대급</a:t>
            </a:r>
            <a:r>
              <a:rPr lang="ko-KR" altLang="en-US" b="1" i="0" dirty="0">
                <a:effectLst/>
                <a:latin typeface="+mn-ea"/>
              </a:rPr>
              <a:t> 레전드 교수진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7" y="3704385"/>
            <a:ext cx="2795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고개를 들어 앞을 봐라</a:t>
            </a:r>
            <a:r>
              <a:rPr lang="en-US" altLang="ko-KR" b="1" i="0" dirty="0">
                <a:effectLst/>
                <a:latin typeface="+mn-ea"/>
              </a:rPr>
              <a:t>,</a:t>
            </a:r>
          </a:p>
          <a:p>
            <a:pPr algn="l"/>
            <a:r>
              <a:rPr lang="ko-KR" altLang="en-US" b="1" dirty="0">
                <a:latin typeface="+mn-ea"/>
              </a:rPr>
              <a:t>그 앞에 합격이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i="0" dirty="0"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94BE0D-B477-24E9-5141-FF86F11D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2" y="3788876"/>
            <a:ext cx="2449018" cy="263467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4" y="5256110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형사소송법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신광은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06CDF5-669D-C754-6187-B0D4CCD81FC2}"/>
              </a:ext>
            </a:extLst>
          </p:cNvPr>
          <p:cNvSpPr/>
          <p:nvPr/>
        </p:nvSpPr>
        <p:spPr>
          <a:xfrm>
            <a:off x="595352" y="735226"/>
            <a:ext cx="1841458" cy="1343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995C2-F8DB-2F8F-D318-3539B2DBB71E}"/>
              </a:ext>
            </a:extLst>
          </p:cNvPr>
          <p:cNvSpPr txBox="1"/>
          <p:nvPr/>
        </p:nvSpPr>
        <p:spPr>
          <a:xfrm>
            <a:off x="1112951" y="1645015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A7836C-103A-ADB2-5F69-FCCED9BB0888}"/>
              </a:ext>
            </a:extLst>
          </p:cNvPr>
          <p:cNvSpPr txBox="1"/>
          <p:nvPr/>
        </p:nvSpPr>
        <p:spPr>
          <a:xfrm>
            <a:off x="775620" y="930551"/>
            <a:ext cx="13724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사례 중심 쉬운 설명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듣기만 해도 이해 완료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en-US" altLang="ko-KR" sz="1100" b="1" spc="-150" dirty="0">
                <a:latin typeface="+mn-ea"/>
              </a:rPr>
              <a:t>&amp; </a:t>
            </a:r>
            <a:r>
              <a:rPr lang="ko-KR" altLang="en-US" sz="1100" b="1" spc="-150" dirty="0">
                <a:latin typeface="+mn-ea"/>
              </a:rPr>
              <a:t>암기는 자동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59B1CE-37A8-D608-F6C9-F3CD8C4112A6}"/>
              </a:ext>
            </a:extLst>
          </p:cNvPr>
          <p:cNvSpPr/>
          <p:nvPr/>
        </p:nvSpPr>
        <p:spPr>
          <a:xfrm>
            <a:off x="195615" y="16902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CBCFB1-8396-3EBA-DBFE-92CDF0DA722F}"/>
              </a:ext>
            </a:extLst>
          </p:cNvPr>
          <p:cNvSpPr/>
          <p:nvPr/>
        </p:nvSpPr>
        <p:spPr>
          <a:xfrm>
            <a:off x="6879783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668BB-8518-B5B3-E7D2-99C6BAA301D9}"/>
              </a:ext>
            </a:extLst>
          </p:cNvPr>
          <p:cNvSpPr txBox="1"/>
          <p:nvPr/>
        </p:nvSpPr>
        <p:spPr>
          <a:xfrm>
            <a:off x="7075964" y="3256178"/>
            <a:ext cx="128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COMING SOON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352F47F-201C-FFA3-230F-CA99A038A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7522134" y="2287792"/>
            <a:ext cx="597964" cy="10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BACB15-5AFC-833A-850A-45C6BDD8A31E}"/>
              </a:ext>
            </a:extLst>
          </p:cNvPr>
          <p:cNvSpPr/>
          <p:nvPr/>
        </p:nvSpPr>
        <p:spPr>
          <a:xfrm>
            <a:off x="269016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464D34-235E-3A8B-A41A-9F4830384A7C}"/>
              </a:ext>
            </a:extLst>
          </p:cNvPr>
          <p:cNvSpPr/>
          <p:nvPr/>
        </p:nvSpPr>
        <p:spPr>
          <a:xfrm>
            <a:off x="478497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9957A00-1EE5-C37B-E96F-95570779D979}"/>
              </a:ext>
            </a:extLst>
          </p:cNvPr>
          <p:cNvGrpSpPr/>
          <p:nvPr/>
        </p:nvGrpSpPr>
        <p:grpSpPr>
          <a:xfrm>
            <a:off x="5282654" y="5301926"/>
            <a:ext cx="333375" cy="333375"/>
            <a:chOff x="5238750" y="5295386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2100B9-0F5D-E67F-1A30-954F2868E09D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652CE6C-7C9D-B94D-089A-C9EE8D09F940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FC57565A-915D-3348-6560-56C5C43BA075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B284C0A-D74B-C67D-7446-6B382399223F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112CF9-397B-80D2-11C7-A3A25B5BD9B7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A0447DC1-BFAD-2654-0038-9DE3480C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54" y="4952607"/>
            <a:ext cx="2284880" cy="128917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80D921BF-2D2E-26F8-367E-BAF6B1BC5A57}"/>
              </a:ext>
            </a:extLst>
          </p:cNvPr>
          <p:cNvSpPr/>
          <p:nvPr/>
        </p:nvSpPr>
        <p:spPr>
          <a:xfrm>
            <a:off x="5566536" y="477381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2A84-998A-AB56-04FB-C720E6497BFF}"/>
              </a:ext>
            </a:extLst>
          </p:cNvPr>
          <p:cNvSpPr txBox="1"/>
          <p:nvPr/>
        </p:nvSpPr>
        <p:spPr>
          <a:xfrm>
            <a:off x="9973733" y="384562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4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>
            <a:extLst>
              <a:ext uri="{FF2B5EF4-FFF2-40B4-BE49-F238E27FC236}">
                <a16:creationId xmlns:a16="http://schemas.microsoft.com/office/drawing/2014/main" id="{3BF748DF-50DC-38FD-DD9E-AD99A294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6" y="3672477"/>
            <a:ext cx="2172489" cy="2768372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06E568A-456A-0C2E-295D-EB04DB83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7" y="587655"/>
            <a:ext cx="2345260" cy="25897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7325CA-7999-9805-87DA-ACCBEBA82598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2D247-1748-C09A-FABC-861C5EE5AC8D}"/>
              </a:ext>
            </a:extLst>
          </p:cNvPr>
          <p:cNvSpPr txBox="1"/>
          <p:nvPr/>
        </p:nvSpPr>
        <p:spPr>
          <a:xfrm>
            <a:off x="4698326" y="557318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저절로 암기되는 쉬운 행정법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b="1" i="0" dirty="0">
                <a:effectLst/>
                <a:latin typeface="+mn-ea"/>
              </a:rPr>
              <a:t>삼위일체 행정법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73AFEF-FEA4-E11B-E5F2-D571F738605D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78F41D-0D34-A46F-9A80-1FDF26CB29D8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FFDD8B7-30B4-B396-0DE4-352EFD0F3DF2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F5F2F34-69E0-F3C5-7A22-DB6D9F0B1E33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39DAEDC8-A3AC-C428-393F-2C2022C3E9F4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19F5418-07E2-2E47-1631-49E9647A6C8E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2E7289-670D-8EA4-DC1F-12000581B9F4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5A13337-3988-36B5-66EE-3B96494A454B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행정법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김정일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A2F5E3-245C-6820-2AE3-5751B0B05C87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5070A-63F2-5B44-6663-4D4D2418FD3D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행정학 고득점 자동완성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네비게이션 행정학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BE4743-8293-B4AC-4562-DBEFA3043E0E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13CE1A-BBA0-033F-2BA9-71476B6D2941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1D49A97-9D07-00EB-195D-D399669046A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6AA6C2-F471-66EF-2751-8B0CD66C598A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5B619B25-F782-BD19-4278-2B6B9FB95DFC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386D479-A0A4-13BA-CA1D-DB28B77DDB57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8F51843-B878-070C-2F30-5BD516017CE2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A6E20A5-91D0-1345-D1CA-C4A1459B0F23}"/>
              </a:ext>
            </a:extLst>
          </p:cNvPr>
          <p:cNvSpPr txBox="1"/>
          <p:nvPr/>
        </p:nvSpPr>
        <p:spPr>
          <a:xfrm>
            <a:off x="3323344" y="5223911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행정학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 err="1">
                <a:effectLst/>
                <a:latin typeface="+mn-ea"/>
              </a:rPr>
              <a:t>위계점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0E1F483-D9AB-B770-F66C-7050D455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77" y="1812410"/>
            <a:ext cx="2284880" cy="128985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AE300A5-A43C-E276-1523-967102FDF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86" y="4964371"/>
            <a:ext cx="2340717" cy="1305192"/>
          </a:xfrm>
          <a:prstGeom prst="rect">
            <a:avLst/>
          </a:prstGeom>
        </p:spPr>
      </p:pic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5585EC2B-AD4F-2050-5D2C-0BD37EF7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13898"/>
              </p:ext>
            </p:extLst>
          </p:nvPr>
        </p:nvGraphicFramePr>
        <p:xfrm>
          <a:off x="9430473" y="1"/>
          <a:ext cx="2761527" cy="43325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/>
                        <a:t>https://www.miraeij.com/gosi/professor/home/?c3RlYWNoZXJfZms9OTQ=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/>
                        <a:t>https://youtu.be/JdBJtMFun5k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T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/>
                        <a:t>https://www.miraeij.com/gosi/professor/home/?c3RlYWNoZXJfZms9OTU=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/>
                        <a:t>https://youtu.be/eJQX5LqPeK8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7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691573"/>
              </p:ext>
            </p:extLst>
          </p:nvPr>
        </p:nvGraphicFramePr>
        <p:xfrm>
          <a:off x="9430473" y="1"/>
          <a:ext cx="2761527" cy="32352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정통 교수님 추후 전달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 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https://www.miraeij.com/gosi/professor/home/?c3RlYWNoZXJfZms9NTY=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 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https://youtu.be/xpkN0_mtX0g</a:t>
                      </a:r>
                      <a:endParaRPr lang="ko-KR" altLang="en-US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3B883D-7435-0EBD-7DDA-F987E8D2356D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00E75-6E72-A003-D3E4-3B590049DB70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출제중심</a:t>
            </a:r>
            <a:r>
              <a:rPr lang="en-US" altLang="ko-KR" b="1" i="0" dirty="0">
                <a:effectLst/>
                <a:latin typeface="+mn-ea"/>
              </a:rPr>
              <a:t>&amp;</a:t>
            </a:r>
            <a:r>
              <a:rPr lang="ko-KR" altLang="en-US" b="1" i="0" dirty="0">
                <a:effectLst/>
                <a:latin typeface="+mn-ea"/>
              </a:rPr>
              <a:t>이미지 한국사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노베이스도 한국사 만점 가능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5C2A92-B2F5-B2F8-CCEA-D276000D8C97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389C07-2205-199B-555E-56A9B78745A5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32803-A9A9-E319-C1DF-A2B688100885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C0FD78F-A006-28A1-9957-2C60EC8E1B37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4FD710B-D093-6C5D-4A7A-D1D1E88CDE28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74123C-0881-E524-5380-1643323E7221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3D4A56-FC93-8EBD-D6E0-6B00DD98CBFA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0DE37-531D-9ADA-C743-9548DBD5F301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70633D-D86A-DD32-FADD-231BF4A7789F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2C092E-EF30-72E3-CDE7-D77466B1149E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6991B68-35B0-7823-1597-3D9060A8E3B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1F2C4F7-5CAF-DBFE-7953-1EF72EF6DD4D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221E9E07-B0EA-6B08-C323-2D8B1D19F889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7665077-57DD-6E43-BFA3-510B0B3526F4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E11D469-D789-6A69-DE87-E2BF8BF57AF3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47A8FC-FEE4-E04D-293E-BE9426DFB89E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 err="1">
                <a:latin typeface="+mn-ea"/>
              </a:rPr>
              <a:t>교정학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정 통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749BF6-62C7-D7E4-FF1A-09567FF0280A}"/>
              </a:ext>
            </a:extLst>
          </p:cNvPr>
          <p:cNvSpPr txBox="1"/>
          <p:nvPr/>
        </p:nvSpPr>
        <p:spPr>
          <a:xfrm>
            <a:off x="3323344" y="5223911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한국사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 err="1">
                <a:effectLst/>
                <a:latin typeface="+mn-ea"/>
              </a:rPr>
              <a:t>전근룡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A6EDB67-62A8-BD20-523B-A54A86648F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4877" y="4959477"/>
            <a:ext cx="2298324" cy="12891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0FB19B0-DBC1-DF2B-9240-24119D80CA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645" y="3686669"/>
            <a:ext cx="2314020" cy="268555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5D43285-9A74-8F67-D730-CBA7798DC0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3972" y="482727"/>
            <a:ext cx="2123039" cy="26678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038667-C1E2-BF21-5ACD-6C80AF3600B3}"/>
              </a:ext>
            </a:extLst>
          </p:cNvPr>
          <p:cNvSpPr txBox="1"/>
          <p:nvPr/>
        </p:nvSpPr>
        <p:spPr>
          <a:xfrm>
            <a:off x="4698326" y="574364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차별화 된 합격 노하우로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i="0" dirty="0">
                <a:effectLst/>
                <a:latin typeface="+mn-ea"/>
              </a:rPr>
              <a:t>최단기 합격</a:t>
            </a:r>
          </a:p>
        </p:txBody>
      </p:sp>
      <p:grpSp>
        <p:nvGrpSpPr>
          <p:cNvPr id="48" name="Video Player" descr="&lt;SmartSettings&gt;&lt;SmartResize enabled=&quot;True&quot; minWidth=&quot;70&quot; minHeight=&quot;70&quot; /&gt;&lt;/SmartSettings&gt;">
            <a:extLst>
              <a:ext uri="{FF2B5EF4-FFF2-40B4-BE49-F238E27FC236}">
                <a16:creationId xmlns:a16="http://schemas.microsoft.com/office/drawing/2014/main" id="{AC5D88F7-5AA2-495A-7C45-DCD69FBC60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74877" y="1868611"/>
            <a:ext cx="2409209" cy="1289175"/>
            <a:chOff x="595686" y="1261242"/>
            <a:chExt cx="2592288" cy="1728192"/>
          </a:xfrm>
        </p:grpSpPr>
        <p:sp>
          <p:nvSpPr>
            <p:cNvPr id="49" name="Media Controls Background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472839-FCAE-BF29-90BB-4A24A7E0B49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5686" y="2845855"/>
              <a:ext cx="2592288" cy="1435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F214C6-A9BD-3974-352F-46133B3FC79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95686" y="1261242"/>
              <a:ext cx="2592288" cy="1584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Play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B732E0-CD20-F7C7-7C13-24FF8CE8532E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814063" y="1868930"/>
              <a:ext cx="155531" cy="242621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Volume Control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7AEE443-9D3C-E0A6-B190-5FA009B75502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089836" y="2883479"/>
              <a:ext cx="65002" cy="68331"/>
            </a:xfrm>
            <a:custGeom>
              <a:avLst/>
              <a:gdLst>
                <a:gd name="T0" fmla="*/ 318 w 418"/>
                <a:gd name="T1" fmla="*/ 0 h 351"/>
                <a:gd name="T2" fmla="*/ 308 w 418"/>
                <a:gd name="T3" fmla="*/ 22 h 351"/>
                <a:gd name="T4" fmla="*/ 308 w 418"/>
                <a:gd name="T5" fmla="*/ 318 h 351"/>
                <a:gd name="T6" fmla="*/ 327 w 418"/>
                <a:gd name="T7" fmla="*/ 338 h 351"/>
                <a:gd name="T8" fmla="*/ 327 w 418"/>
                <a:gd name="T9" fmla="*/ 3 h 351"/>
                <a:gd name="T10" fmla="*/ 318 w 418"/>
                <a:gd name="T11" fmla="*/ 0 h 351"/>
                <a:gd name="T12" fmla="*/ 223 w 418"/>
                <a:gd name="T13" fmla="*/ 4 h 351"/>
                <a:gd name="T14" fmla="*/ 216 w 418"/>
                <a:gd name="T15" fmla="*/ 5 h 351"/>
                <a:gd name="T16" fmla="*/ 87 w 418"/>
                <a:gd name="T17" fmla="*/ 92 h 351"/>
                <a:gd name="T18" fmla="*/ 8 w 418"/>
                <a:gd name="T19" fmla="*/ 92 h 351"/>
                <a:gd name="T20" fmla="*/ 0 w 418"/>
                <a:gd name="T21" fmla="*/ 100 h 351"/>
                <a:gd name="T22" fmla="*/ 0 w 418"/>
                <a:gd name="T23" fmla="*/ 242 h 351"/>
                <a:gd name="T24" fmla="*/ 8 w 418"/>
                <a:gd name="T25" fmla="*/ 251 h 351"/>
                <a:gd name="T26" fmla="*/ 87 w 418"/>
                <a:gd name="T27" fmla="*/ 251 h 351"/>
                <a:gd name="T28" fmla="*/ 216 w 418"/>
                <a:gd name="T29" fmla="*/ 337 h 351"/>
                <a:gd name="T30" fmla="*/ 229 w 418"/>
                <a:gd name="T31" fmla="*/ 330 h 351"/>
                <a:gd name="T32" fmla="*/ 229 w 418"/>
                <a:gd name="T33" fmla="*/ 12 h 351"/>
                <a:gd name="T34" fmla="*/ 223 w 418"/>
                <a:gd name="T35" fmla="*/ 4 h 351"/>
                <a:gd name="T36" fmla="*/ 212 w 418"/>
                <a:gd name="T37" fmla="*/ 28 h 351"/>
                <a:gd name="T38" fmla="*/ 212 w 418"/>
                <a:gd name="T39" fmla="*/ 315 h 351"/>
                <a:gd name="T40" fmla="*/ 94 w 418"/>
                <a:gd name="T41" fmla="*/ 235 h 351"/>
                <a:gd name="T42" fmla="*/ 89 w 418"/>
                <a:gd name="T43" fmla="*/ 233 h 351"/>
                <a:gd name="T44" fmla="*/ 17 w 418"/>
                <a:gd name="T45" fmla="*/ 233 h 351"/>
                <a:gd name="T46" fmla="*/ 17 w 418"/>
                <a:gd name="T47" fmla="*/ 108 h 351"/>
                <a:gd name="T48" fmla="*/ 89 w 418"/>
                <a:gd name="T49" fmla="*/ 108 h 351"/>
                <a:gd name="T50" fmla="*/ 94 w 418"/>
                <a:gd name="T51" fmla="*/ 107 h 351"/>
                <a:gd name="T52" fmla="*/ 212 w 418"/>
                <a:gd name="T53" fmla="*/ 28 h 351"/>
                <a:gd name="T54" fmla="*/ 274 w 418"/>
                <a:gd name="T55" fmla="*/ 52 h 351"/>
                <a:gd name="T56" fmla="*/ 264 w 418"/>
                <a:gd name="T57" fmla="*/ 75 h 351"/>
                <a:gd name="T58" fmla="*/ 264 w 418"/>
                <a:gd name="T59" fmla="*/ 265 h 351"/>
                <a:gd name="T60" fmla="*/ 284 w 418"/>
                <a:gd name="T61" fmla="*/ 285 h 351"/>
                <a:gd name="T62" fmla="*/ 284 w 418"/>
                <a:gd name="T63" fmla="*/ 56 h 351"/>
                <a:gd name="T64" fmla="*/ 274 w 418"/>
                <a:gd name="T65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351">
                  <a:moveTo>
                    <a:pt x="318" y="0"/>
                  </a:moveTo>
                  <a:cubicBezTo>
                    <a:pt x="308" y="1"/>
                    <a:pt x="299" y="14"/>
                    <a:pt x="308" y="22"/>
                  </a:cubicBezTo>
                  <a:cubicBezTo>
                    <a:pt x="389" y="106"/>
                    <a:pt x="389" y="236"/>
                    <a:pt x="308" y="318"/>
                  </a:cubicBezTo>
                  <a:cubicBezTo>
                    <a:pt x="295" y="331"/>
                    <a:pt x="315" y="351"/>
                    <a:pt x="327" y="338"/>
                  </a:cubicBezTo>
                  <a:cubicBezTo>
                    <a:pt x="418" y="245"/>
                    <a:pt x="418" y="97"/>
                    <a:pt x="327" y="3"/>
                  </a:cubicBezTo>
                  <a:cubicBezTo>
                    <a:pt x="324" y="0"/>
                    <a:pt x="321" y="0"/>
                    <a:pt x="318" y="0"/>
                  </a:cubicBezTo>
                  <a:close/>
                  <a:moveTo>
                    <a:pt x="223" y="4"/>
                  </a:moveTo>
                  <a:cubicBezTo>
                    <a:pt x="219" y="4"/>
                    <a:pt x="216" y="5"/>
                    <a:pt x="216" y="5"/>
                  </a:cubicBezTo>
                  <a:lnTo>
                    <a:pt x="87" y="92"/>
                  </a:lnTo>
                  <a:lnTo>
                    <a:pt x="8" y="92"/>
                  </a:lnTo>
                  <a:cubicBezTo>
                    <a:pt x="3" y="92"/>
                    <a:pt x="0" y="98"/>
                    <a:pt x="0" y="100"/>
                  </a:cubicBezTo>
                  <a:lnTo>
                    <a:pt x="0" y="242"/>
                  </a:lnTo>
                  <a:cubicBezTo>
                    <a:pt x="0" y="248"/>
                    <a:pt x="6" y="251"/>
                    <a:pt x="8" y="251"/>
                  </a:cubicBezTo>
                  <a:lnTo>
                    <a:pt x="87" y="251"/>
                  </a:lnTo>
                  <a:lnTo>
                    <a:pt x="216" y="337"/>
                  </a:lnTo>
                  <a:cubicBezTo>
                    <a:pt x="225" y="343"/>
                    <a:pt x="229" y="333"/>
                    <a:pt x="229" y="330"/>
                  </a:cubicBezTo>
                  <a:lnTo>
                    <a:pt x="229" y="12"/>
                  </a:lnTo>
                  <a:cubicBezTo>
                    <a:pt x="229" y="7"/>
                    <a:pt x="226" y="5"/>
                    <a:pt x="223" y="4"/>
                  </a:cubicBezTo>
                  <a:close/>
                  <a:moveTo>
                    <a:pt x="212" y="28"/>
                  </a:moveTo>
                  <a:lnTo>
                    <a:pt x="212" y="315"/>
                  </a:lnTo>
                  <a:lnTo>
                    <a:pt x="94" y="235"/>
                  </a:lnTo>
                  <a:cubicBezTo>
                    <a:pt x="92" y="234"/>
                    <a:pt x="90" y="233"/>
                    <a:pt x="89" y="233"/>
                  </a:cubicBezTo>
                  <a:lnTo>
                    <a:pt x="17" y="233"/>
                  </a:lnTo>
                  <a:lnTo>
                    <a:pt x="17" y="108"/>
                  </a:lnTo>
                  <a:lnTo>
                    <a:pt x="89" y="108"/>
                  </a:lnTo>
                  <a:cubicBezTo>
                    <a:pt x="90" y="108"/>
                    <a:pt x="92" y="108"/>
                    <a:pt x="94" y="107"/>
                  </a:cubicBezTo>
                  <a:lnTo>
                    <a:pt x="212" y="28"/>
                  </a:lnTo>
                  <a:close/>
                  <a:moveTo>
                    <a:pt x="274" y="52"/>
                  </a:moveTo>
                  <a:cubicBezTo>
                    <a:pt x="264" y="53"/>
                    <a:pt x="255" y="66"/>
                    <a:pt x="264" y="75"/>
                  </a:cubicBezTo>
                  <a:cubicBezTo>
                    <a:pt x="316" y="129"/>
                    <a:pt x="316" y="212"/>
                    <a:pt x="264" y="265"/>
                  </a:cubicBezTo>
                  <a:cubicBezTo>
                    <a:pt x="252" y="278"/>
                    <a:pt x="271" y="298"/>
                    <a:pt x="284" y="285"/>
                  </a:cubicBezTo>
                  <a:cubicBezTo>
                    <a:pt x="346" y="221"/>
                    <a:pt x="346" y="121"/>
                    <a:pt x="284" y="56"/>
                  </a:cubicBezTo>
                  <a:cubicBezTo>
                    <a:pt x="281" y="53"/>
                    <a:pt x="277" y="52"/>
                    <a:pt x="274" y="52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Play Button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32942343-C3C3-0CF3-3096-07FF25508C71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48501" y="2878839"/>
              <a:ext cx="53492" cy="77610"/>
            </a:xfrm>
            <a:custGeom>
              <a:avLst/>
              <a:gdLst>
                <a:gd name="T0" fmla="*/ 9 w 344"/>
                <a:gd name="T1" fmla="*/ 0 h 397"/>
                <a:gd name="T2" fmla="*/ 0 w 344"/>
                <a:gd name="T3" fmla="*/ 9 h 397"/>
                <a:gd name="T4" fmla="*/ 0 w 344"/>
                <a:gd name="T5" fmla="*/ 387 h 397"/>
                <a:gd name="T6" fmla="*/ 13 w 344"/>
                <a:gd name="T7" fmla="*/ 394 h 397"/>
                <a:gd name="T8" fmla="*/ 339 w 344"/>
                <a:gd name="T9" fmla="*/ 205 h 397"/>
                <a:gd name="T10" fmla="*/ 339 w 344"/>
                <a:gd name="T11" fmla="*/ 191 h 397"/>
                <a:gd name="T12" fmla="*/ 13 w 344"/>
                <a:gd name="T13" fmla="*/ 2 h 397"/>
                <a:gd name="T14" fmla="*/ 9 w 344"/>
                <a:gd name="T15" fmla="*/ 0 h 397"/>
                <a:gd name="T16" fmla="*/ 17 w 344"/>
                <a:gd name="T17" fmla="*/ 24 h 397"/>
                <a:gd name="T18" fmla="*/ 318 w 344"/>
                <a:gd name="T19" fmla="*/ 198 h 397"/>
                <a:gd name="T20" fmla="*/ 17 w 344"/>
                <a:gd name="T21" fmla="*/ 372 h 397"/>
                <a:gd name="T22" fmla="*/ 17 w 344"/>
                <a:gd name="T23" fmla="*/ 2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97">
                  <a:moveTo>
                    <a:pt x="9" y="0"/>
                  </a:moveTo>
                  <a:cubicBezTo>
                    <a:pt x="5" y="0"/>
                    <a:pt x="0" y="4"/>
                    <a:pt x="0" y="9"/>
                  </a:cubicBezTo>
                  <a:lnTo>
                    <a:pt x="0" y="387"/>
                  </a:lnTo>
                  <a:cubicBezTo>
                    <a:pt x="0" y="393"/>
                    <a:pt x="8" y="397"/>
                    <a:pt x="13" y="394"/>
                  </a:cubicBezTo>
                  <a:lnTo>
                    <a:pt x="339" y="205"/>
                  </a:lnTo>
                  <a:cubicBezTo>
                    <a:pt x="344" y="202"/>
                    <a:pt x="344" y="194"/>
                    <a:pt x="339" y="191"/>
                  </a:cubicBezTo>
                  <a:lnTo>
                    <a:pt x="13" y="2"/>
                  </a:lnTo>
                  <a:cubicBezTo>
                    <a:pt x="12" y="1"/>
                    <a:pt x="11" y="0"/>
                    <a:pt x="9" y="0"/>
                  </a:cubicBezTo>
                  <a:close/>
                  <a:moveTo>
                    <a:pt x="17" y="24"/>
                  </a:moveTo>
                  <a:lnTo>
                    <a:pt x="318" y="198"/>
                  </a:lnTo>
                  <a:lnTo>
                    <a:pt x="17" y="372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83DF8A4-A76C-6C85-AB97-32EE26F4EA2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8763" y="2902650"/>
              <a:ext cx="2323539" cy="264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Slider Thumb" descr="&lt;SmartSettings&gt;&lt;SmartResize anchorLeft=&quot;Relativ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A9FB849-7FF1-51E4-A9A2-473F2740037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32470" y="2883058"/>
              <a:ext cx="55523" cy="6917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7F8E4F4-275A-244D-2DE0-6E8079F75BC3}"/>
              </a:ext>
            </a:extLst>
          </p:cNvPr>
          <p:cNvSpPr/>
          <p:nvPr/>
        </p:nvSpPr>
        <p:spPr>
          <a:xfrm>
            <a:off x="7230626" y="2256011"/>
            <a:ext cx="376248" cy="2773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1CF915A6-E04B-54F2-D928-D99F4AA1EBDA}"/>
              </a:ext>
            </a:extLst>
          </p:cNvPr>
          <p:cNvSpPr/>
          <p:nvPr/>
        </p:nvSpPr>
        <p:spPr>
          <a:xfrm rot="5400000">
            <a:off x="7370764" y="2343998"/>
            <a:ext cx="135148" cy="1171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15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0I0j5xrtSkVBWWUP++Om3nvW3p1EZx9xOpLHBAI+p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75757</TotalTime>
  <Words>5973</Words>
  <Application>Microsoft Office PowerPoint</Application>
  <PresentationFormat>와이드스크린</PresentationFormat>
  <Paragraphs>1093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Arial</vt:lpstr>
      <vt:lpstr>HY견고딕</vt:lpstr>
      <vt:lpstr>Modern H Medium</vt:lpstr>
      <vt:lpstr>돋움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4967</cp:revision>
  <cp:lastPrinted>2022-10-26T01:53:07Z</cp:lastPrinted>
  <dcterms:created xsi:type="dcterms:W3CDTF">2015-11-11T05:38:26Z</dcterms:created>
  <dcterms:modified xsi:type="dcterms:W3CDTF">2023-02-22T09:47:15Z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