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83" r:id="rId2"/>
    <p:sldId id="687" r:id="rId3"/>
    <p:sldId id="734" r:id="rId4"/>
    <p:sldId id="753" r:id="rId5"/>
    <p:sldId id="754" r:id="rId6"/>
    <p:sldId id="755" r:id="rId7"/>
    <p:sldId id="752" r:id="rId8"/>
    <p:sldId id="756" r:id="rId9"/>
    <p:sldId id="750" r:id="rId10"/>
    <p:sldId id="758" r:id="rId11"/>
    <p:sldId id="742" r:id="rId12"/>
    <p:sldId id="759" r:id="rId13"/>
    <p:sldId id="744" r:id="rId14"/>
    <p:sldId id="733" r:id="rId15"/>
  </p:sldIdLst>
  <p:sldSz cx="12192000" cy="6858000"/>
  <p:notesSz cx="6735763" cy="9866313"/>
  <p:embeddedFontLst>
    <p:embeddedFont>
      <p:font typeface="나눔바른고딕" panose="020B0600000101010101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휴먼매직체" panose="02030504000101010101" pitchFamily="18" charset="-127"/>
      <p:regular r:id="rId22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7DB18FB4-D122-4FAD-ACFA-EA4F139094DB}">
          <p14:sldIdLst>
            <p14:sldId id="283"/>
          </p14:sldIdLst>
        </p14:section>
        <p14:section name="PR페이지" id="{2955F383-6F4F-4D96-8F5D-5A051B505CAC}">
          <p14:sldIdLst>
            <p14:sldId id="687"/>
            <p14:sldId id="734"/>
            <p14:sldId id="753"/>
            <p14:sldId id="754"/>
            <p14:sldId id="755"/>
            <p14:sldId id="752"/>
            <p14:sldId id="756"/>
            <p14:sldId id="750"/>
            <p14:sldId id="758"/>
            <p14:sldId id="742"/>
            <p14:sldId id="759"/>
            <p14:sldId id="744"/>
          </p14:sldIdLst>
        </p14:section>
        <p14:section name="배너" id="{975A071A-C7A2-4F92-B90C-E3EB3E80B511}">
          <p14:sldIdLst>
            <p14:sldId id="7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291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한혜진" initials="한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33"/>
    <a:srgbClr val="2889CD"/>
    <a:srgbClr val="FFF7DD"/>
    <a:srgbClr val="EEB500"/>
    <a:srgbClr val="7F6000"/>
    <a:srgbClr val="ED7D31"/>
    <a:srgbClr val="D9D9D9"/>
    <a:srgbClr val="FEC200"/>
    <a:srgbClr val="1D1D1D"/>
    <a:srgbClr val="C7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27F97BB-C833-4FB7-BDE5-3F7075034690}" styleName="테마 스타일 2 - 강조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25" autoAdjust="0"/>
    <p:restoredTop sz="96370" autoAdjust="0"/>
  </p:normalViewPr>
  <p:slideViewPr>
    <p:cSldViewPr snapToGrid="0">
      <p:cViewPr varScale="1">
        <p:scale>
          <a:sx n="110" d="100"/>
          <a:sy n="110" d="100"/>
        </p:scale>
        <p:origin x="660" y="108"/>
      </p:cViewPr>
      <p:guideLst>
        <p:guide orient="horz" pos="2205"/>
        <p:guide pos="291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16" d="100"/>
          <a:sy n="116" d="100"/>
        </p:scale>
        <p:origin x="211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14763" y="1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E8D378-8015-471B-B564-0512C1E95F99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1" y="9371014"/>
            <a:ext cx="2919413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14763" y="9371014"/>
            <a:ext cx="2919412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4A370-B5F4-4CB9-BB6B-E4C0A74A968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5796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80292" y="132731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5341938" y="627063"/>
            <a:ext cx="16186151" cy="9105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5374" y="9371287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AAA7C-52DF-4DF8-867E-DFE324611CC7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머리글 개체 틀 1">
            <a:extLst>
              <a:ext uri="{FF2B5EF4-FFF2-40B4-BE49-F238E27FC236}">
                <a16:creationId xmlns:a16="http://schemas.microsoft.com/office/drawing/2014/main" id="{375E3BC1-B9A6-4911-BE3B-91C1CF35F960}"/>
              </a:ext>
            </a:extLst>
          </p:cNvPr>
          <p:cNvSpPr txBox="1">
            <a:spLocks/>
          </p:cNvSpPr>
          <p:nvPr/>
        </p:nvSpPr>
        <p:spPr>
          <a:xfrm>
            <a:off x="5472150" y="627761"/>
            <a:ext cx="1183322" cy="8180785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118586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-5343525" y="627063"/>
            <a:ext cx="16189325" cy="9107487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577" y="4748164"/>
            <a:ext cx="5388610" cy="3884861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284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096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1AAA7C-52DF-4DF8-867E-DFE324611CC7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526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14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2054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228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947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42466" y="17252"/>
            <a:ext cx="9375134" cy="6813376"/>
          </a:xfrm>
          <a:prstGeom prst="rect">
            <a:avLst/>
          </a:prstGeom>
          <a:noFill/>
          <a:ln w="12700">
            <a:solidFill>
              <a:srgbClr val="C0C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1820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8010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5057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880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37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9986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122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2212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E89D3-4BDC-46C1-8DDF-27BD1096D2BC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6470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6E89D3-4BDC-46C1-8DDF-27BD1096D2BC}" type="datetimeFigureOut">
              <a:rPr lang="ko-KR" altLang="en-US" smtClean="0"/>
              <a:t>2023-02-27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2F904-7F78-4D1F-ADDF-5DB809D73A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034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3" r:id="rId12"/>
    <p:sldLayoutId id="2147483664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hyperlink" Target="https://cafe.naver.com/im119/3268" TargetMode="External"/><Relationship Id="rId7" Type="http://schemas.openxmlformats.org/officeDocument/2006/relationships/image" Target="../media/image12.png"/><Relationship Id="rId12" Type="http://schemas.microsoft.com/office/2007/relationships/hdphoto" Target="../media/hdphoto1.wdp"/><Relationship Id="rId2" Type="http://schemas.openxmlformats.org/officeDocument/2006/relationships/hyperlink" Target="https://cafe.naver.com/gsdccompany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hyperlink" Target="https://cafe.naver.com/firepass119" TargetMode="External"/><Relationship Id="rId10" Type="http://schemas.openxmlformats.org/officeDocument/2006/relationships/image" Target="../media/image15.png"/><Relationship Id="rId4" Type="http://schemas.openxmlformats.org/officeDocument/2006/relationships/hyperlink" Target="https://cafe.daum.net/im119?q=%EC%86%8C%EB%B0%A9%EA%B3%B5%EB%AC%B4%EC%9B%90" TargetMode="External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raeij.com/gosi/promotion/correction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iraeij.com/fire/promotion/kfinal/#tab0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3"/>
          <p:cNvSpPr>
            <a:spLocks noChangeShapeType="1"/>
          </p:cNvSpPr>
          <p:nvPr/>
        </p:nvSpPr>
        <p:spPr bwMode="auto">
          <a:xfrm>
            <a:off x="2028860" y="1553857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553" y="930680"/>
            <a:ext cx="1617846" cy="505944"/>
          </a:xfrm>
          <a:prstGeom prst="rect">
            <a:avLst/>
          </a:prstGeom>
        </p:spPr>
      </p:pic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9370745"/>
              </p:ext>
            </p:extLst>
          </p:nvPr>
        </p:nvGraphicFramePr>
        <p:xfrm>
          <a:off x="5020590" y="3724779"/>
          <a:ext cx="5320420" cy="25615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4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63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985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프로젝트 명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b="1" dirty="0">
                          <a:solidFill>
                            <a:prstClr val="black">
                              <a:lumMod val="65000"/>
                              <a:lumOff val="35000"/>
                            </a:prstClr>
                          </a:solidFill>
                          <a:latin typeface="+mn-ea"/>
                        </a:rPr>
                        <a:t>막판 실력 뒤집기 특강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780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버전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/>
                        <a:t>V1.1</a:t>
                      </a:r>
                      <a:endParaRPr lang="en-US" altLang="ko-KR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888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작성일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2023.02.13</a:t>
                      </a:r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753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기획 담당자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900" dirty="0"/>
                        <a:t>온라인 </a:t>
                      </a:r>
                      <a:r>
                        <a:rPr lang="ko-KR" altLang="en-US" sz="900" dirty="0" err="1"/>
                        <a:t>컨텐츠기획팀</a:t>
                      </a:r>
                      <a:r>
                        <a:rPr lang="ko-KR" altLang="en-US" sz="900" dirty="0"/>
                        <a:t> </a:t>
                      </a:r>
                      <a:r>
                        <a:rPr lang="ko-KR" altLang="en-US" sz="900" dirty="0" err="1"/>
                        <a:t>이승애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76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오픈 예정일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900" dirty="0"/>
                        <a:t>2023.02.20</a:t>
                      </a:r>
                      <a:endParaRPr lang="ko-KR" altLang="en-US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98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dirty="0">
                          <a:solidFill>
                            <a:schemeClr val="tx1"/>
                          </a:solidFill>
                          <a:latin typeface="나눔바른고딕" panose="020B0603020101020101" pitchFamily="50" charset="-127"/>
                          <a:ea typeface="나눔바른고딕" panose="020B0603020101020101" pitchFamily="50" charset="-127"/>
                        </a:rPr>
                        <a:t>내용 요약</a:t>
                      </a:r>
                    </a:p>
                  </a:txBody>
                  <a:tcPr marL="89987" marR="89987" marT="44994" marB="44994" anchor="ctr">
                    <a:lnR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AutoNum type="arabicPeriod"/>
                      </a:pPr>
                      <a:endParaRPr lang="en-US" altLang="ko-KR" sz="900" dirty="0"/>
                    </a:p>
                  </a:txBody>
                  <a:tcPr marL="89987" marR="89987" marT="44994" marB="44994" anchor="ctr">
                    <a:lnL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30523099"/>
                  </a:ext>
                </a:extLst>
              </a:tr>
            </a:tbl>
          </a:graphicData>
        </a:graphic>
      </p:graphicFrame>
      <p:sp>
        <p:nvSpPr>
          <p:cNvPr id="17" name="Line 3"/>
          <p:cNvSpPr>
            <a:spLocks noChangeShapeType="1"/>
          </p:cNvSpPr>
          <p:nvPr/>
        </p:nvSpPr>
        <p:spPr bwMode="auto">
          <a:xfrm>
            <a:off x="2028860" y="2639318"/>
            <a:ext cx="8312150" cy="0"/>
          </a:xfrm>
          <a:prstGeom prst="line">
            <a:avLst/>
          </a:prstGeom>
          <a:noFill/>
          <a:ln w="53975">
            <a:solidFill>
              <a:schemeClr val="accent5"/>
            </a:solidFill>
            <a:round/>
            <a:headEnd/>
            <a:tailEnd/>
          </a:ln>
        </p:spPr>
        <p:txBody>
          <a:bodyPr lIns="91423" tIns="45712" rIns="91423" bIns="45712"/>
          <a:lstStyle/>
          <a:p>
            <a:endParaRPr lang="ko-KR" altLang="en-US">
              <a:latin typeface="+mn-ea"/>
              <a:ea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28860" y="1881631"/>
            <a:ext cx="7277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막판 실력 뒤집기 특강</a:t>
            </a:r>
          </a:p>
        </p:txBody>
      </p:sp>
    </p:spTree>
    <p:extLst>
      <p:ext uri="{BB962C8B-B14F-4D97-AF65-F5344CB8AC3E}">
        <p14:creationId xmlns:p14="http://schemas.microsoft.com/office/powerpoint/2010/main" val="4294028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그림 25">
            <a:extLst>
              <a:ext uri="{FF2B5EF4-FFF2-40B4-BE49-F238E27FC236}">
                <a16:creationId xmlns:a16="http://schemas.microsoft.com/office/drawing/2014/main" id="{9F266A12-3F95-AA31-C11F-B2A6F9BF2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9790" y="1529937"/>
            <a:ext cx="2385011" cy="2437473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A2F586D-41AC-2AB1-79F7-6CA7ED2D28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496883"/>
              </p:ext>
            </p:extLst>
          </p:nvPr>
        </p:nvGraphicFramePr>
        <p:xfrm>
          <a:off x="9476174" y="17756"/>
          <a:ext cx="2654423" cy="266687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강의 자동 지급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spc="-100" baseline="0" dirty="0">
                          <a:latin typeface="+mn-ea"/>
                        </a:rPr>
                        <a:t>소방학개론 </a:t>
                      </a:r>
                      <a:r>
                        <a:rPr lang="en-US" altLang="ko-KR" sz="1000" spc="-100" baseline="0" dirty="0">
                          <a:latin typeface="+mn-ea"/>
                        </a:rPr>
                        <a:t>: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ONC2302140856427</a:t>
                      </a:r>
                    </a:p>
                    <a:p>
                      <a:pPr marL="0" indent="0">
                        <a:buNone/>
                      </a:pPr>
                      <a:endParaRPr lang="en-US" altLang="ko-KR" sz="1000" b="0" i="0" kern="1200" spc="-100" baseline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1000" b="0" i="0" kern="1200" spc="-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행정법총론 </a:t>
                      </a:r>
                      <a:r>
                        <a:rPr lang="en-US" altLang="ko-KR" sz="1000" b="0" i="0" kern="1200" spc="-100" baseline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 </a:t>
                      </a:r>
                      <a:r>
                        <a:rPr lang="en-US" altLang="ko-KR" sz="10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ONC2302140859229</a:t>
                      </a:r>
                      <a:endParaRPr lang="ko-KR" altLang="en-US" sz="10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14" name="직사각형 13">
            <a:extLst>
              <a:ext uri="{FF2B5EF4-FFF2-40B4-BE49-F238E27FC236}">
                <a16:creationId xmlns:a16="http://schemas.microsoft.com/office/drawing/2014/main" id="{7F907B33-AEE3-9F22-E14F-4510FE0B8602}"/>
              </a:ext>
            </a:extLst>
          </p:cNvPr>
          <p:cNvSpPr/>
          <p:nvPr/>
        </p:nvSpPr>
        <p:spPr>
          <a:xfrm>
            <a:off x="452847" y="182879"/>
            <a:ext cx="8725988" cy="6470469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913680-6E91-A5B7-9BE4-F0076965246A}"/>
              </a:ext>
            </a:extLst>
          </p:cNvPr>
          <p:cNvSpPr txBox="1"/>
          <p:nvPr/>
        </p:nvSpPr>
        <p:spPr>
          <a:xfrm>
            <a:off x="569104" y="292843"/>
            <a:ext cx="84063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최종 합격을 위한 미래인재소방학원의 </a:t>
            </a:r>
            <a:endParaRPr lang="en-US" altLang="ko-KR"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막판 실력 뒤집기 특강</a:t>
            </a:r>
            <a:r>
              <a:rPr lang="en-US" altLang="ko-KR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</a:p>
          <a:p>
            <a:pPr algn="ctr"/>
            <a:endParaRPr lang="en-US" altLang="ko-KR"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BCFF19A1-400B-AA0F-E78A-1EAEE7181343}"/>
              </a:ext>
            </a:extLst>
          </p:cNvPr>
          <p:cNvSpPr/>
          <p:nvPr/>
        </p:nvSpPr>
        <p:spPr>
          <a:xfrm>
            <a:off x="1889758" y="5203326"/>
            <a:ext cx="5765074" cy="9753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3F0E3B-172B-05AE-6DDC-A87C67407218}"/>
              </a:ext>
            </a:extLst>
          </p:cNvPr>
          <p:cNvSpPr txBox="1"/>
          <p:nvPr/>
        </p:nvSpPr>
        <p:spPr>
          <a:xfrm>
            <a:off x="2307768" y="5447757"/>
            <a:ext cx="51467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막판 실력 뒤집기 특강 신청하기</a:t>
            </a: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45CCBD7E-64DA-3814-D2BC-D0A42E598F78}"/>
              </a:ext>
            </a:extLst>
          </p:cNvPr>
          <p:cNvSpPr/>
          <p:nvPr/>
        </p:nvSpPr>
        <p:spPr>
          <a:xfrm>
            <a:off x="1733004" y="5063989"/>
            <a:ext cx="235131" cy="21771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0121A7-E7B0-522E-4FD5-7F29CC675E19}"/>
              </a:ext>
            </a:extLst>
          </p:cNvPr>
          <p:cNvSpPr txBox="1"/>
          <p:nvPr/>
        </p:nvSpPr>
        <p:spPr>
          <a:xfrm>
            <a:off x="612648" y="4179550"/>
            <a:ext cx="840638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그동안의 노력을 실력으로 전환할 수 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있는 기회를 잡아보세요</a:t>
            </a:r>
            <a:r>
              <a:rPr lang="en-US" altLang="ko-KR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40644D-DBB3-8DC7-635F-1E89BE1A0B11}"/>
              </a:ext>
            </a:extLst>
          </p:cNvPr>
          <p:cNvSpPr txBox="1"/>
          <p:nvPr/>
        </p:nvSpPr>
        <p:spPr>
          <a:xfrm>
            <a:off x="2656111" y="6202300"/>
            <a:ext cx="53470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latin typeface="+mj-lt"/>
              </a:rPr>
              <a:t>※  </a:t>
            </a:r>
            <a:r>
              <a:rPr lang="ko-KR" altLang="en-US" sz="1000" dirty="0">
                <a:latin typeface="+mj-lt"/>
              </a:rPr>
              <a:t>특강 신청하기 버튼 클릭 시</a:t>
            </a:r>
            <a:r>
              <a:rPr lang="en-US" altLang="ko-KR" sz="1000" dirty="0">
                <a:latin typeface="+mj-lt"/>
              </a:rPr>
              <a:t>, </a:t>
            </a:r>
            <a:r>
              <a:rPr lang="ko-KR" altLang="en-US" sz="1000" dirty="0">
                <a:latin typeface="+mj-lt"/>
              </a:rPr>
              <a:t>자동으로 강의가 지급됩니다</a:t>
            </a:r>
            <a:r>
              <a:rPr lang="en-US" altLang="ko-KR" sz="1000" dirty="0">
                <a:latin typeface="+mj-lt"/>
              </a:rPr>
              <a:t>.</a:t>
            </a:r>
          </a:p>
          <a:p>
            <a:r>
              <a:rPr lang="en-US" altLang="ko-KR" sz="1000" dirty="0">
                <a:latin typeface="+mj-lt"/>
              </a:rPr>
              <a:t>    </a:t>
            </a:r>
            <a:r>
              <a:rPr lang="ko-KR" altLang="en-US" sz="1000" dirty="0">
                <a:latin typeface="+mj-lt"/>
              </a:rPr>
              <a:t>지급된 강의는 홈페이지 </a:t>
            </a:r>
            <a:r>
              <a:rPr lang="ko-KR" altLang="en-US" sz="1000" dirty="0" err="1">
                <a:latin typeface="+mj-lt"/>
              </a:rPr>
              <a:t>내강의실</a:t>
            </a:r>
            <a:r>
              <a:rPr lang="en-US" altLang="ko-KR" sz="1000" dirty="0">
                <a:latin typeface="+mj-lt"/>
              </a:rPr>
              <a:t>&gt;</a:t>
            </a:r>
            <a:r>
              <a:rPr lang="ko-KR" altLang="en-US" sz="1000" dirty="0">
                <a:latin typeface="+mj-lt"/>
              </a:rPr>
              <a:t>무료특강에서 확인 가능합니다</a:t>
            </a:r>
            <a:r>
              <a:rPr lang="en-US" altLang="ko-KR" sz="1000" dirty="0">
                <a:latin typeface="+mj-lt"/>
              </a:rPr>
              <a:t>.</a:t>
            </a:r>
            <a:endParaRPr lang="ko-KR" altLang="en-US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50079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8C9E2D-E808-78DF-E31D-0E1840314194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B2B7B9C-431C-93EC-F9A2-58A4836FB9E8}"/>
              </a:ext>
            </a:extLst>
          </p:cNvPr>
          <p:cNvSpPr txBox="1"/>
          <p:nvPr/>
        </p:nvSpPr>
        <p:spPr>
          <a:xfrm>
            <a:off x="1434457" y="505188"/>
            <a:ext cx="69633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#1. </a:t>
            </a:r>
            <a:r>
              <a:rPr lang="ko-KR" altLang="en-US" sz="5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소문내기 이벤트</a:t>
            </a:r>
            <a:endParaRPr lang="en-US" altLang="ko-KR" sz="5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8705A7-E11F-8200-D502-E14480A3C1D2}"/>
              </a:ext>
            </a:extLst>
          </p:cNvPr>
          <p:cNvSpPr txBox="1"/>
          <p:nvPr/>
        </p:nvSpPr>
        <p:spPr>
          <a:xfrm>
            <a:off x="1616717" y="1621259"/>
            <a:ext cx="712668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미래인재소방학원 막판 실력 뒤집기 특강을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SNS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 커뮤니티에 업로드하면 추첨을 통해 선물을 드립니다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E1F371-B0BB-0E55-BA90-27A106E6687C}"/>
              </a:ext>
            </a:extLst>
          </p:cNvPr>
          <p:cNvSpPr txBox="1"/>
          <p:nvPr/>
        </p:nvSpPr>
        <p:spPr>
          <a:xfrm>
            <a:off x="2614325" y="5595564"/>
            <a:ext cx="69633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이벤트 기간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  – 2023.03.17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까지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당첨자 발표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 2023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년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월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31(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금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EAA98D-9768-4CE6-A40F-74A2238E31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9029" y="2865120"/>
            <a:ext cx="2353641" cy="2315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020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8C9E2D-E808-78DF-E31D-0E184031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028844"/>
              </p:ext>
            </p:extLst>
          </p:nvPr>
        </p:nvGraphicFramePr>
        <p:xfrm>
          <a:off x="9476174" y="17756"/>
          <a:ext cx="2654423" cy="4974650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디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퍼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개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]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소문내기 이미지 다운로드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(1-1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아래 상단 이미지로 디자인해 주세요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URL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링크값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 연결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50" dirty="0">
                          <a:latin typeface="+mn-ea"/>
                        </a:rPr>
                        <a:t>디</a:t>
                      </a:r>
                      <a:r>
                        <a:rPr lang="en-US" altLang="ko-KR" sz="800" spc="-150" dirty="0">
                          <a:latin typeface="+mn-ea"/>
                        </a:rPr>
                        <a:t>/</a:t>
                      </a:r>
                      <a:r>
                        <a:rPr lang="ko-KR" altLang="en-US" sz="800" spc="-150" dirty="0">
                          <a:latin typeface="+mn-ea"/>
                        </a:rPr>
                        <a:t>퍼</a:t>
                      </a:r>
                      <a:r>
                        <a:rPr lang="en-US" altLang="ko-KR" sz="800" spc="-150" dirty="0">
                          <a:latin typeface="+mn-ea"/>
                        </a:rPr>
                        <a:t>/</a:t>
                      </a:r>
                      <a:r>
                        <a:rPr lang="ko-KR" altLang="en-US" sz="800" spc="-150" dirty="0">
                          <a:latin typeface="+mn-ea"/>
                        </a:rPr>
                        <a:t>개</a:t>
                      </a:r>
                      <a:r>
                        <a:rPr lang="en-US" altLang="ko-KR" sz="800" spc="-150" dirty="0">
                          <a:latin typeface="+mn-ea"/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-150" dirty="0">
                          <a:latin typeface="+mn-ea"/>
                          <a:hlinkClick r:id="rId2"/>
                        </a:rPr>
                        <a:t>https://cafe.naver.com/gsdccompany</a:t>
                      </a: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50" dirty="0">
                          <a:latin typeface="+mn-ea"/>
                        </a:rPr>
                        <a:t>네이버 </a:t>
                      </a:r>
                      <a:r>
                        <a:rPr lang="ko-KR" altLang="en-US" sz="800" spc="-150" dirty="0" err="1">
                          <a:latin typeface="+mn-ea"/>
                        </a:rPr>
                        <a:t>소방꿈</a:t>
                      </a:r>
                      <a:r>
                        <a:rPr lang="ko-KR" altLang="en-US" sz="800" spc="-150" dirty="0">
                          <a:latin typeface="+mn-ea"/>
                        </a:rPr>
                        <a:t> 카페 연결</a:t>
                      </a: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50" dirty="0">
                          <a:latin typeface="+mn-ea"/>
                          <a:hlinkClick r:id="rId3"/>
                        </a:rPr>
                        <a:t>https://cafe.naver.com/im119/3268</a:t>
                      </a: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50" dirty="0">
                          <a:latin typeface="+mn-ea"/>
                        </a:rPr>
                        <a:t>네이버 </a:t>
                      </a:r>
                      <a:r>
                        <a:rPr lang="ko-KR" altLang="en-US" sz="800" spc="-150" dirty="0" err="1">
                          <a:latin typeface="+mn-ea"/>
                        </a:rPr>
                        <a:t>소사모</a:t>
                      </a:r>
                      <a:r>
                        <a:rPr lang="ko-KR" altLang="en-US" sz="800" spc="-150" dirty="0">
                          <a:latin typeface="+mn-ea"/>
                        </a:rPr>
                        <a:t> 카페 연결</a:t>
                      </a: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50" dirty="0">
                          <a:latin typeface="+mn-ea"/>
                          <a:hlinkClick r:id="rId4"/>
                        </a:rPr>
                        <a:t>https://cafe.daum.net/im119?q=%EC%86%8C%EB%B0%A9%EA%B3%B5%EB%AC%B4%EC%9B%90</a:t>
                      </a: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50" dirty="0">
                          <a:latin typeface="+mn-ea"/>
                        </a:rPr>
                        <a:t>다음 </a:t>
                      </a:r>
                      <a:r>
                        <a:rPr lang="ko-KR" altLang="en-US" sz="800" spc="-150" dirty="0" err="1">
                          <a:latin typeface="+mn-ea"/>
                        </a:rPr>
                        <a:t>소사모</a:t>
                      </a:r>
                      <a:r>
                        <a:rPr lang="ko-KR" altLang="en-US" sz="800" spc="-150" dirty="0">
                          <a:latin typeface="+mn-ea"/>
                        </a:rPr>
                        <a:t> 카페 연결</a:t>
                      </a: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50" dirty="0">
                          <a:latin typeface="+mn-ea"/>
                          <a:hlinkClick r:id="rId5"/>
                        </a:rPr>
                        <a:t>https://cafe.naver.com/firepass119</a:t>
                      </a: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50" dirty="0">
                          <a:latin typeface="+mn-ea"/>
                        </a:rPr>
                        <a:t>네이버 </a:t>
                      </a:r>
                      <a:r>
                        <a:rPr lang="ko-KR" altLang="en-US" sz="800" spc="-150" dirty="0" err="1">
                          <a:latin typeface="+mn-ea"/>
                        </a:rPr>
                        <a:t>소꿈사</a:t>
                      </a:r>
                      <a:r>
                        <a:rPr lang="ko-KR" altLang="en-US" sz="800" spc="-150" dirty="0">
                          <a:latin typeface="+mn-ea"/>
                        </a:rPr>
                        <a:t> 카페 연결</a:t>
                      </a:r>
                      <a:endParaRPr lang="en-US" altLang="ko-KR" sz="800" spc="-15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dirty="0"/>
                        <a:t>인스타그램</a:t>
                      </a:r>
                      <a:endParaRPr lang="en-US" altLang="ko-KR" sz="800" dirty="0"/>
                    </a:p>
                    <a:p>
                      <a:pPr marL="0" indent="0">
                        <a:buNone/>
                      </a:pPr>
                      <a:r>
                        <a:rPr lang="en-US" altLang="ko-KR" sz="800" b="0" spc="0" dirty="0">
                          <a:solidFill>
                            <a:schemeClr val="tx1"/>
                          </a:solidFill>
                          <a:latin typeface="+mn-ea"/>
                        </a:rPr>
                        <a:t>https://www.instagram.com/</a:t>
                      </a:r>
                      <a:endParaRPr lang="en-US" altLang="ko-KR" sz="80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필수 태그 복사</a:t>
                      </a: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F5CB8F34-3295-3B52-1ECA-8FC43DABB825}"/>
              </a:ext>
            </a:extLst>
          </p:cNvPr>
          <p:cNvSpPr/>
          <p:nvPr/>
        </p:nvSpPr>
        <p:spPr>
          <a:xfrm>
            <a:off x="319128" y="366091"/>
            <a:ext cx="8943703" cy="636563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A5ED57-E792-CB63-9DB2-26FA36ED4BB6}"/>
              </a:ext>
            </a:extLst>
          </p:cNvPr>
          <p:cNvSpPr txBox="1"/>
          <p:nvPr/>
        </p:nvSpPr>
        <p:spPr>
          <a:xfrm>
            <a:off x="107312" y="527902"/>
            <a:ext cx="696334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   [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참여 방법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]</a:t>
            </a:r>
          </a:p>
          <a:p>
            <a:pPr algn="ctr"/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4F010D85-F092-C2AA-5D01-5405B120DE7E}"/>
              </a:ext>
            </a:extLst>
          </p:cNvPr>
          <p:cNvSpPr/>
          <p:nvPr/>
        </p:nvSpPr>
        <p:spPr>
          <a:xfrm>
            <a:off x="668874" y="1074109"/>
            <a:ext cx="293074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DAEA7A-4451-C235-80EB-3E5D4352EAB6}"/>
              </a:ext>
            </a:extLst>
          </p:cNvPr>
          <p:cNvSpPr txBox="1"/>
          <p:nvPr/>
        </p:nvSpPr>
        <p:spPr>
          <a:xfrm>
            <a:off x="1083658" y="1104671"/>
            <a:ext cx="73636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소문내기 이미지와 함께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URL 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복사하기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A115108-C368-E697-CD9F-7B13F0D822A1}"/>
              </a:ext>
            </a:extLst>
          </p:cNvPr>
          <p:cNvSpPr/>
          <p:nvPr/>
        </p:nvSpPr>
        <p:spPr>
          <a:xfrm>
            <a:off x="668873" y="2313885"/>
            <a:ext cx="293074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642B271-807A-D798-0A61-9102DF274241}"/>
              </a:ext>
            </a:extLst>
          </p:cNvPr>
          <p:cNvSpPr txBox="1"/>
          <p:nvPr/>
        </p:nvSpPr>
        <p:spPr>
          <a:xfrm>
            <a:off x="1083658" y="2336197"/>
            <a:ext cx="81791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개인 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SNS or</a:t>
            </a:r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소방 커뮤니티에 다운로드한 이미지와 함께 전체공개로 글을 작성해주세요</a:t>
            </a:r>
            <a:r>
              <a:rPr lang="en-US" altLang="ko-KR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1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E83EC1-11C8-9B50-8C2A-96BEF242D0BA}"/>
              </a:ext>
            </a:extLst>
          </p:cNvPr>
          <p:cNvSpPr txBox="1"/>
          <p:nvPr/>
        </p:nvSpPr>
        <p:spPr>
          <a:xfrm>
            <a:off x="2627676" y="5460941"/>
            <a:ext cx="63333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필수 태그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#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미래인재소방학원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#</a:t>
            </a:r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막판실력뒤집기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#</a:t>
            </a:r>
            <a:r>
              <a:rPr lang="ko-KR" altLang="en-US" sz="1600" b="1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이종칠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#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김정일 </a:t>
            </a:r>
            <a:endParaRPr lang="en-US" altLang="ko-KR" sz="16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                #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소방학개론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#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행정법총론 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#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소방합격</a:t>
            </a:r>
            <a:r>
              <a:rPr lang="en-US" altLang="ko-KR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#</a:t>
            </a:r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파이널특강</a:t>
            </a:r>
            <a:endParaRPr lang="ko-KR" altLang="en-US" sz="10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3" name="순서도: 수행의 시작/종료 12">
            <a:extLst>
              <a:ext uri="{FF2B5EF4-FFF2-40B4-BE49-F238E27FC236}">
                <a16:creationId xmlns:a16="http://schemas.microsoft.com/office/drawing/2014/main" id="{34932D6C-5B16-96B9-82D8-A07EB4C6FEE9}"/>
              </a:ext>
            </a:extLst>
          </p:cNvPr>
          <p:cNvSpPr/>
          <p:nvPr/>
        </p:nvSpPr>
        <p:spPr>
          <a:xfrm>
            <a:off x="1268411" y="5441951"/>
            <a:ext cx="1271452" cy="338554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5A5A0E-729D-FBF6-D754-9860496FE04A}"/>
              </a:ext>
            </a:extLst>
          </p:cNvPr>
          <p:cNvSpPr txBox="1"/>
          <p:nvPr/>
        </p:nvSpPr>
        <p:spPr>
          <a:xfrm>
            <a:off x="1317468" y="5472728"/>
            <a:ext cx="1884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태그 복사하기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20D92728-7453-3F3A-29C9-DEB0C6CB77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2460" y="4429981"/>
            <a:ext cx="2191346" cy="1595365"/>
          </a:xfrm>
          <a:prstGeom prst="rect">
            <a:avLst/>
          </a:prstGeom>
        </p:spPr>
      </p:pic>
      <p:sp>
        <p:nvSpPr>
          <p:cNvPr id="26" name="타원 25">
            <a:extLst>
              <a:ext uri="{FF2B5EF4-FFF2-40B4-BE49-F238E27FC236}">
                <a16:creationId xmlns:a16="http://schemas.microsoft.com/office/drawing/2014/main" id="{4F89A90E-96C7-E6EE-98C8-56B8FD0B3486}"/>
              </a:ext>
            </a:extLst>
          </p:cNvPr>
          <p:cNvSpPr/>
          <p:nvPr/>
        </p:nvSpPr>
        <p:spPr>
          <a:xfrm>
            <a:off x="2617941" y="1520347"/>
            <a:ext cx="293074" cy="2461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90878B85-3C1D-2B90-4E06-BFF0DD9BAD8A}"/>
              </a:ext>
            </a:extLst>
          </p:cNvPr>
          <p:cNvSpPr/>
          <p:nvPr/>
        </p:nvSpPr>
        <p:spPr>
          <a:xfrm>
            <a:off x="9500774" y="4183817"/>
            <a:ext cx="293074" cy="2461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02028A-28D6-65C8-7C09-0CF96330CAC5}"/>
              </a:ext>
            </a:extLst>
          </p:cNvPr>
          <p:cNvSpPr txBox="1"/>
          <p:nvPr/>
        </p:nvSpPr>
        <p:spPr>
          <a:xfrm>
            <a:off x="9474647" y="4189156"/>
            <a:ext cx="13062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1-1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242077CC-C735-FBAE-C29E-69708679A3A5}"/>
              </a:ext>
            </a:extLst>
          </p:cNvPr>
          <p:cNvSpPr/>
          <p:nvPr/>
        </p:nvSpPr>
        <p:spPr>
          <a:xfrm>
            <a:off x="1083658" y="5267040"/>
            <a:ext cx="293074" cy="24616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93F410-B659-B0A8-1E42-D2BDFC86D6FF}"/>
              </a:ext>
            </a:extLst>
          </p:cNvPr>
          <p:cNvSpPr/>
          <p:nvPr/>
        </p:nvSpPr>
        <p:spPr>
          <a:xfrm>
            <a:off x="2671333" y="2997693"/>
            <a:ext cx="763003" cy="7033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9F9426-D654-7441-9AFA-611021777A99}"/>
              </a:ext>
            </a:extLst>
          </p:cNvPr>
          <p:cNvSpPr txBox="1"/>
          <p:nvPr/>
        </p:nvSpPr>
        <p:spPr>
          <a:xfrm>
            <a:off x="2536358" y="3789046"/>
            <a:ext cx="104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네이버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소방꿈</a:t>
            </a:r>
            <a:endParaRPr lang="ko-KR" altLang="en-US" sz="10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0B586C-6389-CE4C-A8C8-C4B66DBF8D8D}"/>
              </a:ext>
            </a:extLst>
          </p:cNvPr>
          <p:cNvSpPr/>
          <p:nvPr/>
        </p:nvSpPr>
        <p:spPr>
          <a:xfrm>
            <a:off x="4755970" y="2992614"/>
            <a:ext cx="781359" cy="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순서도: 연결자 23">
            <a:extLst>
              <a:ext uri="{FF2B5EF4-FFF2-40B4-BE49-F238E27FC236}">
                <a16:creationId xmlns:a16="http://schemas.microsoft.com/office/drawing/2014/main" id="{E553BEA6-BB5F-29B4-9C4A-8B1B671E9DFC}"/>
              </a:ext>
            </a:extLst>
          </p:cNvPr>
          <p:cNvSpPr/>
          <p:nvPr/>
        </p:nvSpPr>
        <p:spPr>
          <a:xfrm>
            <a:off x="2399870" y="2858251"/>
            <a:ext cx="190469" cy="16275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7996157-6F82-1169-CA38-EF4772690B29}"/>
              </a:ext>
            </a:extLst>
          </p:cNvPr>
          <p:cNvSpPr/>
          <p:nvPr/>
        </p:nvSpPr>
        <p:spPr>
          <a:xfrm>
            <a:off x="5813002" y="2992614"/>
            <a:ext cx="761842" cy="71759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DE771456-1E51-7F38-929D-4717BE83BF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01674" y="3077873"/>
            <a:ext cx="647700" cy="61912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A44C70EB-22D8-FEE3-129D-F44DF8B20AD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653339" y="3015020"/>
            <a:ext cx="733425" cy="7239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C0C7260C-A2CB-EB19-32CD-869355F0D7ED}"/>
              </a:ext>
            </a:extLst>
          </p:cNvPr>
          <p:cNvSpPr/>
          <p:nvPr/>
        </p:nvSpPr>
        <p:spPr>
          <a:xfrm>
            <a:off x="3625047" y="3008890"/>
            <a:ext cx="781359" cy="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2297C16-FF77-D9D6-011F-3A188AA9128B}"/>
              </a:ext>
            </a:extLst>
          </p:cNvPr>
          <p:cNvSpPr txBox="1"/>
          <p:nvPr/>
        </p:nvSpPr>
        <p:spPr>
          <a:xfrm>
            <a:off x="3494527" y="3780601"/>
            <a:ext cx="104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네이버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소사모</a:t>
            </a:r>
            <a:endParaRPr lang="ko-KR" altLang="en-US" sz="1000" dirty="0"/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193213D-BAB6-FB47-B86F-D38E69EFEFF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812265" y="3054516"/>
            <a:ext cx="686274" cy="64633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8740904E-0614-CFFC-6BF5-C0AB8C3593E8}"/>
              </a:ext>
            </a:extLst>
          </p:cNvPr>
          <p:cNvSpPr txBox="1"/>
          <p:nvPr/>
        </p:nvSpPr>
        <p:spPr>
          <a:xfrm>
            <a:off x="4707089" y="3789046"/>
            <a:ext cx="104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다음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소사모</a:t>
            </a:r>
            <a:endParaRPr lang="ko-KR" altLang="en-US" sz="1000" dirty="0"/>
          </a:p>
        </p:txBody>
      </p:sp>
      <p:pic>
        <p:nvPicPr>
          <p:cNvPr id="37" name="그림 36">
            <a:extLst>
              <a:ext uri="{FF2B5EF4-FFF2-40B4-BE49-F238E27FC236}">
                <a16:creationId xmlns:a16="http://schemas.microsoft.com/office/drawing/2014/main" id="{5767FFE5-C225-4AFA-2364-A26C453EE7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50121" y="3039741"/>
            <a:ext cx="691833" cy="65589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ECC84B3E-08CA-B67B-45A9-872626650CFF}"/>
              </a:ext>
            </a:extLst>
          </p:cNvPr>
          <p:cNvSpPr txBox="1"/>
          <p:nvPr/>
        </p:nvSpPr>
        <p:spPr>
          <a:xfrm>
            <a:off x="5703573" y="3752936"/>
            <a:ext cx="104239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00" dirty="0"/>
              <a:t>네이버</a:t>
            </a:r>
            <a:endParaRPr lang="en-US" altLang="ko-KR" sz="1000" dirty="0"/>
          </a:p>
          <a:p>
            <a:pPr algn="ctr"/>
            <a:r>
              <a:rPr lang="ko-KR" altLang="en-US" sz="1000" dirty="0" err="1"/>
              <a:t>소꿈사</a:t>
            </a:r>
            <a:endParaRPr lang="ko-KR" altLang="en-US" sz="1000" dirty="0"/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443EB27-DB9F-D0CB-D80A-A2E7588EB03B}"/>
              </a:ext>
            </a:extLst>
          </p:cNvPr>
          <p:cNvSpPr/>
          <p:nvPr/>
        </p:nvSpPr>
        <p:spPr>
          <a:xfrm>
            <a:off x="2855673" y="1718169"/>
            <a:ext cx="1774479" cy="262551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B3CA8A6-F367-8D41-D6F2-914E77FF4E76}"/>
              </a:ext>
            </a:extLst>
          </p:cNvPr>
          <p:cNvSpPr txBox="1"/>
          <p:nvPr/>
        </p:nvSpPr>
        <p:spPr>
          <a:xfrm>
            <a:off x="3117086" y="1726333"/>
            <a:ext cx="1419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/>
              <a:t>소문내기 이미지 다운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1F307033-59AE-BE7C-7CDB-F3A4DDFD8436}"/>
              </a:ext>
            </a:extLst>
          </p:cNvPr>
          <p:cNvSpPr/>
          <p:nvPr/>
        </p:nvSpPr>
        <p:spPr>
          <a:xfrm>
            <a:off x="4854262" y="1709204"/>
            <a:ext cx="1774479" cy="262551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412C878-C336-C79D-25B7-065F31F3915E}"/>
              </a:ext>
            </a:extLst>
          </p:cNvPr>
          <p:cNvSpPr txBox="1"/>
          <p:nvPr/>
        </p:nvSpPr>
        <p:spPr>
          <a:xfrm>
            <a:off x="5208902" y="1717368"/>
            <a:ext cx="14198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spc="-150" dirty="0"/>
              <a:t>이 페이지 </a:t>
            </a:r>
            <a:r>
              <a:rPr lang="en-US" altLang="ko-KR" sz="1000" spc="-150" dirty="0"/>
              <a:t>URL </a:t>
            </a:r>
            <a:r>
              <a:rPr lang="ko-KR" altLang="en-US" sz="1000" spc="-150" dirty="0"/>
              <a:t>복사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08091C-F557-A180-2C5D-00B3BE3C6657}"/>
              </a:ext>
            </a:extLst>
          </p:cNvPr>
          <p:cNvSpPr/>
          <p:nvPr/>
        </p:nvSpPr>
        <p:spPr>
          <a:xfrm>
            <a:off x="6740255" y="2992614"/>
            <a:ext cx="781359" cy="7175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6" name="Picture 2" descr="인스 타 그램 로고 PNG 이미지 | PNGWing">
            <a:extLst>
              <a:ext uri="{FF2B5EF4-FFF2-40B4-BE49-F238E27FC236}">
                <a16:creationId xmlns:a16="http://schemas.microsoft.com/office/drawing/2014/main" id="{8713B53C-CC24-3E33-555C-FD9FE2D64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7083" b="91944" l="10000" r="90000">
                        <a14:foregroundMark x1="39457" y1="12778" x2="80435" y2="15694"/>
                        <a14:foregroundMark x1="32174" y1="42639" x2="30435" y2="68056"/>
                        <a14:foregroundMark x1="51087" y1="45694" x2="50652" y2="56111"/>
                        <a14:foregroundMark x1="39348" y1="7500" x2="72935" y2="7222"/>
                        <a14:foregroundMark x1="72935" y1="7222" x2="72935" y2="7222"/>
                        <a14:foregroundMark x1="25109" y1="86806" x2="58696" y2="91944"/>
                        <a14:foregroundMark x1="58696" y1="91944" x2="66304" y2="90556"/>
                        <a14:backgroundMark x1="64239" y1="29583" x2="64457" y2="33611"/>
                        <a14:backgroundMark x1="64022" y1="32222" x2="64022" y2="3222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2601" y="3055987"/>
            <a:ext cx="773480" cy="6053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E32737A-35D2-273B-CBB2-058E01C943E8}"/>
              </a:ext>
            </a:extLst>
          </p:cNvPr>
          <p:cNvSpPr txBox="1"/>
          <p:nvPr/>
        </p:nvSpPr>
        <p:spPr>
          <a:xfrm>
            <a:off x="6690102" y="3806737"/>
            <a:ext cx="99405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5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인스타그램</a:t>
            </a:r>
          </a:p>
        </p:txBody>
      </p:sp>
    </p:spTree>
    <p:extLst>
      <p:ext uri="{BB962C8B-B14F-4D97-AF65-F5344CB8AC3E}">
        <p14:creationId xmlns:p14="http://schemas.microsoft.com/office/powerpoint/2010/main" val="4243072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8C9E2D-E808-78DF-E31D-0E184031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673062"/>
              </p:ext>
            </p:extLst>
          </p:nvPr>
        </p:nvGraphicFramePr>
        <p:xfrm>
          <a:off x="9476174" y="17756"/>
          <a:ext cx="2654423" cy="2697358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관리자가 임의로 글 작성할 수 있게 해주세요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(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아이디 임의 입력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)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※ </a:t>
                      </a:r>
                      <a:r>
                        <a:rPr lang="en-US" altLang="ko-KR" sz="800" spc="-100" baseline="0" dirty="0">
                          <a:latin typeface="+mn-ea"/>
                          <a:hlinkClick r:id="rId2"/>
                        </a:rPr>
                        <a:t>https://www.miraeij.com/gosi/promotion/correction/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무도 특채패스 이벤트 참고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직사각형 3">
            <a:extLst>
              <a:ext uri="{FF2B5EF4-FFF2-40B4-BE49-F238E27FC236}">
                <a16:creationId xmlns:a16="http://schemas.microsoft.com/office/drawing/2014/main" id="{80DA8271-35F1-4CAC-9169-94613A93BE05}"/>
              </a:ext>
            </a:extLst>
          </p:cNvPr>
          <p:cNvSpPr/>
          <p:nvPr/>
        </p:nvSpPr>
        <p:spPr>
          <a:xfrm>
            <a:off x="361421" y="4755653"/>
            <a:ext cx="8813075" cy="16625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4E80E-4964-2AC5-649F-6F97F84D91DA}"/>
              </a:ext>
            </a:extLst>
          </p:cNvPr>
          <p:cNvSpPr txBox="1"/>
          <p:nvPr/>
        </p:nvSpPr>
        <p:spPr>
          <a:xfrm>
            <a:off x="507958" y="4915097"/>
            <a:ext cx="891882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이벤트 유의사항</a:t>
            </a:r>
            <a:endParaRPr lang="en-US" altLang="ko-KR" sz="1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endParaRPr lang="en-US" altLang="ko-KR" sz="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이벤트 혜택은 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ID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당 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회만 가능합니다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당첨자 발표는 개별 연락되며 회원가입 시 등록된 휴대폰 번호로 안내됩니다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번호 오류로 인해 발송 누락된 경우에는 추가 지급 불가합니다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마케팅 수신 동의에 동의한 분들에 한하여 이벤트 상품이 지급되며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작성해주신 게시글은 마케팅 자료로 사용될 수 있습니다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본 이벤트는 사전 예고없이 조기 종료되거나 연장될 수 있으며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사은품 품절 시에도 사전 예고 없이 경품이 변경될 수 있습니다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불필요한 내용 작성 시 관리자가 임의로 내용을 삭제할 수 있습니다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동일한 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URL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은 한 번 참여한 것으로 인정됩니다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본 이벤트는 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23.03.17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까지 입력된 건에 한해 인정됩니다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동일 게시판에 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일 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개글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이상 작성 시 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 참여만 인정됩니다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.(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참여 카페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커뮤니티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게시판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/</a:t>
            </a:r>
            <a:r>
              <a:rPr lang="ko-KR" altLang="en-US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날짜를 다르게 한 다중참여는 가능</a:t>
            </a:r>
            <a:r>
              <a:rPr lang="en-US" altLang="ko-KR" sz="8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ko-KR" altLang="en-US" sz="8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ECFC7867-1892-22DE-D2D8-98BB422E37AA}"/>
              </a:ext>
            </a:extLst>
          </p:cNvPr>
          <p:cNvSpPr/>
          <p:nvPr/>
        </p:nvSpPr>
        <p:spPr>
          <a:xfrm>
            <a:off x="361421" y="538952"/>
            <a:ext cx="293074" cy="33855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C5B511-281C-45AB-DAB6-BEF0040A37F7}"/>
              </a:ext>
            </a:extLst>
          </p:cNvPr>
          <p:cNvSpPr txBox="1"/>
          <p:nvPr/>
        </p:nvSpPr>
        <p:spPr>
          <a:xfrm>
            <a:off x="776205" y="571831"/>
            <a:ext cx="78339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아래 빈칸에 내가 작성한 글 링크 인증하기</a:t>
            </a:r>
            <a:endParaRPr lang="ko-KR" altLang="en-US" sz="1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637E853E-FB79-8D00-13DB-10FA9CC00197}"/>
              </a:ext>
            </a:extLst>
          </p:cNvPr>
          <p:cNvSpPr/>
          <p:nvPr/>
        </p:nvSpPr>
        <p:spPr>
          <a:xfrm>
            <a:off x="1094627" y="1144366"/>
            <a:ext cx="5538651" cy="444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8F486E-5FC6-EECD-71C7-5730237BEFFC}"/>
              </a:ext>
            </a:extLst>
          </p:cNvPr>
          <p:cNvSpPr txBox="1"/>
          <p:nvPr/>
        </p:nvSpPr>
        <p:spPr>
          <a:xfrm>
            <a:off x="1228132" y="1200639"/>
            <a:ext cx="31583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소문 낸 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URL</a:t>
            </a:r>
            <a:r>
              <a:rPr lang="ko-KR" altLang="en-US" sz="1600" b="1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을 등록해 주세요</a:t>
            </a:r>
            <a:r>
              <a:rPr lang="en-US" altLang="ko-KR" sz="1600" b="1" dirty="0">
                <a:solidFill>
                  <a:schemeClr val="bg1">
                    <a:lumMod val="75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!</a:t>
            </a:r>
            <a:endParaRPr lang="ko-KR" altLang="en-US" sz="1000" b="1" dirty="0">
              <a:solidFill>
                <a:schemeClr val="bg1">
                  <a:lumMod val="75000"/>
                </a:schemeClr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734743-C5D4-99B4-F4E9-BB347B66F4E3}"/>
              </a:ext>
            </a:extLst>
          </p:cNvPr>
          <p:cNvSpPr/>
          <p:nvPr/>
        </p:nvSpPr>
        <p:spPr>
          <a:xfrm>
            <a:off x="6631874" y="1147950"/>
            <a:ext cx="1507986" cy="4441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D54627B-3E39-863D-72AC-D30C752BA5B4}"/>
              </a:ext>
            </a:extLst>
          </p:cNvPr>
          <p:cNvSpPr txBox="1"/>
          <p:nvPr/>
        </p:nvSpPr>
        <p:spPr>
          <a:xfrm>
            <a:off x="6992179" y="1200639"/>
            <a:ext cx="8362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등  록</a:t>
            </a:r>
            <a:endParaRPr lang="ko-KR" altLang="en-US" sz="1000" b="1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A72E88C-AB10-A071-FCC9-31BB6B49F5E2}"/>
              </a:ext>
            </a:extLst>
          </p:cNvPr>
          <p:cNvSpPr/>
          <p:nvPr/>
        </p:nvSpPr>
        <p:spPr>
          <a:xfrm>
            <a:off x="1093223" y="1798084"/>
            <a:ext cx="7046637" cy="21243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335832-9721-375D-D8FE-AD3A651E49EB}"/>
              </a:ext>
            </a:extLst>
          </p:cNvPr>
          <p:cNvSpPr txBox="1"/>
          <p:nvPr/>
        </p:nvSpPr>
        <p:spPr>
          <a:xfrm>
            <a:off x="1228132" y="1874993"/>
            <a:ext cx="691172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No.                              </a:t>
            </a:r>
            <a:r>
              <a:rPr lang="ko-KR" altLang="en-US" sz="1000" dirty="0"/>
              <a:t>내용</a:t>
            </a:r>
            <a:r>
              <a:rPr lang="en-US" altLang="ko-KR" sz="1000" dirty="0"/>
              <a:t>                                                                                  </a:t>
            </a:r>
            <a:r>
              <a:rPr lang="ko-KR" altLang="en-US" sz="1000" dirty="0"/>
              <a:t>참여자         작성일 </a:t>
            </a:r>
          </a:p>
        </p:txBody>
      </p:sp>
    </p:spTree>
    <p:extLst>
      <p:ext uri="{BB962C8B-B14F-4D97-AF65-F5344CB8AC3E}">
        <p14:creationId xmlns:p14="http://schemas.microsoft.com/office/powerpoint/2010/main" val="3061773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EBBAE49D-6EC7-BF41-467D-F8643B590348}"/>
              </a:ext>
            </a:extLst>
          </p:cNvPr>
          <p:cNvSpPr/>
          <p:nvPr/>
        </p:nvSpPr>
        <p:spPr>
          <a:xfrm>
            <a:off x="851209" y="2261808"/>
            <a:ext cx="2906540" cy="625313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5D8C9E2D-E808-78DF-E31D-0E18403141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311761"/>
              </p:ext>
            </p:extLst>
          </p:nvPr>
        </p:nvGraphicFramePr>
        <p:xfrm>
          <a:off x="9476174" y="17756"/>
          <a:ext cx="2654423" cy="365312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  <a:hlinkClick r:id="rId3"/>
                        </a:rPr>
                        <a:t>[</a:t>
                      </a:r>
                      <a:r>
                        <a:rPr lang="ko-KR" altLang="en-US" sz="800" spc="-100" baseline="0" dirty="0" err="1">
                          <a:latin typeface="+mn-ea"/>
                          <a:hlinkClick r:id="rId3"/>
                        </a:rPr>
                        <a:t>플로팅</a:t>
                      </a:r>
                      <a:r>
                        <a:rPr lang="ko-KR" altLang="en-US" sz="800" spc="-100" baseline="0" dirty="0">
                          <a:latin typeface="+mn-ea"/>
                          <a:hlinkClick r:id="rId3"/>
                        </a:rPr>
                        <a:t> 배너</a:t>
                      </a:r>
                      <a:r>
                        <a:rPr lang="en-US" altLang="ko-KR" sz="800" spc="-100" baseline="0" dirty="0">
                          <a:latin typeface="+mn-ea"/>
                          <a:hlinkClick r:id="rId3"/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  <a:hlinkClick r:id="rId3"/>
                      </a:endParaRP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  <a:hlinkClick r:id="rId3"/>
                        </a:rPr>
                        <a:t>https://www.miraeij.com/fire/promotion/kfinal/#tab01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indent="0">
                        <a:buNone/>
                      </a:pPr>
                      <a:r>
                        <a:rPr lang="ko-KR" altLang="en-US" sz="800" spc="-100" baseline="0" dirty="0" err="1">
                          <a:latin typeface="+mn-ea"/>
                        </a:rPr>
                        <a:t>킬파이널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 특강 바로가기 연결</a:t>
                      </a:r>
                    </a:p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플로팅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 배너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  <a:hlinkClick r:id="rId3"/>
                        </a:rPr>
                        <a:t>https://www.miraeij.com/fire/promotion/kfinal/#tab01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위의 페이지에 막판 실력 뒤집기 특강 배너 연결해주세요</a:t>
                      </a: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spc="-100" baseline="0" dirty="0">
                        <a:latin typeface="+mn-ea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3" name="직사각형 2">
            <a:extLst>
              <a:ext uri="{FF2B5EF4-FFF2-40B4-BE49-F238E27FC236}">
                <a16:creationId xmlns:a16="http://schemas.microsoft.com/office/drawing/2014/main" id="{D0D07374-74D4-B342-167B-44653E6C3FCB}"/>
              </a:ext>
            </a:extLst>
          </p:cNvPr>
          <p:cNvSpPr/>
          <p:nvPr/>
        </p:nvSpPr>
        <p:spPr>
          <a:xfrm>
            <a:off x="496389" y="348343"/>
            <a:ext cx="7036525" cy="26474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3A60A7-62E0-9D81-81C3-A01A8A0014BF}"/>
              </a:ext>
            </a:extLst>
          </p:cNvPr>
          <p:cNvSpPr txBox="1"/>
          <p:nvPr/>
        </p:nvSpPr>
        <p:spPr>
          <a:xfrm>
            <a:off x="438069" y="3026612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메인 </a:t>
            </a:r>
            <a:r>
              <a:rPr lang="ko-KR" altLang="en-US" dirty="0" err="1"/>
              <a:t>빅비쥬얼</a:t>
            </a:r>
            <a:r>
              <a:rPr lang="ko-KR" altLang="en-US" dirty="0"/>
              <a:t> 배너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06728C3-9ECA-665B-254F-624A1B04F4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17" y="3862252"/>
            <a:ext cx="2058152" cy="2493645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1694D4F-1BE5-5A30-B1AA-E5CD40BB34EB}"/>
              </a:ext>
            </a:extLst>
          </p:cNvPr>
          <p:cNvSpPr/>
          <p:nvPr/>
        </p:nvSpPr>
        <p:spPr>
          <a:xfrm>
            <a:off x="2669175" y="3962400"/>
            <a:ext cx="1920240" cy="2376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DEAF4-C09E-7A84-46CD-5E22BA29589E}"/>
              </a:ext>
            </a:extLst>
          </p:cNvPr>
          <p:cNvSpPr txBox="1"/>
          <p:nvPr/>
        </p:nvSpPr>
        <p:spPr>
          <a:xfrm>
            <a:off x="579528" y="1044479"/>
            <a:ext cx="688583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막판 실력 뒤집기 특강 </a:t>
            </a:r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4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</a:t>
            </a:r>
            <a:endParaRPr lang="en-US" altLang="ko-KR" sz="4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04A20-7A91-71CD-0A19-8F07B7661B95}"/>
              </a:ext>
            </a:extLst>
          </p:cNvPr>
          <p:cNvSpPr txBox="1"/>
          <p:nvPr/>
        </p:nvSpPr>
        <p:spPr>
          <a:xfrm>
            <a:off x="438069" y="2330027"/>
            <a:ext cx="398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소방학개론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이론으로 정리하는 계산특강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00D6F7-E8F4-145C-0842-88B6AB4DD403}"/>
              </a:ext>
            </a:extLst>
          </p:cNvPr>
          <p:cNvSpPr txBox="1"/>
          <p:nvPr/>
        </p:nvSpPr>
        <p:spPr>
          <a:xfrm>
            <a:off x="2525430" y="4061924"/>
            <a:ext cx="2147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#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여기저기</a:t>
            </a:r>
            <a:endParaRPr lang="en-US" altLang="ko-KR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#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소문내기</a:t>
            </a:r>
            <a:endParaRPr lang="en-US" altLang="ko-KR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C40A76B-8B23-421B-551A-C2FEA5B029A1}"/>
              </a:ext>
            </a:extLst>
          </p:cNvPr>
          <p:cNvSpPr txBox="1"/>
          <p:nvPr/>
        </p:nvSpPr>
        <p:spPr>
          <a:xfrm>
            <a:off x="2530076" y="5909752"/>
            <a:ext cx="234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미래인재소방 </a:t>
            </a:r>
            <a:r>
              <a:rPr lang="en-US" altLang="ko-KR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막판실력뒤집기</a:t>
            </a:r>
            <a:endParaRPr lang="en-US" altLang="ko-KR" sz="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en-US" altLang="ko-KR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무료특강 </a:t>
            </a:r>
            <a:r>
              <a:rPr lang="en-US" altLang="ko-KR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소방학개론 </a:t>
            </a:r>
            <a:r>
              <a:rPr lang="en-US" altLang="ko-KR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#</a:t>
            </a:r>
            <a:r>
              <a:rPr lang="ko-KR" altLang="en-US" sz="9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행정법총론</a:t>
            </a:r>
            <a:endParaRPr lang="en-US" altLang="ko-KR" sz="9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804FB-C47D-F218-7CD9-50E50D62FB0D}"/>
              </a:ext>
            </a:extLst>
          </p:cNvPr>
          <p:cNvSpPr txBox="1"/>
          <p:nvPr/>
        </p:nvSpPr>
        <p:spPr>
          <a:xfrm>
            <a:off x="1531998" y="398148"/>
            <a:ext cx="4980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 최종 합격을 위한 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실전력을 키우는 파이널 전략 특강</a:t>
            </a:r>
            <a:endParaRPr lang="en-US" altLang="ko-KR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C3670BA8-1287-223A-C1CF-AF07BB13C6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15772" y="4035305"/>
            <a:ext cx="1798629" cy="213196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AC8DE96-05F5-8856-F195-160BABEE175F}"/>
              </a:ext>
            </a:extLst>
          </p:cNvPr>
          <p:cNvSpPr txBox="1"/>
          <p:nvPr/>
        </p:nvSpPr>
        <p:spPr>
          <a:xfrm>
            <a:off x="2455102" y="6369573"/>
            <a:ext cx="234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레퍼런스 참조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8C02F10-0522-3011-224D-FE9E00FE5306}"/>
              </a:ext>
            </a:extLst>
          </p:cNvPr>
          <p:cNvSpPr txBox="1"/>
          <p:nvPr/>
        </p:nvSpPr>
        <p:spPr>
          <a:xfrm>
            <a:off x="426717" y="6386990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큰 이벤트 배너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6F7FBE8D-B22E-3731-1D2F-377CEA4DD154}"/>
              </a:ext>
            </a:extLst>
          </p:cNvPr>
          <p:cNvSpPr/>
          <p:nvPr/>
        </p:nvSpPr>
        <p:spPr>
          <a:xfrm>
            <a:off x="3961140" y="2261801"/>
            <a:ext cx="3028936" cy="646332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D782AB-AF7F-0538-ACFD-C5AC3DA43E2C}"/>
              </a:ext>
            </a:extLst>
          </p:cNvPr>
          <p:cNvSpPr txBox="1"/>
          <p:nvPr/>
        </p:nvSpPr>
        <p:spPr>
          <a:xfrm>
            <a:off x="3454118" y="2325391"/>
            <a:ext cx="39885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행정법총론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최신 판례 </a:t>
            </a:r>
            <a:r>
              <a:rPr lang="en-US" altLang="ko-KR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·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법령 특강</a:t>
            </a:r>
            <a:endParaRPr lang="en-US" altLang="ko-KR" sz="1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7" name="타원 26">
            <a:extLst>
              <a:ext uri="{FF2B5EF4-FFF2-40B4-BE49-F238E27FC236}">
                <a16:creationId xmlns:a16="http://schemas.microsoft.com/office/drawing/2014/main" id="{49B3DE8D-629C-BBA5-1BD6-D1CD659C7499}"/>
              </a:ext>
            </a:extLst>
          </p:cNvPr>
          <p:cNvSpPr/>
          <p:nvPr/>
        </p:nvSpPr>
        <p:spPr>
          <a:xfrm>
            <a:off x="5014130" y="3757432"/>
            <a:ext cx="2264229" cy="24400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5EE97C4-4703-F706-301F-1FAD39A17461}"/>
              </a:ext>
            </a:extLst>
          </p:cNvPr>
          <p:cNvSpPr txBox="1"/>
          <p:nvPr/>
        </p:nvSpPr>
        <p:spPr>
          <a:xfrm>
            <a:off x="4426595" y="4349606"/>
            <a:ext cx="34392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4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시간이면 충분합니다</a:t>
            </a:r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</a:p>
          <a:p>
            <a:pPr algn="ctr"/>
            <a:endParaRPr lang="en-US" altLang="ko-KR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en-US" altLang="ko-KR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Kill Final </a:t>
            </a:r>
            <a:r>
              <a:rPr lang="ko-KR" altLang="en-US" sz="1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기출특강</a:t>
            </a:r>
            <a:endParaRPr lang="en-US" altLang="ko-KR" sz="1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5B8577-EF5E-7D30-A5DE-A048B3448043}"/>
              </a:ext>
            </a:extLst>
          </p:cNvPr>
          <p:cNvSpPr txBox="1"/>
          <p:nvPr/>
        </p:nvSpPr>
        <p:spPr>
          <a:xfrm>
            <a:off x="4426595" y="5221961"/>
            <a:ext cx="3439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소방관계법규</a:t>
            </a:r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행정법총론</a:t>
            </a:r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1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바로신청하기</a:t>
            </a:r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FE9C118-1A9B-6420-0A7F-55547DA5043F}"/>
              </a:ext>
            </a:extLst>
          </p:cNvPr>
          <p:cNvSpPr txBox="1"/>
          <p:nvPr/>
        </p:nvSpPr>
        <p:spPr>
          <a:xfrm>
            <a:off x="5389310" y="6305349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플로팅</a:t>
            </a:r>
            <a:r>
              <a:rPr lang="ko-KR" altLang="en-US" dirty="0"/>
              <a:t> 배너</a:t>
            </a: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E14D6AC5-37E7-E538-83AF-A2E3DA9B4B65}"/>
              </a:ext>
            </a:extLst>
          </p:cNvPr>
          <p:cNvSpPr/>
          <p:nvPr/>
        </p:nvSpPr>
        <p:spPr>
          <a:xfrm>
            <a:off x="7521907" y="3717940"/>
            <a:ext cx="2264229" cy="244000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6C2E90-9766-1E0A-1505-D85E7C626F60}"/>
              </a:ext>
            </a:extLst>
          </p:cNvPr>
          <p:cNvSpPr txBox="1"/>
          <p:nvPr/>
        </p:nvSpPr>
        <p:spPr>
          <a:xfrm>
            <a:off x="6961075" y="4423909"/>
            <a:ext cx="343929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실전력을 키우는 파이널 전략 특강</a:t>
            </a:r>
            <a:endParaRPr lang="en-US" altLang="ko-KR" sz="11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막판 실력 뒤집기 특강</a:t>
            </a:r>
            <a:endParaRPr lang="en-US" altLang="ko-KR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559786-505A-AB0D-97B1-6194CD138158}"/>
              </a:ext>
            </a:extLst>
          </p:cNvPr>
          <p:cNvSpPr txBox="1"/>
          <p:nvPr/>
        </p:nvSpPr>
        <p:spPr>
          <a:xfrm>
            <a:off x="6934372" y="5182469"/>
            <a:ext cx="34392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소방학개론</a:t>
            </a:r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행정법총론</a:t>
            </a:r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/>
            <a:r>
              <a:rPr lang="ko-KR" altLang="en-US" sz="11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바로신청하기</a:t>
            </a:r>
            <a:endParaRPr lang="en-US" altLang="ko-KR" sz="11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A37EED-E211-5CB1-307E-E07EFF958B7B}"/>
              </a:ext>
            </a:extLst>
          </p:cNvPr>
          <p:cNvSpPr txBox="1"/>
          <p:nvPr/>
        </p:nvSpPr>
        <p:spPr>
          <a:xfrm>
            <a:off x="7897087" y="6265857"/>
            <a:ext cx="356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플로팅</a:t>
            </a:r>
            <a:r>
              <a:rPr lang="ko-KR" altLang="en-US" dirty="0"/>
              <a:t> 배너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934FB451-BF47-9897-700B-3ED9F126F705}"/>
              </a:ext>
            </a:extLst>
          </p:cNvPr>
          <p:cNvSpPr/>
          <p:nvPr/>
        </p:nvSpPr>
        <p:spPr>
          <a:xfrm>
            <a:off x="7897087" y="3535680"/>
            <a:ext cx="288970" cy="3265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C5DBA02-164F-E991-A67E-D6739B4D075E}"/>
              </a:ext>
            </a:extLst>
          </p:cNvPr>
          <p:cNvSpPr/>
          <p:nvPr/>
        </p:nvSpPr>
        <p:spPr>
          <a:xfrm>
            <a:off x="5159411" y="3583569"/>
            <a:ext cx="288970" cy="3265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E86EF2-DEAC-1A95-7A4C-8B7D3A7A5B2A}"/>
              </a:ext>
            </a:extLst>
          </p:cNvPr>
          <p:cNvSpPr txBox="1"/>
          <p:nvPr/>
        </p:nvSpPr>
        <p:spPr>
          <a:xfrm>
            <a:off x="9736898" y="6200870"/>
            <a:ext cx="234838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이벤트 배너 레퍼런스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7339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03395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85254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4D946B5-4E4C-4303-98B4-A505358215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2436600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슬라이드 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10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바로가기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A40B7B7-49DA-F6A5-7C7A-19B703F22731}"/>
              </a:ext>
            </a:extLst>
          </p:cNvPr>
          <p:cNvSpPr txBox="1"/>
          <p:nvPr/>
        </p:nvSpPr>
        <p:spPr>
          <a:xfrm>
            <a:off x="2013331" y="152683"/>
            <a:ext cx="7462843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실전력을 키우는 파이널 전략 특강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188808-ED4B-D48A-706E-E8F031C8391F}"/>
              </a:ext>
            </a:extLst>
          </p:cNvPr>
          <p:cNvSpPr txBox="1"/>
          <p:nvPr/>
        </p:nvSpPr>
        <p:spPr>
          <a:xfrm>
            <a:off x="211824" y="1294376"/>
            <a:ext cx="90743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600" dirty="0">
                <a:latin typeface="휴먼매직체" panose="02030504000101010101" pitchFamily="18" charset="-127"/>
                <a:ea typeface="휴먼매직체" panose="02030504000101010101" pitchFamily="18" charset="-127"/>
              </a:rPr>
              <a:t>막판 실력 뒤집기</a:t>
            </a:r>
            <a:endParaRPr lang="en-US" altLang="ko-KR" sz="9600" dirty="0">
              <a:latin typeface="휴먼매직체" panose="02030504000101010101" pitchFamily="18" charset="-127"/>
              <a:ea typeface="휴먼매직체" panose="02030504000101010101" pitchFamily="18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3A72592-6478-9983-B147-D0CCBA367AF2}"/>
              </a:ext>
            </a:extLst>
          </p:cNvPr>
          <p:cNvCxnSpPr/>
          <p:nvPr/>
        </p:nvCxnSpPr>
        <p:spPr>
          <a:xfrm>
            <a:off x="690377" y="3679372"/>
            <a:ext cx="7985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04993462-DE9A-D1D5-6B5A-268E0B1D71E4}"/>
              </a:ext>
            </a:extLst>
          </p:cNvPr>
          <p:cNvSpPr/>
          <p:nvPr/>
        </p:nvSpPr>
        <p:spPr>
          <a:xfrm>
            <a:off x="1153407" y="4825591"/>
            <a:ext cx="5627692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A23532D6-456C-130A-366C-B6989E2C9DFF}"/>
              </a:ext>
            </a:extLst>
          </p:cNvPr>
          <p:cNvCxnSpPr/>
          <p:nvPr/>
        </p:nvCxnSpPr>
        <p:spPr>
          <a:xfrm>
            <a:off x="785016" y="6646450"/>
            <a:ext cx="79857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CC60ED2-9D34-31A5-C854-63F5B60EA836}"/>
              </a:ext>
            </a:extLst>
          </p:cNvPr>
          <p:cNvSpPr txBox="1"/>
          <p:nvPr/>
        </p:nvSpPr>
        <p:spPr>
          <a:xfrm>
            <a:off x="520589" y="3913831"/>
            <a:ext cx="851461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지금은 합격을 위한 실전력을 키워야 하는 시기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pPr algn="ctr"/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어떤 양질의 강의를 듣는지에 따라 최종 합격 여부가 결정된다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86A5B03-5646-E7F2-2BB7-152D771FB7CD}"/>
              </a:ext>
            </a:extLst>
          </p:cNvPr>
          <p:cNvSpPr txBox="1"/>
          <p:nvPr/>
        </p:nvSpPr>
        <p:spPr>
          <a:xfrm>
            <a:off x="502427" y="5043478"/>
            <a:ext cx="58404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소방학개론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         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계산 특강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819CE2F-2E32-C325-EE6A-20CB24D1A66C}"/>
              </a:ext>
            </a:extLst>
          </p:cNvPr>
          <p:cNvSpPr/>
          <p:nvPr/>
        </p:nvSpPr>
        <p:spPr>
          <a:xfrm>
            <a:off x="1153407" y="5533477"/>
            <a:ext cx="5627692" cy="70788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2FE8070-487B-F4D9-9607-FB35D7A10917}"/>
              </a:ext>
            </a:extLst>
          </p:cNvPr>
          <p:cNvSpPr txBox="1"/>
          <p:nvPr/>
        </p:nvSpPr>
        <p:spPr>
          <a:xfrm>
            <a:off x="1254198" y="5693488"/>
            <a:ext cx="50740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행정법총론    최신 판례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법령 특강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2CDEEAA-E239-FA10-E915-49C1B83CDDE6}"/>
              </a:ext>
            </a:extLst>
          </p:cNvPr>
          <p:cNvSpPr/>
          <p:nvPr/>
        </p:nvSpPr>
        <p:spPr>
          <a:xfrm>
            <a:off x="6781099" y="4825591"/>
            <a:ext cx="1733006" cy="141576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ED64E56-6509-9F32-BF0E-BF6700EE2A0E}"/>
              </a:ext>
            </a:extLst>
          </p:cNvPr>
          <p:cNvSpPr txBox="1"/>
          <p:nvPr/>
        </p:nvSpPr>
        <p:spPr>
          <a:xfrm>
            <a:off x="6605399" y="5103812"/>
            <a:ext cx="21653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특강신청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dirty="0">
                <a:solidFill>
                  <a:schemeClr val="bg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바로가기</a:t>
            </a:r>
            <a:endParaRPr lang="en-US" altLang="ko-KR" sz="2400" dirty="0">
              <a:solidFill>
                <a:schemeClr val="bg1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61551892-6476-3BA1-A30D-E695C7ED04DF}"/>
              </a:ext>
            </a:extLst>
          </p:cNvPr>
          <p:cNvSpPr/>
          <p:nvPr/>
        </p:nvSpPr>
        <p:spPr>
          <a:xfrm>
            <a:off x="6781099" y="4621717"/>
            <a:ext cx="316387" cy="27822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7642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8960717"/>
              </p:ext>
            </p:extLst>
          </p:nvPr>
        </p:nvGraphicFramePr>
        <p:xfrm>
          <a:off x="9476174" y="17756"/>
          <a:ext cx="2654423" cy="2433924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개발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]</a:t>
                      </a:r>
                    </a:p>
                    <a:p>
                      <a:pPr marL="0" indent="0">
                        <a:buNone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D-OO 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개발 필요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(2023.03.18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일 기준 디데이 계산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)</a:t>
                      </a: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spc="-100" baseline="0" dirty="0">
                          <a:latin typeface="+mn-ea"/>
                        </a:rPr>
                        <a:t>[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디자인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]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spc="-100" baseline="0" dirty="0">
                          <a:latin typeface="+mn-ea"/>
                        </a:rPr>
                        <a:t>아래의 레퍼런스와 같이 합격은 컬러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/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불합격은 </a:t>
                      </a:r>
                      <a:r>
                        <a:rPr lang="ko-KR" altLang="en-US" sz="800" spc="-100" baseline="0" dirty="0" err="1">
                          <a:latin typeface="+mn-ea"/>
                        </a:rPr>
                        <a:t>흑백처리하여</a:t>
                      </a:r>
                      <a:r>
                        <a:rPr lang="ko-KR" altLang="en-US" sz="800" spc="-100" baseline="0" dirty="0">
                          <a:latin typeface="+mn-ea"/>
                        </a:rPr>
                        <a:t> 디자인 부탁드립니다</a:t>
                      </a:r>
                      <a:r>
                        <a:rPr lang="en-US" altLang="ko-KR" sz="800" spc="-100" baseline="0" dirty="0">
                          <a:latin typeface="+mn-ea"/>
                        </a:rPr>
                        <a:t>.</a:t>
                      </a: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451E167-C505-5AF7-00CE-57938149BC94}"/>
              </a:ext>
            </a:extLst>
          </p:cNvPr>
          <p:cNvSpPr txBox="1"/>
          <p:nvPr/>
        </p:nvSpPr>
        <p:spPr>
          <a:xfrm>
            <a:off x="592182" y="215910"/>
            <a:ext cx="851461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앞으로 필기시험까지 남은 기간 </a:t>
            </a:r>
            <a:r>
              <a:rPr lang="en-US" altLang="ko-KR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D-00</a:t>
            </a: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일</a:t>
            </a:r>
            <a:endParaRPr lang="en-US" altLang="ko-KR"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A1C13C-3DAE-7BC3-8856-82C2EEA5C544}"/>
              </a:ext>
            </a:extLst>
          </p:cNvPr>
          <p:cNvSpPr txBox="1"/>
          <p:nvPr/>
        </p:nvSpPr>
        <p:spPr>
          <a:xfrm>
            <a:off x="1011738" y="1419286"/>
            <a:ext cx="851461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지금부터는 아는 것과 모르는 것을 정확히 구분해야 하는 시기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614A4E-3C59-5429-00A0-393E2B370E3A}"/>
              </a:ext>
            </a:extLst>
          </p:cNvPr>
          <p:cNvSpPr txBox="1"/>
          <p:nvPr/>
        </p:nvSpPr>
        <p:spPr>
          <a:xfrm>
            <a:off x="311697" y="3414702"/>
            <a:ext cx="9075582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지금부터 남은 기간의 학습이 합격과 불합격을 결정합니다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CD6692-F4ED-BFEF-A125-DBBD59D4F26F}"/>
              </a:ext>
            </a:extLst>
          </p:cNvPr>
          <p:cNvSpPr txBox="1"/>
          <p:nvPr/>
        </p:nvSpPr>
        <p:spPr>
          <a:xfrm>
            <a:off x="2533303" y="4013720"/>
            <a:ext cx="1548942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합격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782AE83-6855-0B4D-A40B-6ED4D0C5E099}"/>
              </a:ext>
            </a:extLst>
          </p:cNvPr>
          <p:cNvSpPr txBox="1"/>
          <p:nvPr/>
        </p:nvSpPr>
        <p:spPr>
          <a:xfrm>
            <a:off x="6497482" y="4029975"/>
            <a:ext cx="1548942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불합격</a:t>
            </a:r>
            <a:endParaRPr lang="en-US" altLang="ko-KR" sz="28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671E2D7-6F19-6108-F34E-FED5962FB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0458" y="5128171"/>
            <a:ext cx="2641542" cy="959031"/>
          </a:xfrm>
          <a:prstGeom prst="rect">
            <a:avLst/>
          </a:prstGeom>
        </p:spPr>
      </p:pic>
      <p:sp>
        <p:nvSpPr>
          <p:cNvPr id="18" name="평행 사변형 17">
            <a:extLst>
              <a:ext uri="{FF2B5EF4-FFF2-40B4-BE49-F238E27FC236}">
                <a16:creationId xmlns:a16="http://schemas.microsoft.com/office/drawing/2014/main" id="{BEB8A938-7346-9709-AB85-76B8890B3959}"/>
              </a:ext>
            </a:extLst>
          </p:cNvPr>
          <p:cNvSpPr/>
          <p:nvPr/>
        </p:nvSpPr>
        <p:spPr>
          <a:xfrm>
            <a:off x="252546" y="4637034"/>
            <a:ext cx="5294813" cy="1894582"/>
          </a:xfrm>
          <a:prstGeom prst="parallelogram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9" name="평행 사변형 18">
            <a:extLst>
              <a:ext uri="{FF2B5EF4-FFF2-40B4-BE49-F238E27FC236}">
                <a16:creationId xmlns:a16="http://schemas.microsoft.com/office/drawing/2014/main" id="{C00B59CA-7306-6694-33B1-8E15B5460D1F}"/>
              </a:ext>
            </a:extLst>
          </p:cNvPr>
          <p:cNvSpPr/>
          <p:nvPr/>
        </p:nvSpPr>
        <p:spPr>
          <a:xfrm>
            <a:off x="5360124" y="4637034"/>
            <a:ext cx="3627122" cy="1894582"/>
          </a:xfrm>
          <a:prstGeom prst="parallelogram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64D0A45-39DF-1ED0-5492-6A585806DB5A}"/>
              </a:ext>
            </a:extLst>
          </p:cNvPr>
          <p:cNvSpPr txBox="1"/>
          <p:nvPr/>
        </p:nvSpPr>
        <p:spPr>
          <a:xfrm>
            <a:off x="1011738" y="1921603"/>
            <a:ext cx="851461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최종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정리를 위해 양질의 강의를 수강해야 하는 시기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D6573E0-EE50-F706-F900-28B8B40329F7}"/>
              </a:ext>
            </a:extLst>
          </p:cNvPr>
          <p:cNvSpPr txBox="1"/>
          <p:nvPr/>
        </p:nvSpPr>
        <p:spPr>
          <a:xfrm>
            <a:off x="1011738" y="2439392"/>
            <a:ext cx="851461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파이널 강의로 무조건 점수를 올려야 하는 시기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E51F277-9BEF-0567-DB39-13CD6BE4FF65}"/>
              </a:ext>
            </a:extLst>
          </p:cNvPr>
          <p:cNvSpPr/>
          <p:nvPr/>
        </p:nvSpPr>
        <p:spPr>
          <a:xfrm>
            <a:off x="6871063" y="238396"/>
            <a:ext cx="191589" cy="1759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CD8B07FB-5F7C-126B-D942-7914D4205AC2}"/>
              </a:ext>
            </a:extLst>
          </p:cNvPr>
          <p:cNvSpPr/>
          <p:nvPr/>
        </p:nvSpPr>
        <p:spPr>
          <a:xfrm>
            <a:off x="666205" y="4374891"/>
            <a:ext cx="191589" cy="17597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8C6EA45A-CF60-681E-2706-0E78F18694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8897" y="4798089"/>
            <a:ext cx="1828124" cy="1281249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30CDB9BB-7678-1AC4-09BE-7684E49864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678" y="4798089"/>
            <a:ext cx="1346549" cy="128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017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7617935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107C009-4887-6772-45FB-D0E461ED3DA7}"/>
              </a:ext>
            </a:extLst>
          </p:cNvPr>
          <p:cNvSpPr txBox="1"/>
          <p:nvPr/>
        </p:nvSpPr>
        <p:spPr>
          <a:xfrm>
            <a:off x="877598" y="17756"/>
            <a:ext cx="7787431" cy="3516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합격을 결정짓는 마지막 한 걸음</a:t>
            </a:r>
            <a:endParaRPr lang="en-US" altLang="ko-KR"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3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sz="54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막판 실력 뒤집기 특강</a:t>
            </a:r>
            <a:endParaRPr lang="en-US" altLang="ko-KR" sz="3600" dirty="0">
              <a:solidFill>
                <a:schemeClr val="accent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어떤 강사의 어떤 커리큘럼을 들었는지 중요하지 않습니다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미래인재소방의 막판 실력 뒤집기 특강을 수강하면 </a:t>
            </a:r>
            <a:endParaRPr lang="en-US" altLang="ko-KR" sz="20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누구라도 막판 역전이 가능합니다</a:t>
            </a:r>
            <a:r>
              <a:rPr lang="en-US" altLang="ko-KR" sz="2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en-US" altLang="ko-KR" sz="3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449BD7A-3726-8B80-F77E-22A11FB9E7A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90"/>
          <a:stretch/>
        </p:blipFill>
        <p:spPr>
          <a:xfrm>
            <a:off x="3963125" y="3150570"/>
            <a:ext cx="3038565" cy="28855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C5022D5-314E-B4C4-2962-39133B8C172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5"/>
          <a:stretch/>
        </p:blipFill>
        <p:spPr>
          <a:xfrm>
            <a:off x="2363159" y="3284129"/>
            <a:ext cx="3436705" cy="27520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6544D1-301B-6198-5AD1-2FD9D985E5C4}"/>
              </a:ext>
            </a:extLst>
          </p:cNvPr>
          <p:cNvSpPr txBox="1"/>
          <p:nvPr/>
        </p:nvSpPr>
        <p:spPr>
          <a:xfrm>
            <a:off x="4659086" y="6132143"/>
            <a:ext cx="2769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소방학개론 </a:t>
            </a:r>
            <a:r>
              <a:rPr lang="ko-KR" altLang="en-US" sz="11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이종칠</a:t>
            </a:r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교수님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B55239-274D-A7E3-E464-7AC837F0BCB4}"/>
              </a:ext>
            </a:extLst>
          </p:cNvPr>
          <p:cNvSpPr txBox="1"/>
          <p:nvPr/>
        </p:nvSpPr>
        <p:spPr>
          <a:xfrm>
            <a:off x="2959365" y="6132143"/>
            <a:ext cx="276932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행정법총론 김정일 교수님</a:t>
            </a:r>
          </a:p>
        </p:txBody>
      </p:sp>
    </p:spTree>
    <p:extLst>
      <p:ext uri="{BB962C8B-B14F-4D97-AF65-F5344CB8AC3E}">
        <p14:creationId xmlns:p14="http://schemas.microsoft.com/office/powerpoint/2010/main" val="327174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20D2E4-3DE1-F32A-686F-59593242B5A0}"/>
              </a:ext>
            </a:extLst>
          </p:cNvPr>
          <p:cNvSpPr/>
          <p:nvPr/>
        </p:nvSpPr>
        <p:spPr>
          <a:xfrm>
            <a:off x="357051" y="1132119"/>
            <a:ext cx="8894307" cy="1208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2582025"/>
              </p:ext>
            </p:extLst>
          </p:nvPr>
        </p:nvGraphicFramePr>
        <p:xfrm>
          <a:off x="9472767" y="102148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F3BCE0-DB74-ACE1-A2B4-143D76F50CB4}"/>
              </a:ext>
            </a:extLst>
          </p:cNvPr>
          <p:cNvSpPr txBox="1"/>
          <p:nvPr/>
        </p:nvSpPr>
        <p:spPr>
          <a:xfrm>
            <a:off x="2285366" y="1441312"/>
            <a:ext cx="8514613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계산 문제라고 이론 없이 문제만 푼다고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658DE-A9DA-9B6D-DA96-53EADF9AC9BA}"/>
              </a:ext>
            </a:extLst>
          </p:cNvPr>
          <p:cNvSpPr txBox="1"/>
          <p:nvPr/>
        </p:nvSpPr>
        <p:spPr>
          <a:xfrm>
            <a:off x="1321089" y="352558"/>
            <a:ext cx="79302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소방학개론  </a:t>
            </a:r>
            <a:r>
              <a:rPr lang="en-US" altLang="ko-KR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48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계산 특강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5EAEDE2-3005-73AE-4FF0-A567E8B37A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739"/>
          <a:stretch/>
        </p:blipFill>
        <p:spPr>
          <a:xfrm>
            <a:off x="1476426" y="1345275"/>
            <a:ext cx="812346" cy="83099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561DBF7-12B5-3D98-0928-8EF2F8766E71}"/>
              </a:ext>
            </a:extLst>
          </p:cNvPr>
          <p:cNvSpPr txBox="1"/>
          <p:nvPr/>
        </p:nvSpPr>
        <p:spPr>
          <a:xfrm>
            <a:off x="277069" y="5631378"/>
            <a:ext cx="286235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최근 다년간 출제되고 있는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계산문제에 대한 전반적인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풀이 방법 집중 강의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B3B9E-F662-5D45-D1E7-BE1A52882232}"/>
              </a:ext>
            </a:extLst>
          </p:cNvPr>
          <p:cNvSpPr txBox="1"/>
          <p:nvPr/>
        </p:nvSpPr>
        <p:spPr>
          <a:xfrm>
            <a:off x="3415216" y="5605196"/>
            <a:ext cx="274043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계산뿐만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아니라 출제 빈도가 높은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관련 이론까지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한번에 정리할 수 있는 기회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A763C-5244-A520-FD38-068DD245061D}"/>
              </a:ext>
            </a:extLst>
          </p:cNvPr>
          <p:cNvSpPr txBox="1"/>
          <p:nvPr/>
        </p:nvSpPr>
        <p:spPr>
          <a:xfrm>
            <a:off x="6381905" y="5570418"/>
            <a:ext cx="298005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 두시간안에 빠르게 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계산특강을 정리 할 수 있는 기회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18C064-8EA2-7F90-2031-64D98047BBCC}"/>
              </a:ext>
            </a:extLst>
          </p:cNvPr>
          <p:cNvSpPr/>
          <p:nvPr/>
        </p:nvSpPr>
        <p:spPr>
          <a:xfrm>
            <a:off x="499386" y="4415246"/>
            <a:ext cx="2441256" cy="23513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4946E-B581-C8CE-AC84-8F02C43015B1}"/>
              </a:ext>
            </a:extLst>
          </p:cNvPr>
          <p:cNvSpPr/>
          <p:nvPr/>
        </p:nvSpPr>
        <p:spPr>
          <a:xfrm>
            <a:off x="3540034" y="4415246"/>
            <a:ext cx="2441256" cy="23513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E9696E-897D-AD44-37A5-131B579D1D8D}"/>
              </a:ext>
            </a:extLst>
          </p:cNvPr>
          <p:cNvSpPr/>
          <p:nvPr/>
        </p:nvSpPr>
        <p:spPr>
          <a:xfrm>
            <a:off x="6657702" y="4415246"/>
            <a:ext cx="2441256" cy="23513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4F74383-25FD-2ADC-D1F9-7A921B37B6F6}"/>
              </a:ext>
            </a:extLst>
          </p:cNvPr>
          <p:cNvSpPr txBox="1"/>
          <p:nvPr/>
        </p:nvSpPr>
        <p:spPr>
          <a:xfrm>
            <a:off x="2288772" y="2433746"/>
            <a:ext cx="58286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계산 문제만 나오면 긴장되고 숨이 턱</a:t>
            </a:r>
            <a:r>
              <a:rPr lang="en-US" altLang="ko-KR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 </a:t>
            </a:r>
            <a:r>
              <a:rPr lang="ko-KR" altLang="en-US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막힌다면</a:t>
            </a:r>
            <a:r>
              <a:rPr lang="en-US" altLang="ko-KR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!!</a:t>
            </a:r>
          </a:p>
          <a:p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2DE379-C2F0-41E2-8800-974079E25DA5}"/>
              </a:ext>
            </a:extLst>
          </p:cNvPr>
          <p:cNvSpPr txBox="1"/>
          <p:nvPr/>
        </p:nvSpPr>
        <p:spPr>
          <a:xfrm>
            <a:off x="1641692" y="2945680"/>
            <a:ext cx="69189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계산 문제와 관련된 이론 정리까지 한 방에 정리하고</a:t>
            </a:r>
            <a:r>
              <a:rPr lang="en-US" altLang="ko-KR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ko-KR" altLang="en-US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싶다면</a:t>
            </a:r>
            <a:r>
              <a:rPr lang="en-US" altLang="ko-KR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!!</a:t>
            </a:r>
          </a:p>
          <a:p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3962855-4DFD-72E9-7115-D9A4EA139918}"/>
              </a:ext>
            </a:extLst>
          </p:cNvPr>
          <p:cNvSpPr txBox="1"/>
          <p:nvPr/>
        </p:nvSpPr>
        <p:spPr>
          <a:xfrm>
            <a:off x="2288772" y="3422105"/>
            <a:ext cx="667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시험장에 들어가기 전</a:t>
            </a:r>
            <a:r>
              <a:rPr lang="en-US" altLang="ko-KR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막판 역전을 원한다면</a:t>
            </a:r>
            <a:r>
              <a:rPr lang="en-US" altLang="ko-KR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!!</a:t>
            </a:r>
          </a:p>
          <a:p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381DD-1D3E-9AFD-46BD-56D37B4859D7}"/>
              </a:ext>
            </a:extLst>
          </p:cNvPr>
          <p:cNvSpPr txBox="1"/>
          <p:nvPr/>
        </p:nvSpPr>
        <p:spPr>
          <a:xfrm>
            <a:off x="3553026" y="4531159"/>
            <a:ext cx="236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이론정리까지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한번에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endParaRPr lang="ko-KR" altLang="en-US" sz="2800" dirty="0">
              <a:solidFill>
                <a:schemeClr val="accent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469779-F125-81E0-5CC7-012FDF8736AE}"/>
              </a:ext>
            </a:extLst>
          </p:cNvPr>
          <p:cNvSpPr txBox="1"/>
          <p:nvPr/>
        </p:nvSpPr>
        <p:spPr>
          <a:xfrm>
            <a:off x="6657702" y="4483605"/>
            <a:ext cx="236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시간으로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정리 끝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623A8CD-A32B-769F-4A03-DD5CD17F91A2}"/>
              </a:ext>
            </a:extLst>
          </p:cNvPr>
          <p:cNvSpPr txBox="1"/>
          <p:nvPr/>
        </p:nvSpPr>
        <p:spPr>
          <a:xfrm>
            <a:off x="364262" y="4516888"/>
            <a:ext cx="27404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최신 기출 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반영한 문제풀이</a:t>
            </a:r>
          </a:p>
        </p:txBody>
      </p:sp>
    </p:spTree>
    <p:extLst>
      <p:ext uri="{BB962C8B-B14F-4D97-AF65-F5344CB8AC3E}">
        <p14:creationId xmlns:p14="http://schemas.microsoft.com/office/powerpoint/2010/main" val="1819690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F94ADA7-15AD-1BF1-34CA-26670515D166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pic>
        <p:nvPicPr>
          <p:cNvPr id="5" name="그림 4">
            <a:extLst>
              <a:ext uri="{FF2B5EF4-FFF2-40B4-BE49-F238E27FC236}">
                <a16:creationId xmlns:a16="http://schemas.microsoft.com/office/drawing/2014/main" id="{B94F424D-729F-FB73-2EAD-815AAEA66A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6690"/>
          <a:stretch/>
        </p:blipFill>
        <p:spPr>
          <a:xfrm>
            <a:off x="3658327" y="662165"/>
            <a:ext cx="2466486" cy="23422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53DACB-B7F4-F47C-28EF-121F70F9F9A8}"/>
              </a:ext>
            </a:extLst>
          </p:cNvPr>
          <p:cNvSpPr txBox="1"/>
          <p:nvPr/>
        </p:nvSpPr>
        <p:spPr>
          <a:xfrm>
            <a:off x="3735976" y="3094372"/>
            <a:ext cx="2769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소방학개론 </a:t>
            </a:r>
            <a:r>
              <a:rPr lang="ko-KR" altLang="en-US" sz="1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이종칠</a:t>
            </a:r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교수님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094778-9EDC-4DC1-0817-BAB5BCD55E2B}"/>
              </a:ext>
            </a:extLst>
          </p:cNvPr>
          <p:cNvSpPr txBox="1"/>
          <p:nvPr/>
        </p:nvSpPr>
        <p:spPr>
          <a:xfrm>
            <a:off x="394815" y="3576320"/>
            <a:ext cx="8690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제한된 시간내에 정확하게 풀 수 있도록 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자세한 풀이 방법부터 관련 이론까지 한번에 정리해드립니다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</a:p>
          <a:p>
            <a:pPr algn="ctr"/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0513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직사각형 22">
            <a:extLst>
              <a:ext uri="{FF2B5EF4-FFF2-40B4-BE49-F238E27FC236}">
                <a16:creationId xmlns:a16="http://schemas.microsoft.com/office/drawing/2014/main" id="{5620D2E4-3DE1-F32A-686F-59593242B5A0}"/>
              </a:ext>
            </a:extLst>
          </p:cNvPr>
          <p:cNvSpPr/>
          <p:nvPr/>
        </p:nvSpPr>
        <p:spPr>
          <a:xfrm>
            <a:off x="357051" y="1175664"/>
            <a:ext cx="8894307" cy="120899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727945"/>
              </p:ext>
            </p:extLst>
          </p:nvPr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BF3BCE0-DB74-ACE1-A2B4-143D76F50CB4}"/>
              </a:ext>
            </a:extLst>
          </p:cNvPr>
          <p:cNvSpPr txBox="1"/>
          <p:nvPr/>
        </p:nvSpPr>
        <p:spPr>
          <a:xfrm>
            <a:off x="2288772" y="1450224"/>
            <a:ext cx="8514613" cy="6848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아직도 최신 판례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·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법령 정리가 안되었다고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C658DE-A9DA-9B6D-DA96-53EADF9AC9BA}"/>
              </a:ext>
            </a:extLst>
          </p:cNvPr>
          <p:cNvSpPr txBox="1"/>
          <p:nvPr/>
        </p:nvSpPr>
        <p:spPr>
          <a:xfrm>
            <a:off x="499386" y="309571"/>
            <a:ext cx="87519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행정법총론  </a:t>
            </a:r>
            <a:r>
              <a:rPr lang="en-US" altLang="ko-KR" sz="4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4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최신 판례 </a:t>
            </a:r>
            <a:r>
              <a:rPr lang="en-US" altLang="ko-KR" sz="4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</a:t>
            </a:r>
            <a:r>
              <a:rPr lang="ko-KR" altLang="en-US" sz="4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법령 특강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1DBF7-12B5-3D98-0928-8EF2F8766E71}"/>
              </a:ext>
            </a:extLst>
          </p:cNvPr>
          <p:cNvSpPr txBox="1"/>
          <p:nvPr/>
        </p:nvSpPr>
        <p:spPr>
          <a:xfrm>
            <a:off x="277069" y="5631378"/>
            <a:ext cx="286235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최신 기출을 반영하여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꼭 필요한 판례와 법령을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총 정리하는 강의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B3B9E-F662-5D45-D1E7-BE1A52882232}"/>
              </a:ext>
            </a:extLst>
          </p:cNvPr>
          <p:cNvSpPr txBox="1"/>
          <p:nvPr/>
        </p:nvSpPr>
        <p:spPr>
          <a:xfrm>
            <a:off x="3415216" y="5605196"/>
            <a:ext cx="2740430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시험에 나오는 출제 포인트를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키워드 중심으로 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핵심 내용만 강의 진행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0FA763C-5244-A520-FD38-068DD245061D}"/>
              </a:ext>
            </a:extLst>
          </p:cNvPr>
          <p:cNvSpPr txBox="1"/>
          <p:nvPr/>
        </p:nvSpPr>
        <p:spPr>
          <a:xfrm>
            <a:off x="6381905" y="5570418"/>
            <a:ext cx="2980051" cy="623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단 두시간안에 빠르게 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필요한 내용을 정리 할 수 있는 기회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18C064-8EA2-7F90-2031-64D98047BBCC}"/>
              </a:ext>
            </a:extLst>
          </p:cNvPr>
          <p:cNvSpPr/>
          <p:nvPr/>
        </p:nvSpPr>
        <p:spPr>
          <a:xfrm>
            <a:off x="499386" y="4415246"/>
            <a:ext cx="2441256" cy="23513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004946E-B581-C8CE-AC84-8F02C43015B1}"/>
              </a:ext>
            </a:extLst>
          </p:cNvPr>
          <p:cNvSpPr/>
          <p:nvPr/>
        </p:nvSpPr>
        <p:spPr>
          <a:xfrm>
            <a:off x="3540034" y="4415246"/>
            <a:ext cx="2441256" cy="23513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AE9696E-897D-AD44-37A5-131B579D1D8D}"/>
              </a:ext>
            </a:extLst>
          </p:cNvPr>
          <p:cNvSpPr/>
          <p:nvPr/>
        </p:nvSpPr>
        <p:spPr>
          <a:xfrm>
            <a:off x="6657702" y="4415246"/>
            <a:ext cx="2441256" cy="2351314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1381DD-1D3E-9AFD-46BD-56D37B4859D7}"/>
              </a:ext>
            </a:extLst>
          </p:cNvPr>
          <p:cNvSpPr txBox="1"/>
          <p:nvPr/>
        </p:nvSpPr>
        <p:spPr>
          <a:xfrm>
            <a:off x="3624192" y="4471376"/>
            <a:ext cx="23600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키워드 중심으로 핵심 내용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469779-F125-81E0-5CC7-012FDF8736AE}"/>
              </a:ext>
            </a:extLst>
          </p:cNvPr>
          <p:cNvSpPr txBox="1"/>
          <p:nvPr/>
        </p:nvSpPr>
        <p:spPr>
          <a:xfrm>
            <a:off x="6738935" y="4471376"/>
            <a:ext cx="236002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시간으로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정리 끝</a:t>
            </a:r>
            <a:r>
              <a:rPr lang="en-US" altLang="ko-KR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997363-2D29-D593-5824-B9F81B246113}"/>
              </a:ext>
            </a:extLst>
          </p:cNvPr>
          <p:cNvSpPr txBox="1"/>
          <p:nvPr/>
        </p:nvSpPr>
        <p:spPr>
          <a:xfrm>
            <a:off x="1642830" y="2595547"/>
            <a:ext cx="667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중요 쟁점 및 특이점을 확인하여 출제 경향을 확인하고 싶다면</a:t>
            </a:r>
            <a:r>
              <a:rPr lang="en-US" altLang="ko-KR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!!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81FE57-7090-1EBA-7EE1-37EB63BE42AB}"/>
              </a:ext>
            </a:extLst>
          </p:cNvPr>
          <p:cNvSpPr txBox="1"/>
          <p:nvPr/>
        </p:nvSpPr>
        <p:spPr>
          <a:xfrm>
            <a:off x="1940751" y="3065604"/>
            <a:ext cx="6679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시험장에 들어가기 전</a:t>
            </a:r>
            <a:r>
              <a:rPr lang="en-US" altLang="ko-KR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최신 판례의 빠른 정리를 원한다면</a:t>
            </a:r>
            <a:r>
              <a:rPr lang="en-US" altLang="ko-KR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!!</a:t>
            </a:r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CD4C1E-22FC-0092-8530-BF63BB7D8E46}"/>
              </a:ext>
            </a:extLst>
          </p:cNvPr>
          <p:cNvSpPr txBox="1"/>
          <p:nvPr/>
        </p:nvSpPr>
        <p:spPr>
          <a:xfrm>
            <a:off x="2423873" y="3504526"/>
            <a:ext cx="6679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기출 </a:t>
            </a:r>
            <a:r>
              <a:rPr lang="ko-KR" altLang="en-US" i="1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스포를</a:t>
            </a:r>
            <a:r>
              <a:rPr lang="ko-KR" altLang="en-US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통해  자신감을 얻고 싶다면</a:t>
            </a:r>
            <a:r>
              <a:rPr lang="en-US" altLang="ko-KR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!!</a:t>
            </a:r>
            <a:r>
              <a:rPr lang="ko-KR" altLang="en-US" i="1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70FDDF-D71F-0B4E-44A3-49AEA0112FDF}"/>
              </a:ext>
            </a:extLst>
          </p:cNvPr>
          <p:cNvSpPr txBox="1"/>
          <p:nvPr/>
        </p:nvSpPr>
        <p:spPr>
          <a:xfrm>
            <a:off x="9637753" y="5755084"/>
            <a:ext cx="276061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최근 </a:t>
            </a:r>
            <a:r>
              <a:rPr lang="en-US" altLang="ko-KR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0</a:t>
            </a:r>
            <a:r>
              <a:rPr lang="ko-KR" altLang="en-US" sz="10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개년도 최신 판례를 연도 순으로 정리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FA0AB8B0-F355-D815-4085-FA10247C6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026" y="1277016"/>
            <a:ext cx="903583" cy="85657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EB451FD-10AF-B4E4-BC6F-F4F9DB3DA9D4}"/>
              </a:ext>
            </a:extLst>
          </p:cNvPr>
          <p:cNvSpPr txBox="1"/>
          <p:nvPr/>
        </p:nvSpPr>
        <p:spPr>
          <a:xfrm>
            <a:off x="503810" y="4493913"/>
            <a:ext cx="243683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최신 기출을</a:t>
            </a:r>
            <a:endParaRPr lang="en-US" altLang="ko-KR" sz="2800" dirty="0">
              <a:solidFill>
                <a:schemeClr val="accent1">
                  <a:lumMod val="75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800" dirty="0">
                <a:solidFill>
                  <a:schemeClr val="accent1">
                    <a:lumMod val="75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반영한 총 정리</a:t>
            </a:r>
          </a:p>
        </p:txBody>
      </p:sp>
    </p:spTree>
    <p:extLst>
      <p:ext uri="{BB962C8B-B14F-4D97-AF65-F5344CB8AC3E}">
        <p14:creationId xmlns:p14="http://schemas.microsoft.com/office/powerpoint/2010/main" val="364180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9B2E882-C43F-C4E3-7817-EF541E493264}"/>
              </a:ext>
            </a:extLst>
          </p:cNvPr>
          <p:cNvGraphicFramePr>
            <a:graphicFrameLocks noGrp="1"/>
          </p:cNvGraphicFramePr>
          <p:nvPr/>
        </p:nvGraphicFramePr>
        <p:xfrm>
          <a:off x="9476174" y="17756"/>
          <a:ext cx="2654423" cy="2107352"/>
        </p:xfrm>
        <a:graphic>
          <a:graphicData uri="http://schemas.openxmlformats.org/drawingml/2006/table">
            <a:tbl>
              <a:tblPr/>
              <a:tblGrid>
                <a:gridCol w="371511">
                  <a:extLst>
                    <a:ext uri="{9D8B030D-6E8A-4147-A177-3AD203B41FA5}">
                      <a16:colId xmlns:a16="http://schemas.microsoft.com/office/drawing/2014/main" val="1473783146"/>
                    </a:ext>
                  </a:extLst>
                </a:gridCol>
                <a:gridCol w="454067">
                  <a:extLst>
                    <a:ext uri="{9D8B030D-6E8A-4147-A177-3AD203B41FA5}">
                      <a16:colId xmlns:a16="http://schemas.microsoft.com/office/drawing/2014/main" val="3808346915"/>
                    </a:ext>
                  </a:extLst>
                </a:gridCol>
                <a:gridCol w="1828845">
                  <a:extLst>
                    <a:ext uri="{9D8B030D-6E8A-4147-A177-3AD203B41FA5}">
                      <a16:colId xmlns:a16="http://schemas.microsoft.com/office/drawing/2014/main" val="2376517674"/>
                    </a:ext>
                  </a:extLst>
                </a:gridCol>
              </a:tblGrid>
              <a:tr h="226994">
                <a:tc gridSpan="2">
                  <a:txBody>
                    <a:bodyPr/>
                    <a:lstStyle/>
                    <a:p>
                      <a:r>
                        <a:rPr lang="ko-KR" altLang="en-US" sz="800" dirty="0"/>
                        <a:t>프로젝트명</a:t>
                      </a:r>
                      <a:endParaRPr lang="ko-KR" altLang="en-US" dirty="0"/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900" spc="-100" baseline="0" dirty="0">
                        <a:latin typeface="+mn-ea"/>
                      </a:endParaRPr>
                    </a:p>
                  </a:txBody>
                  <a:tcPr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24226990"/>
                  </a:ext>
                </a:extLst>
              </a:tr>
              <a:tr h="232954"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9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n-ea"/>
                          <a:ea typeface="+mn-ea"/>
                        </a:rPr>
                        <a:t>Description</a:t>
                      </a:r>
                      <a:endParaRPr kumimoji="1" lang="ko-KR" altLang="ko-KR" sz="900" b="1" i="0" u="none" strike="noStrike" cap="none" spc="-10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9205064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*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603588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1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789572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/>
                        <a:t>2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90429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3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5875766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800" dirty="0"/>
                        <a:t>4</a:t>
                      </a:r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290639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4844533"/>
                  </a:ext>
                </a:extLst>
              </a:tr>
              <a:tr h="235114">
                <a:tc>
                  <a:txBody>
                    <a:bodyPr/>
                    <a:lstStyle/>
                    <a:p>
                      <a:pPr algn="ctr"/>
                      <a:endParaRPr lang="ko-KR" altLang="en-US" sz="800" dirty="0"/>
                    </a:p>
                  </a:txBody>
                  <a:tcPr marL="36000" marR="36000" marT="46800" marB="46800" anchor="ctr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indent="0">
                        <a:buNone/>
                      </a:pPr>
                      <a:endParaRPr lang="ko-KR" altLang="en-US" sz="800" spc="-100" baseline="0" dirty="0">
                        <a:latin typeface="+mn-ea"/>
                      </a:endParaRPr>
                    </a:p>
                  </a:txBody>
                  <a:tcPr marL="72000" marR="72000" marT="46800" marB="46800" horzOverflow="overflow">
                    <a:lnL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48352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878DABED-6B25-D08D-9B78-65EBC3CAD82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615"/>
          <a:stretch/>
        </p:blipFill>
        <p:spPr>
          <a:xfrm>
            <a:off x="3403503" y="-48978"/>
            <a:ext cx="2352862" cy="188410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65064E57-28C2-CBEE-10BE-262A3E029B80}"/>
              </a:ext>
            </a:extLst>
          </p:cNvPr>
          <p:cNvSpPr/>
          <p:nvPr/>
        </p:nvSpPr>
        <p:spPr>
          <a:xfrm>
            <a:off x="0" y="4005943"/>
            <a:ext cx="9413966" cy="285205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C3221-386C-0A94-8182-5BEB0964618C}"/>
              </a:ext>
            </a:extLst>
          </p:cNvPr>
          <p:cNvSpPr txBox="1"/>
          <p:nvPr/>
        </p:nvSpPr>
        <p:spPr>
          <a:xfrm>
            <a:off x="3118771" y="4499420"/>
            <a:ext cx="517289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2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이종칠</a:t>
            </a: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</a:t>
            </a: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김정일 교수님 </a:t>
            </a:r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Kill Final </a:t>
            </a: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강의 리뷰 중 </a:t>
            </a:r>
            <a:r>
              <a:rPr lang="en-US" altLang="ko-KR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- </a:t>
            </a:r>
            <a:r>
              <a:rPr lang="ko-KR" altLang="en-US" sz="12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6E17F2-0477-C003-FD02-393BDC770A94}"/>
              </a:ext>
            </a:extLst>
          </p:cNvPr>
          <p:cNvSpPr txBox="1"/>
          <p:nvPr/>
        </p:nvSpPr>
        <p:spPr>
          <a:xfrm>
            <a:off x="3462280" y="1890114"/>
            <a:ext cx="276932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행정법총론 김정일 교수님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FD25B9-AFE6-9CDA-07C1-E9916A5D414C}"/>
              </a:ext>
            </a:extLst>
          </p:cNvPr>
          <p:cNvSpPr txBox="1"/>
          <p:nvPr/>
        </p:nvSpPr>
        <p:spPr>
          <a:xfrm>
            <a:off x="-690808" y="2320368"/>
            <a:ext cx="105414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결국 시험에 어떻게 나올지 아는 것이 가장 중요합니다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</a:t>
            </a:r>
          </a:p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행정법총론 강의만 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20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여년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 </a:t>
            </a:r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다년간의 강의와 </a:t>
            </a:r>
            <a:endParaRPr lang="en-US" altLang="ko-KR" sz="24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실제 변론했던 경험의 노하우를 통해 직접 </a:t>
            </a:r>
            <a:r>
              <a:rPr lang="ko-KR" altLang="en-US" sz="24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증명해보이겠습니다</a:t>
            </a:r>
            <a:r>
              <a:rPr lang="en-US" altLang="ko-KR" sz="24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1A321A-523F-7073-E87C-F25EA8DC15BB}"/>
              </a:ext>
            </a:extLst>
          </p:cNvPr>
          <p:cNvSpPr txBox="1"/>
          <p:nvPr/>
        </p:nvSpPr>
        <p:spPr>
          <a:xfrm>
            <a:off x="1377057" y="4155367"/>
            <a:ext cx="7985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이미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이종칠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·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김정일 교수님의 컨텐츠를 경험한 분들이 인정 </a:t>
            </a: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해주셨습니다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!!</a:t>
            </a:r>
            <a:endParaRPr lang="ko-KR" altLang="en-US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19" name="말풍선: 모서리가 둥근 사각형 18">
            <a:extLst>
              <a:ext uri="{FF2B5EF4-FFF2-40B4-BE49-F238E27FC236}">
                <a16:creationId xmlns:a16="http://schemas.microsoft.com/office/drawing/2014/main" id="{A2EFCDF5-C52A-0590-7661-2A769A558CB3}"/>
              </a:ext>
            </a:extLst>
          </p:cNvPr>
          <p:cNvSpPr/>
          <p:nvPr/>
        </p:nvSpPr>
        <p:spPr>
          <a:xfrm>
            <a:off x="351272" y="5530927"/>
            <a:ext cx="2795451" cy="1024190"/>
          </a:xfrm>
          <a:prstGeom prst="wedgeRoundRectCallout">
            <a:avLst>
              <a:gd name="adj1" fmla="val 33372"/>
              <a:gd name="adj2" fmla="val -60115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CA5ED88-EB28-3FFD-BA93-7FC1202EC637}"/>
              </a:ext>
            </a:extLst>
          </p:cNvPr>
          <p:cNvSpPr txBox="1"/>
          <p:nvPr/>
        </p:nvSpPr>
        <p:spPr>
          <a:xfrm>
            <a:off x="351272" y="5679956"/>
            <a:ext cx="27693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과거 출제 경향과 앞으로 어떻게 나올지 </a:t>
            </a:r>
            <a:r>
              <a:rPr lang="ko-KR" altLang="en-US" sz="1100" dirty="0" err="1"/>
              <a:t>얘기해주셔서</a:t>
            </a:r>
            <a:r>
              <a:rPr lang="ko-KR" altLang="en-US" sz="1100" dirty="0"/>
              <a:t> 좋았어요</a:t>
            </a:r>
            <a:endParaRPr lang="en-US" altLang="ko-KR" sz="1100" dirty="0"/>
          </a:p>
          <a:p>
            <a:r>
              <a:rPr lang="ko-KR" altLang="en-US" sz="1100" dirty="0"/>
              <a:t>마지막 정리로 좋았습니다</a:t>
            </a:r>
            <a:r>
              <a:rPr lang="en-US" altLang="ko-KR" sz="1100" dirty="0"/>
              <a:t>.</a:t>
            </a:r>
          </a:p>
        </p:txBody>
      </p:sp>
      <p:sp>
        <p:nvSpPr>
          <p:cNvPr id="21" name="말풍선: 모서리가 둥근 사각형 20">
            <a:extLst>
              <a:ext uri="{FF2B5EF4-FFF2-40B4-BE49-F238E27FC236}">
                <a16:creationId xmlns:a16="http://schemas.microsoft.com/office/drawing/2014/main" id="{BF74677C-A8B5-BF42-A089-10369EA91308}"/>
              </a:ext>
            </a:extLst>
          </p:cNvPr>
          <p:cNvSpPr/>
          <p:nvPr/>
        </p:nvSpPr>
        <p:spPr>
          <a:xfrm>
            <a:off x="3320654" y="5511738"/>
            <a:ext cx="2795451" cy="1189835"/>
          </a:xfrm>
          <a:prstGeom prst="wedgeRoundRectCallout">
            <a:avLst>
              <a:gd name="adj1" fmla="val 9696"/>
              <a:gd name="adj2" fmla="val -61342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FD9DFD-6BF1-5931-A8F8-B55A354431C9}"/>
              </a:ext>
            </a:extLst>
          </p:cNvPr>
          <p:cNvSpPr txBox="1"/>
          <p:nvPr/>
        </p:nvSpPr>
        <p:spPr>
          <a:xfrm>
            <a:off x="3346779" y="5685910"/>
            <a:ext cx="2769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문제마다 관련된 이론정리까지 한번에</a:t>
            </a:r>
            <a:endParaRPr lang="en-US" altLang="ko-KR" sz="1100" dirty="0"/>
          </a:p>
          <a:p>
            <a:r>
              <a:rPr lang="ko-KR" altLang="en-US" sz="1100" dirty="0"/>
              <a:t>싹</a:t>
            </a:r>
            <a:r>
              <a:rPr lang="en-US" altLang="ko-KR" sz="1100" dirty="0"/>
              <a:t>~ </a:t>
            </a:r>
            <a:r>
              <a:rPr lang="ko-KR" altLang="en-US" sz="1100" dirty="0" err="1"/>
              <a:t>해주셔서</a:t>
            </a:r>
            <a:r>
              <a:rPr lang="ko-KR" altLang="en-US" sz="1100" dirty="0"/>
              <a:t> 좋았습니다</a:t>
            </a:r>
            <a:r>
              <a:rPr lang="en-US" altLang="ko-KR" sz="1100" dirty="0"/>
              <a:t>. </a:t>
            </a:r>
            <a:r>
              <a:rPr lang="ko-KR" altLang="en-US" sz="1100" dirty="0"/>
              <a:t>개정된 내용까지 정리해서 알려주셔서 너무 </a:t>
            </a:r>
            <a:r>
              <a:rPr lang="ko-KR" altLang="en-US" sz="1100" dirty="0" err="1"/>
              <a:t>좋았구요</a:t>
            </a:r>
            <a:r>
              <a:rPr lang="en-US" altLang="ko-KR" sz="1100" dirty="0"/>
              <a:t>~</a:t>
            </a:r>
          </a:p>
          <a:p>
            <a:r>
              <a:rPr lang="ko-KR" altLang="en-US" sz="1100" dirty="0"/>
              <a:t>믿고 수강하길 잘했어요</a:t>
            </a:r>
            <a:r>
              <a:rPr lang="en-US" altLang="ko-KR" sz="1100" dirty="0">
                <a:sym typeface="Wingdings" panose="05000000000000000000" pitchFamily="2" charset="2"/>
              </a:rPr>
              <a:t></a:t>
            </a:r>
            <a:endParaRPr lang="en-US" altLang="ko-KR" sz="1100" dirty="0"/>
          </a:p>
        </p:txBody>
      </p:sp>
      <p:sp>
        <p:nvSpPr>
          <p:cNvPr id="23" name="말풍선: 모서리가 둥근 사각형 22">
            <a:extLst>
              <a:ext uri="{FF2B5EF4-FFF2-40B4-BE49-F238E27FC236}">
                <a16:creationId xmlns:a16="http://schemas.microsoft.com/office/drawing/2014/main" id="{4027DA64-F307-A53C-AAE6-BF582FD2810D}"/>
              </a:ext>
            </a:extLst>
          </p:cNvPr>
          <p:cNvSpPr/>
          <p:nvPr/>
        </p:nvSpPr>
        <p:spPr>
          <a:xfrm>
            <a:off x="6516216" y="5530926"/>
            <a:ext cx="2795451" cy="1024191"/>
          </a:xfrm>
          <a:prstGeom prst="wedgeRoundRectCallout">
            <a:avLst>
              <a:gd name="adj1" fmla="val -32048"/>
              <a:gd name="adj2" fmla="val -67434"/>
              <a:gd name="adj3" fmla="val 16667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25AB3C-000C-A90A-C8DA-C12CA83A36D7}"/>
              </a:ext>
            </a:extLst>
          </p:cNvPr>
          <p:cNvSpPr txBox="1"/>
          <p:nvPr/>
        </p:nvSpPr>
        <p:spPr>
          <a:xfrm>
            <a:off x="6593491" y="5664506"/>
            <a:ext cx="276932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진짜 좋은데요</a:t>
            </a:r>
            <a:r>
              <a:rPr lang="en-US" altLang="ko-KR" sz="1100" dirty="0"/>
              <a:t>??!!</a:t>
            </a:r>
          </a:p>
          <a:p>
            <a:r>
              <a:rPr lang="ko-KR" altLang="en-US" sz="1100" dirty="0"/>
              <a:t>기대 별로 없이 기출로 최종정리하자는 마음으로 들었는데 진짜 최고였어요</a:t>
            </a:r>
            <a:endParaRPr lang="en-US" altLang="ko-KR" sz="1100" dirty="0"/>
          </a:p>
          <a:p>
            <a:r>
              <a:rPr lang="ko-KR" altLang="en-US" sz="1100" dirty="0"/>
              <a:t>빨리 만났으면 더 </a:t>
            </a:r>
            <a:r>
              <a:rPr lang="ko-KR" altLang="en-US" sz="1100" dirty="0" err="1"/>
              <a:t>좋았을뻔</a:t>
            </a:r>
            <a:r>
              <a:rPr lang="en-US" altLang="ko-KR" sz="1100" dirty="0"/>
              <a:t>…</a:t>
            </a:r>
            <a:r>
              <a:rPr lang="ko-KR" altLang="en-US" sz="1100" dirty="0" err="1"/>
              <a:t>ㅎㅎㅎ</a:t>
            </a:r>
            <a:endParaRPr lang="en-US" altLang="ko-KR" sz="1100" dirty="0"/>
          </a:p>
        </p:txBody>
      </p:sp>
    </p:spTree>
    <p:extLst>
      <p:ext uri="{BB962C8B-B14F-4D97-AF65-F5344CB8AC3E}">
        <p14:creationId xmlns:p14="http://schemas.microsoft.com/office/powerpoint/2010/main" val="150634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64648</TotalTime>
  <Words>1145</Words>
  <Application>Microsoft Office PowerPoint</Application>
  <PresentationFormat>와이드스크린</PresentationFormat>
  <Paragraphs>317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G마켓 산스 TTF Light</vt:lpstr>
      <vt:lpstr>나눔바른고딕</vt:lpstr>
      <vt:lpstr>G마켓 산스 TTF Medium</vt:lpstr>
      <vt:lpstr>맑은 고딕</vt:lpstr>
      <vt:lpstr>Arial</vt:lpstr>
      <vt:lpstr>G마켓 산스 TTF Bold</vt:lpstr>
      <vt:lpstr>휴먼매직체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gb001</dc:creator>
  <cp:lastModifiedBy>User</cp:lastModifiedBy>
  <cp:revision>5994</cp:revision>
  <cp:lastPrinted>2022-10-17T03:23:46Z</cp:lastPrinted>
  <dcterms:created xsi:type="dcterms:W3CDTF">2015-11-11T05:38:26Z</dcterms:created>
  <dcterms:modified xsi:type="dcterms:W3CDTF">2023-02-27T01:10:54Z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_SA">
    <vt:lpwstr>C:\Users\한혜진\Downloads\180704_ 2019 실전력 PR 랜딩 페이지_HJH_v1.0.pptx</vt:lpwstr>
  </property>
</Properties>
</file>