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1" r:id="rId4"/>
    <p:sldId id="298" r:id="rId5"/>
    <p:sldId id="289" r:id="rId6"/>
    <p:sldId id="299" r:id="rId7"/>
    <p:sldId id="300" r:id="rId8"/>
    <p:sldId id="292" r:id="rId9"/>
    <p:sldId id="293" r:id="rId10"/>
    <p:sldId id="301" r:id="rId11"/>
    <p:sldId id="302" r:id="rId12"/>
    <p:sldId id="294" r:id="rId13"/>
    <p:sldId id="296" r:id="rId14"/>
    <p:sldId id="295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5C9E170-89B5-4709-9F27-8E84582CE454}">
          <p14:sldIdLst>
            <p14:sldId id="256"/>
            <p14:sldId id="297"/>
          </p14:sldIdLst>
        </p14:section>
        <p14:section name="웹페이지" id="{B45D5CDD-F465-4A1C-945D-5061C0DFB0CD}">
          <p14:sldIdLst>
            <p14:sldId id="271"/>
            <p14:sldId id="298"/>
            <p14:sldId id="289"/>
            <p14:sldId id="299"/>
            <p14:sldId id="300"/>
            <p14:sldId id="292"/>
            <p14:sldId id="293"/>
            <p14:sldId id="301"/>
            <p14:sldId id="302"/>
            <p14:sldId id="294"/>
            <p14:sldId id="296"/>
            <p14:sldId id="295"/>
          </p14:sldIdLst>
        </p14:section>
        <p14:section name="배너" id="{7B8A90F8-64E0-46CD-83A7-B21C6915400D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7FF"/>
    <a:srgbClr val="89B0FF"/>
    <a:srgbClr val="FF6600"/>
    <a:srgbClr val="FF3300"/>
    <a:srgbClr val="4472C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E-4371-A711-DA49EE2B88FA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E-4371-A711-DA49EE2B88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E-4371-A711-DA49EE2B88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E-4371-A711-DA49EE2B88FA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4E-4371-A711-DA49EE2B8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D01DC-50B7-67C4-4458-6CE8871BC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80477-C475-D516-26A9-4E6B7A396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BA0DD-97D2-4B0D-EB61-C6B65319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59EC3-1AB5-FC52-3DCC-6B6CC5CF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C6D4D3-F3A9-F90C-FC87-0580F865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177E-BF60-FFD7-7049-127741D6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D4DEB5-9AB9-2CBD-85CD-7A2A5770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F3BB9-60DF-61B4-834F-8D242B94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A909E-6550-EA35-1D08-A9A19072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0F2F-32AB-B00A-95A6-E57736C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4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B7811-7AB3-B6BC-FA30-12DF4E1DE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F2923-0D5C-E704-6E12-8F30B81EE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FE1BB-8C7B-AEAE-9AEF-936632AC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46B0A-9667-716D-EE0C-BB8C8222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CB0A9-36F1-A03A-34CA-11F56FEB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7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ACFC-36BD-626F-D90B-F37F3FC4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EB242-92CE-2902-F3CA-5090BF1B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3F198-4FB7-58FA-36BB-9C44923B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40D65-0D64-EA40-9192-3695DDD5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04BA1-7FBE-415F-96E1-80E2097F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F9287-D741-4695-C48B-98BD93EF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1C7CB-6269-6C34-5489-360E83C5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90DE2-7E38-EC78-C7C0-294BDADF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08914-01C6-2B2C-D056-A6745134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9BE49-55DD-3C92-BCD0-973AF301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4B478-C05A-4024-0BA0-E8A3D7CA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02158-9DCF-B565-F5FD-59D6E3F4E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602A6-DA18-CEA6-844B-B3912D8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27C9F-0AD8-1627-5C41-58D4EF20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C13BC-4707-20A9-5AF5-FCFBBC83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675749-56AA-AD67-77A5-B16B8D72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71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F4BE0-104D-B6C1-EAB6-7F44DF85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74923-C445-4F77-503B-7A9D6325E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A5B4D-2461-A926-560D-434FE5E2B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54D536-62AC-9626-1BB0-AA9A9DD13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7B050-AC08-268F-C4A8-E1197B59E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28E8E-1F2B-E6E8-0494-B3E5B21C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16D47-FA8D-85EB-5340-B894323B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72B04-CFC7-F4D7-C1C0-CD7798DF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BB7DF-F777-E807-85D0-FF7708F3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8B5B2E-F43A-76BE-951F-4960710A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41E637-0415-8CB9-F0A6-6D30963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84366-972C-0DFD-015D-DB82159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85F56-A004-BBD9-4500-93A14861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9C38F0-3B49-9357-5465-86E5A9F41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4D55F1-6DB6-D8C4-684F-4004599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2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D64B8-8D43-1CC1-C39C-B559A81D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FBF99-822A-D23B-D6E5-0B20C244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11579-7E76-44C4-B219-9C3D8C0BB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F2807-A4C1-A8C2-726A-158AD823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BA0FF-BB18-19F1-5A4C-98146CA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228C9-6EA9-9CC1-B0E2-F13FE70A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2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0002-1725-4C63-3DCF-89B04DB6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D8B27D-5A1A-0473-75A8-9CD35A74E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5A41F-56F8-55D8-B31D-56CABFC60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8DDFD-87A3-8E4A-E2CE-B2D0587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F0DE-C8C6-807A-F46D-18206C1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F23A2-9385-6D8C-2065-09ED3DAE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7F213-2AA5-4053-58AE-A5CA77EC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31808-29DE-7A22-33B3-4E49CA40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68A43-723D-0074-6F99-FF8ADE9F4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219A-5553-43F6-98E8-2CE052B959FB}" type="datetimeFigureOut">
              <a:rPr lang="ko-KR" altLang="en-US" smtClean="0"/>
              <a:t>2023-02-24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67C92-E1AE-74FF-3383-2A60FF82F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B9E1-1F5D-DDB6-F1F5-7638C581F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9CD7-D1E2-478E-BF7D-1FF9C2C69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6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aeij.com/police/promotion/exercise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vkxA9eL-qc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>
            <a:extLst>
              <a:ext uri="{FF2B5EF4-FFF2-40B4-BE49-F238E27FC236}">
                <a16:creationId xmlns:a16="http://schemas.microsoft.com/office/drawing/2014/main" id="{50B1E819-B850-7D9F-1A1C-97E88895E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B9A06-F22D-DC8A-8527-6DB9BD6BD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EAE219-264B-CCBE-977F-D1282F232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70094"/>
              </p:ext>
            </p:extLst>
          </p:nvPr>
        </p:nvGraphicFramePr>
        <p:xfrm>
          <a:off x="6954892" y="4809428"/>
          <a:ext cx="4333068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문제풀이 </a:t>
                      </a:r>
                      <a:r>
                        <a:rPr lang="en-US" altLang="ko-KR" sz="9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단계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PR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2023.2.24</a:t>
                      </a: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컨텐츠기획팀 </a:t>
                      </a:r>
                      <a:r>
                        <a:rPr lang="ko-KR" altLang="en-US" sz="900" dirty="0" err="1" smtClean="0"/>
                        <a:t>박이슬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2022.2.28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Line 3">
            <a:extLst>
              <a:ext uri="{FF2B5EF4-FFF2-40B4-BE49-F238E27FC236}">
                <a16:creationId xmlns:a16="http://schemas.microsoft.com/office/drawing/2014/main" id="{8EA66E2F-C4E6-5069-CDDD-A5911BD5B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AFC34-5BF8-50AF-501D-CFC04EE2E67A}"/>
              </a:ext>
            </a:extLst>
          </p:cNvPr>
          <p:cNvSpPr txBox="1"/>
          <p:nvPr/>
        </p:nvSpPr>
        <p:spPr>
          <a:xfrm>
            <a:off x="2028860" y="1881631"/>
            <a:ext cx="831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[</a:t>
            </a:r>
            <a:r>
              <a:rPr lang="ko-KR" altLang="en-US" sz="2800" b="1" dirty="0" smtClean="0"/>
              <a:t>경찰</a:t>
            </a:r>
            <a:r>
              <a:rPr lang="en-US" altLang="ko-KR" sz="2800" b="1" dirty="0" smtClean="0"/>
              <a:t>] </a:t>
            </a:r>
            <a:r>
              <a:rPr lang="ko-KR" altLang="en-US" sz="2800" b="1" dirty="0" smtClean="0"/>
              <a:t>문제풀이</a:t>
            </a:r>
            <a:r>
              <a:rPr lang="en-US" altLang="ko-KR" sz="2800" b="1" dirty="0" smtClean="0"/>
              <a:t> 3</a:t>
            </a:r>
            <a:r>
              <a:rPr lang="ko-KR" altLang="en-US" sz="2800" b="1" dirty="0" smtClean="0"/>
              <a:t>단계 </a:t>
            </a:r>
            <a:r>
              <a:rPr lang="en-US" altLang="ko-KR" sz="2800" b="1" dirty="0" smtClean="0"/>
              <a:t>PR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11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5324" b="52664"/>
          <a:stretch/>
        </p:blipFill>
        <p:spPr>
          <a:xfrm>
            <a:off x="835870" y="1264595"/>
            <a:ext cx="7042208" cy="362841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9355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09870" y="107687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81" y="613382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문제풀이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dirty="0" smtClean="0">
                <a:solidFill>
                  <a:srgbClr val="FF0000"/>
                </a:solidFill>
              </a:rPr>
              <a:t>단계 설명 부분에 테두리 넣고 깜박거리게 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7622"/>
          <a:stretch/>
        </p:blipFill>
        <p:spPr>
          <a:xfrm>
            <a:off x="2547937" y="25948"/>
            <a:ext cx="3016283" cy="677615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83483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92868" y="2320446"/>
            <a:ext cx="3430747" cy="923330"/>
          </a:xfrm>
          <a:prstGeom prst="rect">
            <a:avLst/>
          </a:prstGeom>
          <a:solidFill>
            <a:srgbClr val="4472C4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기존 페이지와 내용 동일합니다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디자인만 다시 해주세요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856462"/>
            <a:ext cx="8605838" cy="49156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80691" y="2312432"/>
            <a:ext cx="2208068" cy="48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8759" y="2312432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6827" y="2312432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42385"/>
              </p:ext>
            </p:extLst>
          </p:nvPr>
        </p:nvGraphicFramePr>
        <p:xfrm>
          <a:off x="9476174" y="17756"/>
          <a:ext cx="2654423" cy="334179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탭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개로 변경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문제풀이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단계 탭 디폴트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https://www.miraeij.com/police/classes/online/monotechnic/view.php?stype=all&amp;ssite_code=1&amp;skind=1&amp;sgrade=5&amp;smock=2&amp;no=684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https://www.miraeij.com/police/classes/online/monotechnic/view.php?stype=all&amp;ssite_code=1&amp;skind=1&amp;sgrade=5&amp;smock=2&amp;no=673</a:t>
                      </a: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https://www.miraeij.com/police/classes/online/monotechnic/view.php?stype=all&amp;ssite_code=1&amp;skind=1&amp;sgrade=5&amp;smock=2&amp;no=656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https://www.miraeij.com/police/classes/online/monotechnic/view.php?stype=all&amp;ssite_code=1&amp;skind=1&amp;sgrade=5&amp;smock=2&amp;no=679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https://www.miraeij.com/police/classes/online/monotechnic/view.php?stype=all&amp;ssite_code=1&amp;skind=1&amp;sgrade=5&amp;smock=2&amp;no=675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254691" y="2186432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350858"/>
              </p:ext>
            </p:extLst>
          </p:nvPr>
        </p:nvGraphicFramePr>
        <p:xfrm>
          <a:off x="1380692" y="2800350"/>
          <a:ext cx="6624204" cy="27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358">
                  <a:extLst>
                    <a:ext uri="{9D8B030D-6E8A-4147-A177-3AD203B41FA5}">
                      <a16:colId xmlns:a16="http://schemas.microsoft.com/office/drawing/2014/main" val="1988063242"/>
                    </a:ext>
                  </a:extLst>
                </a:gridCol>
                <a:gridCol w="2651846">
                  <a:extLst>
                    <a:ext uri="{9D8B030D-6E8A-4147-A177-3AD203B41FA5}">
                      <a16:colId xmlns:a16="http://schemas.microsoft.com/office/drawing/2014/main" val="1351743914"/>
                    </a:ext>
                  </a:extLst>
                </a:gridCol>
              </a:tblGrid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신광은의 형사법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문제풀이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55689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장정훈의 경찰학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핵심요약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+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문제풀이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74962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전효진의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8421)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3236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문태환의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문제풀이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3447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박상민의 범죄학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핵심요약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+</a:t>
                      </a:r>
                      <a:r>
                        <a:rPr lang="ko-KR" altLang="en-US" sz="11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문제풀이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9315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2796637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32294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8483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3794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97336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901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856462"/>
            <a:ext cx="8605838" cy="49156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80691" y="2312432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8759" y="2312432"/>
            <a:ext cx="2208068" cy="48791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6827" y="2312432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75513"/>
              </p:ext>
            </p:extLst>
          </p:nvPr>
        </p:nvGraphicFramePr>
        <p:xfrm>
          <a:off x="9476174" y="17756"/>
          <a:ext cx="2654423" cy="334179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탭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개로 변경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문제풀이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단계 탭 디폴트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https://www.miraeij.com/police/classes/online/monotechnic/view.php?ssite_code=1&amp;skind=1&amp;smock=2&amp;no=759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https://www.miraeij.com/police/classes/online/monotechnic/view.php?ssite_code=1&amp;skind=1&amp;smock=2&amp;no=760</a:t>
                      </a: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https://www.miraeij.com/police/classes/online/monotechnic/view.php?ssite_code=1&amp;skind=1&amp;smock=2&amp;no=657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https://www.miraeij.com/police/classes/online/monotechnic/view.php?ssite_code=1&amp;skind=1&amp;smock=2&amp;no=849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https://www.miraeij.com/police/classes/online/monotechnic/view.php?ssite_code=1&amp;skind=1&amp;smock=2&amp;no=850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254691" y="2186432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21506"/>
              </p:ext>
            </p:extLst>
          </p:nvPr>
        </p:nvGraphicFramePr>
        <p:xfrm>
          <a:off x="1380692" y="2800350"/>
          <a:ext cx="6624204" cy="27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358">
                  <a:extLst>
                    <a:ext uri="{9D8B030D-6E8A-4147-A177-3AD203B41FA5}">
                      <a16:colId xmlns:a16="http://schemas.microsoft.com/office/drawing/2014/main" val="1988063242"/>
                    </a:ext>
                  </a:extLst>
                </a:gridCol>
                <a:gridCol w="2651846">
                  <a:extLst>
                    <a:ext uri="{9D8B030D-6E8A-4147-A177-3AD203B41FA5}">
                      <a16:colId xmlns:a16="http://schemas.microsoft.com/office/drawing/2014/main" val="1351743914"/>
                    </a:ext>
                  </a:extLst>
                </a:gridCol>
              </a:tblGrid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신광은의 형사법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동형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55689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장정훈의 경찰학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동형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74962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전효진의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동형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3236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문태환의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동형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3447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박상민의 범죄학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동형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9315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2796637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32294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8483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3794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97336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02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175337"/>
            <a:ext cx="8605838" cy="491568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380691" y="1631307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88759" y="1631307"/>
            <a:ext cx="2208068" cy="4879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96827" y="1631307"/>
            <a:ext cx="2208068" cy="48791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문제풀이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1968"/>
              </p:ext>
            </p:extLst>
          </p:nvPr>
        </p:nvGraphicFramePr>
        <p:xfrm>
          <a:off x="9476174" y="17756"/>
          <a:ext cx="2654423" cy="890434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탭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개로 변경</a:t>
                      </a:r>
                      <a:endParaRPr lang="en-US" altLang="ko-KR" sz="800" spc="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문제풀이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3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단계 탭 디폴트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강좌 코드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&gt; ONS2302231643338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29501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강좌 코드 </a:t>
                      </a:r>
                      <a:r>
                        <a:rPr lang="en-US" altLang="ko-KR" sz="800" spc="0" baseline="0" dirty="0" smtClean="0">
                          <a:latin typeface="+mn-ea"/>
                        </a:rPr>
                        <a:t>&gt; ONS2302231648292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2576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978&amp;ssite_code=&amp;sgrade=&amp;sexam_name=&amp;smajor_name=&amp;steacher_name=&amp;os=windows&amp;browser=Google+Chrome&amp;ip=14.36.179.120&amp;page=https%3A%2F%2Fwww.miraeij.com%2Fpolice%2Fclasses%2Fonline%2Fmonotechnic%2F&amp;user_agent=PC</a:t>
                      </a:r>
                      <a:endParaRPr lang="ko-KR" altLang="en-US" sz="800" spc="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979&amp;ssite_code=1&amp;sgrade=&amp;sexam_name=&amp;smajor_name=&amp;steacher_name=&amp;stype=all&amp;sval=&amp;os=windows&amp;browser=Google+Chrome&amp;ip=14.36.179.120&amp;page=https%3A%2F%2Fwww.miraeij.com%2Fpolice%2Fclasses%2Fonline%2Fmonotechnic%2Findex.php%3Fssite_code%3D1%26sgrade%3D%26sexam_name%3D%26smajor_name%3D%26steacher_name%3D%26stype%3Dall%26sval%3D&amp;user_agent=PC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980&amp;ssite_code=1&amp;sgrade=&amp;sexam_name=&amp;smajor_name=&amp;steacher_name=&amp;stype=all&amp;sval=&amp;os=windows&amp;browser=Google+Chrome&amp;ip=14.36.179.120&amp;page=https%3A%2F%2Fwww.miraeij.com%2Fpolice%2Fclasses%2Fonline%2Fmonotechnic%2Findex.php%3Fssite_code%3D1%26sgrade%3D%26sexam_name%3D%26smajor_name%3D%26steacher_name%3D%26stype%3Dall%26sval%3D&amp;user_agent=PC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981&amp;ssite_code=1&amp;sgrade=&amp;sexam_name=&amp;smajor_name=&amp;steacher_name=&amp;stype=all&amp;sval=&amp;os=windows&amp;browser=Google+Chrome&amp;ip=14.36.179.120&amp;page=https%3A%2F%2Fwww.miraeij.com%2Fpolice%2Fclasses%2Fonline%2Fmonotechnic%2Findex.php%3Fssite_code%3D1%26sgrade%3D%26sexam_name%3D%26smajor_name%3D%26steacher_name%3D%26stype%3Dall%26sval%3D&amp;user_agent=PC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nline/monotechnic/view.php?no=982&amp;ssite_code=1&amp;sgrade=&amp;sexam_name=&amp;smajor_name=&amp;steacher_name=&amp;stype=all&amp;sval=&amp;os=windows&amp;browser=Google+Chrome&amp;ip=14.36.179.120&amp;page=https%3A%2F%2Fwww.miraeij.com%2Fpolice%2Fclasses%2Fonline%2Fmonotechnic%2Findex.php%3Fssite_code%3D1%26sgrade%3D%26sexam_name%3D%26smajor_name%3D%26steacher_name%3D%26stype%3Dall%26sval%3D&amp;user_agent=PC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https://www.miraeij.com/police/classes/offline/synthetic/index.php?ssite_code=1&amp;sgrade=&amp;sexam_code=&amp;stype=all&amp;sval=3%EB%8B%A8%EA%B3%84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02615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254691" y="1505307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08523"/>
              </p:ext>
            </p:extLst>
          </p:nvPr>
        </p:nvGraphicFramePr>
        <p:xfrm>
          <a:off x="1380692" y="2119225"/>
          <a:ext cx="6624204" cy="3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358">
                  <a:extLst>
                    <a:ext uri="{9D8B030D-6E8A-4147-A177-3AD203B41FA5}">
                      <a16:colId xmlns:a16="http://schemas.microsoft.com/office/drawing/2014/main" val="1988063242"/>
                    </a:ext>
                  </a:extLst>
                </a:gridCol>
                <a:gridCol w="2651846">
                  <a:extLst>
                    <a:ext uri="{9D8B030D-6E8A-4147-A177-3AD203B41FA5}">
                      <a16:colId xmlns:a16="http://schemas.microsoft.com/office/drawing/2014/main" val="1351743914"/>
                    </a:ext>
                  </a:extLst>
                </a:gridCol>
              </a:tblGrid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일반공채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전과목 패키지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패키지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42815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경행경채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전과목 패키지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패키지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34639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신광은의 형사법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실전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855689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장정훈의 경찰학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실전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74962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전효진의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실전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03236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2023 </a:t>
                      </a:r>
                      <a:r>
                        <a:rPr lang="ko-KR" altLang="en-US" sz="11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문태환의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헌법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실전 모의고사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34474"/>
                  </a:ext>
                </a:extLst>
              </a:tr>
              <a:tr h="540040"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[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온라인 강좌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] 2023 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박상민의 범죄학 문제풀이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  <a:endParaRPr lang="en-US" altLang="ko-KR" sz="11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(</a:t>
                      </a:r>
                      <a:r>
                        <a:rPr lang="ko-KR" altLang="en-US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실전 모의고사</a:t>
                      </a:r>
                      <a:r>
                        <a:rPr lang="en-US" altLang="ko-KR" sz="11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단과 신청하기 </a:t>
                      </a:r>
                      <a:r>
                        <a:rPr lang="en-US" altLang="ko-KR" sz="105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&gt;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093152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2125037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</a:t>
            </a:r>
            <a:endParaRPr lang="ko-KR" altLang="en-US" sz="11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267039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2148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4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37459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5</a:t>
            </a:r>
            <a:endParaRPr lang="ko-KR" altLang="en-US" sz="11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2922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6</a:t>
            </a:r>
            <a:endParaRPr lang="ko-KR" altLang="en-US" sz="11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482966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7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331304" y="537596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8</a:t>
            </a:r>
            <a:endParaRPr lang="ko-KR" altLang="en-US" sz="11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254691" y="6153150"/>
            <a:ext cx="6750204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오프라인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강의 신청 바로 가기 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206545" y="605573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9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503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871" y="31588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메인 </a:t>
            </a:r>
            <a:r>
              <a:rPr lang="ko-KR" altLang="en-US" dirty="0" err="1" smtClean="0"/>
              <a:t>빅비쥬얼</a:t>
            </a:r>
            <a:r>
              <a:rPr lang="ko-KR" altLang="en-US" dirty="0" smtClean="0"/>
              <a:t> 배너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36256" y="1155528"/>
            <a:ext cx="7855269" cy="3011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571625" y="1552521"/>
            <a:ext cx="1599107" cy="1567410"/>
            <a:chOff x="469247" y="1800537"/>
            <a:chExt cx="2203681" cy="2160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491087" y="1800537"/>
              <a:ext cx="2160000" cy="21600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altLang="ko-KR" sz="20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469247" y="2343744"/>
              <a:ext cx="2203681" cy="985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문제풀이</a:t>
              </a:r>
              <a:endParaRPr lang="en-US" altLang="ko-KR" sz="2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24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24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단계</a:t>
              </a:r>
              <a:endParaRPr lang="en-US" altLang="ko-KR" sz="2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052776" y="1870569"/>
            <a:ext cx="6678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i="1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파이널</a:t>
            </a:r>
            <a:endParaRPr lang="en-US" altLang="ko-KR" sz="5400" i="1" dirty="0" smtClean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5400" i="1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실전 모의고사</a:t>
            </a:r>
            <a:endParaRPr lang="en-US" altLang="ko-KR" sz="5400" i="1" dirty="0" smtClean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78801" y="1390957"/>
            <a:ext cx="6026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전과목 </a:t>
            </a:r>
            <a:r>
              <a:rPr lang="en-US" altLang="ko-KR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</a:t>
            </a:r>
            <a:r>
              <a:rPr lang="en-US" altLang="ko-KR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  <a:r>
              <a:rPr lang="en-US" altLang="ko-KR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이제는 실전이다</a:t>
            </a:r>
            <a:r>
              <a:rPr lang="en-US" altLang="ko-KR" sz="20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371178" y="3624895"/>
            <a:ext cx="4134397" cy="3946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월 </a:t>
            </a:r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13</a:t>
            </a:r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월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 </a:t>
            </a:r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개강</a:t>
            </a:r>
            <a:endParaRPr lang="ko-KR" altLang="en-US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63" y="17799"/>
            <a:ext cx="1585912" cy="68021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36" y="37306"/>
            <a:ext cx="2381250" cy="168671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88" y="37306"/>
            <a:ext cx="2185988" cy="15890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8" y="1788861"/>
            <a:ext cx="2185988" cy="13600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rcRect l="436" r="436"/>
          <a:stretch/>
        </p:blipFill>
        <p:spPr>
          <a:xfrm>
            <a:off x="1252625" y="3148901"/>
            <a:ext cx="1933834" cy="9491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287" y="4098098"/>
            <a:ext cx="2185988" cy="133663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287" y="5458138"/>
            <a:ext cx="2185988" cy="119534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33863" y="2443942"/>
            <a:ext cx="1585912" cy="781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28846"/>
              </p:ext>
            </p:extLst>
          </p:nvPr>
        </p:nvGraphicFramePr>
        <p:xfrm>
          <a:off x="9476174" y="17756"/>
          <a:ext cx="2654423" cy="22706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b="1" spc="0" baseline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기존에 있던 따라다니는 배너 모두 없애주세요</a:t>
                      </a: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smtClean="0">
                          <a:latin typeface="+mn-ea"/>
                        </a:rPr>
                        <a:t>하나씩 빠르게 떠오르게 모션 넣어주세요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10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번 슬라이드로 연결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 smtClean="0">
                          <a:latin typeface="+mn-ea"/>
                        </a:rPr>
                        <a:t>14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번 </a:t>
                      </a:r>
                      <a:r>
                        <a:rPr lang="ko-KR" altLang="en-US" sz="800" spc="0" baseline="0" dirty="0" smtClean="0">
                          <a:latin typeface="+mn-ea"/>
                        </a:rPr>
                        <a:t>슬라이드로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472342" y="2966556"/>
            <a:ext cx="269448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ko-KR" altLang="en-US" sz="1400" dirty="0" smtClean="0"/>
              <a:t>참고 페이지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문제풀이 </a:t>
            </a:r>
            <a:r>
              <a:rPr lang="en-US" altLang="ko-KR" sz="1400" dirty="0" smtClean="0"/>
              <a:t>123</a:t>
            </a:r>
            <a:r>
              <a:rPr lang="ko-KR" altLang="en-US" sz="1400" dirty="0" smtClean="0"/>
              <a:t>단계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>
                <a:hlinkClick r:id="rId2"/>
              </a:rPr>
              <a:t>https://www.miraeij.com/police/promotion/exercise</a:t>
            </a:r>
            <a:r>
              <a:rPr lang="en-US" altLang="ko-KR" sz="1400" dirty="0" smtClean="0">
                <a:hlinkClick r:id="rId2"/>
              </a:rPr>
              <a:t>/</a:t>
            </a:r>
            <a:endParaRPr lang="en-US" altLang="ko-KR" sz="1400" dirty="0" smtClean="0"/>
          </a:p>
        </p:txBody>
      </p:sp>
      <p:grpSp>
        <p:nvGrpSpPr>
          <p:cNvPr id="12" name="그룹 11"/>
          <p:cNvGrpSpPr/>
          <p:nvPr/>
        </p:nvGrpSpPr>
        <p:grpSpPr>
          <a:xfrm>
            <a:off x="1119451" y="2412712"/>
            <a:ext cx="2203681" cy="2160000"/>
            <a:chOff x="469247" y="1800537"/>
            <a:chExt cx="2203681" cy="21600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491087" y="1800537"/>
              <a:ext cx="2160000" cy="2160000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altLang="ko-KR" sz="2800" b="1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469247" y="2343744"/>
              <a:ext cx="22036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문제풀이</a:t>
              </a:r>
              <a:endParaRPr lang="en-US" altLang="ko-KR" sz="3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en-US" altLang="ko-KR" sz="3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3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단계</a:t>
              </a:r>
              <a:endParaRPr lang="en-US" altLang="ko-KR" sz="3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57551" y="2808034"/>
            <a:ext cx="6678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i="1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파이널</a:t>
            </a:r>
            <a:endParaRPr lang="en-US" altLang="ko-KR" sz="7200" i="1" dirty="0" smtClean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7200" i="1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실전 모의고사</a:t>
            </a:r>
            <a:endParaRPr lang="en-US" altLang="ko-KR" sz="7200" i="1" dirty="0" smtClean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20" y="490592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합격생 </a:t>
            </a:r>
            <a:r>
              <a:rPr lang="en-US" altLang="ko-KR" sz="2400" dirty="0" smtClean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98%</a:t>
            </a:r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</a:t>
            </a:r>
            <a:endParaRPr lang="en-US" altLang="ko-KR" sz="2400" dirty="0" smtClean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수강한 강좌</a:t>
            </a:r>
            <a:endParaRPr lang="en-US" altLang="ko-KR" sz="2400" dirty="0" smtClean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39296" y="487961"/>
            <a:ext cx="1754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만족도</a:t>
            </a:r>
            <a:endParaRPr lang="en-US" altLang="ko-KR" sz="2400" dirty="0" smtClean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97%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6808" y="487961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추천 의사</a:t>
            </a:r>
            <a:endParaRPr lang="en-US" altLang="ko-KR" sz="2400" dirty="0" smtClean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7439" y="487961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후 평균 점수</a:t>
            </a:r>
            <a:endParaRPr lang="en-US" altLang="ko-KR" sz="2400" dirty="0" smtClean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50</a:t>
            </a:r>
            <a:r>
              <a:rPr lang="ko-KR" altLang="en-US" sz="2400" dirty="0" smtClean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점 상승</a:t>
            </a:r>
            <a:endParaRPr lang="en-US" altLang="ko-KR" sz="2400" dirty="0" smtClean="0">
              <a:solidFill>
                <a:srgbClr val="C0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7101" y="854393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endParaRPr lang="en-US" altLang="ko-KR" sz="1200" dirty="0" smtClean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36462" y="854392"/>
            <a:ext cx="39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  <a:endParaRPr lang="en-US" altLang="ko-KR" sz="1200" dirty="0" smtClean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11264" y="854392"/>
            <a:ext cx="39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***</a:t>
            </a:r>
            <a:endParaRPr lang="en-US" altLang="ko-KR" sz="1200" dirty="0" smtClean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81147" y="854391"/>
            <a:ext cx="515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****</a:t>
            </a:r>
            <a:endParaRPr lang="en-US" altLang="ko-KR" sz="1200" dirty="0" smtClean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85697" y="81922"/>
            <a:ext cx="5186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  </a:t>
            </a:r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**** </a:t>
            </a:r>
            <a:r>
              <a:rPr lang="en-US" altLang="ko-KR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22</a:t>
            </a:r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en-US" altLang="ko-KR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차 최종합격 대비 미래인재 </a:t>
            </a:r>
            <a:r>
              <a:rPr lang="ko-KR" altLang="en-US" sz="7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면접반</a:t>
            </a:r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수강생 대상 자체 설문조사 결과</a:t>
            </a:r>
            <a:endParaRPr lang="en-US" altLang="ko-KR" sz="7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r"/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**  *** 미래인재경찰학원 문제풀이 수강생 대상 자체 설문조사 결과</a:t>
            </a:r>
            <a:endParaRPr lang="en-US" altLang="ko-KR" sz="7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466975" y="487961"/>
            <a:ext cx="0" cy="8309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19600" y="487961"/>
            <a:ext cx="0" cy="8309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62750" y="487961"/>
            <a:ext cx="0" cy="83099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0199" y="1732227"/>
            <a:ext cx="888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수험생이라면 무조건 수강해야하는 미래인재 문제풀이</a:t>
            </a:r>
            <a:r>
              <a:rPr lang="en-US" altLang="ko-KR" sz="2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</a:p>
          <a:p>
            <a:pPr algn="ctr"/>
            <a:r>
              <a:rPr lang="ko-KR" altLang="en-US" sz="2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 마지막 단계</a:t>
            </a:r>
            <a:endParaRPr lang="en-US" altLang="ko-KR" sz="24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69193" y="5165867"/>
            <a:ext cx="7671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합격을 향한 마지막 </a:t>
            </a:r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관문</a:t>
            </a:r>
            <a:endParaRPr lang="en-US" altLang="ko-KR" sz="28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전과목 </a:t>
            </a:r>
            <a:r>
              <a:rPr lang="en-US" altLang="ko-KR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 </a:t>
            </a:r>
            <a:r>
              <a:rPr lang="en-US" altLang="ko-KR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</a:t>
            </a:r>
            <a:r>
              <a:rPr lang="en-US" altLang="ko-KR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이제는 실전이다</a:t>
            </a:r>
            <a:r>
              <a:rPr lang="en-US" altLang="ko-KR" sz="28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34199" y="248128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0" y="6197037"/>
            <a:ext cx="9409500" cy="660963"/>
          </a:xfrm>
          <a:prstGeom prst="flowChartProcess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5898" y="6344774"/>
            <a:ext cx="6221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3/13(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개강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문제풀이 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  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파이널 실전 모의고사</a:t>
            </a:r>
            <a:r>
              <a:rPr lang="en-US" altLang="ko-KR" sz="2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434560" y="6323070"/>
            <a:ext cx="1409969" cy="4088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자세히 보기 </a:t>
            </a:r>
            <a:r>
              <a:rPr lang="en-US" altLang="ko-KR" sz="1400" dirty="0" smtClean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  <a:endParaRPr lang="ko-KR" altLang="en-US" sz="14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44182" y="6323070"/>
            <a:ext cx="1226419" cy="4088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신청하기 </a:t>
            </a:r>
            <a:r>
              <a:rPr lang="en-US" altLang="ko-KR" sz="1400" dirty="0" smtClean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  <a:endParaRPr lang="ko-KR" altLang="en-US" sz="14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360215" y="617714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918182" y="617714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3446900957"/>
              </p:ext>
            </p:extLst>
          </p:nvPr>
        </p:nvGraphicFramePr>
        <p:xfrm>
          <a:off x="123825" y="2748123"/>
          <a:ext cx="4868139" cy="324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50632" y="2224903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만족도</a:t>
            </a:r>
            <a:endParaRPr lang="en-US" altLang="ko-KR" sz="2800" b="1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23136" y="2224903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추천 의사</a:t>
            </a:r>
            <a:endParaRPr lang="en-US" altLang="ko-KR" sz="2800" b="1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273" y="535469"/>
            <a:ext cx="8361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u="sng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수많은 합격생 </a:t>
            </a:r>
            <a:r>
              <a:rPr lang="en-US" altLang="ko-KR" sz="3600" b="1" u="sng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 </a:t>
            </a:r>
            <a:r>
              <a:rPr lang="ko-KR" altLang="en-US" sz="3600" b="1" u="sng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수강생이 극찬하는 강좌</a:t>
            </a:r>
            <a:endParaRPr lang="en-US" altLang="ko-KR" sz="3600" b="1" u="sng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600" b="1" u="sng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문제풀이</a:t>
            </a:r>
            <a:endParaRPr lang="en-US" altLang="ko-KR" sz="3600" b="1" u="sng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도넛 2"/>
          <p:cNvSpPr/>
          <p:nvPr/>
        </p:nvSpPr>
        <p:spPr>
          <a:xfrm>
            <a:off x="5393995" y="2897324"/>
            <a:ext cx="2999359" cy="2999359"/>
          </a:xfrm>
          <a:prstGeom prst="donut">
            <a:avLst>
              <a:gd name="adj" fmla="val 926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83197" y="3998132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en-US" altLang="ko-KR" b="1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b="1" dirty="0" smtClean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6022" y="4000556"/>
            <a:ext cx="1231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97</a:t>
            </a:r>
            <a:r>
              <a:rPr lang="en-US" altLang="ko-KR" b="1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b="1" dirty="0" smtClean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1487" y="3998132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endParaRPr lang="en-US" altLang="ko-KR" sz="500" dirty="0" smtClean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20516" y="3998132"/>
            <a:ext cx="32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00206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  <a:endParaRPr lang="en-US" altLang="ko-KR" sz="500" dirty="0" smtClean="0">
              <a:solidFill>
                <a:srgbClr val="00206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0897" y="6130377"/>
            <a:ext cx="51866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  ** </a:t>
            </a:r>
            <a:r>
              <a:rPr lang="ko-KR" altLang="en-US" sz="7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미래인재경찰학원 문제풀이 수강생 대상 자체 설문조사 결과</a:t>
            </a:r>
            <a:endParaRPr lang="en-US" altLang="ko-KR" sz="7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8831"/>
              </p:ext>
            </p:extLst>
          </p:nvPr>
        </p:nvGraphicFramePr>
        <p:xfrm>
          <a:off x="9476174" y="17756"/>
          <a:ext cx="2654423" cy="270824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smtClean="0">
                          <a:latin typeface="+mn-ea"/>
                        </a:rPr>
                        <a:t>*총 </a:t>
                      </a:r>
                      <a:r>
                        <a:rPr lang="en-US" altLang="ko-KR" sz="800" spc="-100" baseline="0" dirty="0" smtClean="0">
                          <a:latin typeface="+mn-ea"/>
                        </a:rPr>
                        <a:t>10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개의 </a:t>
                      </a:r>
                      <a:r>
                        <a:rPr lang="ko-KR" altLang="en-US" sz="800" spc="-100" baseline="0" dirty="0" err="1" smtClean="0">
                          <a:latin typeface="+mn-ea"/>
                        </a:rPr>
                        <a:t>수강후기가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 아래에서 위로 하나씩 올라가게 해주세요</a:t>
                      </a:r>
                      <a:r>
                        <a:rPr lang="en-US" altLang="ko-KR" sz="800" spc="-100" baseline="0" dirty="0" smtClean="0">
                          <a:latin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-100" baseline="0" dirty="0" err="1" smtClean="0">
                          <a:latin typeface="+mn-ea"/>
                        </a:rPr>
                        <a:t>파란박스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 안에 보이는 글씨는 폰트 좀더 키워서 해당 </a:t>
                      </a:r>
                      <a:r>
                        <a:rPr lang="ko-KR" altLang="en-US" sz="800" spc="-100" baseline="0" dirty="0" err="1" smtClean="0">
                          <a:latin typeface="+mn-ea"/>
                        </a:rPr>
                        <a:t>수강평에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 집중될 수 있게 해주세요</a:t>
                      </a:r>
                      <a:endParaRPr lang="en-US" altLang="ko-KR" sz="800" spc="-10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 smtClean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 smtClean="0">
                          <a:latin typeface="+mn-ea"/>
                        </a:rPr>
                        <a:t>*</a:t>
                      </a:r>
                      <a:r>
                        <a:rPr lang="ko-KR" altLang="en-US" sz="800" spc="-100" baseline="0" dirty="0" err="1" smtClean="0">
                          <a:latin typeface="+mn-ea"/>
                        </a:rPr>
                        <a:t>수강후기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 총 </a:t>
                      </a:r>
                      <a:r>
                        <a:rPr lang="en-US" altLang="ko-KR" sz="800" spc="-100" baseline="0" dirty="0" smtClean="0">
                          <a:latin typeface="+mn-ea"/>
                        </a:rPr>
                        <a:t>10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개 다음 슬라이드 참고</a:t>
                      </a:r>
                      <a:endParaRPr lang="en-US" altLang="ko-KR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79978" y="2966073"/>
            <a:ext cx="9321198" cy="781050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0790" y="3094988"/>
            <a:ext cx="90333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첫번째 </a:t>
            </a:r>
            <a:r>
              <a:rPr lang="ko-KR" altLang="en-US" sz="14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그냥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무작정 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이렇게 하면 쉽다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는 식의 꼼수가 아니라 이해를 통해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어떤 변형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문제라도 생각하면</a:t>
            </a:r>
            <a:endParaRPr lang="en-US" altLang="ko-KR" sz="14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풀 수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있는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수업을 해주셔서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좋습니다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56711" y="3422690"/>
            <a:ext cx="1169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</a:t>
            </a:r>
            <a:r>
              <a:rPr lang="en-US" altLang="ko-KR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14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3544" y="3936777"/>
            <a:ext cx="8439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두번째 </a:t>
            </a:r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91537" y="4264479"/>
            <a:ext cx="9669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23544" y="4699086"/>
            <a:ext cx="8439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세번째 </a:t>
            </a:r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91537" y="5026788"/>
            <a:ext cx="9669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3544" y="1462029"/>
            <a:ext cx="8439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아홉번째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091537" y="1789731"/>
            <a:ext cx="9669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3544" y="2224338"/>
            <a:ext cx="84394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열번째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2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91537" y="2552040"/>
            <a:ext cx="9669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470059" y="1314450"/>
            <a:ext cx="103412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-470059" y="5408562"/>
            <a:ext cx="103412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4790" y="116816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0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57446" y="3592027"/>
            <a:ext cx="9119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God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광은이라고 부르고 싶네요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확실히 타 강사와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다릅니다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정*재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7446" y="134825"/>
            <a:ext cx="9119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그냥 무작정 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이렇게 하면 쉽다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는 식의 꼼수가 아니라 이해를 통해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어떤 변형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문제라도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생각하면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풀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 있는 수업을 해주셔서 좋습니다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김*연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446" y="752399"/>
            <a:ext cx="9119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이해하기 쉽게 눈높이에 맞춰서 해주시는 설명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문제만 풀이하는 것이 아닌 출제된 문제의 부분을 설명해주셔서 복습 효과 좋음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김*은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7445" y="1369973"/>
            <a:ext cx="9119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문제풀때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결국에는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신교수님의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이론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두문자가 머리에 많이 남고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바꿀 지점이 보여 빠르고 정확하게 풀 수 있어서 수험생 입장에서 너무 좋습니다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장*성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7444" y="2172213"/>
            <a:ext cx="9119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단계 때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해설지에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책 페이지도 다 적어주시고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 남으면 뭐 하나라도 더 알려주시려 하니 이게 진심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아니겠습니까</a:t>
            </a:r>
            <a:endParaRPr lang="en-US" altLang="ko-KR" sz="12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최*서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442" y="4827175"/>
            <a:ext cx="9119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행정법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어려운 판례나 이론도 반복 수업 해주셔서 이제 행정법쪽에서는 거의 문제 틀리지 않습니다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김*희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444" y="2789787"/>
            <a:ext cx="9119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 전에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K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H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 다 들었습니다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교수님들에게서 요령과 방법을 배웠다면 신광은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교수님은 하나도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그냥 넘어가는 것이 없고 전반적인 이해를 하게끔 만들어 주십니다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 </a:t>
            </a:r>
            <a:endParaRPr lang="en-US" altLang="ko-KR" sz="12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박*우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7443" y="4209601"/>
            <a:ext cx="9119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문풀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단계의 응용문제들 덕에 시험 대비하는데 많은 도움 됐습니다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/>
              <a:t>- </a:t>
            </a:r>
            <a:r>
              <a:rPr lang="ko-KR" altLang="en-US" sz="1200" dirty="0"/>
              <a:t>곽*윤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7442" y="6246985"/>
            <a:ext cx="9119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 수준이 높아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멘붕이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오기도 하지만 고득점을 위해 필요하다고 생각하고 너무 좋으신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교수님인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것 같습니다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장*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7442" y="5444749"/>
            <a:ext cx="911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타학원에서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넘어왔는데 형법 총론의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깊이감이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다릅니다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형법 총론을 가장 힘들어 했었는데 신광은 교수님을 만나고 총론이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재밌고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귀에 쏙쏙 박히는게 너무 신기합니다</a:t>
            </a:r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r"/>
            <a:r>
              <a:rPr lang="en-US" altLang="ko-KR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 </a:t>
            </a:r>
            <a:r>
              <a:rPr lang="ko-KR" altLang="en-US" sz="1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임*균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526202" y="721275"/>
            <a:ext cx="653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 err="1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미래인재는</a:t>
            </a:r>
            <a:r>
              <a:rPr lang="ko-KR" altLang="en-US" sz="3600" b="1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결과로 증명합니다</a:t>
            </a:r>
            <a:r>
              <a:rPr lang="en-US" altLang="ko-KR" sz="3600" b="1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직사각형 9"/>
          <p:cNvSpPr/>
          <p:nvPr/>
        </p:nvSpPr>
        <p:spPr>
          <a:xfrm>
            <a:off x="4874264" y="3423511"/>
            <a:ext cx="2834802" cy="1654848"/>
          </a:xfrm>
          <a:custGeom>
            <a:avLst/>
            <a:gdLst>
              <a:gd name="connsiteX0" fmla="*/ 0 w 2087563"/>
              <a:gd name="connsiteY0" fmla="*/ 0 h 1672310"/>
              <a:gd name="connsiteX1" fmla="*/ 2087563 w 2087563"/>
              <a:gd name="connsiteY1" fmla="*/ 0 h 1672310"/>
              <a:gd name="connsiteX2" fmla="*/ 2087563 w 2087563"/>
              <a:gd name="connsiteY2" fmla="*/ 1672310 h 1672310"/>
              <a:gd name="connsiteX3" fmla="*/ 0 w 2087563"/>
              <a:gd name="connsiteY3" fmla="*/ 1672310 h 1672310"/>
              <a:gd name="connsiteX4" fmla="*/ 0 w 2087563"/>
              <a:gd name="connsiteY4" fmla="*/ 0 h 1672310"/>
              <a:gd name="connsiteX0" fmla="*/ 4763 w 2087563"/>
              <a:gd name="connsiteY0" fmla="*/ 1343025 h 1672310"/>
              <a:gd name="connsiteX1" fmla="*/ 2087563 w 2087563"/>
              <a:gd name="connsiteY1" fmla="*/ 0 h 1672310"/>
              <a:gd name="connsiteX2" fmla="*/ 2087563 w 2087563"/>
              <a:gd name="connsiteY2" fmla="*/ 1672310 h 1672310"/>
              <a:gd name="connsiteX3" fmla="*/ 0 w 2087563"/>
              <a:gd name="connsiteY3" fmla="*/ 1672310 h 1672310"/>
              <a:gd name="connsiteX4" fmla="*/ 4763 w 2087563"/>
              <a:gd name="connsiteY4" fmla="*/ 1343025 h 1672310"/>
              <a:gd name="connsiteX0" fmla="*/ 4763 w 2087563"/>
              <a:gd name="connsiteY0" fmla="*/ 1062037 h 1672310"/>
              <a:gd name="connsiteX1" fmla="*/ 2087563 w 2087563"/>
              <a:gd name="connsiteY1" fmla="*/ 0 h 1672310"/>
              <a:gd name="connsiteX2" fmla="*/ 2087563 w 2087563"/>
              <a:gd name="connsiteY2" fmla="*/ 1672310 h 1672310"/>
              <a:gd name="connsiteX3" fmla="*/ 0 w 2087563"/>
              <a:gd name="connsiteY3" fmla="*/ 1672310 h 1672310"/>
              <a:gd name="connsiteX4" fmla="*/ 4763 w 2087563"/>
              <a:gd name="connsiteY4" fmla="*/ 1062037 h 1672310"/>
              <a:gd name="connsiteX0" fmla="*/ 4763 w 2092326"/>
              <a:gd name="connsiteY0" fmla="*/ 1457324 h 2067597"/>
              <a:gd name="connsiteX1" fmla="*/ 2092326 w 2092326"/>
              <a:gd name="connsiteY1" fmla="*/ 0 h 2067597"/>
              <a:gd name="connsiteX2" fmla="*/ 2087563 w 2092326"/>
              <a:gd name="connsiteY2" fmla="*/ 2067597 h 2067597"/>
              <a:gd name="connsiteX3" fmla="*/ 0 w 2092326"/>
              <a:gd name="connsiteY3" fmla="*/ 2067597 h 2067597"/>
              <a:gd name="connsiteX4" fmla="*/ 4763 w 2092326"/>
              <a:gd name="connsiteY4" fmla="*/ 1457324 h 2067597"/>
              <a:gd name="connsiteX0" fmla="*/ 4763 w 2087795"/>
              <a:gd name="connsiteY0" fmla="*/ 1063624 h 1673897"/>
              <a:gd name="connsiteX1" fmla="*/ 2083610 w 2087795"/>
              <a:gd name="connsiteY1" fmla="*/ 0 h 1673897"/>
              <a:gd name="connsiteX2" fmla="*/ 2087563 w 2087795"/>
              <a:gd name="connsiteY2" fmla="*/ 1673897 h 1673897"/>
              <a:gd name="connsiteX3" fmla="*/ 0 w 2087795"/>
              <a:gd name="connsiteY3" fmla="*/ 1673897 h 1673897"/>
              <a:gd name="connsiteX4" fmla="*/ 4763 w 2087795"/>
              <a:gd name="connsiteY4" fmla="*/ 1063624 h 1673897"/>
              <a:gd name="connsiteX0" fmla="*/ 4763 w 2087795"/>
              <a:gd name="connsiteY0" fmla="*/ 1058862 h 1669135"/>
              <a:gd name="connsiteX1" fmla="*/ 2083610 w 2087795"/>
              <a:gd name="connsiteY1" fmla="*/ 0 h 1669135"/>
              <a:gd name="connsiteX2" fmla="*/ 2087563 w 2087795"/>
              <a:gd name="connsiteY2" fmla="*/ 1669135 h 1669135"/>
              <a:gd name="connsiteX3" fmla="*/ 0 w 2087795"/>
              <a:gd name="connsiteY3" fmla="*/ 1669135 h 1669135"/>
              <a:gd name="connsiteX4" fmla="*/ 4763 w 2087795"/>
              <a:gd name="connsiteY4" fmla="*/ 1058862 h 1669135"/>
              <a:gd name="connsiteX0" fmla="*/ 4763 w 2087795"/>
              <a:gd name="connsiteY0" fmla="*/ 1044575 h 1654848"/>
              <a:gd name="connsiteX1" fmla="*/ 2083610 w 2087795"/>
              <a:gd name="connsiteY1" fmla="*/ 0 h 1654848"/>
              <a:gd name="connsiteX2" fmla="*/ 2087563 w 2087795"/>
              <a:gd name="connsiteY2" fmla="*/ 1654848 h 1654848"/>
              <a:gd name="connsiteX3" fmla="*/ 0 w 2087795"/>
              <a:gd name="connsiteY3" fmla="*/ 1654848 h 1654848"/>
              <a:gd name="connsiteX4" fmla="*/ 4763 w 2087795"/>
              <a:gd name="connsiteY4" fmla="*/ 1044575 h 165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7795" h="1654848">
                <a:moveTo>
                  <a:pt x="4763" y="1044575"/>
                </a:moveTo>
                <a:lnTo>
                  <a:pt x="2083610" y="0"/>
                </a:lnTo>
                <a:cubicBezTo>
                  <a:pt x="2082022" y="689199"/>
                  <a:pt x="2089151" y="965649"/>
                  <a:pt x="2087563" y="1654848"/>
                </a:cubicBezTo>
                <a:lnTo>
                  <a:pt x="0" y="1654848"/>
                </a:lnTo>
                <a:cubicBezTo>
                  <a:pt x="1588" y="1545086"/>
                  <a:pt x="3175" y="1154337"/>
                  <a:pt x="4763" y="1044575"/>
                </a:cubicBezTo>
                <a:close/>
              </a:path>
            </a:pathLst>
          </a:cu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7596" y="2178395"/>
            <a:ext cx="28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&lt;</a:t>
            </a:r>
            <a:r>
              <a:rPr lang="ko-KR" altLang="en-US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합격생 평균 점수 상승폭</a:t>
            </a:r>
            <a:r>
              <a:rPr lang="en-US" altLang="ko-KR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3853261" y="5078359"/>
            <a:ext cx="49926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323007" y="4463218"/>
            <a:ext cx="563270" cy="615142"/>
          </a:xfrm>
          <a:prstGeom prst="rect">
            <a:avLst/>
          </a:prstGeom>
          <a:solidFill>
            <a:srgbClr val="AB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83567" y="3409867"/>
            <a:ext cx="563270" cy="16684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7506" y="4632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170</a:t>
            </a:r>
            <a:r>
              <a:rPr lang="ko-KR" altLang="en-US" sz="12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</a:t>
            </a:r>
            <a:endParaRPr lang="en-US" altLang="ko-KR" sz="1200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16394" y="4105613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220</a:t>
            </a:r>
            <a:r>
              <a:rPr lang="ko-KR" altLang="en-US" sz="1200" b="1" dirty="0" smtClean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</a:t>
            </a:r>
            <a:endParaRPr lang="en-US" altLang="ko-KR" sz="1200" b="1" dirty="0" smtClean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0913" y="5180678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문제풀이 수강 전</a:t>
            </a:r>
            <a:endParaRPr lang="en-US" altLang="ko-KR" sz="1100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평균 점수</a:t>
            </a:r>
            <a:endParaRPr lang="en-US" altLang="ko-KR" sz="1100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9838" y="5178037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문제풀이 수강 후</a:t>
            </a:r>
            <a:endParaRPr lang="en-US" altLang="ko-KR" sz="1100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평균 점수</a:t>
            </a:r>
            <a:endParaRPr lang="en-US" altLang="ko-KR" sz="1100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1941" y="6037460"/>
            <a:ext cx="35091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  </a:t>
            </a:r>
            <a:r>
              <a:rPr lang="ko-KR" altLang="en-US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** </a:t>
            </a:r>
            <a:r>
              <a:rPr lang="en-US" altLang="ko-KR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22</a:t>
            </a:r>
            <a:r>
              <a:rPr lang="ko-KR" altLang="en-US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en-US" altLang="ko-KR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차 최종합격 대비 미래인재 </a:t>
            </a:r>
            <a:r>
              <a:rPr lang="ko-KR" altLang="en-US" sz="800" dirty="0" err="1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면접반</a:t>
            </a:r>
            <a:r>
              <a:rPr lang="ko-KR" altLang="en-US" sz="8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수강생 대상 설문조사 결과</a:t>
            </a:r>
            <a:endParaRPr lang="en-US" altLang="ko-KR" sz="8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1026" name="Picture 2" descr="화살표 이미지 (PNG) 파일 공유합니다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1316">
            <a:off x="4895375" y="2917110"/>
            <a:ext cx="2711121" cy="19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포인트가 12개인 별 15"/>
          <p:cNvSpPr/>
          <p:nvPr/>
        </p:nvSpPr>
        <p:spPr>
          <a:xfrm>
            <a:off x="5734791" y="3266861"/>
            <a:ext cx="1162811" cy="1162811"/>
          </a:xfrm>
          <a:prstGeom prst="star12">
            <a:avLst/>
          </a:prstGeom>
          <a:solidFill>
            <a:schemeClr val="accent4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56036" y="3406049"/>
            <a:ext cx="731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평균</a:t>
            </a:r>
            <a:endParaRPr lang="en-US" altLang="ko-KR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50</a:t>
            </a:r>
            <a:r>
              <a:rPr lang="ko-KR" altLang="en-US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</a:t>
            </a:r>
            <a:endParaRPr lang="en-US" altLang="ko-KR" b="1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상승</a:t>
            </a:r>
            <a:r>
              <a:rPr lang="en-US" altLang="ko-KR" b="1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!</a:t>
            </a: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995252" y="3052197"/>
            <a:ext cx="1362075" cy="2433160"/>
          </a:xfrm>
          <a:prstGeom prst="round2Same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054061" y="1963731"/>
            <a:ext cx="1238250" cy="123825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현 4"/>
          <p:cNvSpPr/>
          <p:nvPr/>
        </p:nvSpPr>
        <p:spPr>
          <a:xfrm>
            <a:off x="1072278" y="1978140"/>
            <a:ext cx="1209124" cy="1209431"/>
          </a:xfrm>
          <a:prstGeom prst="chord">
            <a:avLst>
              <a:gd name="adj1" fmla="val 18658140"/>
              <a:gd name="adj2" fmla="val 1371474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054061" y="1949321"/>
            <a:ext cx="1238250" cy="12382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1375" y="1978140"/>
            <a:ext cx="5837624" cy="375045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2995" y="3590307"/>
            <a:ext cx="29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n w="63500"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 </a:t>
            </a:r>
            <a:r>
              <a:rPr lang="en-US" altLang="ko-KR" sz="3600" dirty="0" smtClean="0">
                <a:ln w="63500"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98%</a:t>
            </a:r>
          </a:p>
          <a:p>
            <a:pPr algn="ctr"/>
            <a:r>
              <a:rPr lang="ko-KR" altLang="en-US" sz="3600" dirty="0" smtClean="0">
                <a:ln w="63500">
                  <a:solidFill>
                    <a:schemeClr val="tx1"/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 수강</a:t>
            </a:r>
            <a:endParaRPr lang="en-US" altLang="ko-KR" sz="3600" dirty="0" smtClean="0">
              <a:ln w="63500">
                <a:solidFill>
                  <a:schemeClr val="tx1"/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2995" y="3590307"/>
            <a:ext cx="2978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 </a:t>
            </a:r>
            <a:r>
              <a:rPr lang="en-US" altLang="ko-KR" sz="3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98%</a:t>
            </a:r>
          </a:p>
          <a:p>
            <a:pPr algn="ctr"/>
            <a:r>
              <a:rPr lang="ko-KR" altLang="en-US" sz="3600" dirty="0" smtClean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 수강</a:t>
            </a:r>
            <a:endParaRPr lang="en-US" altLang="ko-KR" sz="3600" dirty="0" smtClean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94506" y="3605948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endParaRPr lang="en-US" altLang="ko-KR" sz="5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81971" y="2140005"/>
            <a:ext cx="38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  <a:endParaRPr lang="en-US" altLang="ko-KR" sz="5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67052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 smtClean="0">
                          <a:latin typeface="+mn-ea"/>
                          <a:hlinkClick r:id="rId2"/>
                        </a:rPr>
                        <a:t>https://youtu.be/6vkxA9eL-qc</a:t>
                      </a: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 smtClean="0">
                          <a:latin typeface="+mn-ea"/>
                        </a:rPr>
                        <a:t>2/27(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월</a:t>
                      </a:r>
                      <a:r>
                        <a:rPr lang="en-US" altLang="ko-KR" sz="800" spc="-100" baseline="0" dirty="0" smtClean="0">
                          <a:latin typeface="+mn-ea"/>
                        </a:rPr>
                        <a:t>) </a:t>
                      </a:r>
                      <a:r>
                        <a:rPr lang="ko-KR" altLang="en-US" sz="800" spc="-100" baseline="0" dirty="0" smtClean="0">
                          <a:latin typeface="+mn-ea"/>
                        </a:rPr>
                        <a:t>촬영 예정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6926" y="2585192"/>
            <a:ext cx="4146001" cy="23496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유튜브 영상 영역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 smtClean="0"/>
          </a:p>
        </p:txBody>
      </p:sp>
      <p:sp>
        <p:nvSpPr>
          <p:cNvPr id="6" name="이등변 삼각형 5"/>
          <p:cNvSpPr/>
          <p:nvPr/>
        </p:nvSpPr>
        <p:spPr>
          <a:xfrm rot="5400000">
            <a:off x="2384066" y="3638468"/>
            <a:ext cx="331720" cy="2431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07524" y="2585192"/>
            <a:ext cx="4146001" cy="23496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유튜브 영상 영역</a:t>
            </a:r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 smtClean="0"/>
          </a:p>
          <a:p>
            <a:pPr algn="ctr"/>
            <a:endParaRPr lang="en-US" altLang="ko-KR" sz="1000" dirty="0" smtClean="0"/>
          </a:p>
        </p:txBody>
      </p:sp>
      <p:sp>
        <p:nvSpPr>
          <p:cNvPr id="8" name="이등변 삼각형 7"/>
          <p:cNvSpPr/>
          <p:nvPr/>
        </p:nvSpPr>
        <p:spPr>
          <a:xfrm rot="5400000">
            <a:off x="6914664" y="3638469"/>
            <a:ext cx="331720" cy="24311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350926" y="2490231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881524" y="2490231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736" y="861280"/>
            <a:ext cx="79928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합격생</a:t>
            </a:r>
            <a:r>
              <a:rPr lang="ko-KR" altLang="en-US" sz="3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말하는</a:t>
            </a:r>
            <a:endParaRPr lang="en-US" altLang="ko-KR" sz="3200" dirty="0" smtClean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3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“</a:t>
            </a:r>
            <a:r>
              <a:rPr lang="ko-KR" altLang="en-US" sz="3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듣기만 해도 점수가 오르는 </a:t>
            </a:r>
            <a:r>
              <a:rPr lang="ko-KR" altLang="en-US" sz="3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합격 필수 과정</a:t>
            </a:r>
            <a:r>
              <a:rPr lang="en-US" altLang="ko-KR" sz="32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789" y="5112838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#22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최종 합격생들이 말하는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문제풀이</a:t>
            </a:r>
            <a:endParaRPr lang="en-US" altLang="ko-KR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1406" y="5112838"/>
            <a:ext cx="315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문제풀이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단계까지 반드시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수강해야하는 이유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1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64676"/>
          <a:stretch/>
        </p:blipFill>
        <p:spPr>
          <a:xfrm>
            <a:off x="2547937" y="0"/>
            <a:ext cx="4455977" cy="67510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72638" y="2761480"/>
            <a:ext cx="3430747" cy="923330"/>
          </a:xfrm>
          <a:prstGeom prst="rect">
            <a:avLst/>
          </a:prstGeom>
          <a:solidFill>
            <a:srgbClr val="4472C4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기존 페이지와 내용 동일합니다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디자인만 다시 해주세요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00095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 smtClean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1240</Words>
  <Application>Microsoft Office PowerPoint</Application>
  <PresentationFormat>와이드스크린</PresentationFormat>
  <Paragraphs>340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G마켓 산스 Bold</vt:lpstr>
      <vt:lpstr>G마켓 산스 Light</vt:lpstr>
      <vt:lpstr>G마켓 산스 Medium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485</cp:revision>
  <dcterms:created xsi:type="dcterms:W3CDTF">2023-01-16T02:50:41Z</dcterms:created>
  <dcterms:modified xsi:type="dcterms:W3CDTF">2023-02-24T07:49:38Z</dcterms:modified>
</cp:coreProperties>
</file>