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307" r:id="rId6"/>
    <p:sldId id="308" r:id="rId7"/>
    <p:sldId id="309" r:id="rId8"/>
    <p:sldId id="310" r:id="rId9"/>
    <p:sldId id="324" r:id="rId10"/>
    <p:sldId id="311" r:id="rId11"/>
    <p:sldId id="312" r:id="rId12"/>
    <p:sldId id="314" r:id="rId13"/>
    <p:sldId id="316" r:id="rId14"/>
    <p:sldId id="325" r:id="rId15"/>
    <p:sldId id="317" r:id="rId16"/>
    <p:sldId id="318" r:id="rId17"/>
    <p:sldId id="335" r:id="rId18"/>
    <p:sldId id="320" r:id="rId19"/>
    <p:sldId id="313" r:id="rId20"/>
    <p:sldId id="267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C1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41" autoAdjust="0"/>
    <p:restoredTop sz="94660"/>
  </p:normalViewPr>
  <p:slideViewPr>
    <p:cSldViewPr>
      <p:cViewPr varScale="1">
        <p:scale>
          <a:sx n="82" d="100"/>
          <a:sy n="82" d="100"/>
        </p:scale>
        <p:origin x="390" y="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167B0-8AD4-42E7-8A99-AB0828D12A6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9568-F050-4511-BC2C-A9194D9E574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E2E8-C0E5-42E2-A2BE-C03530BF46B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0562B-94B6-4E6F-B5C9-8B13B7336A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562B-94B6-4E6F-B5C9-8B13B7336A22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98C7-34CB-46F5-B799-AB500C9AA59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77CF-EA24-4C39-ADD0-5D7E4E81DDC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91A0-EA2F-46DB-93C5-ED8465D2544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BBBC-A55D-4F22-A38F-6B1ED76584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8023-2D6C-469E-830D-7A39B3C2A55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D488-04E2-45C1-AF73-096CA146222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228C-0123-429F-A67D-ACD4350D8DA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AD48-7555-4E87-BB14-FD1BB672BC3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089-0FDA-4145-B804-90538FA8921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5397-033B-4DC0-BC4A-9122E995CA4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E64B-31AD-466F-8477-4200C22490F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0E83-BFD5-45A6-96EC-7594A8DA5B9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3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9A46-D581-4B65-9805-5010BF2E2C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346" y="411466"/>
            <a:ext cx="8229600" cy="838200"/>
          </a:xfrm>
        </p:spPr>
        <p:txBody>
          <a:bodyPr>
            <a:noAutofit/>
          </a:bodyPr>
          <a:lstStyle/>
          <a:p>
            <a:br>
              <a:rPr lang="en-US" sz="1000" dirty="0">
                <a:cs typeface="Times New Roman" panose="02020603050405020304" pitchFamily="18" charset="0"/>
              </a:rPr>
            </a:br>
            <a:r>
              <a:rPr lang="en-US" sz="1000" dirty="0">
                <a:cs typeface="Times New Roman" panose="02020603050405020304" pitchFamily="18" charset="0"/>
              </a:rPr>
              <a:t>  </a:t>
            </a:r>
            <a:r>
              <a:rPr lang="en-US" sz="1800" dirty="0"/>
              <a:t>A </a:t>
            </a:r>
            <a:br>
              <a:rPr lang="en-US" sz="1800" dirty="0"/>
            </a:br>
            <a:r>
              <a:rPr lang="en-US" sz="1800" dirty="0"/>
              <a:t>Project Report </a:t>
            </a:r>
            <a:br>
              <a:rPr lang="en-US" sz="1800" dirty="0"/>
            </a:br>
            <a:r>
              <a:rPr lang="en-US" sz="1200" dirty="0"/>
              <a:t>On</a:t>
            </a:r>
            <a:br>
              <a:rPr lang="en-US" sz="1800" dirty="0"/>
            </a:br>
            <a:r>
              <a:rPr lang="en-US" sz="1800" dirty="0"/>
              <a:t> </a:t>
            </a:r>
            <a:r>
              <a:rPr lang="en-US" sz="1800" b="1" dirty="0"/>
              <a:t>“</a:t>
            </a:r>
            <a:r>
              <a:rPr lang="en-US" sz="1800" b="1" dirty="0">
                <a:solidFill>
                  <a:srgbClr val="FF0000"/>
                </a:solidFill>
              </a:rPr>
              <a:t>CREDIT DECISION MAKING SYSTEM</a:t>
            </a:r>
            <a:r>
              <a:rPr lang="en-US" sz="1800" b="1" dirty="0"/>
              <a:t>”</a:t>
            </a:r>
            <a:br>
              <a:rPr lang="en-US" sz="1800" dirty="0"/>
            </a:br>
            <a:br>
              <a:rPr lang="en-US" sz="1000" dirty="0">
                <a:cs typeface="Times New Roman" panose="02020603050405020304" pitchFamily="18" charset="0"/>
              </a:rPr>
            </a:br>
            <a:r>
              <a:rPr lang="en-US" sz="1050" i="1" dirty="0">
                <a:cs typeface="Times New Roman" panose="02020603050405020304" pitchFamily="18" charset="0"/>
              </a:rPr>
              <a:t>Presented by</a:t>
            </a:r>
            <a:br>
              <a:rPr lang="en-US" sz="1000" i="1" dirty="0">
                <a:cs typeface="Times New Roman" panose="02020603050405020304" pitchFamily="18" charset="0"/>
              </a:rPr>
            </a:br>
            <a:endParaRPr lang="en-US" sz="800" i="1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562100"/>
            <a:ext cx="6400800" cy="3657600"/>
          </a:xfrm>
        </p:spPr>
        <p:txBody>
          <a:bodyPr>
            <a:normAutofit fontScale="47500" lnSpcReduction="20000"/>
          </a:bodyPr>
          <a:lstStyle/>
          <a:p>
            <a:r>
              <a:rPr lang="en-US" sz="2900" b="1" dirty="0">
                <a:solidFill>
                  <a:srgbClr val="FF0000"/>
                </a:solidFill>
              </a:rPr>
              <a:t>LALATENDU NAYAK (1901060145)</a:t>
            </a:r>
            <a:endParaRPr lang="en-US" sz="2900" dirty="0">
              <a:solidFill>
                <a:srgbClr val="FF0000"/>
              </a:solidFill>
            </a:endParaRPr>
          </a:p>
          <a:p>
            <a:r>
              <a:rPr lang="en-US" sz="2900" b="1" dirty="0">
                <a:solidFill>
                  <a:srgbClr val="FF0000"/>
                </a:solidFill>
              </a:rPr>
              <a:t>DINESH KUMAR GOUDA (1901060323)</a:t>
            </a:r>
            <a:endParaRPr lang="en-US" sz="2900" dirty="0">
              <a:solidFill>
                <a:srgbClr val="FF0000"/>
              </a:solidFill>
            </a:endParaRPr>
          </a:p>
          <a:p>
            <a:r>
              <a:rPr lang="en-US" sz="2900" b="1" dirty="0">
                <a:solidFill>
                  <a:srgbClr val="FF0000"/>
                </a:solidFill>
              </a:rPr>
              <a:t>KAUSTUV PATRA (1901060103)</a:t>
            </a:r>
            <a:endParaRPr lang="en-US" sz="2900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Under the guidance  of</a:t>
            </a:r>
            <a:endParaRPr lang="en-US" sz="2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Prof. Murali kr. Senapaty</a:t>
            </a:r>
            <a:endParaRPr lang="en-US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DEPARTMENT OF COMPUTER SCIENCE &amp; ENGINEERING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GIET UNIVERSITY, GUNUPUR-765022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2023</a:t>
            </a:r>
            <a:endParaRPr lang="en-US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62956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57500"/>
            <a:ext cx="2131327" cy="171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b="1" dirty="0">
                <a:solidFill>
                  <a:schemeClr val="tx2"/>
                </a:solidFill>
                <a:latin typeface="Calibri (Headings)"/>
                <a:cs typeface="Times New Roman" panose="02020603050405020304" pitchFamily="18" charset="0"/>
              </a:rPr>
              <a:t>Data descriptions</a:t>
            </a:r>
            <a:endParaRPr lang="en-US" sz="3200" dirty="0">
              <a:solidFill>
                <a:schemeClr val="tx2"/>
              </a:solidFill>
              <a:latin typeface="Calibri (Headings)"/>
              <a:ea typeface="Cambria Math" panose="02040503050406030204" pitchFamily="18" charset="0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/>
          <p:cNvPicPr>
            <a:picLocks noChangeAspect="1"/>
          </p:cNvPicPr>
          <p:nvPr>
            <p:ph idx="1"/>
          </p:nvPr>
        </p:nvPicPr>
        <p:blipFill>
          <a:blip r:embed="rId1"/>
          <a:srcRect t="5685"/>
          <a:stretch>
            <a:fillRect/>
          </a:stretch>
        </p:blipFill>
        <p:spPr>
          <a:xfrm>
            <a:off x="706755" y="1074420"/>
            <a:ext cx="7473950" cy="3992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0" y="5296963"/>
            <a:ext cx="9144000" cy="418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Calibri (Headings)"/>
              </a:rPr>
              <a:t>Models applied</a:t>
            </a:r>
            <a:endParaRPr lang="en-IN" sz="3200" b="1" dirty="0">
              <a:solidFill>
                <a:schemeClr val="tx2"/>
              </a:solidFill>
              <a:latin typeface="Calibri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40000"/>
            </a:pPr>
            <a:r>
              <a:rPr lang="en-US" sz="1800" dirty="0">
                <a:latin typeface="Calibri(Body)"/>
              </a:rPr>
              <a:t>SVM</a:t>
            </a:r>
            <a:endParaRPr lang="en-US" sz="1800" dirty="0">
              <a:latin typeface="Calibri(Body)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40000"/>
              <a:buNone/>
            </a:pPr>
            <a:endParaRPr lang="en-US" sz="1800" dirty="0">
              <a:latin typeface="Calibri(Body)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40000"/>
            </a:pPr>
            <a:r>
              <a:rPr lang="en-US" sz="1800" dirty="0">
                <a:latin typeface="Calibri(Body)"/>
              </a:rPr>
              <a:t>Logistic regression</a:t>
            </a:r>
            <a:endParaRPr lang="en-US" sz="1800" dirty="0">
              <a:latin typeface="Calibri(Body)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40000"/>
            </a:pPr>
            <a:endParaRPr lang="en-US" sz="1800" dirty="0">
              <a:latin typeface="Calibri(Body)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40000"/>
            </a:pPr>
            <a:r>
              <a:rPr lang="en-US" sz="1800" dirty="0">
                <a:latin typeface="Calibri(Body)"/>
              </a:rPr>
              <a:t>Decision Tree</a:t>
            </a:r>
            <a:endParaRPr lang="en-US" sz="1800" dirty="0">
              <a:latin typeface="Calibri(Body)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40000"/>
            </a:pPr>
            <a:endParaRPr lang="en-US" sz="1800" dirty="0">
              <a:latin typeface="Calibri(Body)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40000"/>
            </a:pPr>
            <a:r>
              <a:rPr lang="en-US" sz="1800" dirty="0">
                <a:latin typeface="Calibri(Body)"/>
              </a:rPr>
              <a:t>Naive Baye’s Classifier</a:t>
            </a:r>
            <a:endParaRPr lang="en-US" sz="1800" dirty="0">
              <a:latin typeface="Calibri(Body)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40000"/>
              <a:buNone/>
            </a:pPr>
            <a:endParaRPr lang="en-IN" sz="1800" dirty="0">
              <a:latin typeface="Calibri(Body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en-US" altLang="en-IN" sz="3200" b="1" dirty="0">
                <a:solidFill>
                  <a:schemeClr val="tx2"/>
                </a:solidFill>
                <a:latin typeface="Calibri (Headings)"/>
                <a:sym typeface="+mn-ea"/>
              </a:rPr>
              <a:t>SVM</a:t>
            </a:r>
            <a:endParaRPr lang="en-US" altLang="en-IN" sz="3200" b="1" dirty="0">
              <a:solidFill>
                <a:schemeClr val="tx2"/>
              </a:solidFill>
              <a:latin typeface="Calibri (Headings)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7924800" cy="3143250"/>
          </a:xfrm>
        </p:spPr>
        <p:txBody>
          <a:bodyPr>
            <a:normAutofit lnSpcReduction="20000"/>
          </a:bodyPr>
          <a:p>
            <a:pPr marL="285750" indent="-285750" algn="l" eaLnBrk="0" fontAlgn="base" hangingPunct="0">
              <a:lnSpc>
                <a:spcPct val="100000"/>
              </a:lnSpc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  <a:sym typeface="+mn-ea"/>
              </a:rPr>
              <a:t>Support Vector Machine or SVM is a Supervised machine Learning algorithm, which is used for Classification as well as Regression problems.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  <a:sym typeface="+mn-ea"/>
              </a:rPr>
              <a:t>primarily, it is used for Classification problems in Machine Learning.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Clr>
                <a:srgbClr val="FC7500"/>
              </a:buClr>
              <a:buSzPct val="14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 marL="0" indent="0" algn="just">
              <a:spcBef>
                <a:spcPct val="0"/>
              </a:spcBef>
              <a:buClr>
                <a:srgbClr val="FC7500"/>
              </a:buClr>
              <a:buSzPct val="14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pPr marL="0" indent="0" algn="just">
              <a:spcBef>
                <a:spcPct val="0"/>
              </a:spcBef>
              <a:buClr>
                <a:srgbClr val="FC7500"/>
              </a:buClr>
              <a:buSzPct val="140000"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  <a:sym typeface="+mn-ea"/>
              </a:rPr>
              <a:t>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649A46-D581-4B65-9805-5010BF2E2C2F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58" descr="Support Vector Machine Algorith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0" y="2399665"/>
            <a:ext cx="4038600" cy="269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0" y="5296963"/>
            <a:ext cx="9144000" cy="418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96" y="46863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tx2"/>
                </a:solidFill>
                <a:latin typeface="Calibri(Heading)"/>
                <a:ea typeface="Century Gothic" panose="020B0502020202020204" pitchFamily="34" charset="0"/>
                <a:cs typeface="Century Gothic" panose="020B0502020202020204" pitchFamily="34" charset="0"/>
              </a:rPr>
              <a:t>Logistic Regression</a:t>
            </a:r>
            <a:endParaRPr lang="en-IN" sz="3200" b="1" dirty="0">
              <a:solidFill>
                <a:schemeClr val="tx2"/>
              </a:solidFill>
              <a:latin typeface="Calibri(Heading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76200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IN" sz="1800" dirty="0">
                <a:latin typeface="Calibri (Headings)"/>
              </a:rPr>
              <a:t>Logistic regression is a supervised learning classification algorithm used</a:t>
            </a:r>
            <a:r>
              <a:rPr lang="en-US" sz="1800" dirty="0">
                <a:latin typeface="Calibri (Headings)"/>
              </a:rPr>
              <a:t> </a:t>
            </a:r>
            <a:r>
              <a:rPr lang="en-IN" sz="1800" dirty="0">
                <a:latin typeface="Calibri (Headings)"/>
              </a:rPr>
              <a:t>to predict the probability of a target variable.</a:t>
            </a:r>
            <a:endParaRPr lang="en-US" sz="1800" dirty="0">
              <a:latin typeface="Calibri (Headings)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17264" r="19553" b="10348"/>
          <a:stretch>
            <a:fillRect/>
          </a:stretch>
        </p:blipFill>
        <p:spPr>
          <a:xfrm>
            <a:off x="2438399" y="2222940"/>
            <a:ext cx="3848745" cy="253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tx2"/>
                </a:solidFill>
                <a:latin typeface="Calibri (Headings)"/>
              </a:rPr>
              <a:t>Decision Tree</a:t>
            </a:r>
            <a:endParaRPr lang="en-IN" sz="3200" b="1" dirty="0">
              <a:solidFill>
                <a:schemeClr val="tx2"/>
              </a:solidFill>
              <a:latin typeface="Calibri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108075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140000"/>
            </a:pPr>
            <a:r>
              <a:rPr lang="en-US" sz="1800" dirty="0">
                <a:latin typeface="Calibri(Body)"/>
              </a:rPr>
              <a:t>A Decision tree is a flowchart-like tree structure, where each internal node denotes a test on an attribute, each branch represents an outcome of the test, and each leaf node holds a class label. </a:t>
            </a:r>
            <a:endParaRPr lang="en-US" sz="1800" dirty="0">
              <a:latin typeface="Calibri(Body)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5" t="11883" r="15754" b="14000"/>
          <a:stretch>
            <a:fillRect/>
          </a:stretch>
        </p:blipFill>
        <p:spPr>
          <a:xfrm>
            <a:off x="2590800" y="2306943"/>
            <a:ext cx="3276600" cy="252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649A46-D581-4B65-9805-5010BF2E2C2F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en-IN" sz="3200" b="1" dirty="0">
                <a:solidFill>
                  <a:schemeClr val="tx2"/>
                </a:solidFill>
                <a:latin typeface="Calibri (Headings)"/>
              </a:rPr>
              <a:t>Naïve Bayes Classifier Algorithm</a:t>
            </a:r>
            <a:endParaRPr lang="en-IN" sz="3200" b="1" dirty="0">
              <a:solidFill>
                <a:schemeClr val="tx2"/>
              </a:solidFill>
              <a:latin typeface="Calibri (Headings)"/>
            </a:endParaRPr>
          </a:p>
        </p:txBody>
      </p:sp>
      <p:sp>
        <p:nvSpPr>
          <p:cNvPr id="7" name="Footer Placeholder 3"/>
          <p:cNvSpPr>
            <a:spLocks noGrp="1"/>
          </p:cNvSpPr>
          <p:nvPr/>
        </p:nvSpPr>
        <p:spPr>
          <a:xfrm>
            <a:off x="0" y="5296963"/>
            <a:ext cx="9144000" cy="418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533900"/>
            <a:ext cx="1414145" cy="130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ontent Placeholder 7"/>
          <p:cNvSpPr>
            <a:spLocks noGrp="1"/>
          </p:cNvSpPr>
          <p:nvPr/>
        </p:nvSpPr>
        <p:spPr>
          <a:xfrm>
            <a:off x="457200" y="1250950"/>
            <a:ext cx="8403590" cy="1425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40000"/>
            </a:pPr>
            <a:r>
              <a:rPr lang="en-US" sz="1800" dirty="0">
                <a:latin typeface="Calibri(Body)"/>
              </a:rPr>
              <a:t>Naïve Bayes Classifier is one of the simple and most effective Classification algorithms which helps in building the fast machine learning models that can make quick predictions.</a:t>
            </a:r>
            <a:endParaRPr lang="en-US" sz="1800" dirty="0">
              <a:latin typeface="Calibri(Body)"/>
            </a:endParaRPr>
          </a:p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40000"/>
            </a:pPr>
            <a:r>
              <a:rPr lang="en-US" sz="1800" dirty="0">
                <a:latin typeface="Calibri(Body)"/>
              </a:rPr>
              <a:t>It is a probabilistic classifier, which means it predicts on the basis of the probability of an object.</a:t>
            </a:r>
            <a:endParaRPr lang="en-US" sz="1800" dirty="0">
              <a:latin typeface="Calibri(Body)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98445"/>
            <a:ext cx="4016375" cy="2314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20" y="2798445"/>
            <a:ext cx="3239770" cy="22771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tx2"/>
                </a:solidFill>
                <a:latin typeface="Calibri (Headings)"/>
              </a:rPr>
              <a:t>Experimental Result</a:t>
            </a:r>
            <a:endParaRPr lang="en-IN" sz="3200" b="1" dirty="0">
              <a:solidFill>
                <a:schemeClr val="tx2"/>
              </a:solidFill>
              <a:latin typeface="Calibri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Table 4"/>
          <p:cNvGraphicFramePr>
            <a:graphicFrameLocks noGrp="1"/>
          </p:cNvGraphicFramePr>
          <p:nvPr/>
        </p:nvGraphicFramePr>
        <p:xfrm>
          <a:off x="1828800" y="1181100"/>
          <a:ext cx="556831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05"/>
                <a:gridCol w="1856105"/>
                <a:gridCol w="1856105"/>
              </a:tblGrid>
              <a:tr h="75247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MODEL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altLang="en-IN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TRAINING ACCURACY</a:t>
                      </a:r>
                      <a:endParaRPr lang="en-US" alt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TEST ACCURACY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altLang="en-IN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SVM</a:t>
                      </a:r>
                      <a:endParaRPr lang="en-US" alt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altLang="en-IN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0.79</a:t>
                      </a:r>
                      <a:endParaRPr lang="en-US" alt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0.77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  <a:tr h="830580">
                <a:tc>
                  <a:txBody>
                    <a:bodyPr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  <a:sym typeface="+mn-ea"/>
                        </a:rPr>
                        <a:t>Logistic Regression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altLang="en-IN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0.81</a:t>
                      </a:r>
                      <a:endParaRPr lang="en-US" alt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altLang="en-IN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0.79</a:t>
                      </a:r>
                      <a:endParaRPr lang="en-US" alt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Decession tree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altLang="en-IN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1.0</a:t>
                      </a:r>
                      <a:endParaRPr lang="en-US" alt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0.67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Naive Baye’s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altLang="en-IN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Classifier</a:t>
                      </a:r>
                      <a:endParaRPr lang="en-US" alt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altLang="en-IN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0.80</a:t>
                      </a:r>
                      <a:endParaRPr lang="en-US" alt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rgbClr val="FC7500"/>
                        </a:buClr>
                        <a:buSzPct val="140000"/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(Body)"/>
                          <a:ea typeface="+mj-ea"/>
                          <a:cs typeface="+mj-cs"/>
                        </a:rPr>
                        <a:t>0.79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libri(Body)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Calibri (Headings)"/>
              </a:rPr>
              <a:t>Software requirements</a:t>
            </a:r>
            <a:endParaRPr lang="en-US" sz="3200" dirty="0">
              <a:solidFill>
                <a:schemeClr val="tx2"/>
              </a:solidFill>
              <a:latin typeface="Calibri (Headings)"/>
              <a:ea typeface="Cambria Math" panose="02040503050406030204" pitchFamily="18" charset="0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9100" y="1028700"/>
            <a:ext cx="8229600" cy="3771636"/>
          </a:xfrm>
        </p:spPr>
        <p:txBody>
          <a:bodyPr>
            <a:norm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  <a:buNone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Jupyter notebook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Python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Numpy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Pandas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Seaborn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Matplotlib</a:t>
            </a:r>
            <a:endParaRPr lang="en-IN" sz="1800" dirty="0">
              <a:latin typeface="Calibri (Body)"/>
            </a:endParaRPr>
          </a:p>
          <a:p>
            <a:pPr>
              <a:buClr>
                <a:schemeClr val="tx2"/>
              </a:buClr>
            </a:pPr>
            <a:endParaRPr lang="en-US" sz="1800" dirty="0">
              <a:latin typeface="Calibri (Body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76" y="1056132"/>
            <a:ext cx="8229600" cy="3924036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endParaRPr lang="en-US" sz="21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448829"/>
            <a:ext cx="9144000" cy="304271"/>
          </a:xfrm>
          <a:solidFill>
            <a:srgbClr val="0070C0"/>
          </a:solidFill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GIET UNIVERSITTY,  GUNUPUR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2200" y="5448829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762500"/>
            <a:ext cx="128368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ownload Information Human Text Faq Question Behavior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38" y="2273901"/>
            <a:ext cx="3185548" cy="3185548"/>
          </a:xfrm>
          <a:prstGeom prst="rect">
            <a:avLst/>
          </a:prstGeom>
        </p:spPr>
      </p:pic>
      <p:pic>
        <p:nvPicPr>
          <p:cNvPr id="9" name="Picture 8" descr="Thank you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2" y="315896"/>
            <a:ext cx="5475624" cy="3532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3200" b="1" spc="-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lang="en-GB" sz="3200" b="1" spc="-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able of content</a:t>
            </a:r>
            <a:endParaRPr lang="en-IN" sz="3200" b="1" spc="-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038600"/>
          </a:xfrm>
        </p:spPr>
        <p:txBody>
          <a:bodyPr>
            <a:normAutofit/>
          </a:bodyPr>
          <a:lstStyle/>
          <a:p>
            <a:pPr marL="400685" indent="-285750" algn="just">
              <a:lnSpc>
                <a:spcPct val="150000"/>
              </a:lnSpc>
              <a:buClr>
                <a:schemeClr val="tx2"/>
              </a:buClr>
              <a:buSzPct val="140000"/>
            </a:pPr>
            <a:r>
              <a:rPr lang="en-US" sz="1800" spc="-1" dirty="0">
                <a:latin typeface="Calibri (Body)"/>
              </a:rPr>
              <a:t>Objective</a:t>
            </a:r>
            <a:endParaRPr lang="en-US" sz="1800" spc="-1" dirty="0">
              <a:latin typeface="Calibri (Body)"/>
            </a:endParaRPr>
          </a:p>
          <a:p>
            <a:pPr marL="400685" indent="-285750" algn="just">
              <a:lnSpc>
                <a:spcPct val="150000"/>
              </a:lnSpc>
              <a:buClr>
                <a:schemeClr val="tx2"/>
              </a:buClr>
              <a:buSzPct val="140000"/>
            </a:pPr>
            <a:r>
              <a:rPr lang="en-US" sz="1800" spc="-1" dirty="0">
                <a:latin typeface="Calibri (Body)"/>
              </a:rPr>
              <a:t>Problem statement</a:t>
            </a:r>
            <a:endParaRPr lang="en-US" sz="1800" spc="-1" dirty="0">
              <a:latin typeface="Calibri (Body)"/>
            </a:endParaRPr>
          </a:p>
          <a:p>
            <a:pPr marL="400685" indent="-285750" algn="just">
              <a:lnSpc>
                <a:spcPct val="150000"/>
              </a:lnSpc>
              <a:buClr>
                <a:schemeClr val="tx2"/>
              </a:buClr>
              <a:buSzPct val="140000"/>
            </a:pPr>
            <a:r>
              <a:rPr lang="en-US" sz="1800" spc="-1" dirty="0">
                <a:latin typeface="Calibri (Body)"/>
              </a:rPr>
              <a:t>Process</a:t>
            </a:r>
            <a:endParaRPr lang="en-US" sz="1800" spc="-1" dirty="0">
              <a:latin typeface="Calibri (Body)"/>
            </a:endParaRPr>
          </a:p>
          <a:p>
            <a:pPr marL="400685" indent="-285750" algn="just">
              <a:lnSpc>
                <a:spcPct val="150000"/>
              </a:lnSpc>
              <a:buClr>
                <a:schemeClr val="tx2"/>
              </a:buClr>
              <a:buSzPct val="140000"/>
            </a:pPr>
            <a:r>
              <a:rPr lang="en-US" sz="1800" spc="-1" dirty="0">
                <a:latin typeface="Calibri (Body)"/>
              </a:rPr>
              <a:t>Software Requirements</a:t>
            </a:r>
            <a:endParaRPr lang="en-US" sz="1800" spc="-1" dirty="0">
              <a:latin typeface="Calibri (Body)"/>
            </a:endParaRPr>
          </a:p>
          <a:p>
            <a:pPr marL="400685" indent="-285750" algn="just">
              <a:lnSpc>
                <a:spcPct val="150000"/>
              </a:lnSpc>
              <a:buClr>
                <a:schemeClr val="tx2"/>
              </a:buClr>
              <a:buSzPct val="140000"/>
            </a:pPr>
            <a:r>
              <a:rPr lang="en-US" sz="1800" spc="-1" dirty="0">
                <a:latin typeface="Calibri (Body)"/>
              </a:rPr>
              <a:t>Dataset description</a:t>
            </a:r>
            <a:endParaRPr lang="en-US" sz="1800" spc="-1" dirty="0">
              <a:latin typeface="Calibri (Body)"/>
            </a:endParaRPr>
          </a:p>
          <a:p>
            <a:pPr marL="400685" indent="-285750" algn="just">
              <a:lnSpc>
                <a:spcPct val="150000"/>
              </a:lnSpc>
              <a:buClr>
                <a:schemeClr val="tx2"/>
              </a:buClr>
              <a:buSzPct val="140000"/>
            </a:pPr>
            <a:r>
              <a:rPr lang="en-US" sz="1800" spc="-1" dirty="0">
                <a:latin typeface="Calibri (Body)"/>
              </a:rPr>
              <a:t>Target variable</a:t>
            </a:r>
            <a:endParaRPr lang="en-US" sz="1800" spc="-1" dirty="0">
              <a:latin typeface="Calibri (Body)"/>
            </a:endParaRPr>
          </a:p>
          <a:p>
            <a:pPr marL="400685" indent="-285750" algn="just">
              <a:lnSpc>
                <a:spcPct val="150000"/>
              </a:lnSpc>
              <a:buClr>
                <a:schemeClr val="tx2"/>
              </a:buClr>
              <a:buSzPct val="140000"/>
            </a:pPr>
            <a:r>
              <a:rPr lang="en-US" sz="1800" spc="-1" dirty="0">
                <a:latin typeface="Calibri (Body)"/>
              </a:rPr>
              <a:t>Models applied</a:t>
            </a:r>
            <a:endParaRPr lang="en-US" sz="1800" spc="-1" dirty="0">
              <a:latin typeface="Calibri (Body)"/>
            </a:endParaRPr>
          </a:p>
          <a:p>
            <a:pPr marL="400685" indent="-285750" algn="just">
              <a:lnSpc>
                <a:spcPct val="150000"/>
              </a:lnSpc>
              <a:buClr>
                <a:schemeClr val="tx2"/>
              </a:buClr>
              <a:buSzPct val="140000"/>
            </a:pPr>
            <a:r>
              <a:rPr lang="en-US" sz="1800" spc="-1" dirty="0">
                <a:latin typeface="Calibri (Body)"/>
              </a:rPr>
              <a:t>Experimental results</a:t>
            </a:r>
            <a:endParaRPr lang="en-US" sz="1800" spc="-1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accent1"/>
                </a:solidFill>
                <a:latin typeface="Calibri (Headings)"/>
              </a:rPr>
              <a:t>Objective to create the model</a:t>
            </a:r>
            <a:br>
              <a:rPr lang="en-IN" sz="3200" b="1" dirty="0">
                <a:solidFill>
                  <a:schemeClr val="accent1"/>
                </a:solidFill>
                <a:latin typeface="Calibri (Headings)"/>
              </a:rPr>
            </a:br>
            <a:endParaRPr lang="en-US" sz="3200" dirty="0">
              <a:solidFill>
                <a:schemeClr val="accent1"/>
              </a:solidFill>
              <a:latin typeface="Calibri (Headings)"/>
              <a:ea typeface="Cambria Math" panose="02040503050406030204" pitchFamily="18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038600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The objective of the problem is to pick “whether the customer is able to pay the debt or not”.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The main objective of this project is to predict whether assigning the loan to particular person will be safe or not.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In this model we will predict the loan data by using some machine learning classification algorithms. 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140000"/>
            </a:pPr>
            <a:r>
              <a:rPr lang="en-IN" sz="1800" dirty="0">
                <a:latin typeface="Calibri (Body)"/>
                <a:cs typeface="Times New Roman" panose="02020603050405020304" pitchFamily="18" charset="0"/>
              </a:rPr>
              <a:t>so we will build a model that will help them identify the potential customers who have a higher probability of purchasing the loan. 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b="1" dirty="0">
                <a:solidFill>
                  <a:schemeClr val="accent1"/>
                </a:solidFill>
                <a:latin typeface="Calibri (Headings)"/>
                <a:cs typeface="Times New Roman" panose="02020603050405020304" pitchFamily="18" charset="0"/>
              </a:rPr>
              <a:t>Problem statement</a:t>
            </a:r>
            <a:endParaRPr lang="en-US" sz="3200" b="1" dirty="0">
              <a:solidFill>
                <a:schemeClr val="accent1"/>
              </a:solidFill>
              <a:latin typeface="Calibri (Headings)"/>
              <a:ea typeface="Cambria Math" panose="02040503050406030204" pitchFamily="18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038600"/>
          </a:xfrm>
        </p:spPr>
        <p:txBody>
          <a:bodyPr>
            <a:norm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C7500"/>
              </a:buClr>
              <a:buSzPct val="140000"/>
            </a:pPr>
            <a:endParaRPr lang="en-US" altLang="en-US" sz="1800" dirty="0">
              <a:latin typeface="Calibri (Body)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cs typeface="Times New Roman" panose="02020603050405020304" pitchFamily="18" charset="0"/>
              </a:rPr>
              <a:t>Bank has majority customers who are borrowers / </a:t>
            </a:r>
            <a:r>
              <a:rPr lang="en-US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cs typeface="Times New Roman" panose="02020603050405020304" pitchFamily="18" charset="0"/>
              </a:rPr>
              <a:t>depositers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cs typeface="Times New Roman" panose="02020603050405020304" pitchFamily="18" charset="0"/>
              </a:rPr>
              <a:t> with varying deposit amount.</a:t>
            </a: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cs typeface="Times New Roman" panose="02020603050405020304" pitchFamily="18" charset="0"/>
              </a:rPr>
              <a:t>Bank has a quite small number of borrowers or asset customers.</a:t>
            </a: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cs typeface="Times New Roman" panose="02020603050405020304" pitchFamily="18" charset="0"/>
              </a:rPr>
              <a:t>So in order to increase the customers base the bank is interested to giving loan to customers .</a:t>
            </a: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cs typeface="Times New Roman" panose="02020603050405020304" pitchFamily="18" charset="0"/>
              </a:rPr>
              <a:t>So we have to predict whether the customer will be able to get the loan or not based on previous data.</a:t>
            </a: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1"/>
                </a:solidFill>
                <a:latin typeface="Calibri (Headings)"/>
              </a:rPr>
              <a:t>Process</a:t>
            </a:r>
            <a:endParaRPr lang="en-US" sz="3200" dirty="0">
              <a:solidFill>
                <a:schemeClr val="accent1"/>
              </a:solidFill>
              <a:latin typeface="Calibri (Headings)"/>
              <a:ea typeface="Cambria Math" panose="02040503050406030204" pitchFamily="18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038600"/>
          </a:xfrm>
        </p:spPr>
        <p:txBody>
          <a:bodyPr>
            <a:normAutofit lnSpcReduction="10000"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C7500"/>
              </a:buClr>
              <a:buSzPct val="140000"/>
            </a:pPr>
            <a:endParaRPr lang="en-US" altLang="en-US" sz="1800" dirty="0">
              <a:latin typeface="Calibri (Body)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Data collection</a:t>
            </a: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  <a:sym typeface="+mn-ea"/>
              </a:rPr>
              <a:t>Analysis of data</a:t>
            </a: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/>
              </a:buClr>
              <a:buSzPct val="140000"/>
              <a:buNone/>
            </a:pP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Data Pre-processing</a:t>
            </a: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/>
              </a:buClr>
              <a:buSzPct val="140000"/>
              <a:buNone/>
            </a:pP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Model training </a:t>
            </a: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Model testing</a:t>
            </a: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2"/>
              </a:buClr>
              <a:buSzPct val="140000"/>
            </a:pPr>
            <a:r>
              <a:rPr lang="en-US" altLang="en-US" sz="1800" dirty="0">
                <a:latin typeface="Calibri (Body)"/>
                <a:cs typeface="Times New Roman" panose="02020603050405020304" pitchFamily="18" charset="0"/>
              </a:rPr>
              <a:t>Deployment</a:t>
            </a:r>
            <a:endParaRPr lang="en-US" alt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/>
              </a:buClr>
              <a:buSzPct val="140000"/>
              <a:buNone/>
            </a:pP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5"/>
            <a:ext cx="8458200" cy="9525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1"/>
                </a:solidFill>
                <a:latin typeface="Calibri (Headings)"/>
              </a:rPr>
              <a:t>Process</a:t>
            </a:r>
            <a:endParaRPr lang="en-US" sz="3200" dirty="0">
              <a:solidFill>
                <a:schemeClr val="accent1"/>
              </a:solidFill>
              <a:latin typeface="Calibri (Headings)"/>
              <a:ea typeface="Cambria Math" panose="02040503050406030204" pitchFamily="18" charset="0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296963"/>
            <a:ext cx="9144000" cy="418037"/>
          </a:xfrm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5372100"/>
            <a:ext cx="2133600" cy="304271"/>
          </a:xfrm>
        </p:spPr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6" y="1311888"/>
            <a:ext cx="8247711" cy="3854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br>
              <a:rPr lang="en-IN" sz="3555" b="1" dirty="0">
                <a:solidFill>
                  <a:schemeClr val="tx2"/>
                </a:solidFill>
                <a:latin typeface="Calibri (Headings)"/>
                <a:sym typeface="+mn-ea"/>
              </a:rPr>
            </a:br>
            <a:r>
              <a:rPr lang="en-IN" sz="3555" b="1" dirty="0">
                <a:solidFill>
                  <a:schemeClr val="tx2"/>
                </a:solidFill>
                <a:latin typeface="Calibri (Headings)"/>
                <a:sym typeface="+mn-ea"/>
              </a:rPr>
              <a:t>Data </a:t>
            </a:r>
            <a:r>
              <a:rPr lang="en-IN" sz="3555" b="1" dirty="0" err="1">
                <a:solidFill>
                  <a:schemeClr val="tx2"/>
                </a:solidFill>
                <a:latin typeface="Calibri (Headings)"/>
                <a:sym typeface="+mn-ea"/>
              </a:rPr>
              <a:t>Pre</a:t>
            </a:r>
            <a:r>
              <a:rPr lang="en-IN" sz="3555" b="1" dirty="0" err="1">
                <a:solidFill>
                  <a:schemeClr val="tx2"/>
                </a:solidFill>
                <a:latin typeface="Calibri (Headings)"/>
                <a:sym typeface="+mn-ea"/>
              </a:rPr>
              <a:t>processing</a:t>
            </a:r>
            <a:br>
              <a:rPr lang="en-IN" sz="3555" b="1" dirty="0" err="1">
                <a:solidFill>
                  <a:schemeClr val="tx2"/>
                </a:solidFill>
                <a:latin typeface="Calibri (Headings)"/>
                <a:sym typeface="+mn-ea"/>
              </a:rPr>
            </a:br>
            <a:endParaRPr lang="en-US" sz="355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8131810" cy="1340485"/>
          </a:xfrm>
        </p:spPr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en-US" sz="1800"/>
              <a:t>Data pre-processing is a process of preparing the raw data and making it suitable for a machine learning model. It is the first and crucial step while creating a machine learning model.</a:t>
            </a:r>
            <a:endParaRPr lang="en-US" sz="180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GIET UNIVERSITTY,  GUNUPUR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649A46-D581-4B65-9805-5010BF2E2C2F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2200910"/>
            <a:ext cx="6776085" cy="2803525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/>
        </p:nvSpPr>
        <p:spPr>
          <a:xfrm>
            <a:off x="0" y="5296963"/>
            <a:ext cx="9144000" cy="418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tx2"/>
                </a:solidFill>
                <a:latin typeface="Calibri (Headings)"/>
              </a:rPr>
              <a:t>Data </a:t>
            </a:r>
            <a:r>
              <a:rPr lang="en-IN" sz="3200" b="1" dirty="0" err="1">
                <a:solidFill>
                  <a:schemeClr val="tx2"/>
                </a:solidFill>
                <a:latin typeface="Calibri (Headings)"/>
              </a:rPr>
              <a:t>Preprocessing</a:t>
            </a:r>
            <a:endParaRPr lang="en-US" sz="3200" dirty="0">
              <a:solidFill>
                <a:schemeClr val="tx2"/>
              </a:solidFill>
              <a:latin typeface="Calibri (Headings)"/>
              <a:ea typeface="Cambria Math" panose="02040503050406030204" pitchFamily="18" charset="0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143250"/>
          </a:xfrm>
        </p:spPr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Handling missing data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  <a:buNone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Encoding categorical data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Removing noisy data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  <a:buNone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  <a:buNone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50460" y="1111250"/>
            <a:ext cx="3433445" cy="314325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0" y="5296963"/>
            <a:ext cx="9144000" cy="418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1" y="46863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 (Headings)"/>
                <a:ea typeface="Century Gothic" panose="020B0502020202020204" pitchFamily="34" charset="0"/>
                <a:cs typeface="Century Gothic" panose="020B0502020202020204" pitchFamily="34" charset="0"/>
              </a:rPr>
              <a:t>Exploratory Data Analysis</a:t>
            </a:r>
            <a:endParaRPr lang="en-US" sz="3200" dirty="0">
              <a:solidFill>
                <a:schemeClr val="tx2"/>
              </a:solidFill>
              <a:latin typeface="Calibri (Headings)"/>
              <a:ea typeface="Cambria Math" panose="02040503050406030204" pitchFamily="18" charset="0"/>
              <a:cs typeface="Calibri" panose="020F050202020403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9A46-D581-4B65-9805-5010BF2E2C2F}" type="slidenum">
              <a:rPr lang="en-US" sz="1400" smtClean="0">
                <a:solidFill>
                  <a:schemeClr val="bg1"/>
                </a:solidFill>
              </a:rPr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8305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Exploratory data analysis is an approach of analyzing data sets  to summarize their main characteristics.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</a:pPr>
            <a:r>
              <a:rPr lang="en-IN" sz="1800" dirty="0">
                <a:latin typeface="Calibri (Body)"/>
                <a:cs typeface="Times New Roman" panose="02020603050405020304" pitchFamily="18" charset="0"/>
              </a:rPr>
              <a:t>It is the critical process of performing initial investigations on data so as to discover patterns</a:t>
            </a:r>
            <a:r>
              <a:rPr lang="en-US" sz="1800" dirty="0">
                <a:latin typeface="Calibri (Body)"/>
                <a:cs typeface="Times New Roman" panose="02020603050405020304" pitchFamily="18" charset="0"/>
              </a:rPr>
              <a:t> and draw the graphical representation.</a:t>
            </a: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  <a:buNone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  <a:buNone/>
            </a:pPr>
            <a:endParaRPr lang="en-US" sz="1800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40000"/>
              <a:buNone/>
            </a:pPr>
            <a:endParaRPr lang="en-US" sz="1800" dirty="0">
              <a:latin typeface="Calibri (Body)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24400" y="998220"/>
            <a:ext cx="4356735" cy="2893695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/>
        </p:nvSpPr>
        <p:spPr>
          <a:xfrm>
            <a:off x="0" y="5296963"/>
            <a:ext cx="9144000" cy="4180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GIET UNIVERSITTY,  GUNUPUR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896" y="4762500"/>
            <a:ext cx="1201089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3742</Words>
  <Application>WPS Presentation</Application>
  <PresentationFormat>On-screen Show (16:10)</PresentationFormat>
  <Paragraphs>277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Calibri</vt:lpstr>
      <vt:lpstr>Calibri (Body)</vt:lpstr>
      <vt:lpstr>Calibri (Headings)</vt:lpstr>
      <vt:lpstr>Cambria Math</vt:lpstr>
      <vt:lpstr>Century Gothic</vt:lpstr>
      <vt:lpstr>Calibri(Body)</vt:lpstr>
      <vt:lpstr>Calibri(Heading)</vt:lpstr>
      <vt:lpstr>Microsoft YaHei</vt:lpstr>
      <vt:lpstr>Arial Unicode MS</vt:lpstr>
      <vt:lpstr>Office Theme</vt:lpstr>
      <vt:lpstr>   A  Project Report  On  “CREDIT DECISION MAKING SYSTEM”  Presented by </vt:lpstr>
      <vt:lpstr>Table of content</vt:lpstr>
      <vt:lpstr>Objective to create the model </vt:lpstr>
      <vt:lpstr>Problem statement</vt:lpstr>
      <vt:lpstr>Process</vt:lpstr>
      <vt:lpstr>Process</vt:lpstr>
      <vt:lpstr> Data Preprocessing </vt:lpstr>
      <vt:lpstr>Data Preprocessing</vt:lpstr>
      <vt:lpstr>Exploratory Data Analysis</vt:lpstr>
      <vt:lpstr>Data descriptions</vt:lpstr>
      <vt:lpstr>Models applied</vt:lpstr>
      <vt:lpstr>SVM</vt:lpstr>
      <vt:lpstr>Logistic Regression</vt:lpstr>
      <vt:lpstr>Decision Tree</vt:lpstr>
      <vt:lpstr>Decision Tree</vt:lpstr>
      <vt:lpstr>Experimental Result</vt:lpstr>
      <vt:lpstr>Software requirements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situn dash</dc:creator>
  <cp:lastModifiedBy>lalatendu</cp:lastModifiedBy>
  <cp:revision>340</cp:revision>
  <dcterms:created xsi:type="dcterms:W3CDTF">2021-01-23T15:51:00Z</dcterms:created>
  <dcterms:modified xsi:type="dcterms:W3CDTF">2023-04-07T05:02:22Z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A66328C1D6C64E7199366E5DEFFDC153</vt:lpwstr>
  </property>
  <property fmtid="{D5CDD505-2E9C-101B-9397-08002B2CF9AE}" pid="3" name="KSOProductBuildVer">
    <vt:lpwstr>1033-11.2.0.11516</vt:lpwstr>
  </property>
</Properties>
</file>