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7" r:id="rId8"/>
    <p:sldId id="266" r:id="rId9"/>
    <p:sldId id="268" r:id="rId10"/>
    <p:sldId id="261" r:id="rId11"/>
    <p:sldId id="269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23:44:06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58 220,'843'0,"-805"-2,-1-1,25-7,-18 3,39-1,117 6,-67 2,-1-6,40-10,116-15,67 11,-223 13,240 0,53-3,-264-6,34-14,18-3,-114 25,0 4,65 8,-7-1,1350-3,-1498 0,6 0,1 0,-1 1,0 1,9 1,-24-3,1 0,0 0,-1 0,1 0,0 0,-1 0,1 0,-1 0,1 1,0-1,-1 0,1 0,0 1,-1-1,1 0,-1 0,1 1,-1-1,1 1,-1-1,1 1,-1-1,1 0,-1 1,1 0,-1-1,0 1,1-1,-1 1,0-1,0 1,1 0,-1-1,0 1,0 0,0-1,0 1,0-1,0 1,0 0,0 0,-1 1,-1-1,1 1,-1 0,0 0,1-1,-1 1,0-1,0 0,0 1,0-1,-1 0,1 0,-66 26,-61 22,81-29,-1-2,-7 0,19-12,-1-1,0-1,0-3,0-1,-27-4,-24 2,-209 17,16 0,219-11,-1 2,1 3,-3 4,-1-1,-1-2,-49-1,-210-7,-170 6,166 13,-294 7,328-26,-181-5,273-11,-54-1,29-1,-3 1,187 12,-44-9,-33-2,-206 12,176 3,101-1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43.7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58,'383'8,"-330"-5,15 0,42 8,9 3,75-2,-138-9,69 1,81 6,90 12,94-13,212-10,-334 1,38-14,-195 6,121-15,24-14,21-3,-237 35,17-3,1 4,2 1,270-3,15-1,104 21,-65 0,328-13,-366-2,-324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50.3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1,'106'5,"0"4,44 13,-144-21,286 52,-191-38,46 7,19-4,1158 20,-1202-38,358-11,146-18,-35 25,-328 5,-195-3,29-7,8-1,88-6,15-1,75 14,-160 5,204-2,-308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55.9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2,'108'-1,"117"2,-157 5,1 4,-6-2,32 5,233 22,-37-35,-125-2,582 2,-713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58.8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1,'90'0,"326"8,26-1,-280-8,321 1,-455 1,1 1,1 2,-2 0,0-1,5-2,-16-1,-2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1:23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1,'52'2,"34"7,-22-2,264 20,-250-18,24 8,-20-3,1-3,30 4,8 0,-91-12,231 10,324-13,-574 0,-1-1,1 0,0 0,-1-1,1 0,-1-1,0 0,1-1,2-1,1-1,0 1,0 1,3-1,-11 4,17-5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14.4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0,'32'0,"0"1,0 2,0 1,10 3,74 19,0-5,51-1,432 5,5-25,-301-1,933 1,-616 0,-598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16.8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0,'316'14,"-72"-1,1386-4,-1009-11,353 2,-939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18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0,'5'0,"0"0,0 1,0-1,0 1,0 0,4 2,16 3,83 19,26-1,0-6,39-3,-90-9,306 23,-33-6,-68-8,-57-6,616-6,-714-5,71 8,93 18,-64-3,195-1,-399-20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20.7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88,'103'-1,"117"3,-164 4,11 4,13 2,313 48,-301-45,221 29,-154-28,15-8,159-4,-231-3,512-2,-566-2,0-3,0-1,42-12,-46 9,456-88,-466 91,-1-1,1-2,-2-1,16-7,-23 8,1 1,0 1,13-1,80-10,-105 17,30-4,-8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24.0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1,'7'0,"0"1,0 0,-1 1,1-1,0 1,5 3,5 1,87 21,1-4,48 2,-9-1,-5 0,1-6,125-1,-215-14,1 2,28 8,35 3,14-2,341 22,-388-35,0-3,-1-3,0-4,16-7,176-38,130-28,-354 72,1 2,0 2,21 1,107 5,-136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10.5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1,'17'0,"383"11,278 21,-4-31,-319-3,-156-5,-12 0,190 8,-362-1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5T00:16:26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0,'178'7,"76"17,-7-1,177-6,2-17,-369 2,0 3,3 3,45 3,476-1,-383-12,801 2,-954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16.0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16,'0'-1,"0"1,1 0,-1-1,0 1,0 0,0-1,1 1,-1 0,0-1,0 1,1 0,-1 0,0 0,1-1,-1 1,0 0,1 0,-1 0,0 0,1-1,-1 1,1 0,-1 0,0 0,1 0,-1 0,0 0,1 0,-1 0,1 0,-1 0,1 0,49-5,0 2,42 2,-35 1,815 0,-413 1,-406 1,40 8,-3-1,161 5,-206-12,443 12,-462-13,24 0,1 3,-1 2,15 5,-18-3,0-2,0-2,22-1,17 1,30 1,51 5,-141-7,18 6,-21-4,1-1,4-1,137 3,4-8,-26 1,-140 1,31 0,1-1,-1-1,1-2,28-7,0-6,-10 2,24-1,-61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25.0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1,'1620'0,"-1605"0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29.3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1,'1449'0,"-1393"3,0 2,0 3,12 5,-63-12,0 0,-1 0,0 0,1 1,-1 0,0 0,0 0,3 2,-6-4,0 1,0 0,0 0,-1-1,1 1,0 0,0 0,-1 0,1 0,-1 0,1 0,-1 0,1 0,-1 0,0 0,1 0,-1 0,0 0,0 1,0-1,1 0,-1 0,-1 0,1 0,0 0,0 0,0 1,-1-1,1 0,0 0,-1 0,1 0,-1 0,1 0,-1 0,0 0,1 0,-2 1,0 1,0-1,0 1,-1-1,1 0,-1 0,1 0,-1 0,0 0,1 0,-3 0,-37 15,21-9,-5 2,0-1,0-1,-1-2,0-1,0-1,-7 0,-51 0,-30-4,47-1,-7-2,-65-12,27 2,-116-19,115 14,-78-1,61 19,72 1,50-1,1 0,-1 0,1 1,-1 1,-6 1,12-2,0 0,0 0,0 1,0-1,0 1,1 0,-1 0,0 0,1 0,-1 0,1 0,0 1,0-1,0 1,0 0,0 0,0 0,0 1,0 0,0-1,1 1,-1 0,1 0,0 0,0 0,1 0,-1 0,1 0,0 0,0 4,1-5,-1-1,1 1,-1 0,1 0,0 0,0-1,1 1,-1 0,0-1,1 1,0-1,-1 0,1 1,0-1,0 0,0 0,1 0,-1-1,2 2,3 1,-1 0,2-1,-1 1,0-2,1 1,-1-1,1 0,0-1,-1 0,6 1,16-1,0-1,9-2,-7 0,15 2,571 11,-504-11,-99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36.0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2,'164'-1,"176"3,317 11,-303-13,-340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2:59:53.7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1,'27'0,"-1"1,0 1,0 1,4 2,15 3,0-3,1-1,0-2,6 0,-1 2,9 4,69 14,-75-11,1-2,46 0,115-5,-69-3,116-2,-226-1,0-1,13-4,-48 7,-1 0,1 0,0-1,0 1,-1-1,1 0,0 0,-1 1,1-1,-1 0,1 0,-1 0,1-1,-1 1,0 0,1-1,-1 1,0 0,0-1,0 0,0-1,0 1,0-1,0 0,0 1,-1-1,0 0,1 1,-1-1,0 0,0 1,0-1,-2-16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03.6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60,'186'0,"-170"-1,1-1,-1 0,0-1,9-3,-7 1,0 1,0 1,13 0,81 1,29-1,85-17,-166 16,1 2,9 4,2-1,207 0,-249-1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23:00:20.6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16,'460'22,"-136"-2,-80-6,-96-8,97 3,-68 3,-57-3,508-1,-389-10,1631 2,-1380-17,-416 11,446-48,-423 45,-51 6,25-6,-25 2,20 0,-44 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24B15-1A99-4F1D-BEB1-16EC3D93EA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1666" y="360803"/>
            <a:ext cx="142875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E872E-FAD6-4AC1-AAB3-1D9D77F1C1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3283" y="355600"/>
            <a:ext cx="142875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136F3-9FCA-49F8-9ED7-9B6B4F842D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317" y="355600"/>
            <a:ext cx="142875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24" Type="http://schemas.openxmlformats.org/officeDocument/2006/relationships/image" Target="../media/image23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10.xml"/><Relationship Id="rId4" Type="http://schemas.openxmlformats.org/officeDocument/2006/relationships/image" Target="../media/image13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1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30.png"/><Relationship Id="rId14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74E8-3EA1-463C-8480-6847D50E5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Work</a:t>
            </a:r>
            <a:br>
              <a:rPr lang="en-US" dirty="0"/>
            </a:br>
            <a:r>
              <a:rPr lang="en-US" sz="3200" dirty="0"/>
              <a:t>Retention and Compensation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BCB4-7D25-4C0A-ADDA-B9E3ACBC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63528"/>
          </a:xfrm>
        </p:spPr>
        <p:txBody>
          <a:bodyPr>
            <a:normAutofit/>
          </a:bodyPr>
          <a:lstStyle/>
          <a:p>
            <a:r>
              <a:rPr lang="en-US" dirty="0"/>
              <a:t>Analysis Presented to Steven Williams, CEO of Pepsico NA and </a:t>
            </a:r>
          </a:p>
          <a:p>
            <a:r>
              <a:rPr lang="en-US" dirty="0"/>
              <a:t>Patrick McLaughlin, CHRO of Frito-Lay</a:t>
            </a:r>
          </a:p>
          <a:p>
            <a:endParaRPr lang="en-US" dirty="0"/>
          </a:p>
          <a:p>
            <a:r>
              <a:rPr lang="en-US" dirty="0"/>
              <a:t>Laura Lazarescou, Data Scientist</a:t>
            </a:r>
          </a:p>
          <a:p>
            <a:r>
              <a:rPr lang="en-US" dirty="0"/>
              <a:t>SMU MS in Data Science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90A0-F9E0-438B-BC1F-A4138A20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94F5-57CC-495E-8F92-756D34E4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Forward, Backward, Stepwise approach with full dataset</a:t>
            </a:r>
          </a:p>
          <a:p>
            <a:pPr lvl="1"/>
            <a:r>
              <a:rPr lang="en-US" dirty="0"/>
              <a:t>Iterative approach to maximum number of factors</a:t>
            </a:r>
          </a:p>
          <a:p>
            <a:pPr lvl="1"/>
            <a:r>
              <a:rPr lang="en-US" dirty="0"/>
              <a:t>Top three factors (Frito-Lay request)</a:t>
            </a:r>
          </a:p>
          <a:p>
            <a:pPr lvl="1"/>
            <a:r>
              <a:rPr lang="en-US" dirty="0"/>
              <a:t>Differences in R-squared and CV PRESS  ( show table of different values)</a:t>
            </a:r>
          </a:p>
          <a:p>
            <a:r>
              <a:rPr lang="en-US" dirty="0"/>
              <a:t>Preferred model – Generate Predictions</a:t>
            </a:r>
          </a:p>
          <a:p>
            <a:r>
              <a:rPr lang="en-US" dirty="0"/>
              <a:t>Predictive accuracy and sensitivity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4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98D3-8BFC-473D-82E7-681DF279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Regression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0E44E-40AF-48F6-999A-A3AFB802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747" y="2982069"/>
            <a:ext cx="4939403" cy="704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F374A0-8B25-49BE-B0D6-6105C672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17163"/>
              </p:ext>
            </p:extLst>
          </p:nvPr>
        </p:nvGraphicFramePr>
        <p:xfrm>
          <a:off x="933985" y="2110059"/>
          <a:ext cx="5162015" cy="449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07">
                  <a:extLst>
                    <a:ext uri="{9D8B030D-6E8A-4147-A177-3AD203B41FA5}">
                      <a16:colId xmlns:a16="http://schemas.microsoft.com/office/drawing/2014/main" val="1367885967"/>
                    </a:ext>
                  </a:extLst>
                </a:gridCol>
                <a:gridCol w="1290504">
                  <a:extLst>
                    <a:ext uri="{9D8B030D-6E8A-4147-A177-3AD203B41FA5}">
                      <a16:colId xmlns:a16="http://schemas.microsoft.com/office/drawing/2014/main" val="2887738039"/>
                    </a:ext>
                  </a:extLst>
                </a:gridCol>
                <a:gridCol w="1290504">
                  <a:extLst>
                    <a:ext uri="{9D8B030D-6E8A-4147-A177-3AD203B41FA5}">
                      <a16:colId xmlns:a16="http://schemas.microsoft.com/office/drawing/2014/main" val="832097338"/>
                    </a:ext>
                  </a:extLst>
                </a:gridCol>
              </a:tblGrid>
              <a:tr h="89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916177"/>
                  </a:ext>
                </a:extLst>
              </a:tr>
              <a:tr h="89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.943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48627"/>
                  </a:ext>
                </a:extLst>
              </a:tr>
              <a:tr h="89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38873"/>
                  </a:ext>
                </a:extLst>
              </a:tr>
              <a:tr h="89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658927"/>
                  </a:ext>
                </a:extLst>
              </a:tr>
              <a:tr h="89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51129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4204AE6-6887-444A-8B32-F25843FA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47" y="4046334"/>
            <a:ext cx="5001323" cy="495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6124F-55AE-4234-98A2-8EDBDA551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747" y="4901020"/>
            <a:ext cx="5001323" cy="52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6ACA31E-20E6-47A3-B3EA-7968CC7B3416}"/>
              </a:ext>
            </a:extLst>
          </p:cNvPr>
          <p:cNvSpPr/>
          <p:nvPr/>
        </p:nvSpPr>
        <p:spPr>
          <a:xfrm>
            <a:off x="1156772" y="5648066"/>
            <a:ext cx="4939228" cy="113473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48DAC-13FA-4276-8544-B7BE1E541DBD}"/>
              </a:ext>
            </a:extLst>
          </p:cNvPr>
          <p:cNvSpPr txBox="1"/>
          <p:nvPr/>
        </p:nvSpPr>
        <p:spPr>
          <a:xfrm>
            <a:off x="754452" y="1437987"/>
            <a:ext cx="9942926" cy="672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We can model Frito-Lay salaries with 95.3% accuracy using a Custom Linear Regression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E09AC-C184-49E8-BC1B-024F4D7DB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47" y="5784285"/>
            <a:ext cx="4772691" cy="666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C2C1AB-C6C0-421F-91E1-E1EED0C513C1}"/>
                  </a:ext>
                </a:extLst>
              </p14:cNvPr>
              <p14:cNvContentPartPr/>
              <p14:nvPr/>
            </p14:nvContentPartPr>
            <p14:xfrm>
              <a:off x="9365387" y="5990526"/>
              <a:ext cx="2189160" cy="12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C2C1AB-C6C0-421F-91E1-E1EED0C513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9387" y="5918526"/>
                <a:ext cx="226080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54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98D3-8BFC-473D-82E7-681DF279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Regression – Top Factors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D706C03-8ED2-4165-9870-D81CB8930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3509"/>
              </p:ext>
            </p:extLst>
          </p:nvPr>
        </p:nvGraphicFramePr>
        <p:xfrm>
          <a:off x="6957869" y="1841097"/>
          <a:ext cx="4940348" cy="321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48">
                  <a:extLst>
                    <a:ext uri="{9D8B030D-6E8A-4147-A177-3AD203B41FA5}">
                      <a16:colId xmlns:a16="http://schemas.microsoft.com/office/drawing/2014/main" val="3039390445"/>
                    </a:ext>
                  </a:extLst>
                </a:gridCol>
              </a:tblGrid>
              <a:tr h="374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Strongest Contributors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67621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92684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Role:  Some job roles may be underpaid vs. market.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98359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Business Travel:  Surprising relationship. Higher travel has lower pay.  Recommend review and compare with Attrition.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16307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Gender:  Evaluate on a per-role basis. Other factors held constant, males earn $90 more than females.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9638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386861-DAB1-49BF-A7CD-C036BE13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7118"/>
            <a:ext cx="5944430" cy="53442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FA084-AE79-443F-8EA7-50A4FFE5E45F}"/>
                  </a:ext>
                </a:extLst>
              </p14:cNvPr>
              <p14:cNvContentPartPr/>
              <p14:nvPr/>
            </p14:nvContentPartPr>
            <p14:xfrm>
              <a:off x="705680" y="4033040"/>
              <a:ext cx="1045080" cy="1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FA084-AE79-443F-8EA7-50A4FFE5E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040" y="3961400"/>
                <a:ext cx="1116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DB66D-2F84-4F43-8E10-586A2C1D9260}"/>
                  </a:ext>
                </a:extLst>
              </p14:cNvPr>
              <p14:cNvContentPartPr/>
              <p14:nvPr/>
            </p14:nvContentPartPr>
            <p14:xfrm>
              <a:off x="726200" y="3733160"/>
              <a:ext cx="1608480" cy="5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DB66D-2F84-4F43-8E10-586A2C1D9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00" y="3661520"/>
                <a:ext cx="1680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AB2D9F-FF54-4FBF-B848-D2AA55068DBE}"/>
                  </a:ext>
                </a:extLst>
              </p14:cNvPr>
              <p14:cNvContentPartPr/>
              <p14:nvPr/>
            </p14:nvContentPartPr>
            <p14:xfrm>
              <a:off x="3301640" y="5028800"/>
              <a:ext cx="5889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AB2D9F-FF54-4FBF-B848-D2AA55068D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640" y="4957160"/>
                <a:ext cx="66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EA0871-5FDB-4C4A-913A-2468FA51C42B}"/>
                  </a:ext>
                </a:extLst>
              </p14:cNvPr>
              <p14:cNvContentPartPr/>
              <p14:nvPr/>
            </p14:nvContentPartPr>
            <p14:xfrm>
              <a:off x="3301640" y="4820720"/>
              <a:ext cx="626040" cy="9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EA0871-5FDB-4C4A-913A-2468FA51C4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5640" y="4749080"/>
                <a:ext cx="697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A5A74D-F436-43D4-BAD6-A3833EC5D806}"/>
                  </a:ext>
                </a:extLst>
              </p14:cNvPr>
              <p14:cNvContentPartPr/>
              <p14:nvPr/>
            </p14:nvContentPartPr>
            <p14:xfrm>
              <a:off x="3347720" y="3021800"/>
              <a:ext cx="550800" cy="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A5A74D-F436-43D4-BAD6-A3833EC5D8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1720" y="2950160"/>
                <a:ext cx="622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5089E3-7308-4CB2-8D66-6E9875656824}"/>
                  </a:ext>
                </a:extLst>
              </p14:cNvPr>
              <p14:cNvContentPartPr/>
              <p14:nvPr/>
            </p14:nvContentPartPr>
            <p14:xfrm>
              <a:off x="5496200" y="3037280"/>
              <a:ext cx="578520" cy="3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5089E3-7308-4CB2-8D66-6E98756568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0200" y="2965640"/>
                <a:ext cx="650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2484C6-B556-4D8F-8502-3285883170C2}"/>
                  </a:ext>
                </a:extLst>
              </p14:cNvPr>
              <p14:cNvContentPartPr/>
              <p14:nvPr/>
            </p14:nvContentPartPr>
            <p14:xfrm>
              <a:off x="5536880" y="4860320"/>
              <a:ext cx="508680" cy="2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2484C6-B556-4D8F-8502-3285883170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0880" y="4788320"/>
                <a:ext cx="580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10300D-8B44-4FF2-80CE-D0CC0B82C38A}"/>
                  </a:ext>
                </a:extLst>
              </p14:cNvPr>
              <p14:cNvContentPartPr/>
              <p14:nvPr/>
            </p14:nvContentPartPr>
            <p14:xfrm>
              <a:off x="3143960" y="6298520"/>
              <a:ext cx="2119680" cy="4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10300D-8B44-4FF2-80CE-D0CC0B82C3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08320" y="6226880"/>
                <a:ext cx="2191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50ED61-647F-47DA-B0BE-D94FDB4B6644}"/>
                  </a:ext>
                </a:extLst>
              </p14:cNvPr>
              <p14:cNvContentPartPr/>
              <p14:nvPr/>
            </p14:nvContentPartPr>
            <p14:xfrm>
              <a:off x="716120" y="4866080"/>
              <a:ext cx="2467800" cy="56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50ED61-647F-47DA-B0BE-D94FDB4B66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0120" y="4794440"/>
                <a:ext cx="2539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CCBA4C-CB1C-4C7B-8D7C-2CD8CA5080A2}"/>
                  </a:ext>
                </a:extLst>
              </p14:cNvPr>
              <p14:cNvContentPartPr/>
              <p14:nvPr/>
            </p14:nvContentPartPr>
            <p14:xfrm>
              <a:off x="726200" y="5028800"/>
              <a:ext cx="2125080" cy="6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CCBA4C-CB1C-4C7B-8D7C-2CD8CA5080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0200" y="4957160"/>
                <a:ext cx="2196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9E7CCC-E95D-4A09-A517-A9A774C5E775}"/>
                  </a:ext>
                </a:extLst>
              </p14:cNvPr>
              <p14:cNvContentPartPr/>
              <p14:nvPr/>
            </p14:nvContentPartPr>
            <p14:xfrm>
              <a:off x="3134240" y="3733160"/>
              <a:ext cx="790920" cy="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9E7CCC-E95D-4A09-A517-A9A774C5E77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98240" y="3661520"/>
                <a:ext cx="862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8C37E-F318-424F-AF0E-48C2160D8174}"/>
                  </a:ext>
                </a:extLst>
              </p14:cNvPr>
              <p14:cNvContentPartPr/>
              <p14:nvPr/>
            </p14:nvContentPartPr>
            <p14:xfrm>
              <a:off x="3255920" y="4033040"/>
              <a:ext cx="648360" cy="1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8C37E-F318-424F-AF0E-48C2160D81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19920" y="3961400"/>
                <a:ext cx="720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3F67C2-31FF-43B0-9316-2FEC1C947781}"/>
                  </a:ext>
                </a:extLst>
              </p14:cNvPr>
              <p14:cNvContentPartPr/>
              <p14:nvPr/>
            </p14:nvContentPartPr>
            <p14:xfrm>
              <a:off x="721160" y="2996600"/>
              <a:ext cx="785160" cy="51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3F67C2-31FF-43B0-9316-2FEC1C9477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5160" y="2924960"/>
                <a:ext cx="85680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14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E5B3-05B7-496D-93B1-8AF8AAB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Model: 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3CF6-04AF-44E6-9880-F15CF52D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2" y="1393672"/>
            <a:ext cx="8596668" cy="4130581"/>
          </a:xfrm>
        </p:spPr>
        <p:txBody>
          <a:bodyPr/>
          <a:lstStyle/>
          <a:p>
            <a:r>
              <a:rPr lang="en-US" dirty="0"/>
              <a:t>Attrition is a Yes/No categorical value. No detail on voluntary or involuntary</a:t>
            </a:r>
          </a:p>
          <a:p>
            <a:r>
              <a:rPr lang="en-US" dirty="0"/>
              <a:t>16.1% Attrition:  140 employees / 870 Total</a:t>
            </a:r>
          </a:p>
          <a:p>
            <a:r>
              <a:rPr lang="en-US" dirty="0"/>
              <a:t>Both models are Naïve Bayes formulas</a:t>
            </a:r>
          </a:p>
          <a:p>
            <a:pPr lvl="1"/>
            <a:r>
              <a:rPr lang="en-US" dirty="0"/>
              <a:t>Model 1:  78.5% Accuracy / 83.19% Sensitivity / 48.57% Specificity – 32 variables</a:t>
            </a:r>
          </a:p>
          <a:p>
            <a:pPr lvl="1"/>
            <a:r>
              <a:rPr lang="en-US" dirty="0"/>
              <a:t>Model 2:  79.31% Accuracy / 82.8% Sensitivity / 63.04% Specificity – 14 variables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EE520-790B-4C25-AB50-5797A440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0" y="3607149"/>
            <a:ext cx="2900875" cy="3097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71C08-A37E-411D-A988-64F22429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09" y="3651294"/>
            <a:ext cx="2886581" cy="3148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FC0E4-EB6B-45F7-B117-D34154CAA1DA}"/>
              </a:ext>
            </a:extLst>
          </p:cNvPr>
          <p:cNvSpPr/>
          <p:nvPr/>
        </p:nvSpPr>
        <p:spPr>
          <a:xfrm>
            <a:off x="9004765" y="2733942"/>
            <a:ext cx="299987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MonthlyIncome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MaritalStatus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BusinessTravel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DistanceFromHome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EnvironmentSatisfaction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JobInvolvement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OverTime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PerformanceRating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StockOptionLevel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TrainingTimesLastYear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WorkLifeBalance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069509-86EB-4FB3-B471-2F4CA2DB35A8}"/>
                  </a:ext>
                </a:extLst>
              </p14:cNvPr>
              <p14:cNvContentPartPr/>
              <p14:nvPr/>
            </p14:nvContentPartPr>
            <p14:xfrm>
              <a:off x="1254463" y="5340910"/>
              <a:ext cx="1423440" cy="3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069509-86EB-4FB3-B471-2F4CA2DB3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8823" y="5268910"/>
                <a:ext cx="14950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7AD6AE-200E-486C-A414-2D8B653E9C0B}"/>
                  </a:ext>
                </a:extLst>
              </p14:cNvPr>
              <p14:cNvContentPartPr/>
              <p14:nvPr/>
            </p14:nvContentPartPr>
            <p14:xfrm>
              <a:off x="1273543" y="5461150"/>
              <a:ext cx="1375560" cy="1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7AD6AE-200E-486C-A414-2D8B653E9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7903" y="5389150"/>
                <a:ext cx="1447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4D8584-140D-4F5B-A984-B2A838A9BC8B}"/>
                  </a:ext>
                </a:extLst>
              </p14:cNvPr>
              <p14:cNvContentPartPr/>
              <p14:nvPr/>
            </p14:nvContentPartPr>
            <p14:xfrm>
              <a:off x="5025463" y="5379070"/>
              <a:ext cx="1487520" cy="8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4D8584-140D-4F5B-A984-B2A838A9BC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9823" y="5307070"/>
                <a:ext cx="1559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A46D88-1535-428D-90DD-2FF0AEC8DD59}"/>
                  </a:ext>
                </a:extLst>
              </p14:cNvPr>
              <p14:cNvContentPartPr/>
              <p14:nvPr/>
            </p14:nvContentPartPr>
            <p14:xfrm>
              <a:off x="5063623" y="5523790"/>
              <a:ext cx="1438200" cy="9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A46D88-1535-428D-90DD-2FF0AEC8DD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7983" y="5451790"/>
                <a:ext cx="1509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7762D7-10AB-4C8F-813C-A0FC1BBC60E7}"/>
                  </a:ext>
                </a:extLst>
              </p14:cNvPr>
              <p14:cNvContentPartPr/>
              <p14:nvPr/>
            </p14:nvContentPartPr>
            <p14:xfrm>
              <a:off x="5334703" y="4256230"/>
              <a:ext cx="1273680" cy="9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7762D7-10AB-4C8F-813C-A0FC1BBC60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8703" y="4184590"/>
                <a:ext cx="1345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0B8AD6-193D-48FF-BECB-D4842207BBC9}"/>
                  </a:ext>
                </a:extLst>
              </p14:cNvPr>
              <p14:cNvContentPartPr/>
              <p14:nvPr/>
            </p14:nvContentPartPr>
            <p14:xfrm>
              <a:off x="1437703" y="4199710"/>
              <a:ext cx="1307520" cy="3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0B8AD6-193D-48FF-BECB-D4842207BB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1703" y="4127710"/>
                <a:ext cx="137916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17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EAC-6F2F-4669-B6DA-C391188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E625-AD50-465A-BBB4-78B5A7DE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was very clean but extensive and largely categorical.  </a:t>
            </a:r>
          </a:p>
          <a:p>
            <a:r>
              <a:rPr lang="en-US" dirty="0"/>
              <a:t>Reduction in number of variables improved accuracy, sensitivity and specificity</a:t>
            </a:r>
          </a:p>
          <a:p>
            <a:r>
              <a:rPr lang="en-US" dirty="0"/>
              <a:t>Salary is relatively predictable: 95% accuracy with few variables</a:t>
            </a:r>
          </a:p>
          <a:p>
            <a:r>
              <a:rPr lang="en-US" dirty="0"/>
              <a:t>Attrition is more evasive</a:t>
            </a:r>
          </a:p>
          <a:p>
            <a:pPr lvl="1"/>
            <a:r>
              <a:rPr lang="en-US" dirty="0"/>
              <a:t>Need clarification if all Attrition was voluntary?</a:t>
            </a:r>
          </a:p>
          <a:p>
            <a:pPr lvl="1"/>
            <a:r>
              <a:rPr lang="en-US" dirty="0"/>
              <a:t>Mean salary for Attrition=Yes is lower than Attrition = No.  Consider market-level analysis on salary.</a:t>
            </a:r>
          </a:p>
          <a:p>
            <a:pPr lvl="1"/>
            <a:r>
              <a:rPr lang="en-US" dirty="0"/>
              <a:t>Work-Life Balance is more important to younger workers.  Evaluate travel requirements with pay scale. Consider remote work options.</a:t>
            </a:r>
          </a:p>
          <a:p>
            <a:r>
              <a:rPr lang="en-US" dirty="0"/>
              <a:t>Next Steps:  Continue analysis of role-based attrition and potential gender gap.</a:t>
            </a:r>
          </a:p>
        </p:txBody>
      </p:sp>
    </p:spTree>
    <p:extLst>
      <p:ext uri="{BB962C8B-B14F-4D97-AF65-F5344CB8AC3E}">
        <p14:creationId xmlns:p14="http://schemas.microsoft.com/office/powerpoint/2010/main" val="20386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CA07-C198-4BF7-817B-D6F0C559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21B2-AF63-4668-8AC1-89E4DDF6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and Data Overview</a:t>
            </a:r>
          </a:p>
          <a:p>
            <a:r>
              <a:rPr lang="en-US" dirty="0"/>
              <a:t>Exploratory Data Analysis for Two Models</a:t>
            </a:r>
          </a:p>
          <a:p>
            <a:r>
              <a:rPr lang="en-US" dirty="0"/>
              <a:t>Model Overview</a:t>
            </a:r>
          </a:p>
          <a:p>
            <a:pPr lvl="1"/>
            <a:r>
              <a:rPr lang="en-US" dirty="0"/>
              <a:t>How was the model developed?</a:t>
            </a:r>
          </a:p>
          <a:p>
            <a:pPr lvl="1"/>
            <a:r>
              <a:rPr lang="en-US" dirty="0"/>
              <a:t>How accurate is the model?</a:t>
            </a:r>
          </a:p>
          <a:p>
            <a:pPr lvl="1"/>
            <a:r>
              <a:rPr lang="en-US" dirty="0"/>
              <a:t>Attrition trends and insights</a:t>
            </a:r>
          </a:p>
          <a:p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0008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B0A-F173-4372-9DF4-6875A863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748B-0821-4999-B678-1966BE6C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547"/>
            <a:ext cx="8596668" cy="43778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Frito-Lay seeks to transform its culture and reduce employee turnover.  With an evolving demographic and low unemployment rate in North America, it is imperative that Frito-Lay become a “Best Place to Work” in order to manage operating costs and maintain market leadership.</a:t>
            </a:r>
          </a:p>
          <a:p>
            <a:r>
              <a:rPr lang="en-US" dirty="0"/>
              <a:t>Data Overview – Three (3)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Train dataset – master with all data needed to create (2) models</a:t>
            </a:r>
          </a:p>
          <a:p>
            <a:pPr lvl="2"/>
            <a:r>
              <a:rPr lang="en-US" dirty="0"/>
              <a:t>870 anonymized employee data records</a:t>
            </a:r>
          </a:p>
          <a:p>
            <a:pPr lvl="2"/>
            <a:r>
              <a:rPr lang="en-US" dirty="0"/>
              <a:t>36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dataset for Attrition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dataset for Salary</a:t>
            </a:r>
          </a:p>
          <a:p>
            <a:r>
              <a:rPr lang="en-US" dirty="0" err="1"/>
              <a:t>DDSAnalytics</a:t>
            </a:r>
            <a:r>
              <a:rPr lang="en-US" dirty="0"/>
              <a:t> has developed two models</a:t>
            </a:r>
          </a:p>
          <a:p>
            <a:pPr lvl="1"/>
            <a:r>
              <a:rPr lang="en-US" dirty="0"/>
              <a:t>Attrition: Identify key factors that lead to employee attrition</a:t>
            </a:r>
          </a:p>
          <a:p>
            <a:pPr lvl="1"/>
            <a:r>
              <a:rPr lang="en-US" dirty="0"/>
              <a:t>Salary:  Understand the role that salary plays in retaining employees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EC70-AD8C-4AFC-8A82-755BA23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r>
              <a:rPr lang="en-US" dirty="0"/>
              <a:t>Salary and Attrition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B93-0899-4D62-9B1C-85836335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Rstudio</a:t>
            </a:r>
            <a:r>
              <a:rPr lang="en-US" dirty="0"/>
              <a:t> and R compatibility</a:t>
            </a:r>
          </a:p>
          <a:p>
            <a:pPr lvl="1"/>
            <a:r>
              <a:rPr lang="en-US" dirty="0"/>
              <a:t>Converted numeric categorical factors to </a:t>
            </a:r>
            <a:r>
              <a:rPr lang="en-US" dirty="0" err="1"/>
              <a:t>as.factor</a:t>
            </a:r>
            <a:endParaRPr lang="en-US" dirty="0"/>
          </a:p>
          <a:p>
            <a:pPr lvl="1"/>
            <a:r>
              <a:rPr lang="en-US" dirty="0"/>
              <a:t>NA grooming – no NAs</a:t>
            </a:r>
          </a:p>
          <a:p>
            <a:r>
              <a:rPr lang="en-US" dirty="0"/>
              <a:t>Evaluate data compliance with statistical assumptions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Equal variance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Outliers, Leverage</a:t>
            </a:r>
          </a:p>
          <a:p>
            <a:r>
              <a:rPr lang="en-US" dirty="0"/>
              <a:t>Data value analysis</a:t>
            </a:r>
          </a:p>
          <a:p>
            <a:pPr lvl="1"/>
            <a:r>
              <a:rPr lang="en-US" dirty="0"/>
              <a:t>Train: No NA or null values.</a:t>
            </a:r>
          </a:p>
          <a:p>
            <a:pPr lvl="1"/>
            <a:r>
              <a:rPr lang="en-US" dirty="0"/>
              <a:t>Single value factors:  Over18, </a:t>
            </a:r>
            <a:r>
              <a:rPr lang="en-US" dirty="0" err="1"/>
              <a:t>StandardHours</a:t>
            </a:r>
            <a:r>
              <a:rPr lang="en-US" dirty="0"/>
              <a:t>, </a:t>
            </a:r>
            <a:r>
              <a:rPr lang="en-US" dirty="0" err="1"/>
              <a:t>EmployeeCount</a:t>
            </a:r>
            <a:r>
              <a:rPr lang="en-US" dirty="0"/>
              <a:t> removed</a:t>
            </a:r>
          </a:p>
        </p:txBody>
      </p:sp>
    </p:spTree>
    <p:extLst>
      <p:ext uri="{BB962C8B-B14F-4D97-AF65-F5344CB8AC3E}">
        <p14:creationId xmlns:p14="http://schemas.microsoft.com/office/powerpoint/2010/main" val="193623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A8E-4218-42C1-8B6E-D5E9DF5D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08189" cy="1320800"/>
          </a:xfrm>
        </p:spPr>
        <p:txBody>
          <a:bodyPr>
            <a:normAutofit/>
          </a:bodyPr>
          <a:lstStyle/>
          <a:p>
            <a:r>
              <a:rPr lang="en-US" dirty="0"/>
              <a:t>Collinearity: Identify and Reduce Redundant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F67D-58B5-4377-A3A5-EE33D0BF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46480"/>
            <a:ext cx="3982801" cy="3880772"/>
          </a:xfrm>
        </p:spPr>
        <p:txBody>
          <a:bodyPr/>
          <a:lstStyle/>
          <a:p>
            <a:r>
              <a:rPr lang="en-US" dirty="0"/>
              <a:t>Few numeric variables are highly correlated.</a:t>
            </a:r>
          </a:p>
          <a:p>
            <a:r>
              <a:rPr lang="en-US" dirty="0"/>
              <a:t>Alternate selection of </a:t>
            </a:r>
          </a:p>
          <a:p>
            <a:pPr lvl="1"/>
            <a:r>
              <a:rPr lang="en-US" dirty="0" err="1"/>
              <a:t>YearsAtCompany</a:t>
            </a:r>
            <a:endParaRPr lang="en-US" dirty="0"/>
          </a:p>
          <a:p>
            <a:pPr lvl="1"/>
            <a:r>
              <a:rPr lang="en-US" dirty="0" err="1"/>
              <a:t>YearsWithCurrentManager</a:t>
            </a:r>
            <a:endParaRPr lang="en-US" dirty="0"/>
          </a:p>
          <a:p>
            <a:pPr lvl="1"/>
            <a:r>
              <a:rPr lang="en-US" dirty="0" err="1"/>
              <a:t>YearsInCurrentRole</a:t>
            </a:r>
            <a:endParaRPr lang="en-US" dirty="0"/>
          </a:p>
          <a:p>
            <a:pPr lvl="1"/>
            <a:r>
              <a:rPr lang="en-US" dirty="0" err="1"/>
              <a:t>TotalWorkingYears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D6682D-A185-42FE-A3A2-BA466C2B4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5010" r="5902" b="14551"/>
          <a:stretch/>
        </p:blipFill>
        <p:spPr>
          <a:xfrm>
            <a:off x="5081428" y="1590781"/>
            <a:ext cx="5563518" cy="486824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831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C468-F00D-4F04-9113-078C5C6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Statistical Assumptions</a:t>
            </a:r>
            <a:br>
              <a:rPr lang="en-US" dirty="0"/>
            </a:br>
            <a:r>
              <a:rPr lang="en-US" dirty="0"/>
              <a:t>People-Focused Variables (1/4)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5F8B4-9D32-4DB0-B780-37F1D0EC31FF}"/>
              </a:ext>
            </a:extLst>
          </p:cNvPr>
          <p:cNvSpPr txBox="1"/>
          <p:nvPr/>
        </p:nvSpPr>
        <p:spPr>
          <a:xfrm>
            <a:off x="523301" y="2101968"/>
            <a:ext cx="224723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Equal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EFEF2-C04E-4CCC-8C9E-413788D7872C}"/>
              </a:ext>
            </a:extLst>
          </p:cNvPr>
          <p:cNvSpPr txBox="1"/>
          <p:nvPr/>
        </p:nvSpPr>
        <p:spPr>
          <a:xfrm>
            <a:off x="501065" y="4263109"/>
            <a:ext cx="226947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Education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Relationship </a:t>
            </a:r>
            <a:r>
              <a:rPr lang="en-US" sz="1600" dirty="0" err="1"/>
              <a:t>Satisf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# of Training Times since last year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A2EAB-78B5-45CB-A4FB-C3B79521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12" y="1928268"/>
            <a:ext cx="7291351" cy="467394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188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0FC5-5818-407F-B743-30D887CD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Income-Oriented Variables (2/4)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12DC2-33DE-40F0-B4EE-C1C5F2A1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6" y="1397195"/>
            <a:ext cx="8273140" cy="5303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BFF6F-A088-44A0-AEF5-7D0A433EE3DC}"/>
              </a:ext>
            </a:extLst>
          </p:cNvPr>
          <p:cNvSpPr txBox="1"/>
          <p:nvPr/>
        </p:nvSpPr>
        <p:spPr>
          <a:xfrm>
            <a:off x="264406" y="2269474"/>
            <a:ext cx="2269474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Daily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Hourly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% Salary Hike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Stock Option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1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ACE-9BB0-4C19-8DA3-6310A0F3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Variables (3/4)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C2E1A-DB91-4C15-8B99-2042DEFE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17" y="1402203"/>
            <a:ext cx="8148481" cy="52233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DA8FA-29B2-4373-AB40-5A8CB65F938C}"/>
              </a:ext>
            </a:extLst>
          </p:cNvPr>
          <p:cNvSpPr txBox="1"/>
          <p:nvPr/>
        </p:nvSpPr>
        <p:spPr>
          <a:xfrm>
            <a:off x="384118" y="2269474"/>
            <a:ext cx="2149761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JobRole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# of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Working </a:t>
            </a:r>
            <a:r>
              <a:rPr lang="en-US" sz="1600" dirty="0" err="1"/>
              <a:t>Yrs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Years in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Years Since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Years w/Manager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0596-3EFA-4C21-89B8-38064CDE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Work-Life Balance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6267D-EAD4-4F72-A094-BD2A647A5307}"/>
              </a:ext>
            </a:extLst>
          </p:cNvPr>
          <p:cNvSpPr txBox="1"/>
          <p:nvPr/>
        </p:nvSpPr>
        <p:spPr>
          <a:xfrm>
            <a:off x="384118" y="2269474"/>
            <a:ext cx="299806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Environmental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Work-Life Balance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F3BBF-2D84-4FDC-A1A2-397F09C2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83" y="1826904"/>
            <a:ext cx="7251690" cy="4648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1843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1515</TotalTime>
  <Words>702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The Future of Work Retention and Compensation Analysis</vt:lpstr>
      <vt:lpstr>Introduction</vt:lpstr>
      <vt:lpstr>Context and Data Overview</vt:lpstr>
      <vt:lpstr>Exploratory Data Analysis (EDA) Salary and Attrition Models</vt:lpstr>
      <vt:lpstr>Collinearity: Identify and Reduce Redundant Variables</vt:lpstr>
      <vt:lpstr>Evaluate Statistical Assumptions People-Focused Variables (1/4)</vt:lpstr>
      <vt:lpstr>Income-Oriented Variables (2/4)</vt:lpstr>
      <vt:lpstr>Organizational Variables (3/4)</vt:lpstr>
      <vt:lpstr>Work-Life Balance Variables</vt:lpstr>
      <vt:lpstr>Salary Model: Multiple Linear Regression</vt:lpstr>
      <vt:lpstr>Salary Regression Analysis </vt:lpstr>
      <vt:lpstr>Salary Regression – Top Factors </vt:lpstr>
      <vt:lpstr>Attrition Model:  Classification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Work Retention and Compensation Analysis</dc:title>
  <dc:creator>Laura Lazarescou</dc:creator>
  <cp:lastModifiedBy>Laura Lazarescou</cp:lastModifiedBy>
  <cp:revision>36</cp:revision>
  <dcterms:created xsi:type="dcterms:W3CDTF">2019-12-01T15:50:14Z</dcterms:created>
  <dcterms:modified xsi:type="dcterms:W3CDTF">2019-12-05T01:30:43Z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lalazare@microsoft.com</vt:lpwstr>
  </property>
  <property fmtid="{D5CDD505-2E9C-101B-9397-08002B2CF9AE}" pid="5" name="MSIP_Label_f42aa342-8706-4288-bd11-ebb85995028c_SetDate">
    <vt:lpwstr>2019-12-01T16:48:45.8924384Z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33b7e102-c556-42b5-a24a-bab5fe1f8b04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