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5" r:id="rId6"/>
    <p:sldId id="276" r:id="rId7"/>
    <p:sldId id="259" r:id="rId8"/>
    <p:sldId id="280" r:id="rId9"/>
    <p:sldId id="278" r:id="rId10"/>
    <p:sldId id="260" r:id="rId11"/>
    <p:sldId id="261" r:id="rId12"/>
    <p:sldId id="281" r:id="rId13"/>
    <p:sldId id="264" r:id="rId14"/>
    <p:sldId id="265" r:id="rId15"/>
    <p:sldId id="269" r:id="rId16"/>
    <p:sldId id="268" r:id="rId17"/>
    <p:sldId id="282" r:id="rId18"/>
    <p:sldId id="272" r:id="rId19"/>
    <p:sldId id="273" r:id="rId20"/>
    <p:sldId id="271" r:id="rId21"/>
    <p:sldId id="27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229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1965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FB0-C916-4A28-BA1A-DAD7AD5F1916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3631"/>
            <a:ext cx="10972800" cy="5279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78817" cy="63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69217" cy="63610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A584-0B73-4A37-8946-547EB4703B9F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7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32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298891"/>
            <a:ext cx="10363200" cy="1362076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384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77915" y="3060101"/>
            <a:ext cx="5552017" cy="486833"/>
          </a:xfrm>
        </p:spPr>
        <p:txBody>
          <a:bodyPr/>
          <a:lstStyle>
            <a:lvl1pPr marL="0" indent="0" algn="l">
              <a:buNone/>
              <a:defRPr sz="3840">
                <a:solidFill>
                  <a:srgbClr val="7F7F7F"/>
                </a:solidFill>
              </a:defRPr>
            </a:lvl1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Click to edit Master subtitle style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362381" y="3660960"/>
            <a:ext cx="966584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362381" y="2298884"/>
            <a:ext cx="966584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73" y="2598830"/>
            <a:ext cx="5862177" cy="1628975"/>
          </a:xfrm>
          <a:prstGeom prst="rect">
            <a:avLst/>
          </a:prstGeom>
        </p:spPr>
      </p:pic>
      <p:pic>
        <p:nvPicPr>
          <p:cNvPr id="2" name="Picture 1" descr="PPT-BackgroundImages-2013dark-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3" r="36620" b="236"/>
          <a:stretch/>
        </p:blipFill>
        <p:spPr>
          <a:xfrm>
            <a:off x="0" y="4"/>
            <a:ext cx="12192000" cy="69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651714"/>
            <a:ext cx="12192000" cy="21553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4" y="777922"/>
            <a:ext cx="12174756" cy="5842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51714"/>
            <a:ext cx="2743200" cy="206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D6C7EB7-6230-426C-854A-7882F58840B8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52591"/>
            <a:ext cx="4114800" cy="214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651714"/>
            <a:ext cx="2743200" cy="206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0" y="9195"/>
            <a:ext cx="10523330" cy="63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/>
          <a:srcRect l="7026" t="12712" r="9763" b="4891"/>
          <a:stretch/>
        </p:blipFill>
        <p:spPr>
          <a:xfrm>
            <a:off x="11532358" y="1"/>
            <a:ext cx="659642" cy="678670"/>
          </a:xfrm>
          <a:prstGeom prst="flowChartConnector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7" name="Straight Connector 6"/>
          <p:cNvCxnSpPr/>
          <p:nvPr/>
        </p:nvCxnSpPr>
        <p:spPr>
          <a:xfrm>
            <a:off x="-23700" y="715762"/>
            <a:ext cx="12202052" cy="385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5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 for Baseline Assessment</a:t>
            </a:r>
            <a:endParaRPr lang="en-US" dirty="0"/>
          </a:p>
        </p:txBody>
      </p:sp>
      <p:sp>
        <p:nvSpPr>
          <p:cNvPr id="7" name="Rectangle 83"/>
          <p:cNvSpPr>
            <a:spLocks/>
          </p:cNvSpPr>
          <p:nvPr/>
        </p:nvSpPr>
        <p:spPr bwMode="auto">
          <a:xfrm>
            <a:off x="1996108" y="3946513"/>
            <a:ext cx="7086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500" b="1" i="0" dirty="0" smtClean="0">
                <a:solidFill>
                  <a:srgbClr val="00206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Linux/Windows </a:t>
            </a:r>
            <a:r>
              <a:rPr lang="en-US" altLang="en-US" sz="2500" b="1" i="0" dirty="0">
                <a:solidFill>
                  <a:srgbClr val="00206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Servers </a:t>
            </a:r>
          </a:p>
          <a:p>
            <a:pPr algn="ctr">
              <a:lnSpc>
                <a:spcPct val="90000"/>
              </a:lnSpc>
            </a:pPr>
            <a:r>
              <a:rPr lang="en-US" altLang="en-US" sz="2500" b="1" i="0" dirty="0" smtClean="0">
                <a:solidFill>
                  <a:srgbClr val="00206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Vulnerability</a:t>
            </a:r>
            <a:r>
              <a:rPr lang="en-US" altLang="en-US" sz="2500" b="1" i="0" dirty="0" smtClean="0">
                <a:solidFill>
                  <a:srgbClr val="00206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500" b="1" i="0" dirty="0">
                <a:solidFill>
                  <a:srgbClr val="00206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Assessment</a:t>
            </a:r>
          </a:p>
          <a:p>
            <a:pPr algn="ctr">
              <a:lnSpc>
                <a:spcPct val="90000"/>
              </a:lnSpc>
            </a:pPr>
            <a:endParaRPr lang="en-US" altLang="en-US" sz="2500" b="1" i="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b="1" i="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Using Tenable Security Center</a:t>
            </a:r>
          </a:p>
          <a:p>
            <a:pPr algn="ctr">
              <a:lnSpc>
                <a:spcPct val="90000"/>
              </a:lnSpc>
            </a:pPr>
            <a:endParaRPr lang="en-US" altLang="en-US" sz="2500" b="1" i="0" dirty="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en-US" sz="2500" i="0" dirty="0"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393" y="2248706"/>
            <a:ext cx="975241" cy="10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" y="1059475"/>
            <a:ext cx="10940955" cy="516799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Click on Add on the Credentials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89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Provide the details in the highlighted fields </a:t>
            </a:r>
            <a:r>
              <a:rPr lang="en-US" altLang="en-US" dirty="0" smtClean="0"/>
              <a:t>and </a:t>
            </a:r>
            <a:r>
              <a:rPr lang="en-US" altLang="en-US" dirty="0"/>
              <a:t>Click </a:t>
            </a:r>
            <a:r>
              <a:rPr lang="en-US" altLang="en-US" dirty="0" smtClean="0"/>
              <a:t>on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dirty="0"/>
              <a:t>Submit to save the credentials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20877"/>
            <a:ext cx="10972800" cy="50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Click Scans Tab on Console to create</a:t>
            </a:r>
            <a:br>
              <a:rPr lang="en-US" altLang="en-US" dirty="0" smtClean="0"/>
            </a:br>
            <a:r>
              <a:rPr lang="en-US" altLang="en-US" dirty="0"/>
              <a:t>N</a:t>
            </a:r>
            <a:r>
              <a:rPr lang="en-US" altLang="en-US" dirty="0" smtClean="0"/>
              <a:t>ew scan Template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77554"/>
            <a:ext cx="10972800" cy="51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7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50879"/>
            <a:ext cx="10972800" cy="50210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Add button to create New Scan template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Provide the details </a:t>
            </a:r>
            <a:r>
              <a:rPr lang="en-US" altLang="en-US" dirty="0" smtClean="0"/>
              <a:t>of Template Name &amp; select Scan policy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37985"/>
            <a:ext cx="10972800" cy="48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2" y="1003459"/>
            <a:ext cx="10422235" cy="52800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Provide the details </a:t>
            </a:r>
            <a:r>
              <a:rPr lang="en-US" altLang="en-US" dirty="0" smtClean="0"/>
              <a:t>of Scan zone &amp; </a:t>
            </a:r>
            <a:r>
              <a:rPr lang="en-US" altLang="en-US" dirty="0"/>
              <a:t>I</a:t>
            </a:r>
            <a:r>
              <a:rPr lang="en-US" altLang="en-US" dirty="0" smtClean="0"/>
              <a:t>mport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3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Provide the details of Target IP </a:t>
            </a:r>
            <a:r>
              <a:rPr lang="en-IN" dirty="0" smtClean="0"/>
              <a:t>Addresses</a:t>
            </a:r>
            <a:br>
              <a:rPr lang="en-IN" dirty="0" smtClean="0"/>
            </a:br>
            <a:r>
              <a:rPr lang="en-IN" dirty="0" smtClean="0"/>
              <a:t>Select Target Type as IP/DNS Name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23583"/>
            <a:ext cx="10972800" cy="498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8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Provide the details of Target IP </a:t>
            </a:r>
            <a:r>
              <a:rPr lang="en-IN" dirty="0" smtClean="0"/>
              <a:t>Addresses:</a:t>
            </a:r>
            <a:br>
              <a:rPr lang="en-IN" dirty="0" smtClean="0"/>
            </a:br>
            <a:r>
              <a:rPr lang="en-IN" dirty="0" smtClean="0"/>
              <a:t>Select target Type as Assets &amp; then select Assets Name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58521"/>
            <a:ext cx="10972800" cy="50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Desired Credentials &amp; then Click Submit Button to launch scan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19650"/>
            <a:ext cx="10972800" cy="48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Play Button to Launch Scan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21584"/>
            <a:ext cx="10972800" cy="40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/>
              <a:t>Server Credentials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     Create an admin/root user on each server to be assessed</a:t>
            </a:r>
            <a:r>
              <a:rPr lang="en-US" dirty="0" smtClean="0"/>
              <a:t>. </a:t>
            </a:r>
            <a:r>
              <a:rPr lang="en-US" dirty="0"/>
              <a:t>Assign a complex password (more </a:t>
            </a:r>
            <a:r>
              <a:rPr lang="en-US" dirty="0" smtClean="0"/>
              <a:t>than</a:t>
            </a:r>
          </a:p>
          <a:p>
            <a:pPr marL="0" indent="0" algn="just">
              <a:buNone/>
            </a:pPr>
            <a:r>
              <a:rPr lang="en-US" dirty="0" smtClean="0"/>
              <a:t>     12 characters </a:t>
            </a:r>
            <a:r>
              <a:rPr lang="en-US" dirty="0"/>
              <a:t>with mix of capital &amp; small letters, special characters, numbers, etc.) for this user.  </a:t>
            </a:r>
            <a:endParaRPr lang="en-IN" dirty="0"/>
          </a:p>
          <a:p>
            <a:r>
              <a:rPr lang="en-US" b="1" dirty="0"/>
              <a:t>Service Property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dirty="0"/>
              <a:t>Before running a scan on any server, ensure “Remote Registry” Service is set to Manual.</a:t>
            </a:r>
            <a:endParaRPr lang="en-IN" dirty="0"/>
          </a:p>
          <a:p>
            <a:pPr fontAlgn="t"/>
            <a:r>
              <a:rPr lang="en-US" b="1" dirty="0"/>
              <a:t>Admin </a:t>
            </a:r>
            <a:r>
              <a:rPr lang="en-US" b="1" dirty="0" smtClean="0"/>
              <a:t>Share</a:t>
            </a:r>
            <a:endParaRPr lang="en-IN" dirty="0"/>
          </a:p>
          <a:p>
            <a:pPr marL="0" indent="0" fontAlgn="t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US" dirty="0" smtClean="0"/>
              <a:t>Admin</a:t>
            </a:r>
            <a:r>
              <a:rPr lang="en-US" dirty="0"/>
              <a:t>$ share should be enabled on the servers that are to be scanned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PREREQUISITES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04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Scan Result to see Scan Status</a:t>
            </a:r>
            <a:endParaRPr lang="en-IN" dirty="0"/>
          </a:p>
        </p:txBody>
      </p:sp>
      <p:pic>
        <p:nvPicPr>
          <p:cNvPr id="8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88764"/>
            <a:ext cx="10972800" cy="49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4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05193"/>
            <a:ext cx="10972800" cy="507623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Vulnerability Detail List to see detailed Result of Scan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982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17447"/>
            <a:ext cx="10972800" cy="525173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Option Tab to </a:t>
            </a:r>
            <a:r>
              <a:rPr lang="en-IN" dirty="0"/>
              <a:t>E</a:t>
            </a:r>
            <a:r>
              <a:rPr lang="en-IN" dirty="0" smtClean="0"/>
              <a:t>xport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8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Arial" charset="0"/>
              </a:rPr>
              <a:t>URL : </a:t>
            </a:r>
            <a:r>
              <a:rPr lang="en-US" sz="2400" u="sng" dirty="0"/>
              <a:t>https</a:t>
            </a:r>
            <a:r>
              <a:rPr lang="en-US" sz="1800" u="sng" dirty="0" smtClean="0">
                <a:latin typeface="Arial" charset="0"/>
              </a:rPr>
              <a:t>://jiosecure.ril.com</a:t>
            </a:r>
            <a:endParaRPr lang="en-US" sz="1800" u="sng" dirty="0">
              <a:latin typeface="Arial" charset="0"/>
            </a:endParaRPr>
          </a:p>
          <a:p>
            <a:pPr>
              <a:defRPr/>
            </a:pPr>
            <a:r>
              <a:rPr lang="en-US" sz="1800" dirty="0">
                <a:latin typeface="Arial" charset="0"/>
              </a:rPr>
              <a:t>Enter the provided Security Manager credentials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CENTER : LOGIN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30" y="1828800"/>
            <a:ext cx="9812739" cy="44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27205"/>
            <a:ext cx="10972800" cy="503221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Asset Creation:</a:t>
            </a:r>
            <a:br>
              <a:rPr lang="en-US" altLang="en-US" dirty="0" smtClean="0"/>
            </a:br>
            <a:r>
              <a:rPr lang="en-US" altLang="en-US" dirty="0" smtClean="0"/>
              <a:t>Click On Asset Tab in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1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03089"/>
            <a:ext cx="10972800" cy="508044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Click on Add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23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32399"/>
            <a:ext cx="10972800" cy="46218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Click on Static IP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Provide Name for Asset List &amp; Write down IP Addresses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97363"/>
            <a:ext cx="10972800" cy="50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Asset is Created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7662"/>
            <a:ext cx="10972800" cy="40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76F1-AF23-4963-95C1-E23CA2FF4065}" type="datetime1">
              <a:rPr lang="en-US" smtClean="0">
                <a:solidFill>
                  <a:prstClr val="white"/>
                </a:solidFill>
              </a:rPr>
              <a:pPr/>
              <a:t>7/22/2015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Reliance Jio Infocomm Ltd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454B-9FD5-4EF5-9A94-24952757FABF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on Scans Tab on Console &amp; Select Credential to Create</a:t>
            </a:r>
            <a:br>
              <a:rPr lang="en-US" dirty="0" smtClean="0"/>
            </a:br>
            <a:r>
              <a:rPr lang="en-US" dirty="0" smtClean="0"/>
              <a:t>New Credential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97363"/>
            <a:ext cx="10972800" cy="50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06040"/>
      </p:ext>
    </p:extLst>
  </p:cSld>
  <p:clrMapOvr>
    <a:masterClrMapping/>
  </p:clrMapOvr>
</p:sld>
</file>

<file path=ppt/theme/theme1.xml><?xml version="1.0" encoding="utf-8"?>
<a:theme xmlns:a="http://schemas.openxmlformats.org/drawingml/2006/main" name="ISO Network IT Systems Weekly Report r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384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ISO Network IT Systems Weekly Report r1</vt:lpstr>
      <vt:lpstr>Procedure for Baseline Assessment</vt:lpstr>
      <vt:lpstr>PREREQUISITES</vt:lpstr>
      <vt:lpstr>SECURITY CENTER : LOGIN</vt:lpstr>
      <vt:lpstr>Asset Creation: Click On Asset Tab in Console</vt:lpstr>
      <vt:lpstr>Click on Add button</vt:lpstr>
      <vt:lpstr>Click on Static IP List</vt:lpstr>
      <vt:lpstr>Provide Name for Asset List &amp; Write down IP Addresses</vt:lpstr>
      <vt:lpstr>Asset is Created</vt:lpstr>
      <vt:lpstr>Click on Scans Tab on Console &amp; Select Credential to Create New Credential</vt:lpstr>
      <vt:lpstr>Click on Add on the Credentials Page</vt:lpstr>
      <vt:lpstr>Provide the details in the highlighted fields and Click on  Submit to save the credentials</vt:lpstr>
      <vt:lpstr>Click Scans Tab on Console to create New scan Template </vt:lpstr>
      <vt:lpstr>Click on Add button to create New Scan template </vt:lpstr>
      <vt:lpstr>Provide the details of Template Name &amp; select Scan policy</vt:lpstr>
      <vt:lpstr>Provide the details of Scan zone &amp; Import Repository</vt:lpstr>
      <vt:lpstr>Provide the details of Target IP Addresses Select Target Type as IP/DNS Name</vt:lpstr>
      <vt:lpstr>Provide the details of Target IP Addresses: Select target Type as Assets &amp; then select Assets Name</vt:lpstr>
      <vt:lpstr>Select Desired Credentials &amp; then Click Submit Button to launch scan</vt:lpstr>
      <vt:lpstr>Click on Play Button to Launch Scan</vt:lpstr>
      <vt:lpstr>Click on Scan Result to see Scan Status</vt:lpstr>
      <vt:lpstr>Click on Vulnerability Detail List to see detailed Result of Scan</vt:lpstr>
      <vt:lpstr>Click on Option Tab to Export Result</vt:lpstr>
    </vt:vector>
  </TitlesOfParts>
  <Company>Reliance Industries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 for Baseline Assessment</dc:title>
  <dc:creator>Rohit Mishra</dc:creator>
  <cp:lastModifiedBy>Rohit Mishra</cp:lastModifiedBy>
  <cp:revision>21</cp:revision>
  <dcterms:created xsi:type="dcterms:W3CDTF">2015-07-21T09:34:56Z</dcterms:created>
  <dcterms:modified xsi:type="dcterms:W3CDTF">2015-07-22T06:48:23Z</dcterms:modified>
</cp:coreProperties>
</file>