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s://drive.google.com/file/d/1CHPnRob-gcW76spTcKjtVJaAyBcc3VAV/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7"/>
          <p:cNvSpPr txBox="1"/>
          <p:nvPr/>
        </p:nvSpPr>
        <p:spPr>
          <a:xfrm>
            <a:off x="5715000" y="2209800"/>
            <a:ext cx="4267200" cy="1125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600">
                <a:solidFill>
                  <a:srgbClr val="FF0000"/>
                </a:solidFill>
                <a:latin typeface="Trebuchet MS"/>
                <a:ea typeface="Trebuchet MS"/>
                <a:cs typeface="Trebuchet MS"/>
                <a:sym typeface="Trebuchet MS"/>
              </a:rPr>
              <a:t>MOHANLAL R</a:t>
            </a:r>
            <a:endParaRPr sz="3600">
              <a:solidFill>
                <a:srgbClr val="FF0000"/>
              </a:solidFill>
              <a:latin typeface="Trebuchet MS"/>
              <a:ea typeface="Trebuchet MS"/>
              <a:cs typeface="Trebuchet MS"/>
              <a:sym typeface="Trebuchet MS"/>
            </a:endParaRPr>
          </a:p>
          <a:p>
            <a:pPr indent="0" lvl="0" marL="12700" rtl="0" algn="l">
              <a:lnSpc>
                <a:spcPct val="100000"/>
              </a:lnSpc>
              <a:spcBef>
                <a:spcPts val="0"/>
              </a:spcBef>
              <a:spcAft>
                <a:spcPts val="0"/>
              </a:spcAft>
              <a:buNone/>
            </a:pPr>
            <a:r>
              <a:rPr lang="en-US" sz="3600">
                <a:solidFill>
                  <a:srgbClr val="FF0000"/>
                </a:solidFill>
                <a:latin typeface="Trebuchet MS"/>
                <a:ea typeface="Trebuchet MS"/>
                <a:cs typeface="Trebuchet MS"/>
                <a:sym typeface="Trebuchet MS"/>
              </a:rPr>
              <a:t>(2021506049)</a:t>
            </a:r>
            <a:endParaRPr/>
          </a:p>
        </p:txBody>
      </p:sp>
      <p:sp>
        <p:nvSpPr>
          <p:cNvPr id="63" name="Google Shape;63;p7"/>
          <p:cNvSpPr txBox="1"/>
          <p:nvPr/>
        </p:nvSpPr>
        <p:spPr>
          <a:xfrm>
            <a:off x="6324600" y="4724400"/>
            <a:ext cx="250698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800">
                <a:solidFill>
                  <a:srgbClr val="2D936B"/>
                </a:solidFill>
                <a:latin typeface="Trebuchet MS"/>
                <a:ea typeface="Trebuchet MS"/>
                <a:cs typeface="Trebuchet MS"/>
                <a:sym typeface="Trebuchet MS"/>
              </a:rPr>
              <a:t>Final Project</a:t>
            </a:r>
            <a:endParaRPr sz="2800">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67" name="Google Shape;67;p7"/>
          <p:cNvSpPr txBox="1"/>
          <p:nvPr/>
        </p:nvSpPr>
        <p:spPr>
          <a:xfrm>
            <a:off x="5669406" y="3467397"/>
            <a:ext cx="58674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rgbClr val="FF0000"/>
                </a:solidFill>
              </a:rPr>
              <a:t>NM ID: </a:t>
            </a:r>
            <a:r>
              <a:rPr lang="en-US" sz="1800">
                <a:solidFill>
                  <a:srgbClr val="FF0000"/>
                </a:solidFill>
              </a:rPr>
              <a:t>9C113C4E41C72A299F849116BEC92DAF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1" name="Google Shape;211;p16"/>
          <p:cNvSpPr/>
          <p:nvPr/>
        </p:nvSpPr>
        <p:spPr>
          <a:xfrm>
            <a:off x="8305800" y="132826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2" name="Google Shape;21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13" name="Google Shape;213;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14" name="Google Shape;214;p16"/>
          <p:cNvSpPr txBox="1"/>
          <p:nvPr>
            <p:ph type="title"/>
          </p:nvPr>
        </p:nvSpPr>
        <p:spPr>
          <a:xfrm>
            <a:off x="558165" y="385444"/>
            <a:ext cx="9764395"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MY SOLUTION</a:t>
            </a:r>
            <a:endParaRPr sz="4250"/>
          </a:p>
        </p:txBody>
      </p:sp>
      <p:sp>
        <p:nvSpPr>
          <p:cNvPr id="215" name="Google Shape;215;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6" name="Google Shape;216;p16"/>
          <p:cNvSpPr txBox="1"/>
          <p:nvPr/>
        </p:nvSpPr>
        <p:spPr>
          <a:xfrm>
            <a:off x="1382458" y="1508351"/>
            <a:ext cx="6770941" cy="132343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rebuchet MS"/>
                <a:ea typeface="Trebuchet MS"/>
                <a:cs typeface="Trebuchet MS"/>
                <a:sym typeface="Trebuchet MS"/>
              </a:rPr>
              <a:t>The "WOW" factor in my solution lies in its ability to revolutionize how businesses approach marketing and customer engagement. By harnessing the power of artificial neural networks, your solution offers:</a:t>
            </a:r>
            <a:endParaRPr/>
          </a:p>
        </p:txBody>
      </p:sp>
      <p:sp>
        <p:nvSpPr>
          <p:cNvPr id="217" name="Google Shape;217;p16"/>
          <p:cNvSpPr txBox="1"/>
          <p:nvPr/>
        </p:nvSpPr>
        <p:spPr>
          <a:xfrm>
            <a:off x="2270220" y="3124140"/>
            <a:ext cx="7419900" cy="37866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b="1" lang="en-US" sz="2000"/>
              <a:t>Comprehensive Approach: </a:t>
            </a:r>
            <a:r>
              <a:rPr lang="en-US" sz="2000"/>
              <a:t>Your project takes a comprehensive approach to customer wine prediction, combining survival analysis techniques, machine learning models, and explainable AI techniques to provide a deep understanding of customer behavior and churn.</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Practical Application: </a:t>
            </a:r>
            <a:r>
              <a:rPr lang="en-US" sz="2000"/>
              <a:t>By deploying the model as a Flask web app, you have made the insights and predictions easily accessible and actionable for businesses, allowing them to implement targeted retention strategies.</a:t>
            </a:r>
            <a:endParaRPr/>
          </a:p>
          <a:p>
            <a:pPr indent="-158750" lvl="0" marL="285750" rtl="0" algn="l">
              <a:spcBef>
                <a:spcPts val="0"/>
              </a:spcBef>
              <a:spcAft>
                <a:spcPts val="0"/>
              </a:spcAft>
              <a:buSzPts val="2000"/>
              <a:buFont typeface="Arial"/>
              <a:buNone/>
            </a:pPr>
            <a:r>
              <a:t/>
            </a:r>
            <a:endParaRPr sz="2000"/>
          </a:p>
          <a:p>
            <a:pPr indent="-158750" lvl="0" marL="285750" rtl="0" algn="l">
              <a:spcBef>
                <a:spcPts val="0"/>
              </a:spcBef>
              <a:spcAft>
                <a:spcPts val="0"/>
              </a:spcAft>
              <a:buSzPts val="2000"/>
              <a:buFont typeface="Arial"/>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23" name="Google Shape;223;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4" name="Google Shape;224;p17"/>
          <p:cNvSpPr/>
          <p:nvPr/>
        </p:nvSpPr>
        <p:spPr>
          <a:xfrm>
            <a:off x="8305800" y="116634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5" name="Google Shape;225;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26" name="Google Shape;226;p17"/>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27" name="Google Shape;227;p17"/>
          <p:cNvSpPr txBox="1"/>
          <p:nvPr>
            <p:ph type="title"/>
          </p:nvPr>
        </p:nvSpPr>
        <p:spPr>
          <a:xfrm>
            <a:off x="558165" y="385444"/>
            <a:ext cx="9764395"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MY SOLUTION</a:t>
            </a:r>
            <a:endParaRPr sz="4250"/>
          </a:p>
        </p:txBody>
      </p:sp>
      <p:sp>
        <p:nvSpPr>
          <p:cNvPr id="228" name="Google Shape;228;p1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29" name="Google Shape;229;p17"/>
          <p:cNvSpPr txBox="1"/>
          <p:nvPr/>
        </p:nvSpPr>
        <p:spPr>
          <a:xfrm>
            <a:off x="2233644" y="1675745"/>
            <a:ext cx="7419912" cy="4401205"/>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b="1" lang="en-US" sz="2000"/>
              <a:t>Insightful Visualizations: </a:t>
            </a:r>
            <a:r>
              <a:rPr lang="en-US" sz="2000"/>
              <a:t>The use of visualizations such as the Kaplan-Meier curve, log-rank test plots, and Shap values in the Flask app enhances the user experience and facilitates better decision-making.</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Focus on Lifetime Value: </a:t>
            </a:r>
            <a:r>
              <a:rPr lang="en-US" sz="2000"/>
              <a:t>Calculating the expected lifetime value of customers adds a valuable dimension to the analysis, helping businesses prioritize their retention efforts based on the potential value of each customer.</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Business Impact: </a:t>
            </a:r>
            <a:r>
              <a:rPr lang="en-US" sz="2000"/>
              <a:t>The ultimate "wow" factor lies in the potential business impact of your solution, which can lead to significant cost savings through reduced churn rates and increased customer retention and loyalty.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35" name="Google Shape;235;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6" name="Google Shape;236;p18"/>
          <p:cNvSpPr/>
          <p:nvPr/>
        </p:nvSpPr>
        <p:spPr>
          <a:xfrm>
            <a:off x="7833362" y="78797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7" name="Google Shape;237;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38" name="Google Shape;238;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9" name="Google Shape;239;p1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40" name="Google Shape;240;p18"/>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41" name="Google Shape;241;p18"/>
          <p:cNvSpPr txBox="1"/>
          <p:nvPr/>
        </p:nvSpPr>
        <p:spPr>
          <a:xfrm>
            <a:off x="752475" y="1828800"/>
            <a:ext cx="8010525" cy="347787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Logistic Regression: </a:t>
            </a:r>
            <a:r>
              <a:rPr lang="en-US" sz="2000"/>
              <a:t>A simple yet effective model for binary classification, where the output is the probability of a customer churning.</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Decision Trees: </a:t>
            </a:r>
            <a:r>
              <a:rPr lang="en-US" sz="2000"/>
              <a:t>These models use a tree-like graph of decisions and their possible consequences. They are easy to interpret and can handle both numerical and categorical data.</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Random Forest: </a:t>
            </a:r>
            <a:r>
              <a:rPr lang="en-US" sz="2000"/>
              <a:t>A type of ensemble learning method that combines multiple decision trees to improve prediction accuracy and reduce overfitting.</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47" name="Google Shape;247;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8" name="Google Shape;248;p19"/>
          <p:cNvSpPr/>
          <p:nvPr/>
        </p:nvSpPr>
        <p:spPr>
          <a:xfrm>
            <a:off x="7833362" y="78797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9" name="Google Shape;249;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50" name="Google Shape;250;p1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51" name="Google Shape;251;p1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52" name="Google Shape;252;p1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53" name="Google Shape;253;p19"/>
          <p:cNvSpPr txBox="1"/>
          <p:nvPr/>
        </p:nvSpPr>
        <p:spPr>
          <a:xfrm>
            <a:off x="838200" y="1371600"/>
            <a:ext cx="8010525" cy="440120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Gradient Boosting Machines (GBM): </a:t>
            </a:r>
            <a:r>
              <a:rPr lang="en-US" sz="2000"/>
              <a:t>Another ensemble method that builds models sequentially, each new model correcting errors made by the previous ones.</a:t>
            </a:r>
            <a:endParaRPr/>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Support Vector Machines (SVM): </a:t>
            </a:r>
            <a:r>
              <a:rPr lang="en-US" sz="2000"/>
              <a:t>A supervised learning model that analyzes data for classification and regression analysis.</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Neural Networks: </a:t>
            </a:r>
            <a:r>
              <a:rPr lang="en-US" sz="2000"/>
              <a:t>Deep learning models that can learn complex patterns in data. They are particularly useful for large datasets with many features.</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Survival Analysis: </a:t>
            </a:r>
            <a:r>
              <a:rPr lang="en-US" sz="2000"/>
              <a:t>This technique is used to predict the time until an event (such as customer churn) occurs, taking into account censoring and other factors.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a:t>
            </a:r>
            <a:r>
              <a:rPr lang="en-US" sz="1100">
                <a:solidFill>
                  <a:srgbClr val="2D83C3"/>
                </a:solidFill>
                <a:latin typeface="Trebuchet MS"/>
                <a:ea typeface="Trebuchet MS"/>
                <a:cs typeface="Trebuchet MS"/>
                <a:sym typeface="Trebuchet MS"/>
              </a:rPr>
              <a:t>21</a:t>
            </a:r>
            <a:r>
              <a:rPr lang="en-US" sz="1100">
                <a:solidFill>
                  <a:srgbClr val="2D83C3"/>
                </a:solidFill>
                <a:latin typeface="Trebuchet MS"/>
                <a:ea typeface="Trebuchet MS"/>
                <a:cs typeface="Trebuchet MS"/>
                <a:sym typeface="Trebuchet MS"/>
              </a:rPr>
              <a:t>/2024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9" name="Google Shape;259;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0" name="Google Shape;260;p20"/>
          <p:cNvSpPr/>
          <p:nvPr/>
        </p:nvSpPr>
        <p:spPr>
          <a:xfrm>
            <a:off x="8763000" y="35075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1" name="Google Shape;261;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62" name="Google Shape;262;p2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63" name="Google Shape;263;p20"/>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64" name="Google Shape;264;p2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65" name="Google Shape;265;p20">
            <a:hlinkClick r:id="rId4"/>
          </p:cNvPr>
          <p:cNvSpPr txBox="1"/>
          <p:nvPr/>
        </p:nvSpPr>
        <p:spPr>
          <a:xfrm>
            <a:off x="990600" y="5188089"/>
            <a:ext cx="94299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p>
        </p:txBody>
      </p:sp>
      <p:sp>
        <p:nvSpPr>
          <p:cNvPr id="266" name="Google Shape;266;p20"/>
          <p:cNvSpPr txBox="1"/>
          <p:nvPr/>
        </p:nvSpPr>
        <p:spPr>
          <a:xfrm>
            <a:off x="914400" y="1165626"/>
            <a:ext cx="8620200" cy="30015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t/>
            </a:r>
            <a:endParaRPr sz="1800">
              <a:latin typeface="Trebuchet MS"/>
              <a:ea typeface="Trebuchet MS"/>
              <a:cs typeface="Trebuchet MS"/>
              <a:sym typeface="Trebuchet MS"/>
            </a:endParaRPr>
          </a:p>
          <a:p>
            <a:pPr indent="-349250" lvl="0" marL="457200" rtl="0" algn="l">
              <a:spcBef>
                <a:spcPts val="0"/>
              </a:spcBef>
              <a:spcAft>
                <a:spcPts val="0"/>
              </a:spcAft>
              <a:buSzPts val="1900"/>
              <a:buChar char="•"/>
            </a:pPr>
            <a:r>
              <a:rPr lang="en-US" sz="1900">
                <a:latin typeface="Trebuchet MS"/>
                <a:ea typeface="Trebuchet MS"/>
                <a:cs typeface="Trebuchet MS"/>
                <a:sym typeface="Trebuchet MS"/>
              </a:rPr>
              <a:t>In conclusion, the development of a predictive model for wine quality assessment represents a significant advancement in the wine industry. By leveraging machine learning techniques to analyze chemical and sensory features, this model offers valuable insights that can enhance decision-making processes for winemakers, distributors, and consumers alike. Through optimized production processes, inventory management, and informed purchasing decisions, the model contributes to improved efficiency, profitability, and overall satisfaction within the wine industry value chain. </a:t>
            </a:r>
            <a:endParaRPr sz="1900">
              <a:latin typeface="Trebuchet MS"/>
              <a:ea typeface="Trebuchet MS"/>
              <a:cs typeface="Trebuchet MS"/>
              <a:sym typeface="Trebuchet MS"/>
            </a:endParaRPr>
          </a:p>
        </p:txBody>
      </p:sp>
      <p:sp>
        <p:nvSpPr>
          <p:cNvPr id="267" name="Google Shape;267;p20"/>
          <p:cNvSpPr txBox="1"/>
          <p:nvPr/>
        </p:nvSpPr>
        <p:spPr>
          <a:xfrm>
            <a:off x="728091" y="4691786"/>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400"/>
              <a:t>Demo video 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3" name="Google Shape;83;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8"/>
          <p:cNvSpPr txBox="1"/>
          <p:nvPr>
            <p:ph type="title"/>
          </p:nvPr>
        </p:nvSpPr>
        <p:spPr>
          <a:xfrm>
            <a:off x="558165" y="385444"/>
            <a:ext cx="9764395" cy="1019189"/>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3600"/>
              <a:t>PROJECT TITLE</a:t>
            </a:r>
            <a:endParaRPr sz="360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92" name="Google Shape;92;p8"/>
          <p:cNvSpPr txBox="1"/>
          <p:nvPr/>
        </p:nvSpPr>
        <p:spPr>
          <a:xfrm>
            <a:off x="944972" y="2656671"/>
            <a:ext cx="9043500" cy="1446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4400">
                <a:solidFill>
                  <a:srgbClr val="FF0000"/>
                </a:solidFill>
              </a:rPr>
              <a:t>WINE QUALITY </a:t>
            </a:r>
            <a:endParaRPr b="1" sz="4400">
              <a:solidFill>
                <a:srgbClr val="FF0000"/>
              </a:solidFill>
            </a:endParaRPr>
          </a:p>
          <a:p>
            <a:pPr indent="0" lvl="0" marL="0" rtl="0" algn="ctr">
              <a:spcBef>
                <a:spcPts val="0"/>
              </a:spcBef>
              <a:spcAft>
                <a:spcPts val="0"/>
              </a:spcAft>
              <a:buNone/>
            </a:pPr>
            <a:r>
              <a:rPr b="1" lang="en-US" sz="4400">
                <a:solidFill>
                  <a:srgbClr val="FF0000"/>
                </a:solidFill>
              </a:rPr>
              <a:t>PREDICTION</a:t>
            </a:r>
            <a:endParaRPr b="1" sz="32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8" name="Google Shape;98;p9"/>
          <p:cNvGrpSpPr/>
          <p:nvPr/>
        </p:nvGrpSpPr>
        <p:grpSpPr>
          <a:xfrm>
            <a:off x="7448612" y="0"/>
            <a:ext cx="4743796" cy="6858466"/>
            <a:chOff x="7448612" y="0"/>
            <a:chExt cx="4743796" cy="6858466"/>
          </a:xfrm>
        </p:grpSpPr>
        <p:sp>
          <p:nvSpPr>
            <p:cNvPr id="99" name="Google Shape;99;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8" name="Google Shape;108;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 name="Google Shape;111;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2" name="Google Shape;112;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9"/>
          <p:cNvGrpSpPr/>
          <p:nvPr/>
        </p:nvGrpSpPr>
        <p:grpSpPr>
          <a:xfrm>
            <a:off x="47625" y="3819523"/>
            <a:ext cx="4124325" cy="3009898"/>
            <a:chOff x="47625" y="3819523"/>
            <a:chExt cx="4124325" cy="3009898"/>
          </a:xfrm>
        </p:grpSpPr>
        <p:pic>
          <p:nvPicPr>
            <p:cNvPr id="114" name="Google Shape;114;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9"/>
          <p:cNvSpPr txBox="1"/>
          <p:nvPr>
            <p:ph type="title"/>
          </p:nvPr>
        </p:nvSpPr>
        <p:spPr>
          <a:xfrm>
            <a:off x="485344" y="779840"/>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7" name="Google Shape;117;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8" name="Google Shape;118;p9"/>
          <p:cNvSpPr txBox="1"/>
          <p:nvPr/>
        </p:nvSpPr>
        <p:spPr>
          <a:xfrm>
            <a:off x="2028825" y="1902202"/>
            <a:ext cx="7601100" cy="304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rebuchet MS"/>
                <a:ea typeface="Trebuchet MS"/>
                <a:cs typeface="Trebuchet MS"/>
                <a:sym typeface="Trebuchet MS"/>
              </a:rPr>
              <a:t>The wine quality prediction agenda involves: data collection, preprocessing, and feature engineering; model selection, training, and evaluation; interpretation of results; deployment and integration; and future considerations for improvement and scalability. This process aims to develop a robust prediction model to enhance wine quality assessment in the industry</a:t>
            </a:r>
            <a:r>
              <a:rPr lang="en-US"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0"/>
          <p:cNvGrpSpPr/>
          <p:nvPr/>
        </p:nvGrpSpPr>
        <p:grpSpPr>
          <a:xfrm>
            <a:off x="7991475" y="2933700"/>
            <a:ext cx="2762250" cy="3257550"/>
            <a:chOff x="7991475" y="2933700"/>
            <a:chExt cx="2762250" cy="3257550"/>
          </a:xfrm>
        </p:grpSpPr>
        <p:sp>
          <p:nvSpPr>
            <p:cNvPr id="124" name="Google Shape;12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5" name="Google Shape;12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6" name="Google Shape;126;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10"/>
          <p:cNvSpPr/>
          <p:nvPr/>
        </p:nvSpPr>
        <p:spPr>
          <a:xfrm>
            <a:off x="6781800" y="125323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 name="Google Shape;128;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1" name="Google Shape;131;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2" name="Google Shape;132;p10"/>
          <p:cNvSpPr txBox="1"/>
          <p:nvPr/>
        </p:nvSpPr>
        <p:spPr>
          <a:xfrm>
            <a:off x="771017" y="1415160"/>
            <a:ext cx="7026600" cy="517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200">
                <a:latin typeface="Trebuchet MS"/>
                <a:ea typeface="Trebuchet MS"/>
                <a:cs typeface="Trebuchet MS"/>
                <a:sym typeface="Trebuchet MS"/>
              </a:rPr>
              <a:t>The problem at hand is to develop a predictive model capable of accurately assessing the quality of wines based on various chemical and sensory features. Given a dataset containing information on wine properties such as acidity, sugar content, pH level, and sensory characteristics like aroma and taste, the goal is to build a model that can predict wine quality scores reliably. This prediction can aid winemakers, distributors, and consumers in making informed decisions regarding production, selection, and consumption of wines. The model should be able to handle both red and white wines, and its accuracy and generalizability will be crucial for its practical application within the wine industry.</a:t>
            </a:r>
            <a:endParaRPr sz="2200">
              <a:latin typeface="Trebuchet MS"/>
              <a:ea typeface="Trebuchet MS"/>
              <a:cs typeface="Trebuchet MS"/>
              <a:sym typeface="Trebuchet MS"/>
            </a:endParaRPr>
          </a:p>
          <a:p>
            <a:pPr indent="0" lvl="0" marL="0" rtl="0" algn="l">
              <a:spcBef>
                <a:spcPts val="0"/>
              </a:spcBef>
              <a:spcAft>
                <a:spcPts val="0"/>
              </a:spcAft>
              <a:buNone/>
            </a:pPr>
            <a:r>
              <a:t/>
            </a:r>
            <a:endParaRPr sz="22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0" name="Google Shape;140;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11"/>
          <p:cNvSpPr/>
          <p:nvPr/>
        </p:nvSpPr>
        <p:spPr>
          <a:xfrm>
            <a:off x="6705600" y="135874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2" name="Google Shape;142;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5" name="Google Shape;145;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6" name="Google Shape;146;p11"/>
          <p:cNvSpPr txBox="1"/>
          <p:nvPr/>
        </p:nvSpPr>
        <p:spPr>
          <a:xfrm>
            <a:off x="777825" y="2322558"/>
            <a:ext cx="71706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rebuchet MS"/>
                <a:ea typeface="Trebuchet MS"/>
                <a:cs typeface="Trebuchet MS"/>
                <a:sym typeface="Trebuchet MS"/>
              </a:rPr>
              <a:t>The project will involve the following steps:</a:t>
            </a:r>
            <a:endParaRPr sz="2400">
              <a:latin typeface="Trebuchet MS"/>
              <a:ea typeface="Trebuchet MS"/>
              <a:cs typeface="Trebuchet MS"/>
              <a:sym typeface="Trebuchet MS"/>
            </a:endParaRPr>
          </a:p>
        </p:txBody>
      </p:sp>
      <p:sp>
        <p:nvSpPr>
          <p:cNvPr id="147" name="Google Shape;147;p11"/>
          <p:cNvSpPr txBox="1"/>
          <p:nvPr/>
        </p:nvSpPr>
        <p:spPr>
          <a:xfrm>
            <a:off x="676275" y="2967770"/>
            <a:ext cx="79470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1) Data Collection and Preparation: </a:t>
            </a:r>
            <a:r>
              <a:rPr lang="en-US" sz="2000">
                <a:latin typeface="Trebuchet MS"/>
                <a:ea typeface="Trebuchet MS"/>
                <a:cs typeface="Trebuchet MS"/>
                <a:sym typeface="Trebuchet MS"/>
              </a:rPr>
              <a:t>Gather and clean customer data, including demographics, transaction history, and customer interactions.Preprocess the data to ensure it is suitable for training the ANN.</a:t>
            </a:r>
            <a:endParaRPr sz="2000">
              <a:latin typeface="Trebuchet MS"/>
              <a:ea typeface="Trebuchet MS"/>
              <a:cs typeface="Trebuchet MS"/>
              <a:sym typeface="Trebuchet MS"/>
            </a:endParaRPr>
          </a:p>
        </p:txBody>
      </p:sp>
      <p:sp>
        <p:nvSpPr>
          <p:cNvPr id="148" name="Google Shape;148;p11"/>
          <p:cNvSpPr txBox="1"/>
          <p:nvPr/>
        </p:nvSpPr>
        <p:spPr>
          <a:xfrm>
            <a:off x="777825" y="4673363"/>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2) Exploratory Data Analysis (EDA): </a:t>
            </a:r>
            <a:r>
              <a:rPr lang="en-US" sz="2000">
                <a:latin typeface="Trebuchet MS"/>
                <a:ea typeface="Trebuchet MS"/>
                <a:cs typeface="Trebuchet MS"/>
                <a:sym typeface="Trebuchet MS"/>
              </a:rPr>
              <a:t>Analyze the data to understand patterns and relationships related to customer wine selection</a:t>
            </a:r>
            <a:endParaRPr sz="2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12"/>
          <p:cNvGrpSpPr/>
          <p:nvPr/>
        </p:nvGrpSpPr>
        <p:grpSpPr>
          <a:xfrm>
            <a:off x="8658225" y="2647950"/>
            <a:ext cx="3533775" cy="3810000"/>
            <a:chOff x="8658225" y="2647950"/>
            <a:chExt cx="3533775" cy="3810000"/>
          </a:xfrm>
        </p:grpSpPr>
        <p:sp>
          <p:nvSpPr>
            <p:cNvPr id="154" name="Google Shape;154;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5" name="Google Shape;15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6" name="Google Shape;156;p1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7" name="Google Shape;157;p12"/>
          <p:cNvSpPr/>
          <p:nvPr/>
        </p:nvSpPr>
        <p:spPr>
          <a:xfrm>
            <a:off x="6705600" y="114738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8" name="Google Shape;158;p12"/>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59" name="Google Shape;159;p1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0" name="Google Shape;160;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1" name="Google Shape;161;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2" name="Google Shape;162;p12"/>
          <p:cNvSpPr txBox="1"/>
          <p:nvPr/>
        </p:nvSpPr>
        <p:spPr>
          <a:xfrm>
            <a:off x="706288" y="2314432"/>
            <a:ext cx="75774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3)Model Selection and Training: </a:t>
            </a:r>
            <a:r>
              <a:rPr lang="en-US" sz="2000">
                <a:latin typeface="Trebuchet MS"/>
                <a:ea typeface="Trebuchet MS"/>
                <a:cs typeface="Trebuchet MS"/>
                <a:sym typeface="Trebuchet MS"/>
              </a:rPr>
              <a:t>Create new features or transform existing ones to improve the model's predictive power.Choose a machine learning model and train it on the prepared data to predict customer wine prediction.</a:t>
            </a:r>
            <a:endParaRPr sz="2000">
              <a:latin typeface="Trebuchet MS"/>
              <a:ea typeface="Trebuchet MS"/>
              <a:cs typeface="Trebuchet MS"/>
              <a:sym typeface="Trebuchet MS"/>
            </a:endParaRPr>
          </a:p>
        </p:txBody>
      </p:sp>
      <p:sp>
        <p:nvSpPr>
          <p:cNvPr id="163" name="Google Shape;163;p12"/>
          <p:cNvSpPr txBox="1"/>
          <p:nvPr/>
        </p:nvSpPr>
        <p:spPr>
          <a:xfrm>
            <a:off x="706285" y="3819737"/>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4) Results and Deployment:</a:t>
            </a:r>
            <a:r>
              <a:rPr lang="en-US" sz="2000">
                <a:latin typeface="Trebuchet MS"/>
                <a:ea typeface="Trebuchet MS"/>
                <a:cs typeface="Trebuchet MS"/>
                <a:sym typeface="Trebuchet MS"/>
              </a:rPr>
              <a:t> Evaluate the model's performance using metrics like accuracy and deploy it for real-time predictions to implement targeted retention strategies</a:t>
            </a:r>
            <a:endParaRPr sz="2000">
              <a:latin typeface="Trebuchet MS"/>
              <a:ea typeface="Trebuchet MS"/>
              <a:cs typeface="Trebuchet MS"/>
              <a:sym typeface="Trebuchet MS"/>
            </a:endParaRPr>
          </a:p>
        </p:txBody>
      </p:sp>
      <p:sp>
        <p:nvSpPr>
          <p:cNvPr id="164" name="Google Shape;164;p12"/>
          <p:cNvSpPr txBox="1"/>
          <p:nvPr/>
        </p:nvSpPr>
        <p:spPr>
          <a:xfrm>
            <a:off x="706247" y="4942019"/>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5) Conclusion and Future Work: </a:t>
            </a:r>
            <a:r>
              <a:rPr lang="en-US" sz="2000">
                <a:latin typeface="Trebuchet MS"/>
                <a:ea typeface="Trebuchet MS"/>
                <a:cs typeface="Trebuchet MS"/>
                <a:sym typeface="Trebuchet MS"/>
              </a:rPr>
              <a:t>Summarize the findings of the project and discuss potential areas for future research and improvement of the ANN model.</a:t>
            </a:r>
            <a:endParaRPr sz="20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13"/>
          <p:cNvSpPr/>
          <p:nvPr/>
        </p:nvSpPr>
        <p:spPr>
          <a:xfrm>
            <a:off x="6629400" y="150780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1" name="Google Shape;17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2" name="Google Shape;172;p13"/>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73" name="Google Shape;173;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4" name="Google Shape;17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5" name="Google Shape;17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6" name="Google Shape;176;p13"/>
          <p:cNvSpPr txBox="1"/>
          <p:nvPr/>
        </p:nvSpPr>
        <p:spPr>
          <a:xfrm>
            <a:off x="990600" y="2057400"/>
            <a:ext cx="7162800" cy="2554545"/>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Marketing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Customer Service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Product Development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Management and Executives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Sales Teams</a:t>
            </a:r>
            <a:endParaRPr sz="32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82" name="Google Shape;18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3" name="Google Shape;183;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4" name="Google Shape;184;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5" name="Google Shape;185;p14"/>
          <p:cNvSpPr txBox="1"/>
          <p:nvPr>
            <p:ph type="title"/>
          </p:nvPr>
        </p:nvSpPr>
        <p:spPr>
          <a:xfrm>
            <a:off x="558165" y="385444"/>
            <a:ext cx="9728835" cy="982961"/>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200"/>
              <a:t>MY SOLUTION AND ITS VALUE PROPOSITION</a:t>
            </a:r>
            <a:endParaRPr sz="3200"/>
          </a:p>
        </p:txBody>
      </p:sp>
      <p:pic>
        <p:nvPicPr>
          <p:cNvPr id="186" name="Google Shape;186;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7" name="Google Shape;187;p1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8" name="Google Shape;18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89" name="Google Shape;189;p14"/>
          <p:cNvSpPr txBox="1"/>
          <p:nvPr/>
        </p:nvSpPr>
        <p:spPr>
          <a:xfrm>
            <a:off x="2819400" y="2209800"/>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FF0000"/>
                </a:solidFill>
              </a:rPr>
              <a:t>SOLUTION:</a:t>
            </a:r>
            <a:endParaRPr sz="2400">
              <a:solidFill>
                <a:srgbClr val="FF0000"/>
              </a:solidFill>
            </a:endParaRPr>
          </a:p>
        </p:txBody>
      </p:sp>
      <p:sp>
        <p:nvSpPr>
          <p:cNvPr id="190" name="Google Shape;190;p14"/>
          <p:cNvSpPr txBox="1"/>
          <p:nvPr/>
        </p:nvSpPr>
        <p:spPr>
          <a:xfrm>
            <a:off x="2819400" y="2725876"/>
            <a:ext cx="6099000" cy="31707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Develop a machine learning model using artificial neural networks (ANNs) to predict customer wine quality based on customer data.</a:t>
            </a:r>
            <a:endParaRPr/>
          </a:p>
          <a:p>
            <a:pPr indent="-158750" lvl="0" marL="285750" rtl="0" algn="l">
              <a:spcBef>
                <a:spcPts val="0"/>
              </a:spcBef>
              <a:spcAft>
                <a:spcPts val="0"/>
              </a:spcAft>
              <a:buSzPts val="2000"/>
              <a:buFont typeface="Arial"/>
              <a:buNone/>
            </a:pPr>
            <a:r>
              <a:t/>
            </a:r>
            <a:endParaRPr sz="2000">
              <a:latin typeface="Trebuchet MS"/>
              <a:ea typeface="Trebuchet MS"/>
              <a:cs typeface="Trebuchet MS"/>
              <a:sym typeface="Trebuchet MS"/>
            </a:endParaRPr>
          </a:p>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Utilize Python programming language with libraries such as TensorFlow or PyTorch for ANN implementation.</a:t>
            </a:r>
            <a:endParaRPr/>
          </a:p>
          <a:p>
            <a:pPr indent="-158750" lvl="0" marL="285750" rtl="0" algn="l">
              <a:spcBef>
                <a:spcPts val="0"/>
              </a:spcBef>
              <a:spcAft>
                <a:spcPts val="0"/>
              </a:spcAft>
              <a:buSzPts val="2000"/>
              <a:buFont typeface="Arial"/>
              <a:buNone/>
            </a:pPr>
            <a:r>
              <a:t/>
            </a:r>
            <a:endParaRPr sz="2000">
              <a:latin typeface="Trebuchet MS"/>
              <a:ea typeface="Trebuchet MS"/>
              <a:cs typeface="Trebuchet MS"/>
              <a:sym typeface="Trebuchet MS"/>
            </a:endParaRPr>
          </a:p>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Use Jupyter Notebook for interactive development and documentation of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5"/>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96" name="Google Shape;196;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7" name="Google Shape;197;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8" name="Google Shape;198;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9" name="Google Shape;199;p15"/>
          <p:cNvSpPr txBox="1"/>
          <p:nvPr>
            <p:ph type="title"/>
          </p:nvPr>
        </p:nvSpPr>
        <p:spPr>
          <a:xfrm>
            <a:off x="558165" y="385444"/>
            <a:ext cx="9728835" cy="982961"/>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200"/>
              <a:t>MY SOLUTION AND ITS VALUE PROPOSITION</a:t>
            </a:r>
            <a:endParaRPr sz="3200"/>
          </a:p>
        </p:txBody>
      </p:sp>
      <p:pic>
        <p:nvPicPr>
          <p:cNvPr id="200" name="Google Shape;200;p1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01" name="Google Shape;201;p1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2" name="Google Shape;202;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203" name="Google Shape;203;p15"/>
          <p:cNvSpPr txBox="1"/>
          <p:nvPr/>
        </p:nvSpPr>
        <p:spPr>
          <a:xfrm>
            <a:off x="2785872" y="1788467"/>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FF0000"/>
                </a:solidFill>
              </a:rPr>
              <a:t>VALUE PROPOSITION:</a:t>
            </a:r>
            <a:endParaRPr sz="2400">
              <a:solidFill>
                <a:srgbClr val="FF0000"/>
              </a:solidFill>
            </a:endParaRPr>
          </a:p>
        </p:txBody>
      </p:sp>
      <p:sp>
        <p:nvSpPr>
          <p:cNvPr id="204" name="Google Shape;204;p15"/>
          <p:cNvSpPr txBox="1"/>
          <p:nvPr/>
        </p:nvSpPr>
        <p:spPr>
          <a:xfrm>
            <a:off x="2864283" y="2346350"/>
            <a:ext cx="6099000" cy="36942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1800"/>
              <a:buFont typeface="Arial"/>
              <a:buChar char="•"/>
            </a:pPr>
            <a:r>
              <a:rPr lang="en-US" sz="1800">
                <a:latin typeface="Trebuchet MS"/>
                <a:ea typeface="Trebuchet MS"/>
                <a:cs typeface="Trebuchet MS"/>
                <a:sym typeface="Trebuchet MS"/>
              </a:rPr>
              <a:t> </a:t>
            </a:r>
            <a:r>
              <a:rPr lang="en-US" sz="1800">
                <a:latin typeface="Trebuchet MS"/>
                <a:ea typeface="Trebuchet MS"/>
                <a:cs typeface="Trebuchet MS"/>
                <a:sym typeface="Trebuchet MS"/>
              </a:rPr>
              <a:t>The solution is a machine learning model designed to accurately assess wine quality based on chemical and sensory features. It empowers winemakers, distributors, and consumers with insights for production optimization, inventory management, and informed purchasing decisions. By leveraging advanced algorithms, the model enhances efficiency, profitability, and customer satisfaction across the wine industry value chain.</a:t>
            </a:r>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