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76" r:id="rId7"/>
    <p:sldId id="277" r:id="rId8"/>
    <p:sldId id="278" r:id="rId9"/>
    <p:sldId id="261" r:id="rId10"/>
    <p:sldId id="266" r:id="rId11"/>
    <p:sldId id="267" r:id="rId12"/>
    <p:sldId id="262" r:id="rId13"/>
    <p:sldId id="270" r:id="rId14"/>
    <p:sldId id="271" r:id="rId15"/>
    <p:sldId id="272" r:id="rId16"/>
    <p:sldId id="268" r:id="rId17"/>
    <p:sldId id="263" r:id="rId18"/>
    <p:sldId id="264" r:id="rId19"/>
    <p:sldId id="269" r:id="rId20"/>
    <p:sldId id="273" r:id="rId21"/>
    <p:sldId id="274" r:id="rId22"/>
    <p:sldId id="275" r:id="rId23"/>
    <p:sldId id="26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105" d="100"/>
          <a:sy n="105" d="100"/>
        </p:scale>
        <p:origin x="82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492BB1F-DB31-4E83-81CE-193FF44BDCDC}" type="datetimeFigureOut">
              <a:rPr lang="tr-TR" smtClean="0"/>
              <a:t>10.06.2024</a:t>
            </a:fld>
            <a:endParaRPr lang="tr-TR"/>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tr-T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0828A34-F0B5-48A4-ADF7-31A175FED87A}" type="slidenum">
              <a:rPr lang="tr-TR" smtClean="0"/>
              <a:t>‹#›</a:t>
            </a:fld>
            <a:endParaRPr lang="tr-TR"/>
          </a:p>
        </p:txBody>
      </p:sp>
    </p:spTree>
    <p:extLst>
      <p:ext uri="{BB962C8B-B14F-4D97-AF65-F5344CB8AC3E}">
        <p14:creationId xmlns:p14="http://schemas.microsoft.com/office/powerpoint/2010/main" val="493992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492BB1F-DB31-4E83-81CE-193FF44BDCDC}" type="datetimeFigureOut">
              <a:rPr lang="tr-TR" smtClean="0"/>
              <a:t>10.06.2024</a:t>
            </a:fld>
            <a:endParaRPr lang="tr-TR"/>
          </a:p>
        </p:txBody>
      </p:sp>
      <p:sp>
        <p:nvSpPr>
          <p:cNvPr id="6" name="Footer Placeholder 5"/>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0828A34-F0B5-48A4-ADF7-31A175FED87A}" type="slidenum">
              <a:rPr lang="tr-TR" smtClean="0"/>
              <a:t>‹#›</a:t>
            </a:fld>
            <a:endParaRPr lang="tr-TR"/>
          </a:p>
        </p:txBody>
      </p:sp>
    </p:spTree>
    <p:extLst>
      <p:ext uri="{BB962C8B-B14F-4D97-AF65-F5344CB8AC3E}">
        <p14:creationId xmlns:p14="http://schemas.microsoft.com/office/powerpoint/2010/main" val="491960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Başlık ve Resim Yazısı">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tr-TR"/>
              <a:t>Asıl başlık stilini düzenlemek için tıklayın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D492BB1F-DB31-4E83-81CE-193FF44BDCDC}" type="datetimeFigureOut">
              <a:rPr lang="tr-TR" smtClean="0"/>
              <a:t>10.06.2024</a:t>
            </a:fld>
            <a:endParaRPr lang="tr-TR"/>
          </a:p>
        </p:txBody>
      </p:sp>
      <p:sp>
        <p:nvSpPr>
          <p:cNvPr id="5" name="Footer Placeholder 4"/>
          <p:cNvSpPr>
            <a:spLocks noGrp="1"/>
          </p:cNvSpPr>
          <p:nvPr>
            <p:ph type="ftr" sz="quarter" idx="11"/>
          </p:nvPr>
        </p:nvSpPr>
        <p:spPr/>
        <p:txBody>
          <a:bodyPr/>
          <a:lstStyle/>
          <a:p>
            <a:endParaRPr lang="tr-T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0828A34-F0B5-48A4-ADF7-31A175FED87A}" type="slidenum">
              <a:rPr lang="tr-TR" smtClean="0"/>
              <a:t>‹#›</a:t>
            </a:fld>
            <a:endParaRPr lang="tr-TR"/>
          </a:p>
        </p:txBody>
      </p:sp>
    </p:spTree>
    <p:extLst>
      <p:ext uri="{BB962C8B-B14F-4D97-AF65-F5344CB8AC3E}">
        <p14:creationId xmlns:p14="http://schemas.microsoft.com/office/powerpoint/2010/main" val="4278140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Resim Yazılı Alıntı">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tr-TR"/>
              <a:t>Asıl başlık stilini düzenlemek için tıklayın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D492BB1F-DB31-4E83-81CE-193FF44BDCDC}" type="datetimeFigureOut">
              <a:rPr lang="tr-TR" smtClean="0"/>
              <a:t>10.06.2024</a:t>
            </a:fld>
            <a:endParaRPr lang="tr-TR"/>
          </a:p>
        </p:txBody>
      </p:sp>
      <p:sp>
        <p:nvSpPr>
          <p:cNvPr id="5" name="Footer Placeholder 4"/>
          <p:cNvSpPr>
            <a:spLocks noGrp="1"/>
          </p:cNvSpPr>
          <p:nvPr>
            <p:ph type="ftr" sz="quarter" idx="11"/>
          </p:nvPr>
        </p:nvSpPr>
        <p:spPr/>
        <p:txBody>
          <a:bodyPr/>
          <a:lstStyle/>
          <a:p>
            <a:endParaRPr lang="tr-T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0828A34-F0B5-48A4-ADF7-31A175FED87A}" type="slidenum">
              <a:rPr lang="tr-TR" smtClean="0"/>
              <a:t>‹#›</a:t>
            </a:fld>
            <a:endParaRPr lang="tr-TR"/>
          </a:p>
        </p:txBody>
      </p:sp>
    </p:spTree>
    <p:extLst>
      <p:ext uri="{BB962C8B-B14F-4D97-AF65-F5344CB8AC3E}">
        <p14:creationId xmlns:p14="http://schemas.microsoft.com/office/powerpoint/2010/main" val="1347639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İsim Kartı">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D492BB1F-DB31-4E83-81CE-193FF44BDCDC}" type="datetimeFigureOut">
              <a:rPr lang="tr-TR" smtClean="0"/>
              <a:t>10.06.2024</a:t>
            </a:fld>
            <a:endParaRPr lang="tr-TR"/>
          </a:p>
        </p:txBody>
      </p:sp>
      <p:sp>
        <p:nvSpPr>
          <p:cNvPr id="5" name="Footer Placeholder 4"/>
          <p:cNvSpPr>
            <a:spLocks noGrp="1"/>
          </p:cNvSpPr>
          <p:nvPr>
            <p:ph type="ftr" sz="quarter" idx="11"/>
          </p:nvPr>
        </p:nvSpPr>
        <p:spPr/>
        <p:txBody>
          <a:bodyPr/>
          <a:lstStyle/>
          <a:p>
            <a:endParaRPr lang="tr-T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0828A34-F0B5-48A4-ADF7-31A175FED87A}" type="slidenum">
              <a:rPr lang="tr-TR" smtClean="0"/>
              <a:t>‹#›</a:t>
            </a:fld>
            <a:endParaRPr lang="tr-TR"/>
          </a:p>
        </p:txBody>
      </p:sp>
    </p:spTree>
    <p:extLst>
      <p:ext uri="{BB962C8B-B14F-4D97-AF65-F5344CB8AC3E}">
        <p14:creationId xmlns:p14="http://schemas.microsoft.com/office/powerpoint/2010/main" val="1935145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492BB1F-DB31-4E83-81CE-193FF44BDCDC}" type="datetimeFigureOut">
              <a:rPr lang="tr-TR" smtClean="0"/>
              <a:t>10.06.2024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C0828A34-F0B5-48A4-ADF7-31A175FED87A}" type="slidenum">
              <a:rPr lang="tr-TR" smtClean="0"/>
              <a:t>‹#›</a:t>
            </a:fld>
            <a:endParaRPr lang="tr-TR"/>
          </a:p>
        </p:txBody>
      </p:sp>
    </p:spTree>
    <p:extLst>
      <p:ext uri="{BB962C8B-B14F-4D97-AF65-F5344CB8AC3E}">
        <p14:creationId xmlns:p14="http://schemas.microsoft.com/office/powerpoint/2010/main" val="2224190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492BB1F-DB31-4E83-81CE-193FF44BDCDC}" type="datetimeFigureOut">
              <a:rPr lang="tr-TR" smtClean="0"/>
              <a:t>10.06.2024</a:t>
            </a:fld>
            <a:endParaRPr lang="tr-TR"/>
          </a:p>
        </p:txBody>
      </p:sp>
      <p:sp>
        <p:nvSpPr>
          <p:cNvPr id="8" name="Footer Placeholder 7"/>
          <p:cNvSpPr>
            <a:spLocks noGrp="1"/>
          </p:cNvSpPr>
          <p:nvPr>
            <p:ph type="ftr" sz="quarter" idx="11"/>
          </p:nvPr>
        </p:nvSpPr>
        <p:spPr>
          <a:xfrm>
            <a:off x="561111" y="6391838"/>
            <a:ext cx="3644282" cy="304801"/>
          </a:xfrm>
        </p:spPr>
        <p:txBody>
          <a:bodyPr/>
          <a:lstStyle/>
          <a:p>
            <a:endParaRPr lang="tr-TR"/>
          </a:p>
        </p:txBody>
      </p:sp>
      <p:sp>
        <p:nvSpPr>
          <p:cNvPr id="9" name="Slide Number Placeholder 8"/>
          <p:cNvSpPr>
            <a:spLocks noGrp="1"/>
          </p:cNvSpPr>
          <p:nvPr>
            <p:ph type="sldNum" sz="quarter" idx="12"/>
          </p:nvPr>
        </p:nvSpPr>
        <p:spPr/>
        <p:txBody>
          <a:bodyPr/>
          <a:lstStyle/>
          <a:p>
            <a:fld id="{C0828A34-F0B5-48A4-ADF7-31A175FED87A}" type="slidenum">
              <a:rPr lang="tr-TR" smtClean="0"/>
              <a:t>‹#›</a:t>
            </a:fld>
            <a:endParaRPr lang="tr-TR"/>
          </a:p>
        </p:txBody>
      </p:sp>
    </p:spTree>
    <p:extLst>
      <p:ext uri="{BB962C8B-B14F-4D97-AF65-F5344CB8AC3E}">
        <p14:creationId xmlns:p14="http://schemas.microsoft.com/office/powerpoint/2010/main" val="1228395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492BB1F-DB31-4E83-81CE-193FF44BDCDC}" type="datetimeFigureOut">
              <a:rPr lang="tr-TR" smtClean="0"/>
              <a:t>10.06.2024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0828A34-F0B5-48A4-ADF7-31A175FED87A}" type="slidenum">
              <a:rPr lang="tr-TR" smtClean="0"/>
              <a:t>‹#›</a:t>
            </a:fld>
            <a:endParaRPr lang="tr-TR"/>
          </a:p>
        </p:txBody>
      </p:sp>
    </p:spTree>
    <p:extLst>
      <p:ext uri="{BB962C8B-B14F-4D97-AF65-F5344CB8AC3E}">
        <p14:creationId xmlns:p14="http://schemas.microsoft.com/office/powerpoint/2010/main" val="1943239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492BB1F-DB31-4E83-81CE-193FF44BDCDC}" type="datetimeFigureOut">
              <a:rPr lang="tr-TR" smtClean="0"/>
              <a:t>10.06.2024</a:t>
            </a:fld>
            <a:endParaRPr lang="tr-TR"/>
          </a:p>
        </p:txBody>
      </p:sp>
      <p:sp>
        <p:nvSpPr>
          <p:cNvPr id="5" name="Footer Placeholder 4"/>
          <p:cNvSpPr>
            <a:spLocks noGrp="1"/>
          </p:cNvSpPr>
          <p:nvPr>
            <p:ph type="ftr" sz="quarter" idx="11"/>
          </p:nvPr>
        </p:nvSpPr>
        <p:spPr/>
        <p:txBody>
          <a:bodyPr/>
          <a:lstStyle/>
          <a:p>
            <a:endParaRPr lang="tr-T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0828A34-F0B5-48A4-ADF7-31A175FED87A}" type="slidenum">
              <a:rPr lang="tr-TR" smtClean="0"/>
              <a:t>‹#›</a:t>
            </a:fld>
            <a:endParaRPr lang="tr-TR"/>
          </a:p>
        </p:txBody>
      </p:sp>
    </p:spTree>
    <p:extLst>
      <p:ext uri="{BB962C8B-B14F-4D97-AF65-F5344CB8AC3E}">
        <p14:creationId xmlns:p14="http://schemas.microsoft.com/office/powerpoint/2010/main" val="1106799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492BB1F-DB31-4E83-81CE-193FF44BDCDC}" type="datetimeFigureOut">
              <a:rPr lang="tr-TR" smtClean="0"/>
              <a:t>10.06.2024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0828A34-F0B5-48A4-ADF7-31A175FED87A}" type="slidenum">
              <a:rPr lang="tr-TR" smtClean="0"/>
              <a:t>‹#›</a:t>
            </a:fld>
            <a:endParaRPr lang="tr-TR"/>
          </a:p>
        </p:txBody>
      </p:sp>
    </p:spTree>
    <p:extLst>
      <p:ext uri="{BB962C8B-B14F-4D97-AF65-F5344CB8AC3E}">
        <p14:creationId xmlns:p14="http://schemas.microsoft.com/office/powerpoint/2010/main" val="3032270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D492BB1F-DB31-4E83-81CE-193FF44BDCDC}" type="datetimeFigureOut">
              <a:rPr lang="tr-TR" smtClean="0"/>
              <a:t>10.06.2024</a:t>
            </a:fld>
            <a:endParaRPr lang="tr-TR"/>
          </a:p>
        </p:txBody>
      </p:sp>
      <p:sp>
        <p:nvSpPr>
          <p:cNvPr id="5" name="Footer Placeholder 4"/>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0828A34-F0B5-48A4-ADF7-31A175FED87A}" type="slidenum">
              <a:rPr lang="tr-TR" smtClean="0"/>
              <a:t>‹#›</a:t>
            </a:fld>
            <a:endParaRPr lang="tr-TR"/>
          </a:p>
        </p:txBody>
      </p:sp>
    </p:spTree>
    <p:extLst>
      <p:ext uri="{BB962C8B-B14F-4D97-AF65-F5344CB8AC3E}">
        <p14:creationId xmlns:p14="http://schemas.microsoft.com/office/powerpoint/2010/main" val="3966261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D492BB1F-DB31-4E83-81CE-193FF44BDCDC}" type="datetimeFigureOut">
              <a:rPr lang="tr-TR" smtClean="0"/>
              <a:t>10.06.2024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0828A34-F0B5-48A4-ADF7-31A175FED87A}" type="slidenum">
              <a:rPr lang="tr-TR" smtClean="0"/>
              <a:t>‹#›</a:t>
            </a:fld>
            <a:endParaRPr lang="tr-TR"/>
          </a:p>
        </p:txBody>
      </p:sp>
    </p:spTree>
    <p:extLst>
      <p:ext uri="{BB962C8B-B14F-4D97-AF65-F5344CB8AC3E}">
        <p14:creationId xmlns:p14="http://schemas.microsoft.com/office/powerpoint/2010/main" val="3931511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D492BB1F-DB31-4E83-81CE-193FF44BDCDC}" type="datetimeFigureOut">
              <a:rPr lang="tr-TR" smtClean="0"/>
              <a:t>10.06.2024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C0828A34-F0B5-48A4-ADF7-31A175FED87A}" type="slidenum">
              <a:rPr lang="tr-TR" smtClean="0"/>
              <a:t>‹#›</a:t>
            </a:fld>
            <a:endParaRPr lang="tr-TR"/>
          </a:p>
        </p:txBody>
      </p:sp>
    </p:spTree>
    <p:extLst>
      <p:ext uri="{BB962C8B-B14F-4D97-AF65-F5344CB8AC3E}">
        <p14:creationId xmlns:p14="http://schemas.microsoft.com/office/powerpoint/2010/main" val="4192007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D492BB1F-DB31-4E83-81CE-193FF44BDCDC}" type="datetimeFigureOut">
              <a:rPr lang="tr-TR" smtClean="0"/>
              <a:t>10.06.2024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0828A34-F0B5-48A4-ADF7-31A175FED87A}" type="slidenum">
              <a:rPr lang="tr-TR" smtClean="0"/>
              <a:t>‹#›</a:t>
            </a:fld>
            <a:endParaRPr lang="tr-TR"/>
          </a:p>
        </p:txBody>
      </p:sp>
    </p:spTree>
    <p:extLst>
      <p:ext uri="{BB962C8B-B14F-4D97-AF65-F5344CB8AC3E}">
        <p14:creationId xmlns:p14="http://schemas.microsoft.com/office/powerpoint/2010/main" val="3531899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92BB1F-DB31-4E83-81CE-193FF44BDCDC}" type="datetimeFigureOut">
              <a:rPr lang="tr-TR" smtClean="0"/>
              <a:t>10.06.2024</a:t>
            </a:fld>
            <a:endParaRPr lang="tr-TR"/>
          </a:p>
        </p:txBody>
      </p:sp>
      <p:sp>
        <p:nvSpPr>
          <p:cNvPr id="3" name="Footer Placeholder 2"/>
          <p:cNvSpPr>
            <a:spLocks noGrp="1"/>
          </p:cNvSpPr>
          <p:nvPr>
            <p:ph type="ftr" sz="quarter" idx="11"/>
          </p:nvPr>
        </p:nvSpPr>
        <p:spPr/>
        <p:txBody>
          <a:bodyPr/>
          <a:lstStyle/>
          <a:p>
            <a:endParaRPr lang="tr-T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0828A34-F0B5-48A4-ADF7-31A175FED87A}" type="slidenum">
              <a:rPr lang="tr-TR" smtClean="0"/>
              <a:t>‹#›</a:t>
            </a:fld>
            <a:endParaRPr lang="tr-TR"/>
          </a:p>
        </p:txBody>
      </p:sp>
    </p:spTree>
    <p:extLst>
      <p:ext uri="{BB962C8B-B14F-4D97-AF65-F5344CB8AC3E}">
        <p14:creationId xmlns:p14="http://schemas.microsoft.com/office/powerpoint/2010/main" val="1316314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492BB1F-DB31-4E83-81CE-193FF44BDCDC}" type="datetimeFigureOut">
              <a:rPr lang="tr-TR" smtClean="0"/>
              <a:t>10.06.2024</a:t>
            </a:fld>
            <a:endParaRPr lang="tr-TR"/>
          </a:p>
        </p:txBody>
      </p:sp>
      <p:sp>
        <p:nvSpPr>
          <p:cNvPr id="6" name="Footer Placeholder 5"/>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0828A34-F0B5-48A4-ADF7-31A175FED87A}" type="slidenum">
              <a:rPr lang="tr-TR" smtClean="0"/>
              <a:t>‹#›</a:t>
            </a:fld>
            <a:endParaRPr lang="tr-TR"/>
          </a:p>
        </p:txBody>
      </p:sp>
    </p:spTree>
    <p:extLst>
      <p:ext uri="{BB962C8B-B14F-4D97-AF65-F5344CB8AC3E}">
        <p14:creationId xmlns:p14="http://schemas.microsoft.com/office/powerpoint/2010/main" val="1507371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tr-TR"/>
              <a:t>Resim eklemek için simgeye tıklayın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492BB1F-DB31-4E83-81CE-193FF44BDCDC}" type="datetimeFigureOut">
              <a:rPr lang="tr-TR" smtClean="0"/>
              <a:t>10.06.2024</a:t>
            </a:fld>
            <a:endParaRPr lang="tr-TR"/>
          </a:p>
        </p:txBody>
      </p:sp>
      <p:sp>
        <p:nvSpPr>
          <p:cNvPr id="6" name="Footer Placeholder 5"/>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0828A34-F0B5-48A4-ADF7-31A175FED87A}" type="slidenum">
              <a:rPr lang="tr-TR" smtClean="0"/>
              <a:t>‹#›</a:t>
            </a:fld>
            <a:endParaRPr lang="tr-TR"/>
          </a:p>
        </p:txBody>
      </p:sp>
    </p:spTree>
    <p:extLst>
      <p:ext uri="{BB962C8B-B14F-4D97-AF65-F5344CB8AC3E}">
        <p14:creationId xmlns:p14="http://schemas.microsoft.com/office/powerpoint/2010/main" val="3778370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492BB1F-DB31-4E83-81CE-193FF44BDCDC}" type="datetimeFigureOut">
              <a:rPr lang="tr-TR" smtClean="0"/>
              <a:t>10.06.2024</a:t>
            </a:fld>
            <a:endParaRPr lang="tr-TR"/>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tr-T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0828A34-F0B5-48A4-ADF7-31A175FED87A}" type="slidenum">
              <a:rPr lang="tr-TR" smtClean="0"/>
              <a:t>‹#›</a:t>
            </a:fld>
            <a:endParaRPr lang="tr-TR"/>
          </a:p>
        </p:txBody>
      </p:sp>
    </p:spTree>
    <p:extLst>
      <p:ext uri="{BB962C8B-B14F-4D97-AF65-F5344CB8AC3E}">
        <p14:creationId xmlns:p14="http://schemas.microsoft.com/office/powerpoint/2010/main" val="4936545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9CC028-DB3E-5EEB-BDAF-E247BBDC183A}"/>
              </a:ext>
            </a:extLst>
          </p:cNvPr>
          <p:cNvSpPr>
            <a:spLocks noGrp="1"/>
          </p:cNvSpPr>
          <p:nvPr>
            <p:ph type="ctrTitle"/>
          </p:nvPr>
        </p:nvSpPr>
        <p:spPr>
          <a:xfrm>
            <a:off x="1683171" y="1439883"/>
            <a:ext cx="8825658" cy="2677648"/>
          </a:xfrm>
        </p:spPr>
        <p:txBody>
          <a:bodyPr>
            <a:normAutofit fontScale="90000"/>
          </a:bodyPr>
          <a:lstStyle/>
          <a:p>
            <a:pPr algn="ctr"/>
            <a:br>
              <a:rPr lang="tr-TR" dirty="0">
                <a:latin typeface="Times New Roman" panose="02020603050405020304" pitchFamily="18" charset="0"/>
                <a:cs typeface="Times New Roman" panose="02020603050405020304" pitchFamily="18" charset="0"/>
              </a:rPr>
            </a:br>
            <a:br>
              <a:rPr lang="tr-TR" dirty="0">
                <a:latin typeface="Times New Roman" panose="02020603050405020304" pitchFamily="18" charset="0"/>
                <a:cs typeface="Times New Roman" panose="02020603050405020304" pitchFamily="18" charset="0"/>
              </a:rPr>
            </a:br>
            <a:r>
              <a:rPr lang="tr-TR" b="0" i="0" dirty="0">
                <a:solidFill>
                  <a:schemeClr val="bg1"/>
                </a:solidFill>
                <a:effectLst/>
                <a:latin typeface="Times New Roman" panose="02020603050405020304" pitchFamily="18" charset="0"/>
                <a:cs typeface="Times New Roman" panose="02020603050405020304" pitchFamily="18" charset="0"/>
              </a:rPr>
              <a:t>BYM308</a:t>
            </a:r>
            <a:br>
              <a:rPr lang="tr-TR" b="0" i="0" dirty="0">
                <a:solidFill>
                  <a:srgbClr val="262626"/>
                </a:solidFill>
                <a:effectLst/>
                <a:highlight>
                  <a:srgbClr val="FFFFFF"/>
                </a:highlight>
                <a:latin typeface="Times New Roman" panose="02020603050405020304" pitchFamily="18" charset="0"/>
                <a:cs typeface="Times New Roman" panose="02020603050405020304" pitchFamily="18" charset="0"/>
              </a:rPr>
            </a:br>
            <a:r>
              <a:rPr lang="tr-TR" dirty="0">
                <a:latin typeface="Times New Roman" panose="02020603050405020304" pitchFamily="18" charset="0"/>
                <a:cs typeface="Times New Roman" panose="02020603050405020304" pitchFamily="18" charset="0"/>
              </a:rPr>
              <a:t>Kalp Hastalıkları Teşhisinde Yapay Sinir Ağı Uygulaması</a:t>
            </a:r>
          </a:p>
        </p:txBody>
      </p:sp>
      <p:sp>
        <p:nvSpPr>
          <p:cNvPr id="3" name="Alt Başlık 2">
            <a:extLst>
              <a:ext uri="{FF2B5EF4-FFF2-40B4-BE49-F238E27FC236}">
                <a16:creationId xmlns:a16="http://schemas.microsoft.com/office/drawing/2014/main" id="{673989B0-4DE8-F85A-8209-8F8E8542A5BD}"/>
              </a:ext>
            </a:extLst>
          </p:cNvPr>
          <p:cNvSpPr>
            <a:spLocks noGrp="1"/>
          </p:cNvSpPr>
          <p:nvPr>
            <p:ph type="subTitle" idx="1"/>
          </p:nvPr>
        </p:nvSpPr>
        <p:spPr>
          <a:xfrm>
            <a:off x="3979439" y="4323463"/>
            <a:ext cx="4233122" cy="532039"/>
          </a:xfrm>
        </p:spPr>
        <p:txBody>
          <a:bodyPr/>
          <a:lstStyle/>
          <a:p>
            <a:r>
              <a:rPr lang="tr-TR" sz="2400" i="1" dirty="0">
                <a:latin typeface="Times New Roman" panose="02020603050405020304" pitchFamily="18" charset="0"/>
                <a:cs typeface="Times New Roman" panose="02020603050405020304" pitchFamily="18" charset="0"/>
              </a:rPr>
              <a:t>DÖNEM PROJESİ SUNUMU</a:t>
            </a:r>
            <a:endParaRPr lang="tr-TR" dirty="0">
              <a:latin typeface="Times New Roman" panose="02020603050405020304" pitchFamily="18" charset="0"/>
              <a:cs typeface="Times New Roman" panose="02020603050405020304" pitchFamily="18" charset="0"/>
            </a:endParaRPr>
          </a:p>
        </p:txBody>
      </p:sp>
      <p:sp>
        <p:nvSpPr>
          <p:cNvPr id="4" name="Metin kutusu 3">
            <a:extLst>
              <a:ext uri="{FF2B5EF4-FFF2-40B4-BE49-F238E27FC236}">
                <a16:creationId xmlns:a16="http://schemas.microsoft.com/office/drawing/2014/main" id="{F2307943-BE5F-C4BA-7170-DBFB5EF13FEB}"/>
              </a:ext>
            </a:extLst>
          </p:cNvPr>
          <p:cNvSpPr txBox="1"/>
          <p:nvPr/>
        </p:nvSpPr>
        <p:spPr>
          <a:xfrm>
            <a:off x="8996517" y="5380672"/>
            <a:ext cx="3342968" cy="1477328"/>
          </a:xfrm>
          <a:prstGeom prst="rect">
            <a:avLst/>
          </a:prstGeom>
          <a:noFill/>
        </p:spPr>
        <p:txBody>
          <a:bodyPr wrap="square" rtlCol="0">
            <a:spAutoFit/>
          </a:bodyPr>
          <a:lstStyle/>
          <a:p>
            <a:pPr rtl="0"/>
            <a:r>
              <a:rPr lang="tr-TR" sz="1800" dirty="0">
                <a:solidFill>
                  <a:schemeClr val="bg1"/>
                </a:solidFill>
                <a:latin typeface="Times New Roman" panose="02020603050405020304" pitchFamily="18" charset="0"/>
                <a:cs typeface="Times New Roman" panose="02020603050405020304" pitchFamily="18" charset="0"/>
              </a:rPr>
              <a:t>Furkan Karan 210609010</a:t>
            </a:r>
          </a:p>
          <a:p>
            <a:r>
              <a:rPr lang="tr-TR" sz="1800" dirty="0">
                <a:solidFill>
                  <a:schemeClr val="bg1"/>
                </a:solidFill>
                <a:latin typeface="Times New Roman" panose="02020603050405020304" pitchFamily="18" charset="0"/>
                <a:cs typeface="Times New Roman" panose="02020603050405020304" pitchFamily="18" charset="0"/>
              </a:rPr>
              <a:t>Lalegül Yıldırım210609016</a:t>
            </a:r>
          </a:p>
          <a:p>
            <a:pPr rtl="0"/>
            <a:r>
              <a:rPr lang="tr-TR" sz="1800" dirty="0">
                <a:solidFill>
                  <a:schemeClr val="bg1"/>
                </a:solidFill>
                <a:latin typeface="Times New Roman" panose="02020603050405020304" pitchFamily="18" charset="0"/>
                <a:cs typeface="Times New Roman" panose="02020603050405020304" pitchFamily="18" charset="0"/>
              </a:rPr>
              <a:t>Ilgın </a:t>
            </a:r>
            <a:r>
              <a:rPr lang="tr-TR" sz="1800" dirty="0" err="1">
                <a:solidFill>
                  <a:schemeClr val="bg1"/>
                </a:solidFill>
                <a:latin typeface="Times New Roman" panose="02020603050405020304" pitchFamily="18" charset="0"/>
                <a:cs typeface="Times New Roman" panose="02020603050405020304" pitchFamily="18" charset="0"/>
              </a:rPr>
              <a:t>Çutok</a:t>
            </a:r>
            <a:r>
              <a:rPr lang="tr-TR" sz="1800" dirty="0">
                <a:solidFill>
                  <a:schemeClr val="bg1"/>
                </a:solidFill>
                <a:latin typeface="Times New Roman" panose="02020603050405020304" pitchFamily="18" charset="0"/>
                <a:cs typeface="Times New Roman" panose="02020603050405020304" pitchFamily="18" charset="0"/>
              </a:rPr>
              <a:t> 210609011</a:t>
            </a:r>
          </a:p>
          <a:p>
            <a:endParaRPr lang="tr-TR" sz="1800" dirty="0">
              <a:solidFill>
                <a:schemeClr val="tx1"/>
              </a:solidFill>
              <a:latin typeface="Arial" panose="020B0604020202020204" pitchFamily="34" charset="0"/>
              <a:cs typeface="Arial" panose="020B0604020202020204" pitchFamily="34" charset="0"/>
            </a:endParaRPr>
          </a:p>
          <a:p>
            <a:endParaRPr lang="tr-TR" dirty="0"/>
          </a:p>
        </p:txBody>
      </p:sp>
    </p:spTree>
    <p:extLst>
      <p:ext uri="{BB962C8B-B14F-4D97-AF65-F5344CB8AC3E}">
        <p14:creationId xmlns:p14="http://schemas.microsoft.com/office/powerpoint/2010/main" val="1748844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9D2415-4104-B3AD-69BF-AE91E5C39F42}"/>
              </a:ext>
            </a:extLst>
          </p:cNvPr>
          <p:cNvSpPr>
            <a:spLocks noGrp="1"/>
          </p:cNvSpPr>
          <p:nvPr>
            <p:ph type="title"/>
          </p:nvPr>
        </p:nvSpPr>
        <p:spPr/>
        <p:txBody>
          <a:bodyPr/>
          <a:lstStyle/>
          <a:p>
            <a:endParaRPr lang="tr-TR" dirty="0"/>
          </a:p>
        </p:txBody>
      </p:sp>
      <p:sp>
        <p:nvSpPr>
          <p:cNvPr id="3" name="İçerik Yer Tutucusu 2">
            <a:extLst>
              <a:ext uri="{FF2B5EF4-FFF2-40B4-BE49-F238E27FC236}">
                <a16:creationId xmlns:a16="http://schemas.microsoft.com/office/drawing/2014/main" id="{63D05C61-4326-9014-4B17-9495D2B9CD5C}"/>
              </a:ext>
            </a:extLst>
          </p:cNvPr>
          <p:cNvSpPr>
            <a:spLocks noGrp="1"/>
          </p:cNvSpPr>
          <p:nvPr>
            <p:ph idx="1"/>
          </p:nvPr>
        </p:nvSpPr>
        <p:spPr>
          <a:xfrm>
            <a:off x="6017342" y="2554339"/>
            <a:ext cx="5634755" cy="3416300"/>
          </a:xfrm>
        </p:spPr>
        <p:txBody>
          <a:bodyPr>
            <a:normAutofit fontScale="92500" lnSpcReduction="10000"/>
          </a:bodyPr>
          <a:lstStyle/>
          <a:p>
            <a:pPr>
              <a:buFont typeface="Arial" panose="020B0604020202020204" pitchFamily="34" charset="0"/>
              <a:buChar char="•"/>
            </a:pPr>
            <a:r>
              <a:rPr lang="tr-TR" b="1" dirty="0"/>
              <a:t>0 (Kalp Hastalığı Yok)</a:t>
            </a:r>
            <a:r>
              <a:rPr lang="tr-TR" dirty="0"/>
              <a:t>: Grafikte "0" etiketi altında görülen sütun, kalp hastalığı olmayan örneklerin sayısını temsil eder.</a:t>
            </a:r>
          </a:p>
          <a:p>
            <a:pPr>
              <a:buFont typeface="Arial" panose="020B0604020202020204" pitchFamily="34" charset="0"/>
              <a:buChar char="•"/>
            </a:pPr>
            <a:r>
              <a:rPr lang="tr-TR" b="1" dirty="0"/>
              <a:t>1 (Kalp Hastalığı Var)</a:t>
            </a:r>
            <a:r>
              <a:rPr lang="tr-TR" dirty="0"/>
              <a:t>: Grafikte "1" etiketi altında görülen sütun, kalp hastalığı olan örneklerin sayısını temsil eder.</a:t>
            </a:r>
          </a:p>
          <a:p>
            <a:r>
              <a:rPr lang="tr-TR" dirty="0"/>
              <a:t>Grafikte, her iki sınıfın örnek sayılarının birbirine yakın olduğu gözlemlenmektedir. Bu, veri setinde sınıf dengesizliği olmadığını ve her iki sınıfın da model eğitimi için yeterli sayıda örneğe sahip olduğunu gösterir. Sınıf dengesizliği olmadığında, modelin her iki sınıf için de dengeli bir performans göstermesi beklenir.</a:t>
            </a:r>
          </a:p>
          <a:p>
            <a:endParaRPr lang="tr-TR" dirty="0"/>
          </a:p>
        </p:txBody>
      </p:sp>
      <p:pic>
        <p:nvPicPr>
          <p:cNvPr id="5" name="Resim 4">
            <a:extLst>
              <a:ext uri="{FF2B5EF4-FFF2-40B4-BE49-F238E27FC236}">
                <a16:creationId xmlns:a16="http://schemas.microsoft.com/office/drawing/2014/main" id="{B031E31B-22E5-3212-3A1F-B2A3090118EA}"/>
              </a:ext>
            </a:extLst>
          </p:cNvPr>
          <p:cNvPicPr>
            <a:picLocks noChangeAspect="1"/>
          </p:cNvPicPr>
          <p:nvPr/>
        </p:nvPicPr>
        <p:blipFill>
          <a:blip r:embed="rId2"/>
          <a:stretch>
            <a:fillRect/>
          </a:stretch>
        </p:blipFill>
        <p:spPr>
          <a:xfrm>
            <a:off x="0" y="2309182"/>
            <a:ext cx="5715544" cy="4317760"/>
          </a:xfrm>
          <a:prstGeom prst="rect">
            <a:avLst/>
          </a:prstGeom>
        </p:spPr>
      </p:pic>
    </p:spTree>
    <p:extLst>
      <p:ext uri="{BB962C8B-B14F-4D97-AF65-F5344CB8AC3E}">
        <p14:creationId xmlns:p14="http://schemas.microsoft.com/office/powerpoint/2010/main" val="4114779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91541C-B77B-31E8-E992-D9586776315F}"/>
              </a:ext>
            </a:extLst>
          </p:cNvPr>
          <p:cNvSpPr>
            <a:spLocks noGrp="1"/>
          </p:cNvSpPr>
          <p:nvPr>
            <p:ph type="title"/>
          </p:nvPr>
        </p:nvSpPr>
        <p:spPr/>
        <p:txBody>
          <a:bodyPr/>
          <a:lstStyle/>
          <a:p>
            <a:r>
              <a:rPr lang="tr-TR" dirty="0"/>
              <a:t>MODEL PERFORMANSI</a:t>
            </a:r>
          </a:p>
        </p:txBody>
      </p:sp>
      <p:pic>
        <p:nvPicPr>
          <p:cNvPr id="5" name="İçerik Yer Tutucusu 4" descr="metin, ekran görüntüsü, dikdörtgen, kare içeren bir resim&#10;&#10;Açıklama otomatik olarak oluşturuldu">
            <a:extLst>
              <a:ext uri="{FF2B5EF4-FFF2-40B4-BE49-F238E27FC236}">
                <a16:creationId xmlns:a16="http://schemas.microsoft.com/office/drawing/2014/main" id="{9C8BA275-74A6-F244-EA5F-4687EABA15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83141" y="2603500"/>
            <a:ext cx="3770031" cy="3416300"/>
          </a:xfrm>
        </p:spPr>
      </p:pic>
    </p:spTree>
    <p:extLst>
      <p:ext uri="{BB962C8B-B14F-4D97-AF65-F5344CB8AC3E}">
        <p14:creationId xmlns:p14="http://schemas.microsoft.com/office/powerpoint/2010/main" val="2708411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9CC028-DB3E-5EEB-BDAF-E247BBDC183A}"/>
              </a:ext>
            </a:extLst>
          </p:cNvPr>
          <p:cNvSpPr>
            <a:spLocks noGrp="1"/>
          </p:cNvSpPr>
          <p:nvPr>
            <p:ph type="ctrTitle"/>
          </p:nvPr>
        </p:nvSpPr>
        <p:spPr>
          <a:xfrm>
            <a:off x="972075" y="1639977"/>
            <a:ext cx="8825658" cy="643467"/>
          </a:xfrm>
        </p:spPr>
        <p:txBody>
          <a:bodyPr/>
          <a:lstStyle/>
          <a:p>
            <a:r>
              <a:rPr lang="tr-TR" b="1" dirty="0"/>
              <a:t>Yapay Sinir Ağı Modelinin Yapısı</a:t>
            </a:r>
            <a:endParaRPr lang="tr-TR" dirty="0"/>
          </a:p>
        </p:txBody>
      </p:sp>
      <p:sp>
        <p:nvSpPr>
          <p:cNvPr id="3" name="Alt Başlık 2">
            <a:extLst>
              <a:ext uri="{FF2B5EF4-FFF2-40B4-BE49-F238E27FC236}">
                <a16:creationId xmlns:a16="http://schemas.microsoft.com/office/drawing/2014/main" id="{673989B0-4DE8-F85A-8209-8F8E8542A5BD}"/>
              </a:ext>
            </a:extLst>
          </p:cNvPr>
          <p:cNvSpPr>
            <a:spLocks noGrp="1"/>
          </p:cNvSpPr>
          <p:nvPr>
            <p:ph type="subTitle" idx="1"/>
          </p:nvPr>
        </p:nvSpPr>
        <p:spPr>
          <a:xfrm>
            <a:off x="1109235" y="2283444"/>
            <a:ext cx="8825658" cy="4190507"/>
          </a:xfrm>
        </p:spPr>
        <p:txBody>
          <a:bodyPr>
            <a:noAutofit/>
          </a:bodyPr>
          <a:lstStyle/>
          <a:p>
            <a:r>
              <a:rPr lang="tr-TR" sz="1100" b="1" dirty="0">
                <a:solidFill>
                  <a:schemeClr val="bg1"/>
                </a:solidFill>
              </a:rPr>
              <a:t>Nöron Sayısı ve Aktivasyon Fonksiyonları</a:t>
            </a:r>
          </a:p>
          <a:p>
            <a:r>
              <a:rPr lang="tr-TR" sz="1100" dirty="0">
                <a:solidFill>
                  <a:schemeClr val="bg1"/>
                </a:solidFill>
              </a:rPr>
              <a:t>Her bir katmandaki nöron sayısı ve aktivasyon fonksiyonları aşağıdaki gibidir:</a:t>
            </a:r>
          </a:p>
          <a:p>
            <a:r>
              <a:rPr lang="tr-TR" sz="1100" b="1" dirty="0">
                <a:solidFill>
                  <a:schemeClr val="bg1"/>
                </a:solidFill>
              </a:rPr>
              <a:t>1. Gizli Katman:</a:t>
            </a:r>
            <a:endParaRPr lang="tr-TR" sz="1100" dirty="0">
              <a:solidFill>
                <a:schemeClr val="bg1"/>
              </a:solidFill>
            </a:endParaRPr>
          </a:p>
          <a:p>
            <a:pPr marL="742950" lvl="1" indent="-285750">
              <a:buFont typeface="+mj-lt"/>
              <a:buAutoNum type="arabicPeriod"/>
            </a:pPr>
            <a:r>
              <a:rPr lang="tr-TR" sz="1100" dirty="0">
                <a:solidFill>
                  <a:schemeClr val="bg1"/>
                </a:solidFill>
              </a:rPr>
              <a:t>Nöron Sayısı: 16</a:t>
            </a:r>
          </a:p>
          <a:p>
            <a:pPr marL="742950" lvl="1" indent="-285750">
              <a:buFont typeface="+mj-lt"/>
              <a:buAutoNum type="arabicPeriod"/>
            </a:pPr>
            <a:r>
              <a:rPr lang="tr-TR" sz="1100" dirty="0">
                <a:solidFill>
                  <a:schemeClr val="bg1"/>
                </a:solidFill>
              </a:rPr>
              <a:t>Aktivasyon Fonksiyonu: </a:t>
            </a:r>
            <a:r>
              <a:rPr lang="tr-TR" sz="1100" dirty="0" err="1">
                <a:solidFill>
                  <a:schemeClr val="bg1"/>
                </a:solidFill>
              </a:rPr>
              <a:t>ReLU</a:t>
            </a:r>
            <a:r>
              <a:rPr lang="tr-TR" sz="1100" dirty="0">
                <a:solidFill>
                  <a:schemeClr val="bg1"/>
                </a:solidFill>
              </a:rPr>
              <a:t> (</a:t>
            </a:r>
            <a:r>
              <a:rPr lang="tr-TR" sz="1100" dirty="0" err="1">
                <a:solidFill>
                  <a:schemeClr val="bg1"/>
                </a:solidFill>
              </a:rPr>
              <a:t>Rectified</a:t>
            </a:r>
            <a:r>
              <a:rPr lang="tr-TR" sz="1100" dirty="0">
                <a:solidFill>
                  <a:schemeClr val="bg1"/>
                </a:solidFill>
              </a:rPr>
              <a:t> </a:t>
            </a:r>
            <a:r>
              <a:rPr lang="tr-TR" sz="1100" dirty="0" err="1">
                <a:solidFill>
                  <a:schemeClr val="bg1"/>
                </a:solidFill>
              </a:rPr>
              <a:t>Linear</a:t>
            </a:r>
            <a:r>
              <a:rPr lang="tr-TR" sz="1100" dirty="0">
                <a:solidFill>
                  <a:schemeClr val="bg1"/>
                </a:solidFill>
              </a:rPr>
              <a:t> </a:t>
            </a:r>
            <a:r>
              <a:rPr lang="tr-TR" sz="1100" dirty="0" err="1">
                <a:solidFill>
                  <a:schemeClr val="bg1"/>
                </a:solidFill>
              </a:rPr>
              <a:t>Unit</a:t>
            </a:r>
            <a:r>
              <a:rPr lang="tr-TR" sz="1100" dirty="0">
                <a:solidFill>
                  <a:schemeClr val="bg1"/>
                </a:solidFill>
              </a:rPr>
              <a:t>)</a:t>
            </a:r>
          </a:p>
          <a:p>
            <a:pPr marL="742950" lvl="1" indent="-285750">
              <a:buFont typeface="+mj-lt"/>
              <a:buAutoNum type="arabicPeriod"/>
            </a:pPr>
            <a:r>
              <a:rPr lang="tr-TR" sz="1100" dirty="0">
                <a:solidFill>
                  <a:schemeClr val="bg1"/>
                </a:solidFill>
              </a:rPr>
              <a:t>Kernel Düzenleyici: L2 (0.01)</a:t>
            </a:r>
          </a:p>
          <a:p>
            <a:r>
              <a:rPr lang="tr-TR" sz="1100" b="1" dirty="0">
                <a:solidFill>
                  <a:schemeClr val="bg1"/>
                </a:solidFill>
              </a:rPr>
              <a:t>2. Gizli Katman:</a:t>
            </a:r>
            <a:endParaRPr lang="tr-TR" sz="1100" dirty="0">
              <a:solidFill>
                <a:schemeClr val="bg1"/>
              </a:solidFill>
            </a:endParaRPr>
          </a:p>
          <a:p>
            <a:pPr marL="742950" lvl="1" indent="-285750">
              <a:buFont typeface="+mj-lt"/>
              <a:buAutoNum type="arabicPeriod"/>
            </a:pPr>
            <a:r>
              <a:rPr lang="tr-TR" sz="1100" dirty="0">
                <a:solidFill>
                  <a:schemeClr val="bg1"/>
                </a:solidFill>
              </a:rPr>
              <a:t>Nöron Sayısı: 16</a:t>
            </a:r>
          </a:p>
          <a:p>
            <a:pPr marL="742950" lvl="1" indent="-285750">
              <a:buFont typeface="+mj-lt"/>
              <a:buAutoNum type="arabicPeriod"/>
            </a:pPr>
            <a:r>
              <a:rPr lang="tr-TR" sz="1100" dirty="0">
                <a:solidFill>
                  <a:schemeClr val="bg1"/>
                </a:solidFill>
              </a:rPr>
              <a:t>Aktivasyon Fonksiyonu: </a:t>
            </a:r>
            <a:r>
              <a:rPr lang="tr-TR" sz="1100" dirty="0" err="1">
                <a:solidFill>
                  <a:schemeClr val="bg1"/>
                </a:solidFill>
              </a:rPr>
              <a:t>ReLU</a:t>
            </a:r>
            <a:r>
              <a:rPr lang="tr-TR" sz="1100" dirty="0">
                <a:solidFill>
                  <a:schemeClr val="bg1"/>
                </a:solidFill>
              </a:rPr>
              <a:t> (</a:t>
            </a:r>
            <a:r>
              <a:rPr lang="tr-TR" sz="1100" dirty="0" err="1">
                <a:solidFill>
                  <a:schemeClr val="bg1"/>
                </a:solidFill>
              </a:rPr>
              <a:t>Rectified</a:t>
            </a:r>
            <a:r>
              <a:rPr lang="tr-TR" sz="1100" dirty="0">
                <a:solidFill>
                  <a:schemeClr val="bg1"/>
                </a:solidFill>
              </a:rPr>
              <a:t> </a:t>
            </a:r>
            <a:r>
              <a:rPr lang="tr-TR" sz="1100" dirty="0" err="1">
                <a:solidFill>
                  <a:schemeClr val="bg1"/>
                </a:solidFill>
              </a:rPr>
              <a:t>Linear</a:t>
            </a:r>
            <a:r>
              <a:rPr lang="tr-TR" sz="1100" dirty="0">
                <a:solidFill>
                  <a:schemeClr val="bg1"/>
                </a:solidFill>
              </a:rPr>
              <a:t> </a:t>
            </a:r>
            <a:r>
              <a:rPr lang="tr-TR" sz="1100" dirty="0" err="1">
                <a:solidFill>
                  <a:schemeClr val="bg1"/>
                </a:solidFill>
              </a:rPr>
              <a:t>Unit</a:t>
            </a:r>
            <a:r>
              <a:rPr lang="tr-TR" sz="1100" dirty="0">
                <a:solidFill>
                  <a:schemeClr val="bg1"/>
                </a:solidFill>
              </a:rPr>
              <a:t>)</a:t>
            </a:r>
          </a:p>
          <a:p>
            <a:pPr marL="742950" lvl="1" indent="-285750">
              <a:buFont typeface="+mj-lt"/>
              <a:buAutoNum type="arabicPeriod"/>
            </a:pPr>
            <a:r>
              <a:rPr lang="tr-TR" sz="1100" dirty="0">
                <a:solidFill>
                  <a:schemeClr val="bg1"/>
                </a:solidFill>
              </a:rPr>
              <a:t>Kernel Düzenleyici: L2 (0.01)</a:t>
            </a:r>
          </a:p>
          <a:p>
            <a:pPr marL="742950" lvl="1" indent="-285750">
              <a:buFont typeface="+mj-lt"/>
              <a:buAutoNum type="arabicPeriod"/>
            </a:pPr>
            <a:r>
              <a:rPr lang="tr-TR" sz="1100" dirty="0">
                <a:solidFill>
                  <a:schemeClr val="bg1"/>
                </a:solidFill>
              </a:rPr>
              <a:t>Aktivasyon Fonksiyonu: Sigmoid</a:t>
            </a:r>
          </a:p>
          <a:p>
            <a:endParaRPr lang="tr-TR" sz="1100" dirty="0"/>
          </a:p>
        </p:txBody>
      </p:sp>
    </p:spTree>
    <p:extLst>
      <p:ext uri="{BB962C8B-B14F-4D97-AF65-F5344CB8AC3E}">
        <p14:creationId xmlns:p14="http://schemas.microsoft.com/office/powerpoint/2010/main" val="744616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9CC028-DB3E-5EEB-BDAF-E247BBDC183A}"/>
              </a:ext>
            </a:extLst>
          </p:cNvPr>
          <p:cNvSpPr>
            <a:spLocks noGrp="1"/>
          </p:cNvSpPr>
          <p:nvPr>
            <p:ph type="ctrTitle"/>
          </p:nvPr>
        </p:nvSpPr>
        <p:spPr>
          <a:xfrm>
            <a:off x="972075" y="1639977"/>
            <a:ext cx="8825658" cy="643467"/>
          </a:xfrm>
        </p:spPr>
        <p:txBody>
          <a:bodyPr/>
          <a:lstStyle/>
          <a:p>
            <a:r>
              <a:rPr lang="tr-TR" b="1" dirty="0"/>
              <a:t>Yapay Sinir Ağı Modelinin Yapısı</a:t>
            </a:r>
            <a:endParaRPr lang="tr-TR" dirty="0"/>
          </a:p>
        </p:txBody>
      </p:sp>
      <p:sp>
        <p:nvSpPr>
          <p:cNvPr id="3" name="Alt Başlık 2">
            <a:extLst>
              <a:ext uri="{FF2B5EF4-FFF2-40B4-BE49-F238E27FC236}">
                <a16:creationId xmlns:a16="http://schemas.microsoft.com/office/drawing/2014/main" id="{673989B0-4DE8-F85A-8209-8F8E8542A5BD}"/>
              </a:ext>
            </a:extLst>
          </p:cNvPr>
          <p:cNvSpPr>
            <a:spLocks noGrp="1"/>
          </p:cNvSpPr>
          <p:nvPr>
            <p:ph type="subTitle" idx="1"/>
          </p:nvPr>
        </p:nvSpPr>
        <p:spPr>
          <a:xfrm>
            <a:off x="1109235" y="2283444"/>
            <a:ext cx="8825658" cy="4190507"/>
          </a:xfrm>
        </p:spPr>
        <p:txBody>
          <a:bodyPr>
            <a:noAutofit/>
          </a:bodyPr>
          <a:lstStyle/>
          <a:p>
            <a:r>
              <a:rPr lang="tr-TR" dirty="0">
                <a:solidFill>
                  <a:schemeClr val="bg1"/>
                </a:solidFill>
              </a:rPr>
              <a:t>Gizli Katman:</a:t>
            </a:r>
          </a:p>
          <a:p>
            <a:pPr marL="742950" lvl="1" indent="-285750">
              <a:buFont typeface="+mj-lt"/>
              <a:buAutoNum type="arabicPeriod"/>
            </a:pPr>
            <a:r>
              <a:rPr lang="tr-TR" dirty="0">
                <a:solidFill>
                  <a:schemeClr val="bg1"/>
                </a:solidFill>
              </a:rPr>
              <a:t>Nöron Sayısı: 16</a:t>
            </a:r>
          </a:p>
          <a:p>
            <a:pPr marL="742950" lvl="1" indent="-285750">
              <a:buFont typeface="+mj-lt"/>
              <a:buAutoNum type="arabicPeriod"/>
            </a:pPr>
            <a:r>
              <a:rPr lang="tr-TR" dirty="0">
                <a:solidFill>
                  <a:schemeClr val="bg1"/>
                </a:solidFill>
              </a:rPr>
              <a:t>Aktivasyon Fonksiyonu: </a:t>
            </a:r>
            <a:r>
              <a:rPr lang="tr-TR" dirty="0" err="1">
                <a:solidFill>
                  <a:schemeClr val="bg1"/>
                </a:solidFill>
              </a:rPr>
              <a:t>ReLU</a:t>
            </a:r>
            <a:r>
              <a:rPr lang="tr-TR" dirty="0">
                <a:solidFill>
                  <a:schemeClr val="bg1"/>
                </a:solidFill>
              </a:rPr>
              <a:t> (</a:t>
            </a:r>
            <a:r>
              <a:rPr lang="tr-TR" dirty="0" err="1">
                <a:solidFill>
                  <a:schemeClr val="bg1"/>
                </a:solidFill>
              </a:rPr>
              <a:t>Rectified</a:t>
            </a:r>
            <a:r>
              <a:rPr lang="tr-TR" dirty="0">
                <a:solidFill>
                  <a:schemeClr val="bg1"/>
                </a:solidFill>
              </a:rPr>
              <a:t> </a:t>
            </a:r>
            <a:r>
              <a:rPr lang="tr-TR" dirty="0" err="1">
                <a:solidFill>
                  <a:schemeClr val="bg1"/>
                </a:solidFill>
              </a:rPr>
              <a:t>Linear</a:t>
            </a:r>
            <a:r>
              <a:rPr lang="tr-TR" dirty="0">
                <a:solidFill>
                  <a:schemeClr val="bg1"/>
                </a:solidFill>
              </a:rPr>
              <a:t> </a:t>
            </a:r>
            <a:r>
              <a:rPr lang="tr-TR" dirty="0" err="1">
                <a:solidFill>
                  <a:schemeClr val="bg1"/>
                </a:solidFill>
              </a:rPr>
              <a:t>Unit</a:t>
            </a:r>
            <a:r>
              <a:rPr lang="tr-TR" dirty="0">
                <a:solidFill>
                  <a:schemeClr val="bg1"/>
                </a:solidFill>
              </a:rPr>
              <a:t>)</a:t>
            </a:r>
          </a:p>
          <a:p>
            <a:pPr marL="742950" lvl="1" indent="-285750">
              <a:buFont typeface="+mj-lt"/>
              <a:buAutoNum type="arabicPeriod"/>
            </a:pPr>
            <a:r>
              <a:rPr lang="tr-TR" dirty="0">
                <a:solidFill>
                  <a:schemeClr val="bg1"/>
                </a:solidFill>
              </a:rPr>
              <a:t>Kernel Düzenleyici: L2 (0.01)</a:t>
            </a:r>
          </a:p>
          <a:p>
            <a:r>
              <a:rPr lang="tr-TR" dirty="0">
                <a:solidFill>
                  <a:schemeClr val="bg1"/>
                </a:solidFill>
              </a:rPr>
              <a:t>Çıkış Katmanı:</a:t>
            </a:r>
          </a:p>
          <a:p>
            <a:pPr marL="742950" lvl="1" indent="-285750">
              <a:buFont typeface="+mj-lt"/>
              <a:buAutoNum type="arabicPeriod"/>
            </a:pPr>
            <a:r>
              <a:rPr lang="tr-TR" dirty="0">
                <a:solidFill>
                  <a:schemeClr val="bg1"/>
                </a:solidFill>
              </a:rPr>
              <a:t>Nöron Sayısı: 1</a:t>
            </a:r>
          </a:p>
          <a:p>
            <a:pPr marL="742950" lvl="1" indent="-285750">
              <a:buFont typeface="+mj-lt"/>
              <a:buAutoNum type="arabicPeriod"/>
            </a:pPr>
            <a:r>
              <a:rPr lang="tr-TR" dirty="0">
                <a:solidFill>
                  <a:schemeClr val="bg1"/>
                </a:solidFill>
              </a:rPr>
              <a:t>Aktivasyon Fonksiyonu: Sigmoid</a:t>
            </a:r>
          </a:p>
        </p:txBody>
      </p:sp>
    </p:spTree>
    <p:extLst>
      <p:ext uri="{BB962C8B-B14F-4D97-AF65-F5344CB8AC3E}">
        <p14:creationId xmlns:p14="http://schemas.microsoft.com/office/powerpoint/2010/main" val="1667520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9CC028-DB3E-5EEB-BDAF-E247BBDC183A}"/>
              </a:ext>
            </a:extLst>
          </p:cNvPr>
          <p:cNvSpPr>
            <a:spLocks noGrp="1"/>
          </p:cNvSpPr>
          <p:nvPr>
            <p:ph type="ctrTitle"/>
          </p:nvPr>
        </p:nvSpPr>
        <p:spPr>
          <a:xfrm>
            <a:off x="972075" y="1639977"/>
            <a:ext cx="8825658" cy="643467"/>
          </a:xfrm>
        </p:spPr>
        <p:txBody>
          <a:bodyPr/>
          <a:lstStyle/>
          <a:p>
            <a:r>
              <a:rPr lang="tr-TR" b="1" dirty="0"/>
              <a:t>Yapay Sinir Ağı Modelinin Yapısı</a:t>
            </a:r>
            <a:endParaRPr lang="tr-TR" dirty="0"/>
          </a:p>
        </p:txBody>
      </p:sp>
      <p:sp>
        <p:nvSpPr>
          <p:cNvPr id="3" name="Alt Başlık 2">
            <a:extLst>
              <a:ext uri="{FF2B5EF4-FFF2-40B4-BE49-F238E27FC236}">
                <a16:creationId xmlns:a16="http://schemas.microsoft.com/office/drawing/2014/main" id="{673989B0-4DE8-F85A-8209-8F8E8542A5BD}"/>
              </a:ext>
            </a:extLst>
          </p:cNvPr>
          <p:cNvSpPr>
            <a:spLocks noGrp="1"/>
          </p:cNvSpPr>
          <p:nvPr>
            <p:ph type="subTitle" idx="1"/>
          </p:nvPr>
        </p:nvSpPr>
        <p:spPr>
          <a:xfrm>
            <a:off x="1109235" y="2283444"/>
            <a:ext cx="8825658" cy="4190507"/>
          </a:xfrm>
        </p:spPr>
        <p:txBody>
          <a:bodyPr>
            <a:noAutofit/>
          </a:bodyPr>
          <a:lstStyle/>
          <a:p>
            <a:r>
              <a:rPr lang="tr-TR" dirty="0">
                <a:solidFill>
                  <a:schemeClr val="bg1"/>
                </a:solidFill>
              </a:rPr>
              <a:t>Aktivasyon Fonksiyonları</a:t>
            </a:r>
          </a:p>
          <a:p>
            <a:pPr>
              <a:buFont typeface="Arial" panose="020B0604020202020204" pitchFamily="34" charset="0"/>
              <a:buChar char="•"/>
            </a:pPr>
            <a:r>
              <a:rPr lang="tr-TR" dirty="0" err="1">
                <a:solidFill>
                  <a:schemeClr val="bg1"/>
                </a:solidFill>
              </a:rPr>
              <a:t>ReLU</a:t>
            </a:r>
            <a:r>
              <a:rPr lang="tr-TR" dirty="0">
                <a:solidFill>
                  <a:schemeClr val="bg1"/>
                </a:solidFill>
              </a:rPr>
              <a:t> (</a:t>
            </a:r>
            <a:r>
              <a:rPr lang="tr-TR" dirty="0" err="1">
                <a:solidFill>
                  <a:schemeClr val="bg1"/>
                </a:solidFill>
              </a:rPr>
              <a:t>Rectified</a:t>
            </a:r>
            <a:r>
              <a:rPr lang="tr-TR" dirty="0">
                <a:solidFill>
                  <a:schemeClr val="bg1"/>
                </a:solidFill>
              </a:rPr>
              <a:t> </a:t>
            </a:r>
            <a:r>
              <a:rPr lang="tr-TR" dirty="0" err="1">
                <a:solidFill>
                  <a:schemeClr val="bg1"/>
                </a:solidFill>
              </a:rPr>
              <a:t>Linear</a:t>
            </a:r>
            <a:r>
              <a:rPr lang="tr-TR" dirty="0">
                <a:solidFill>
                  <a:schemeClr val="bg1"/>
                </a:solidFill>
              </a:rPr>
              <a:t> </a:t>
            </a:r>
            <a:r>
              <a:rPr lang="tr-TR" dirty="0" err="1">
                <a:solidFill>
                  <a:schemeClr val="bg1"/>
                </a:solidFill>
              </a:rPr>
              <a:t>Unit</a:t>
            </a:r>
            <a:r>
              <a:rPr lang="tr-TR" dirty="0">
                <a:solidFill>
                  <a:schemeClr val="bg1"/>
                </a:solidFill>
              </a:rPr>
              <a:t>): Gizli katmanlarda kullanılır. f(x) = </a:t>
            </a:r>
            <a:r>
              <a:rPr lang="tr-TR" dirty="0" err="1">
                <a:solidFill>
                  <a:schemeClr val="bg1"/>
                </a:solidFill>
              </a:rPr>
              <a:t>max</a:t>
            </a:r>
            <a:r>
              <a:rPr lang="tr-TR" dirty="0">
                <a:solidFill>
                  <a:schemeClr val="bg1"/>
                </a:solidFill>
              </a:rPr>
              <a:t>(0, x) olarak tanımlanır. Hesaplama açısından verimli ve gradyan sorunu yaşamayan bir fonksiyondur.</a:t>
            </a:r>
          </a:p>
          <a:p>
            <a:pPr>
              <a:buFont typeface="Arial" panose="020B0604020202020204" pitchFamily="34" charset="0"/>
              <a:buChar char="•"/>
            </a:pPr>
            <a:r>
              <a:rPr lang="tr-TR" dirty="0">
                <a:solidFill>
                  <a:schemeClr val="bg1"/>
                </a:solidFill>
              </a:rPr>
              <a:t>Sigmoid: Çıkış katmanında kullanılır. Çıkış değerlerini 0 ile 1 arasında sınırlar ve ikili sınıflandırma problemlerinde yaygın olarak kullanılır. f(x) = 1 / (1 + </a:t>
            </a:r>
            <a:r>
              <a:rPr lang="tr-TR" dirty="0" err="1">
                <a:solidFill>
                  <a:schemeClr val="bg1"/>
                </a:solidFill>
              </a:rPr>
              <a:t>exp</a:t>
            </a:r>
            <a:r>
              <a:rPr lang="tr-TR" dirty="0">
                <a:solidFill>
                  <a:schemeClr val="bg1"/>
                </a:solidFill>
              </a:rPr>
              <a:t>(-x)) olarak tanımlanır.</a:t>
            </a:r>
          </a:p>
          <a:p>
            <a:r>
              <a:rPr lang="tr-TR" dirty="0">
                <a:solidFill>
                  <a:schemeClr val="bg1"/>
                </a:solidFill>
              </a:rPr>
              <a:t>Kernel Düzenleyici</a:t>
            </a:r>
          </a:p>
          <a:p>
            <a:pPr>
              <a:buFont typeface="Arial" panose="020B0604020202020204" pitchFamily="34" charset="0"/>
              <a:buChar char="•"/>
            </a:pPr>
            <a:r>
              <a:rPr lang="tr-TR" dirty="0">
                <a:solidFill>
                  <a:schemeClr val="bg1"/>
                </a:solidFill>
              </a:rPr>
              <a:t>L2 Düzenleyici: Modelin aşırı öğrenmesini (</a:t>
            </a:r>
            <a:r>
              <a:rPr lang="tr-TR" dirty="0" err="1">
                <a:solidFill>
                  <a:schemeClr val="bg1"/>
                </a:solidFill>
              </a:rPr>
              <a:t>overfitting</a:t>
            </a:r>
            <a:r>
              <a:rPr lang="tr-TR" dirty="0">
                <a:solidFill>
                  <a:schemeClr val="bg1"/>
                </a:solidFill>
              </a:rPr>
              <a:t>) önlemek için kullanılır. L2 düzenleyici, ağırlıkların karesinin toplamını cezalandırarak modelin daha genel bir hale gelmesine yardımcı olur.</a:t>
            </a:r>
          </a:p>
          <a:p>
            <a:pPr>
              <a:buFont typeface="+mj-lt"/>
              <a:buAutoNum type="arabicPeriod"/>
            </a:pPr>
            <a:endParaRPr lang="tr-TR" dirty="0">
              <a:solidFill>
                <a:schemeClr val="bg1"/>
              </a:solidFill>
            </a:endParaRPr>
          </a:p>
        </p:txBody>
      </p:sp>
    </p:spTree>
    <p:extLst>
      <p:ext uri="{BB962C8B-B14F-4D97-AF65-F5344CB8AC3E}">
        <p14:creationId xmlns:p14="http://schemas.microsoft.com/office/powerpoint/2010/main" val="4025214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9CC028-DB3E-5EEB-BDAF-E247BBDC183A}"/>
              </a:ext>
            </a:extLst>
          </p:cNvPr>
          <p:cNvSpPr>
            <a:spLocks noGrp="1"/>
          </p:cNvSpPr>
          <p:nvPr>
            <p:ph type="ctrTitle"/>
          </p:nvPr>
        </p:nvSpPr>
        <p:spPr>
          <a:xfrm>
            <a:off x="972075" y="1639977"/>
            <a:ext cx="8825658" cy="643467"/>
          </a:xfrm>
        </p:spPr>
        <p:txBody>
          <a:bodyPr/>
          <a:lstStyle/>
          <a:p>
            <a:r>
              <a:rPr lang="tr-TR" b="1" dirty="0"/>
              <a:t>Yapay Sinir Ağı Modelinin Yapısı</a:t>
            </a:r>
            <a:endParaRPr lang="tr-TR" dirty="0"/>
          </a:p>
        </p:txBody>
      </p:sp>
      <p:pic>
        <p:nvPicPr>
          <p:cNvPr id="7" name="Resim 6">
            <a:extLst>
              <a:ext uri="{FF2B5EF4-FFF2-40B4-BE49-F238E27FC236}">
                <a16:creationId xmlns:a16="http://schemas.microsoft.com/office/drawing/2014/main" id="{FF2E4573-8457-FE7B-AD48-8B2C01A52BF3}"/>
              </a:ext>
            </a:extLst>
          </p:cNvPr>
          <p:cNvPicPr>
            <a:picLocks noChangeAspect="1"/>
          </p:cNvPicPr>
          <p:nvPr/>
        </p:nvPicPr>
        <p:blipFill>
          <a:blip r:embed="rId2"/>
          <a:stretch>
            <a:fillRect/>
          </a:stretch>
        </p:blipFill>
        <p:spPr>
          <a:xfrm>
            <a:off x="972075" y="2662135"/>
            <a:ext cx="9488224" cy="2800741"/>
          </a:xfrm>
          <a:prstGeom prst="rect">
            <a:avLst/>
          </a:prstGeom>
        </p:spPr>
      </p:pic>
    </p:spTree>
    <p:extLst>
      <p:ext uri="{BB962C8B-B14F-4D97-AF65-F5344CB8AC3E}">
        <p14:creationId xmlns:p14="http://schemas.microsoft.com/office/powerpoint/2010/main" val="1682966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9CC028-DB3E-5EEB-BDAF-E247BBDC183A}"/>
              </a:ext>
            </a:extLst>
          </p:cNvPr>
          <p:cNvSpPr>
            <a:spLocks noGrp="1"/>
          </p:cNvSpPr>
          <p:nvPr>
            <p:ph type="ctrTitle"/>
          </p:nvPr>
        </p:nvSpPr>
        <p:spPr>
          <a:xfrm>
            <a:off x="1154955" y="1018185"/>
            <a:ext cx="8825658" cy="643467"/>
          </a:xfrm>
        </p:spPr>
        <p:txBody>
          <a:bodyPr/>
          <a:lstStyle/>
          <a:p>
            <a:r>
              <a:rPr lang="tr-TR" dirty="0" err="1"/>
              <a:t>TensorFlow</a:t>
            </a:r>
            <a:endParaRPr lang="tr-TR" dirty="0"/>
          </a:p>
        </p:txBody>
      </p:sp>
      <p:sp>
        <p:nvSpPr>
          <p:cNvPr id="3" name="Alt Başlık 2">
            <a:extLst>
              <a:ext uri="{FF2B5EF4-FFF2-40B4-BE49-F238E27FC236}">
                <a16:creationId xmlns:a16="http://schemas.microsoft.com/office/drawing/2014/main" id="{673989B0-4DE8-F85A-8209-8F8E8542A5BD}"/>
              </a:ext>
            </a:extLst>
          </p:cNvPr>
          <p:cNvSpPr>
            <a:spLocks noGrp="1"/>
          </p:cNvSpPr>
          <p:nvPr>
            <p:ph type="subTitle" idx="1"/>
          </p:nvPr>
        </p:nvSpPr>
        <p:spPr>
          <a:xfrm>
            <a:off x="1154955" y="2163097"/>
            <a:ext cx="8825658" cy="3475703"/>
          </a:xfrm>
        </p:spPr>
        <p:txBody>
          <a:bodyPr/>
          <a:lstStyle/>
          <a:p>
            <a:r>
              <a:rPr lang="tr-TR" dirty="0" err="1">
                <a:solidFill>
                  <a:schemeClr val="bg1"/>
                </a:solidFill>
              </a:rPr>
              <a:t>TensorFlow</a:t>
            </a:r>
            <a:r>
              <a:rPr lang="tr-TR" dirty="0">
                <a:solidFill>
                  <a:schemeClr val="bg1"/>
                </a:solidFill>
              </a:rPr>
              <a:t>, Google tarafından geliştirilen ve makine öğrenimi modelleri oluşturmak için kullanılan açık kaynaklı bir kütüphanedir. </a:t>
            </a:r>
            <a:r>
              <a:rPr lang="tr-TR" dirty="0" err="1">
                <a:solidFill>
                  <a:schemeClr val="bg1"/>
                </a:solidFill>
              </a:rPr>
              <a:t>TensorFlow</a:t>
            </a:r>
            <a:r>
              <a:rPr lang="tr-TR" dirty="0">
                <a:solidFill>
                  <a:schemeClr val="bg1"/>
                </a:solidFill>
              </a:rPr>
              <a:t>, derin öğrenme modellerinin yanı sıra, çeşitli makine öğrenimi algoritmalarının da uygulanmasına olanak tanır. Büyük veri kümeleri ile çalışmak ve dağıtık hesaplama yapmak için idealdir.</a:t>
            </a:r>
          </a:p>
        </p:txBody>
      </p:sp>
    </p:spTree>
    <p:extLst>
      <p:ext uri="{BB962C8B-B14F-4D97-AF65-F5344CB8AC3E}">
        <p14:creationId xmlns:p14="http://schemas.microsoft.com/office/powerpoint/2010/main" val="2714256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9CC028-DB3E-5EEB-BDAF-E247BBDC183A}"/>
              </a:ext>
            </a:extLst>
          </p:cNvPr>
          <p:cNvSpPr>
            <a:spLocks noGrp="1"/>
          </p:cNvSpPr>
          <p:nvPr>
            <p:ph type="ctrTitle"/>
          </p:nvPr>
        </p:nvSpPr>
        <p:spPr>
          <a:xfrm>
            <a:off x="1154955" y="993060"/>
            <a:ext cx="8825658" cy="619432"/>
          </a:xfrm>
        </p:spPr>
        <p:txBody>
          <a:bodyPr/>
          <a:lstStyle/>
          <a:p>
            <a:r>
              <a:rPr lang="tr-TR" dirty="0" err="1"/>
              <a:t>Keras</a:t>
            </a:r>
            <a:endParaRPr lang="tr-TR" dirty="0"/>
          </a:p>
        </p:txBody>
      </p:sp>
      <p:sp>
        <p:nvSpPr>
          <p:cNvPr id="3" name="Alt Başlık 2">
            <a:extLst>
              <a:ext uri="{FF2B5EF4-FFF2-40B4-BE49-F238E27FC236}">
                <a16:creationId xmlns:a16="http://schemas.microsoft.com/office/drawing/2014/main" id="{673989B0-4DE8-F85A-8209-8F8E8542A5BD}"/>
              </a:ext>
            </a:extLst>
          </p:cNvPr>
          <p:cNvSpPr>
            <a:spLocks noGrp="1"/>
          </p:cNvSpPr>
          <p:nvPr>
            <p:ph type="subTitle" idx="1"/>
          </p:nvPr>
        </p:nvSpPr>
        <p:spPr>
          <a:xfrm>
            <a:off x="1154955" y="1897626"/>
            <a:ext cx="8825658" cy="3741174"/>
          </a:xfrm>
        </p:spPr>
        <p:txBody>
          <a:bodyPr/>
          <a:lstStyle/>
          <a:p>
            <a:r>
              <a:rPr lang="tr-TR" dirty="0" err="1">
                <a:solidFill>
                  <a:schemeClr val="bg1"/>
                </a:solidFill>
              </a:rPr>
              <a:t>Keras</a:t>
            </a:r>
            <a:r>
              <a:rPr lang="tr-TR" dirty="0">
                <a:solidFill>
                  <a:schemeClr val="bg1"/>
                </a:solidFill>
              </a:rPr>
              <a:t>, yüksek seviyeli bir yapay sinir ağı kütüphanesidir ve </a:t>
            </a:r>
            <a:r>
              <a:rPr lang="tr-TR" dirty="0" err="1">
                <a:solidFill>
                  <a:schemeClr val="bg1"/>
                </a:solidFill>
              </a:rPr>
              <a:t>TensorFlow</a:t>
            </a:r>
            <a:r>
              <a:rPr lang="tr-TR" dirty="0">
                <a:solidFill>
                  <a:schemeClr val="bg1"/>
                </a:solidFill>
              </a:rPr>
              <a:t>, Microsoft </a:t>
            </a:r>
            <a:r>
              <a:rPr lang="tr-TR" dirty="0" err="1">
                <a:solidFill>
                  <a:schemeClr val="bg1"/>
                </a:solidFill>
              </a:rPr>
              <a:t>Cognitive</a:t>
            </a:r>
            <a:r>
              <a:rPr lang="tr-TR" dirty="0">
                <a:solidFill>
                  <a:schemeClr val="bg1"/>
                </a:solidFill>
              </a:rPr>
              <a:t> Toolkit (CNTK) veya </a:t>
            </a:r>
            <a:r>
              <a:rPr lang="tr-TR" dirty="0" err="1">
                <a:solidFill>
                  <a:schemeClr val="bg1"/>
                </a:solidFill>
              </a:rPr>
              <a:t>Theano</a:t>
            </a:r>
            <a:r>
              <a:rPr lang="tr-TR" dirty="0">
                <a:solidFill>
                  <a:schemeClr val="bg1"/>
                </a:solidFill>
              </a:rPr>
              <a:t> gibi altyapılar üzerinde çalışabilir. </a:t>
            </a:r>
            <a:r>
              <a:rPr lang="tr-TR" dirty="0" err="1">
                <a:solidFill>
                  <a:schemeClr val="bg1"/>
                </a:solidFill>
              </a:rPr>
              <a:t>Keras</a:t>
            </a:r>
            <a:r>
              <a:rPr lang="tr-TR" dirty="0">
                <a:solidFill>
                  <a:schemeClr val="bg1"/>
                </a:solidFill>
              </a:rPr>
              <a:t>, kullanımı kolay ve hızlı bir şekilde prototip oluşturmak için tasarlanmıştır. Özellikle derin öğrenme modellerinin oluşturulması ve eğitilmesi için yaygın olarak kullanılır.</a:t>
            </a:r>
          </a:p>
        </p:txBody>
      </p:sp>
    </p:spTree>
    <p:extLst>
      <p:ext uri="{BB962C8B-B14F-4D97-AF65-F5344CB8AC3E}">
        <p14:creationId xmlns:p14="http://schemas.microsoft.com/office/powerpoint/2010/main" val="4244619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9CC028-DB3E-5EEB-BDAF-E247BBDC183A}"/>
              </a:ext>
            </a:extLst>
          </p:cNvPr>
          <p:cNvSpPr>
            <a:spLocks noGrp="1"/>
          </p:cNvSpPr>
          <p:nvPr>
            <p:ph type="ctrTitle"/>
          </p:nvPr>
        </p:nvSpPr>
        <p:spPr>
          <a:xfrm>
            <a:off x="1154955" y="1971914"/>
            <a:ext cx="8825658" cy="387828"/>
          </a:xfrm>
        </p:spPr>
        <p:txBody>
          <a:bodyPr/>
          <a:lstStyle/>
          <a:p>
            <a:r>
              <a:rPr lang="tr-TR" dirty="0" err="1"/>
              <a:t>NumPy</a:t>
            </a:r>
            <a:endParaRPr lang="tr-TR" dirty="0"/>
          </a:p>
        </p:txBody>
      </p:sp>
      <p:sp>
        <p:nvSpPr>
          <p:cNvPr id="3" name="Alt Başlık 2">
            <a:extLst>
              <a:ext uri="{FF2B5EF4-FFF2-40B4-BE49-F238E27FC236}">
                <a16:creationId xmlns:a16="http://schemas.microsoft.com/office/drawing/2014/main" id="{673989B0-4DE8-F85A-8209-8F8E8542A5BD}"/>
              </a:ext>
            </a:extLst>
          </p:cNvPr>
          <p:cNvSpPr>
            <a:spLocks noGrp="1"/>
          </p:cNvSpPr>
          <p:nvPr>
            <p:ph type="subTitle" idx="1"/>
          </p:nvPr>
        </p:nvSpPr>
        <p:spPr>
          <a:xfrm>
            <a:off x="1154955" y="2664542"/>
            <a:ext cx="8825658" cy="2974258"/>
          </a:xfrm>
        </p:spPr>
        <p:txBody>
          <a:bodyPr>
            <a:normAutofit/>
          </a:bodyPr>
          <a:lstStyle/>
          <a:p>
            <a:r>
              <a:rPr lang="tr-TR" dirty="0" err="1">
                <a:solidFill>
                  <a:schemeClr val="bg1"/>
                </a:solidFill>
              </a:rPr>
              <a:t>NumPy</a:t>
            </a:r>
            <a:r>
              <a:rPr lang="tr-TR" dirty="0">
                <a:solidFill>
                  <a:schemeClr val="bg1"/>
                </a:solidFill>
              </a:rPr>
              <a:t>, Python programlama dili için bilimsel hesaplama kütüphanesidir. Çok boyutlu diziler ve matrislerle çalışmayı kolaylaştırır ve bu yapılar üzerinde yüksek performanslı matematiksel işlemler gerçekleştirebilir. </a:t>
            </a:r>
            <a:r>
              <a:rPr lang="tr-TR" dirty="0" err="1">
                <a:solidFill>
                  <a:schemeClr val="bg1"/>
                </a:solidFill>
              </a:rPr>
              <a:t>NumPy</a:t>
            </a:r>
            <a:r>
              <a:rPr lang="tr-TR" dirty="0">
                <a:solidFill>
                  <a:schemeClr val="bg1"/>
                </a:solidFill>
              </a:rPr>
              <a:t>, veri analizi ve sayısal hesaplamalar için temel bir kütüphane olarak kabul edilir.</a:t>
            </a:r>
          </a:p>
        </p:txBody>
      </p:sp>
    </p:spTree>
    <p:extLst>
      <p:ext uri="{BB962C8B-B14F-4D97-AF65-F5344CB8AC3E}">
        <p14:creationId xmlns:p14="http://schemas.microsoft.com/office/powerpoint/2010/main" val="3710830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9CC028-DB3E-5EEB-BDAF-E247BBDC183A}"/>
              </a:ext>
            </a:extLst>
          </p:cNvPr>
          <p:cNvSpPr>
            <a:spLocks noGrp="1"/>
          </p:cNvSpPr>
          <p:nvPr>
            <p:ph type="ctrTitle"/>
          </p:nvPr>
        </p:nvSpPr>
        <p:spPr>
          <a:xfrm>
            <a:off x="1154955" y="1971914"/>
            <a:ext cx="8825658" cy="387828"/>
          </a:xfrm>
        </p:spPr>
        <p:txBody>
          <a:bodyPr/>
          <a:lstStyle/>
          <a:p>
            <a:r>
              <a:rPr lang="tr-TR" dirty="0" err="1"/>
              <a:t>Pandas</a:t>
            </a:r>
            <a:endParaRPr lang="tr-TR" dirty="0"/>
          </a:p>
        </p:txBody>
      </p:sp>
      <p:sp>
        <p:nvSpPr>
          <p:cNvPr id="3" name="Alt Başlık 2">
            <a:extLst>
              <a:ext uri="{FF2B5EF4-FFF2-40B4-BE49-F238E27FC236}">
                <a16:creationId xmlns:a16="http://schemas.microsoft.com/office/drawing/2014/main" id="{673989B0-4DE8-F85A-8209-8F8E8542A5BD}"/>
              </a:ext>
            </a:extLst>
          </p:cNvPr>
          <p:cNvSpPr>
            <a:spLocks noGrp="1"/>
          </p:cNvSpPr>
          <p:nvPr>
            <p:ph type="subTitle" idx="1"/>
          </p:nvPr>
        </p:nvSpPr>
        <p:spPr>
          <a:xfrm>
            <a:off x="1154955" y="2664542"/>
            <a:ext cx="8825658" cy="2974258"/>
          </a:xfrm>
        </p:spPr>
        <p:txBody>
          <a:bodyPr>
            <a:normAutofit/>
          </a:bodyPr>
          <a:lstStyle/>
          <a:p>
            <a:r>
              <a:rPr lang="tr-TR" dirty="0" err="1">
                <a:solidFill>
                  <a:schemeClr val="bg1"/>
                </a:solidFill>
              </a:rPr>
              <a:t>Pandas</a:t>
            </a:r>
            <a:r>
              <a:rPr lang="tr-TR" dirty="0">
                <a:solidFill>
                  <a:schemeClr val="bg1"/>
                </a:solidFill>
              </a:rPr>
              <a:t>, veri analizi ve manipülasyonu için kullanılan güçlü ve esnek bir Python kütüphanesidir. </a:t>
            </a:r>
            <a:r>
              <a:rPr lang="tr-TR" dirty="0" err="1">
                <a:solidFill>
                  <a:schemeClr val="bg1"/>
                </a:solidFill>
              </a:rPr>
              <a:t>Pandas</a:t>
            </a:r>
            <a:r>
              <a:rPr lang="tr-TR" dirty="0">
                <a:solidFill>
                  <a:schemeClr val="bg1"/>
                </a:solidFill>
              </a:rPr>
              <a:t>, tablo (</a:t>
            </a:r>
            <a:r>
              <a:rPr lang="tr-TR" dirty="0" err="1">
                <a:solidFill>
                  <a:schemeClr val="bg1"/>
                </a:solidFill>
              </a:rPr>
              <a:t>DataFrame</a:t>
            </a:r>
            <a:r>
              <a:rPr lang="tr-TR" dirty="0">
                <a:solidFill>
                  <a:schemeClr val="bg1"/>
                </a:solidFill>
              </a:rPr>
              <a:t>) yapıları ve zaman serileri üzerinde kolayca veri işleme ve analiz yapmayı sağlar. Veri temizleme, hazırlama ve görselleştirme işlemleri için geniş bir fonksiyon seti sunar.</a:t>
            </a:r>
          </a:p>
        </p:txBody>
      </p:sp>
    </p:spTree>
    <p:extLst>
      <p:ext uri="{BB962C8B-B14F-4D97-AF65-F5344CB8AC3E}">
        <p14:creationId xmlns:p14="http://schemas.microsoft.com/office/powerpoint/2010/main" val="896128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9CC028-DB3E-5EEB-BDAF-E247BBDC183A}"/>
              </a:ext>
            </a:extLst>
          </p:cNvPr>
          <p:cNvSpPr>
            <a:spLocks noGrp="1"/>
          </p:cNvSpPr>
          <p:nvPr>
            <p:ph type="ctrTitle"/>
          </p:nvPr>
        </p:nvSpPr>
        <p:spPr>
          <a:xfrm>
            <a:off x="1683171" y="870701"/>
            <a:ext cx="8825658" cy="1085918"/>
          </a:xfrm>
        </p:spPr>
        <p:txBody>
          <a:bodyPr/>
          <a:lstStyle/>
          <a:p>
            <a:r>
              <a:rPr lang="tr-TR" dirty="0">
                <a:latin typeface="Times New Roman" panose="02020603050405020304" pitchFamily="18" charset="0"/>
                <a:cs typeface="Times New Roman" panose="02020603050405020304" pitchFamily="18" charset="0"/>
              </a:rPr>
              <a:t>Projenin Amacı ve Önemi</a:t>
            </a:r>
          </a:p>
        </p:txBody>
      </p:sp>
      <p:sp>
        <p:nvSpPr>
          <p:cNvPr id="3" name="Alt Başlık 2">
            <a:extLst>
              <a:ext uri="{FF2B5EF4-FFF2-40B4-BE49-F238E27FC236}">
                <a16:creationId xmlns:a16="http://schemas.microsoft.com/office/drawing/2014/main" id="{673989B0-4DE8-F85A-8209-8F8E8542A5BD}"/>
              </a:ext>
            </a:extLst>
          </p:cNvPr>
          <p:cNvSpPr>
            <a:spLocks noGrp="1"/>
          </p:cNvSpPr>
          <p:nvPr>
            <p:ph type="subTitle" idx="1"/>
          </p:nvPr>
        </p:nvSpPr>
        <p:spPr>
          <a:xfrm>
            <a:off x="1056632" y="2419810"/>
            <a:ext cx="5471987" cy="2984090"/>
          </a:xfrm>
        </p:spPr>
        <p:txBody>
          <a:bodyPr>
            <a:normAutofit fontScale="92500"/>
          </a:bodyPr>
          <a:lstStyle/>
          <a:p>
            <a:r>
              <a:rPr lang="tr-TR" cap="none" dirty="0">
                <a:solidFill>
                  <a:schemeClr val="bg1"/>
                </a:solidFill>
                <a:latin typeface="Times New Roman" panose="02020603050405020304" pitchFamily="18" charset="0"/>
                <a:cs typeface="Times New Roman" panose="02020603050405020304" pitchFamily="18" charset="0"/>
              </a:rPr>
              <a:t>Bu proje, kalp hastalıklarının teşhisinde yapay sinir ağlarının kullanılmasını amaçlamaktadır. Kalp hastalıkları, dünya genelinde en yaygın ölüm nedenlerinden biridir ve erken teşhis, hastaların hayatını kurtarabilir ve yaşam kalitesini artırabilir. Bu nedenle, doğru ve hızlı teşhis yöntemleri geliştirmek büyük bir önem taşımaktadır. Yapay sinir ağları (YSA), büyük veri setlerinde karmaşık ilişkileri öğrenme yetenekleri sayesinde tıbbi teşhislerde umut verici araçlar olarak kabul edilmektedir. Bu proje, </a:t>
            </a:r>
            <a:r>
              <a:rPr lang="tr-TR" cap="none" dirty="0" err="1">
                <a:solidFill>
                  <a:schemeClr val="bg1"/>
                </a:solidFill>
                <a:latin typeface="Times New Roman" panose="02020603050405020304" pitchFamily="18" charset="0"/>
                <a:cs typeface="Times New Roman" panose="02020603050405020304" pitchFamily="18" charset="0"/>
              </a:rPr>
              <a:t>ysa'nın</a:t>
            </a:r>
            <a:r>
              <a:rPr lang="tr-TR" cap="none" dirty="0">
                <a:solidFill>
                  <a:schemeClr val="bg1"/>
                </a:solidFill>
                <a:latin typeface="Times New Roman" panose="02020603050405020304" pitchFamily="18" charset="0"/>
                <a:cs typeface="Times New Roman" panose="02020603050405020304" pitchFamily="18" charset="0"/>
              </a:rPr>
              <a:t> kalp hastalıkları teşhisindeki performansını incelemeyi ve bu alanda potansiyel faydalarını ortaya koymayı hedeflemektedir.</a:t>
            </a:r>
          </a:p>
        </p:txBody>
      </p:sp>
      <p:pic>
        <p:nvPicPr>
          <p:cNvPr id="5" name="Resim 4">
            <a:extLst>
              <a:ext uri="{FF2B5EF4-FFF2-40B4-BE49-F238E27FC236}">
                <a16:creationId xmlns:a16="http://schemas.microsoft.com/office/drawing/2014/main" id="{60402421-2F0C-2A44-BAB6-314A83130CA4}"/>
              </a:ext>
            </a:extLst>
          </p:cNvPr>
          <p:cNvPicPr>
            <a:picLocks noChangeAspect="1"/>
          </p:cNvPicPr>
          <p:nvPr/>
        </p:nvPicPr>
        <p:blipFill>
          <a:blip r:embed="rId2"/>
          <a:stretch>
            <a:fillRect/>
          </a:stretch>
        </p:blipFill>
        <p:spPr>
          <a:xfrm>
            <a:off x="7148050" y="2521586"/>
            <a:ext cx="4349047" cy="2780538"/>
          </a:xfrm>
          <a:prstGeom prst="rect">
            <a:avLst/>
          </a:prstGeom>
        </p:spPr>
      </p:pic>
    </p:spTree>
    <p:extLst>
      <p:ext uri="{BB962C8B-B14F-4D97-AF65-F5344CB8AC3E}">
        <p14:creationId xmlns:p14="http://schemas.microsoft.com/office/powerpoint/2010/main" val="3104831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9CC028-DB3E-5EEB-BDAF-E247BBDC183A}"/>
              </a:ext>
            </a:extLst>
          </p:cNvPr>
          <p:cNvSpPr>
            <a:spLocks noGrp="1"/>
          </p:cNvSpPr>
          <p:nvPr>
            <p:ph type="ctrTitle"/>
          </p:nvPr>
        </p:nvSpPr>
        <p:spPr>
          <a:xfrm>
            <a:off x="1154955" y="1542146"/>
            <a:ext cx="8825658" cy="387828"/>
          </a:xfrm>
        </p:spPr>
        <p:txBody>
          <a:bodyPr/>
          <a:lstStyle/>
          <a:p>
            <a:r>
              <a:rPr lang="tr-TR" sz="3600" dirty="0"/>
              <a:t>Modelin Genel Başarısı ve Kalp Hastalıklarının Teşhisindeki Potansiyeli</a:t>
            </a:r>
          </a:p>
        </p:txBody>
      </p:sp>
      <p:sp>
        <p:nvSpPr>
          <p:cNvPr id="3" name="Alt Başlık 2">
            <a:extLst>
              <a:ext uri="{FF2B5EF4-FFF2-40B4-BE49-F238E27FC236}">
                <a16:creationId xmlns:a16="http://schemas.microsoft.com/office/drawing/2014/main" id="{673989B0-4DE8-F85A-8209-8F8E8542A5BD}"/>
              </a:ext>
            </a:extLst>
          </p:cNvPr>
          <p:cNvSpPr>
            <a:spLocks noGrp="1"/>
          </p:cNvSpPr>
          <p:nvPr>
            <p:ph type="subTitle" idx="1"/>
          </p:nvPr>
        </p:nvSpPr>
        <p:spPr>
          <a:xfrm>
            <a:off x="1154955" y="2664542"/>
            <a:ext cx="8825658" cy="2974258"/>
          </a:xfrm>
        </p:spPr>
        <p:txBody>
          <a:bodyPr>
            <a:normAutofit/>
          </a:bodyPr>
          <a:lstStyle/>
          <a:p>
            <a:r>
              <a:rPr lang="tr-TR" dirty="0">
                <a:solidFill>
                  <a:schemeClr val="bg1"/>
                </a:solidFill>
              </a:rPr>
              <a:t>Yapay Sinir Ağı (YSA) modeli, kalp hastalıklarının teşhisinde yüksek doğruluk oranları ile başarılı sonuçlar elde edebilir. Model, belirtileri ve hastalık geçmişini analiz ederek, kalp hastalığı riskini tahmin edebilir. Bu, doktorların erken teşhis koymalarına ve hastalara daha hızlı müdahale etmelerine yardımcı olabilir. Ayrıca, modelin kullanımı, rutin sağlık taramalarında hastalıkların erken aşamada tespit edilmesini sağlayarak, tedavi sürecini iyileştirebilir.</a:t>
            </a:r>
          </a:p>
        </p:txBody>
      </p:sp>
    </p:spTree>
    <p:extLst>
      <p:ext uri="{BB962C8B-B14F-4D97-AF65-F5344CB8AC3E}">
        <p14:creationId xmlns:p14="http://schemas.microsoft.com/office/powerpoint/2010/main" val="16491001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9CC028-DB3E-5EEB-BDAF-E247BBDC183A}"/>
              </a:ext>
            </a:extLst>
          </p:cNvPr>
          <p:cNvSpPr>
            <a:spLocks noGrp="1"/>
          </p:cNvSpPr>
          <p:nvPr>
            <p:ph type="ctrTitle"/>
          </p:nvPr>
        </p:nvSpPr>
        <p:spPr>
          <a:xfrm>
            <a:off x="1154955" y="1542146"/>
            <a:ext cx="8825658" cy="387828"/>
          </a:xfrm>
        </p:spPr>
        <p:txBody>
          <a:bodyPr/>
          <a:lstStyle/>
          <a:p>
            <a:r>
              <a:rPr lang="tr-TR" sz="2800" dirty="0"/>
              <a:t>Aşırı Öğrenme Probleminin Çözülmesi İçin Gelecekte Yapılabilecek Çalışmalar</a:t>
            </a:r>
          </a:p>
        </p:txBody>
      </p:sp>
      <p:sp>
        <p:nvSpPr>
          <p:cNvPr id="3" name="Alt Başlık 2">
            <a:extLst>
              <a:ext uri="{FF2B5EF4-FFF2-40B4-BE49-F238E27FC236}">
                <a16:creationId xmlns:a16="http://schemas.microsoft.com/office/drawing/2014/main" id="{673989B0-4DE8-F85A-8209-8F8E8542A5BD}"/>
              </a:ext>
            </a:extLst>
          </p:cNvPr>
          <p:cNvSpPr>
            <a:spLocks noGrp="1"/>
          </p:cNvSpPr>
          <p:nvPr>
            <p:ph type="subTitle" idx="1"/>
          </p:nvPr>
        </p:nvSpPr>
        <p:spPr>
          <a:xfrm>
            <a:off x="1154955" y="2664542"/>
            <a:ext cx="8825658" cy="2974258"/>
          </a:xfrm>
        </p:spPr>
        <p:txBody>
          <a:bodyPr>
            <a:normAutofit lnSpcReduction="10000"/>
          </a:bodyPr>
          <a:lstStyle/>
          <a:p>
            <a:r>
              <a:rPr lang="tr-TR" sz="1000" dirty="0">
                <a:solidFill>
                  <a:schemeClr val="bg1"/>
                </a:solidFill>
              </a:rPr>
              <a:t>Aşırı öğrenme (</a:t>
            </a:r>
            <a:r>
              <a:rPr lang="tr-TR" sz="1000" dirty="0" err="1">
                <a:solidFill>
                  <a:schemeClr val="bg1"/>
                </a:solidFill>
              </a:rPr>
              <a:t>overfitting</a:t>
            </a:r>
            <a:r>
              <a:rPr lang="tr-TR" sz="1000" dirty="0">
                <a:solidFill>
                  <a:schemeClr val="bg1"/>
                </a:solidFill>
              </a:rPr>
              <a:t>) problemi, modelin eğitim verisine çok iyi uyum sağlarken, yeni verilerde düşük performans göstermesi durumudur. Bu problemi çözmek için çeşitli stratejiler uygulanabilir:</a:t>
            </a:r>
          </a:p>
          <a:p>
            <a:r>
              <a:rPr lang="tr-TR" sz="1600" b="1" dirty="0">
                <a:solidFill>
                  <a:schemeClr val="bg1"/>
                </a:solidFill>
              </a:rPr>
              <a:t>Düzenlileştirme Teknikleri:</a:t>
            </a:r>
            <a:r>
              <a:rPr lang="tr-TR" sz="1600" dirty="0">
                <a:solidFill>
                  <a:schemeClr val="bg1"/>
                </a:solidFill>
              </a:rPr>
              <a:t> L2 ve L1 düzenlileştirme, </a:t>
            </a:r>
            <a:r>
              <a:rPr lang="tr-TR" sz="1600" dirty="0" err="1">
                <a:solidFill>
                  <a:schemeClr val="bg1"/>
                </a:solidFill>
              </a:rPr>
              <a:t>Dropout</a:t>
            </a:r>
            <a:r>
              <a:rPr lang="tr-TR" sz="1600" dirty="0">
                <a:solidFill>
                  <a:schemeClr val="bg1"/>
                </a:solidFill>
              </a:rPr>
              <a:t> gibi yöntemler modelin genellenebilirliğini artırabilir.</a:t>
            </a:r>
          </a:p>
          <a:p>
            <a:r>
              <a:rPr lang="tr-TR" sz="1600" b="1" dirty="0">
                <a:solidFill>
                  <a:schemeClr val="bg1"/>
                </a:solidFill>
              </a:rPr>
              <a:t>Veri Artırma:</a:t>
            </a:r>
            <a:r>
              <a:rPr lang="tr-TR" sz="1600" dirty="0">
                <a:solidFill>
                  <a:schemeClr val="bg1"/>
                </a:solidFill>
              </a:rPr>
              <a:t> Eğitim verisini artırmak, modelin daha fazla veri görmesini sağlar ve aşırı öğrenmeyi azaltır.</a:t>
            </a:r>
          </a:p>
          <a:p>
            <a:r>
              <a:rPr lang="tr-TR" sz="1600" b="1" dirty="0">
                <a:solidFill>
                  <a:schemeClr val="bg1"/>
                </a:solidFill>
              </a:rPr>
              <a:t>Karmaşıklık Azaltma:</a:t>
            </a:r>
            <a:r>
              <a:rPr lang="tr-TR" sz="1600" dirty="0">
                <a:solidFill>
                  <a:schemeClr val="bg1"/>
                </a:solidFill>
              </a:rPr>
              <a:t> Modelin katman ve nöron sayısını optimize ederek, aşırı karmaşık modellerden kaçınılabilir.</a:t>
            </a:r>
          </a:p>
          <a:p>
            <a:r>
              <a:rPr lang="tr-TR" sz="1600" b="1" dirty="0">
                <a:solidFill>
                  <a:schemeClr val="bg1"/>
                </a:solidFill>
              </a:rPr>
              <a:t>Çapraz Doğrulama:</a:t>
            </a:r>
            <a:r>
              <a:rPr lang="tr-TR" sz="1600" dirty="0">
                <a:solidFill>
                  <a:schemeClr val="bg1"/>
                </a:solidFill>
              </a:rPr>
              <a:t> Veriyi farklı alt kümelere ayırarak modelin performansını daha doğru bir şekilde değerlendirmek, aşırı öğrenmeyi önlemeye yardımcı olabilir.</a:t>
            </a:r>
          </a:p>
        </p:txBody>
      </p:sp>
    </p:spTree>
    <p:extLst>
      <p:ext uri="{BB962C8B-B14F-4D97-AF65-F5344CB8AC3E}">
        <p14:creationId xmlns:p14="http://schemas.microsoft.com/office/powerpoint/2010/main" val="2154044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9CC028-DB3E-5EEB-BDAF-E247BBDC183A}"/>
              </a:ext>
            </a:extLst>
          </p:cNvPr>
          <p:cNvSpPr>
            <a:spLocks noGrp="1"/>
          </p:cNvSpPr>
          <p:nvPr>
            <p:ph type="ctrTitle"/>
          </p:nvPr>
        </p:nvSpPr>
        <p:spPr>
          <a:xfrm>
            <a:off x="1154955" y="1542146"/>
            <a:ext cx="8825658" cy="387828"/>
          </a:xfrm>
        </p:spPr>
        <p:txBody>
          <a:bodyPr/>
          <a:lstStyle/>
          <a:p>
            <a:r>
              <a:rPr lang="tr-TR" sz="2000" dirty="0"/>
              <a:t>Daha Büyük ve Çeşitli Veri Setlerinin Kullanımı ile Modelin Genellenebilirliğinin Artırılması</a:t>
            </a:r>
          </a:p>
        </p:txBody>
      </p:sp>
      <p:sp>
        <p:nvSpPr>
          <p:cNvPr id="3" name="Alt Başlık 2">
            <a:extLst>
              <a:ext uri="{FF2B5EF4-FFF2-40B4-BE49-F238E27FC236}">
                <a16:creationId xmlns:a16="http://schemas.microsoft.com/office/drawing/2014/main" id="{673989B0-4DE8-F85A-8209-8F8E8542A5BD}"/>
              </a:ext>
            </a:extLst>
          </p:cNvPr>
          <p:cNvSpPr>
            <a:spLocks noGrp="1"/>
          </p:cNvSpPr>
          <p:nvPr>
            <p:ph type="subTitle" idx="1"/>
          </p:nvPr>
        </p:nvSpPr>
        <p:spPr>
          <a:xfrm>
            <a:off x="1154955" y="2664542"/>
            <a:ext cx="8825658" cy="2974258"/>
          </a:xfrm>
        </p:spPr>
        <p:txBody>
          <a:bodyPr>
            <a:normAutofit/>
          </a:bodyPr>
          <a:lstStyle/>
          <a:p>
            <a:r>
              <a:rPr lang="tr-TR" dirty="0">
                <a:solidFill>
                  <a:schemeClr val="bg1"/>
                </a:solidFill>
              </a:rPr>
              <a:t>Modelin genellenebilirliğini artırmak için daha büyük ve çeşitli veri setleri kullanmak önemlidir. Çeşitli veri setleri, modelin farklı hasta gruplarını ve çeşitli belirtileri daha iyi tanımasına yardımcı olur. Bu, modelin farklı popülasyonlarda daha doğru sonuçlar vermesini sağlar. Ayrıca, daha büyük veri setleri, modelin nadir görülen durumları öğrenmesine ve bu durumları doğru bir şekilde tahmin etmesine olanak tanır. Sonuç olarak, geniş ve çeşitli veri setleri, modelin genellenebilirliğini artırarak, klinik uygulamalarda daha güvenilir ve etkili olmasını sağlar.</a:t>
            </a:r>
          </a:p>
        </p:txBody>
      </p:sp>
    </p:spTree>
    <p:extLst>
      <p:ext uri="{BB962C8B-B14F-4D97-AF65-F5344CB8AC3E}">
        <p14:creationId xmlns:p14="http://schemas.microsoft.com/office/powerpoint/2010/main" val="142324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9CC028-DB3E-5EEB-BDAF-E247BBDC183A}"/>
              </a:ext>
            </a:extLst>
          </p:cNvPr>
          <p:cNvSpPr>
            <a:spLocks noGrp="1"/>
          </p:cNvSpPr>
          <p:nvPr>
            <p:ph type="ctrTitle"/>
          </p:nvPr>
        </p:nvSpPr>
        <p:spPr/>
        <p:txBody>
          <a:bodyPr/>
          <a:lstStyle/>
          <a:p>
            <a:r>
              <a:rPr lang="tr-TR" dirty="0"/>
              <a:t>KAYNAKLAR</a:t>
            </a:r>
          </a:p>
        </p:txBody>
      </p:sp>
      <p:sp>
        <p:nvSpPr>
          <p:cNvPr id="3" name="Alt Başlık 2">
            <a:extLst>
              <a:ext uri="{FF2B5EF4-FFF2-40B4-BE49-F238E27FC236}">
                <a16:creationId xmlns:a16="http://schemas.microsoft.com/office/drawing/2014/main" id="{673989B0-4DE8-F85A-8209-8F8E8542A5BD}"/>
              </a:ext>
            </a:extLst>
          </p:cNvPr>
          <p:cNvSpPr>
            <a:spLocks noGrp="1"/>
          </p:cNvSpPr>
          <p:nvPr>
            <p:ph type="subTitle" idx="1"/>
          </p:nvPr>
        </p:nvSpPr>
        <p:spPr/>
        <p:txBody>
          <a:bodyPr/>
          <a:lstStyle/>
          <a:p>
            <a:endParaRPr lang="tr-TR"/>
          </a:p>
        </p:txBody>
      </p:sp>
    </p:spTree>
    <p:extLst>
      <p:ext uri="{BB962C8B-B14F-4D97-AF65-F5344CB8AC3E}">
        <p14:creationId xmlns:p14="http://schemas.microsoft.com/office/powerpoint/2010/main" val="1517762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9CC028-DB3E-5EEB-BDAF-E247BBDC183A}"/>
              </a:ext>
            </a:extLst>
          </p:cNvPr>
          <p:cNvSpPr>
            <a:spLocks noGrp="1"/>
          </p:cNvSpPr>
          <p:nvPr>
            <p:ph type="ctrTitle"/>
          </p:nvPr>
        </p:nvSpPr>
        <p:spPr>
          <a:xfrm>
            <a:off x="1154955" y="737701"/>
            <a:ext cx="8825658" cy="1651538"/>
          </a:xfrm>
        </p:spPr>
        <p:txBody>
          <a:bodyPr/>
          <a:lstStyle/>
          <a:p>
            <a:r>
              <a:rPr lang="tr-TR" sz="4400" dirty="0">
                <a:latin typeface="Times New Roman" panose="02020603050405020304" pitchFamily="18" charset="0"/>
                <a:cs typeface="Times New Roman" panose="02020603050405020304" pitchFamily="18" charset="0"/>
              </a:rPr>
              <a:t>Kalp Hastalıklarının Teşhisinde Yapay Sinir Ağlarının Kullanımı</a:t>
            </a:r>
          </a:p>
        </p:txBody>
      </p:sp>
      <p:sp>
        <p:nvSpPr>
          <p:cNvPr id="3" name="Alt Başlık 2">
            <a:extLst>
              <a:ext uri="{FF2B5EF4-FFF2-40B4-BE49-F238E27FC236}">
                <a16:creationId xmlns:a16="http://schemas.microsoft.com/office/drawing/2014/main" id="{673989B0-4DE8-F85A-8209-8F8E8542A5BD}"/>
              </a:ext>
            </a:extLst>
          </p:cNvPr>
          <p:cNvSpPr>
            <a:spLocks noGrp="1"/>
          </p:cNvSpPr>
          <p:nvPr>
            <p:ph type="subTitle" idx="1"/>
          </p:nvPr>
        </p:nvSpPr>
        <p:spPr>
          <a:xfrm>
            <a:off x="1154955" y="2939845"/>
            <a:ext cx="8825658" cy="2433484"/>
          </a:xfrm>
        </p:spPr>
        <p:txBody>
          <a:bodyPr>
            <a:normAutofit/>
          </a:bodyPr>
          <a:lstStyle/>
          <a:p>
            <a:r>
              <a:rPr lang="tr-TR" cap="none" dirty="0">
                <a:solidFill>
                  <a:schemeClr val="bg1"/>
                </a:solidFill>
                <a:latin typeface="Times New Roman" panose="02020603050405020304" pitchFamily="18" charset="0"/>
                <a:cs typeface="Times New Roman" panose="02020603050405020304" pitchFamily="18" charset="0"/>
              </a:rPr>
              <a:t>Yapay sinir ağları, biyolojik sinir ağlarını taklit eden ve öğrenme algoritmaları ile karmaşık veri desenlerini tanımlayabilen yapay zeka yöntemleridir. </a:t>
            </a:r>
            <a:r>
              <a:rPr lang="tr-TR" cap="none" dirty="0" err="1">
                <a:solidFill>
                  <a:schemeClr val="bg1"/>
                </a:solidFill>
                <a:latin typeface="Times New Roman" panose="02020603050405020304" pitchFamily="18" charset="0"/>
                <a:cs typeface="Times New Roman" panose="02020603050405020304" pitchFamily="18" charset="0"/>
              </a:rPr>
              <a:t>Ysa'nın</a:t>
            </a:r>
            <a:r>
              <a:rPr lang="tr-TR" cap="none" dirty="0">
                <a:solidFill>
                  <a:schemeClr val="bg1"/>
                </a:solidFill>
                <a:latin typeface="Times New Roman" panose="02020603050405020304" pitchFamily="18" charset="0"/>
                <a:cs typeface="Times New Roman" panose="02020603050405020304" pitchFamily="18" charset="0"/>
              </a:rPr>
              <a:t> sağlık alanında kullanımı, özellikle büyük ve karmaşık veri setlerinin analizinde, geleneksel yöntemlere göre daha yüksek doğruluk oranlarına ulaşabilmektedir. Bu projede, YSA kullanarak kalp hastalığı teşhisi yapılmaktadır. Projede kullanılan veri seti, hastaların çeşitli sağlık parametrelerini içermekte olup, modelin bu veriler üzerinden öğrenme yaparak hastalığın varlığını tahmin etmesi sağlanmıştır.</a:t>
            </a:r>
          </a:p>
        </p:txBody>
      </p:sp>
    </p:spTree>
    <p:extLst>
      <p:ext uri="{BB962C8B-B14F-4D97-AF65-F5344CB8AC3E}">
        <p14:creationId xmlns:p14="http://schemas.microsoft.com/office/powerpoint/2010/main" val="1613354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1" name="Rectangle 40">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42" name="Oval 41">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43" name="Oval 42">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44" name="Oval 43">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45" name="Oval 44">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46" name="Oval 45">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47"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tr-TR"/>
            </a:p>
          </p:txBody>
        </p:sp>
        <p:sp>
          <p:nvSpPr>
            <p:cNvPr id="48"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tr-TR"/>
            </a:p>
          </p:txBody>
        </p:sp>
        <p:sp>
          <p:nvSpPr>
            <p:cNvPr id="49"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tr-TR"/>
            </a:p>
          </p:txBody>
        </p:sp>
      </p:grpSp>
      <p:sp>
        <p:nvSpPr>
          <p:cNvPr id="51" name="Rectangle 50">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53" name="Rectangle 52">
            <a:extLst>
              <a:ext uri="{FF2B5EF4-FFF2-40B4-BE49-F238E27FC236}">
                <a16:creationId xmlns:a16="http://schemas.microsoft.com/office/drawing/2014/main" id="{89EA2611-DCBA-4E97-A2B2-9A466E76B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a:lstStyle/>
          <a:p>
            <a:endParaRPr lang="tr-TR"/>
          </a:p>
        </p:txBody>
      </p:sp>
      <p:sp>
        <p:nvSpPr>
          <p:cNvPr id="55" name="Freeform 5">
            <a:extLst>
              <a:ext uri="{FF2B5EF4-FFF2-40B4-BE49-F238E27FC236}">
                <a16:creationId xmlns:a16="http://schemas.microsoft.com/office/drawing/2014/main" id="{BBC615D1-6E12-40EF-915B-316CFDB55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tr-TR"/>
          </a:p>
        </p:txBody>
      </p:sp>
      <p:sp>
        <p:nvSpPr>
          <p:cNvPr id="57" name="Freeform 5">
            <a:extLst>
              <a:ext uri="{FF2B5EF4-FFF2-40B4-BE49-F238E27FC236}">
                <a16:creationId xmlns:a16="http://schemas.microsoft.com/office/drawing/2014/main" id="{B9797D36-DE1E-47CD-881A-6C1F58282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tr-TR"/>
          </a:p>
        </p:txBody>
      </p:sp>
      <p:sp>
        <p:nvSpPr>
          <p:cNvPr id="2" name="Başlık 1">
            <a:extLst>
              <a:ext uri="{FF2B5EF4-FFF2-40B4-BE49-F238E27FC236}">
                <a16:creationId xmlns:a16="http://schemas.microsoft.com/office/drawing/2014/main" id="{3F9CC028-DB3E-5EEB-BDAF-E247BBDC183A}"/>
              </a:ext>
            </a:extLst>
          </p:cNvPr>
          <p:cNvSpPr>
            <a:spLocks noGrp="1"/>
          </p:cNvSpPr>
          <p:nvPr>
            <p:ph type="ctrTitle"/>
          </p:nvPr>
        </p:nvSpPr>
        <p:spPr>
          <a:xfrm>
            <a:off x="639098" y="629265"/>
            <a:ext cx="6072776" cy="1622322"/>
          </a:xfrm>
        </p:spPr>
        <p:txBody>
          <a:bodyPr vert="horz" lIns="91440" tIns="45720" rIns="91440" bIns="45720" rtlCol="0" anchor="ctr">
            <a:normAutofit/>
          </a:bodyPr>
          <a:lstStyle/>
          <a:p>
            <a:r>
              <a:rPr lang="en-US" sz="3600" dirty="0" err="1">
                <a:solidFill>
                  <a:srgbClr val="FFFFFF"/>
                </a:solidFill>
                <a:latin typeface="Times New Roman" panose="02020603050405020304" pitchFamily="18" charset="0"/>
                <a:cs typeface="Times New Roman" panose="02020603050405020304" pitchFamily="18" charset="0"/>
              </a:rPr>
              <a:t>Neden</a:t>
            </a:r>
            <a:r>
              <a:rPr lang="en-US" sz="3600" dirty="0">
                <a:solidFill>
                  <a:srgbClr val="FFFFFF"/>
                </a:solidFill>
                <a:latin typeface="Times New Roman" panose="02020603050405020304" pitchFamily="18" charset="0"/>
                <a:cs typeface="Times New Roman" panose="02020603050405020304" pitchFamily="18" charset="0"/>
              </a:rPr>
              <a:t> </a:t>
            </a:r>
            <a:r>
              <a:rPr lang="en-US" sz="3600" dirty="0" err="1">
                <a:solidFill>
                  <a:srgbClr val="FFFFFF"/>
                </a:solidFill>
                <a:latin typeface="Times New Roman" panose="02020603050405020304" pitchFamily="18" charset="0"/>
                <a:cs typeface="Times New Roman" panose="02020603050405020304" pitchFamily="18" charset="0"/>
              </a:rPr>
              <a:t>Yapay</a:t>
            </a:r>
            <a:r>
              <a:rPr lang="en-US" sz="3600" dirty="0">
                <a:solidFill>
                  <a:srgbClr val="FFFFFF"/>
                </a:solidFill>
                <a:latin typeface="Times New Roman" panose="02020603050405020304" pitchFamily="18" charset="0"/>
                <a:cs typeface="Times New Roman" panose="02020603050405020304" pitchFamily="18" charset="0"/>
              </a:rPr>
              <a:t> </a:t>
            </a:r>
            <a:r>
              <a:rPr lang="en-US" sz="3600" dirty="0" err="1">
                <a:solidFill>
                  <a:srgbClr val="FFFFFF"/>
                </a:solidFill>
                <a:latin typeface="Times New Roman" panose="02020603050405020304" pitchFamily="18" charset="0"/>
                <a:cs typeface="Times New Roman" panose="02020603050405020304" pitchFamily="18" charset="0"/>
              </a:rPr>
              <a:t>Sinir</a:t>
            </a:r>
            <a:r>
              <a:rPr lang="en-US" sz="3600" dirty="0">
                <a:solidFill>
                  <a:srgbClr val="FFFFFF"/>
                </a:solidFill>
                <a:latin typeface="Times New Roman" panose="02020603050405020304" pitchFamily="18" charset="0"/>
                <a:cs typeface="Times New Roman" panose="02020603050405020304" pitchFamily="18" charset="0"/>
              </a:rPr>
              <a:t> </a:t>
            </a:r>
            <a:r>
              <a:rPr lang="en-US" sz="3600" dirty="0" err="1">
                <a:solidFill>
                  <a:srgbClr val="FFFFFF"/>
                </a:solidFill>
                <a:latin typeface="Times New Roman" panose="02020603050405020304" pitchFamily="18" charset="0"/>
                <a:cs typeface="Times New Roman" panose="02020603050405020304" pitchFamily="18" charset="0"/>
              </a:rPr>
              <a:t>Ağları</a:t>
            </a:r>
            <a:r>
              <a:rPr lang="en-US" sz="3600" dirty="0">
                <a:solidFill>
                  <a:srgbClr val="FFFFFF"/>
                </a:solidFill>
                <a:latin typeface="Times New Roman" panose="02020603050405020304" pitchFamily="18" charset="0"/>
                <a:cs typeface="Times New Roman" panose="02020603050405020304" pitchFamily="18" charset="0"/>
              </a:rPr>
              <a:t>?</a:t>
            </a:r>
          </a:p>
        </p:txBody>
      </p:sp>
      <p:pic>
        <p:nvPicPr>
          <p:cNvPr id="5" name="Resim 4" descr="ekran görüntüsü, grafik, fraktal çizim, sanat içeren bir resim&#10;&#10;Açıklama otomatik olarak oluşturuldu">
            <a:extLst>
              <a:ext uri="{FF2B5EF4-FFF2-40B4-BE49-F238E27FC236}">
                <a16:creationId xmlns:a16="http://schemas.microsoft.com/office/drawing/2014/main" id="{9F67E1BD-FE09-B017-4196-D9191C64783B}"/>
              </a:ext>
            </a:extLst>
          </p:cNvPr>
          <p:cNvPicPr>
            <a:picLocks noChangeAspect="1"/>
          </p:cNvPicPr>
          <p:nvPr/>
        </p:nvPicPr>
        <p:blipFill rotWithShape="1">
          <a:blip r:embed="rId3">
            <a:extLst>
              <a:ext uri="{28A0092B-C50C-407E-A947-70E740481C1C}">
                <a14:useLocalDpi xmlns:a14="http://schemas.microsoft.com/office/drawing/2010/main" val="0"/>
              </a:ext>
            </a:extLst>
          </a:blip>
          <a:srcRect l="33049" r="23278" b="2"/>
          <a:stretch/>
        </p:blipFill>
        <p:spPr>
          <a:xfrm>
            <a:off x="6774511" y="480060"/>
            <a:ext cx="4929808" cy="5897880"/>
          </a:xfrm>
          <a:custGeom>
            <a:avLst/>
            <a:gdLst/>
            <a:ahLst/>
            <a:cxnLst/>
            <a:rect l="l" t="t" r="r" b="b"/>
            <a:pathLst>
              <a:path w="4929808" h="5897880">
                <a:moveTo>
                  <a:pt x="104535" y="0"/>
                </a:moveTo>
                <a:lnTo>
                  <a:pt x="2751151" y="0"/>
                </a:lnTo>
                <a:lnTo>
                  <a:pt x="4769032" y="0"/>
                </a:lnTo>
                <a:lnTo>
                  <a:pt x="4929808" y="0"/>
                </a:lnTo>
                <a:lnTo>
                  <a:pt x="4929808" y="5897880"/>
                </a:lnTo>
                <a:lnTo>
                  <a:pt x="4769032" y="5897880"/>
                </a:lnTo>
                <a:lnTo>
                  <a:pt x="2751151" y="5897880"/>
                </a:lnTo>
                <a:lnTo>
                  <a:pt x="0" y="5897880"/>
                </a:lnTo>
                <a:lnTo>
                  <a:pt x="0" y="5896985"/>
                </a:lnTo>
                <a:lnTo>
                  <a:pt x="103291" y="5896985"/>
                </a:lnTo>
                <a:lnTo>
                  <a:pt x="112340" y="5838313"/>
                </a:lnTo>
                <a:lnTo>
                  <a:pt x="123631" y="5762037"/>
                </a:lnTo>
                <a:lnTo>
                  <a:pt x="135550" y="5671232"/>
                </a:lnTo>
                <a:lnTo>
                  <a:pt x="149820" y="5563476"/>
                </a:lnTo>
                <a:lnTo>
                  <a:pt x="164875" y="5444219"/>
                </a:lnTo>
                <a:lnTo>
                  <a:pt x="180714" y="5309828"/>
                </a:lnTo>
                <a:lnTo>
                  <a:pt x="197494" y="5163329"/>
                </a:lnTo>
                <a:lnTo>
                  <a:pt x="214273" y="5004117"/>
                </a:lnTo>
                <a:lnTo>
                  <a:pt x="231367" y="4834615"/>
                </a:lnTo>
                <a:lnTo>
                  <a:pt x="247205" y="4651794"/>
                </a:lnTo>
                <a:lnTo>
                  <a:pt x="262417" y="4460498"/>
                </a:lnTo>
                <a:lnTo>
                  <a:pt x="276217" y="4258305"/>
                </a:lnTo>
                <a:lnTo>
                  <a:pt x="289390" y="4047637"/>
                </a:lnTo>
                <a:lnTo>
                  <a:pt x="301779" y="3827889"/>
                </a:lnTo>
                <a:lnTo>
                  <a:pt x="306170" y="3715291"/>
                </a:lnTo>
                <a:lnTo>
                  <a:pt x="311031" y="3600271"/>
                </a:lnTo>
                <a:lnTo>
                  <a:pt x="315579" y="3483435"/>
                </a:lnTo>
                <a:lnTo>
                  <a:pt x="318558" y="3365994"/>
                </a:lnTo>
                <a:lnTo>
                  <a:pt x="321224" y="3246131"/>
                </a:lnTo>
                <a:lnTo>
                  <a:pt x="324047" y="3125058"/>
                </a:lnTo>
                <a:lnTo>
                  <a:pt x="325929" y="3001563"/>
                </a:lnTo>
                <a:lnTo>
                  <a:pt x="325929" y="2876858"/>
                </a:lnTo>
                <a:lnTo>
                  <a:pt x="326870" y="2750941"/>
                </a:lnTo>
                <a:lnTo>
                  <a:pt x="325929" y="2623814"/>
                </a:lnTo>
                <a:lnTo>
                  <a:pt x="324047" y="2494871"/>
                </a:lnTo>
                <a:lnTo>
                  <a:pt x="322322" y="2365928"/>
                </a:lnTo>
                <a:lnTo>
                  <a:pt x="318558" y="2235169"/>
                </a:lnTo>
                <a:lnTo>
                  <a:pt x="314638" y="2103199"/>
                </a:lnTo>
                <a:lnTo>
                  <a:pt x="310090" y="1971229"/>
                </a:lnTo>
                <a:lnTo>
                  <a:pt x="303660" y="1838048"/>
                </a:lnTo>
                <a:lnTo>
                  <a:pt x="295976" y="1703656"/>
                </a:lnTo>
                <a:lnTo>
                  <a:pt x="288606" y="1568660"/>
                </a:lnTo>
                <a:lnTo>
                  <a:pt x="279197" y="1433663"/>
                </a:lnTo>
                <a:lnTo>
                  <a:pt x="267906" y="1296850"/>
                </a:lnTo>
                <a:lnTo>
                  <a:pt x="256615" y="1161853"/>
                </a:lnTo>
                <a:lnTo>
                  <a:pt x="243598" y="1024435"/>
                </a:lnTo>
                <a:lnTo>
                  <a:pt x="229328" y="886411"/>
                </a:lnTo>
                <a:lnTo>
                  <a:pt x="214273" y="750203"/>
                </a:lnTo>
                <a:lnTo>
                  <a:pt x="196709" y="612180"/>
                </a:lnTo>
                <a:lnTo>
                  <a:pt x="177891" y="474761"/>
                </a:lnTo>
                <a:lnTo>
                  <a:pt x="159229" y="336738"/>
                </a:lnTo>
                <a:lnTo>
                  <a:pt x="137432" y="199320"/>
                </a:lnTo>
                <a:lnTo>
                  <a:pt x="115163" y="62507"/>
                </a:lnTo>
                <a:close/>
              </a:path>
            </a:pathLst>
          </a:custGeom>
        </p:spPr>
      </p:pic>
      <p:sp>
        <p:nvSpPr>
          <p:cNvPr id="59" name="Rectangle 58">
            <a:extLst>
              <a:ext uri="{FF2B5EF4-FFF2-40B4-BE49-F238E27FC236}">
                <a16:creationId xmlns:a16="http://schemas.microsoft.com/office/drawing/2014/main" id="{4A2FAF1F-F462-46AF-A9E6-CC93C4E2C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61" name="Oval 60">
            <a:extLst>
              <a:ext uri="{FF2B5EF4-FFF2-40B4-BE49-F238E27FC236}">
                <a16:creationId xmlns:a16="http://schemas.microsoft.com/office/drawing/2014/main" id="{7146BED8-BAE9-42C5-A3DD-7B946445D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63" name="Oval 62">
            <a:extLst>
              <a:ext uri="{FF2B5EF4-FFF2-40B4-BE49-F238E27FC236}">
                <a16:creationId xmlns:a16="http://schemas.microsoft.com/office/drawing/2014/main" id="{15765FE8-B62F-41E4-A73C-74C91A8FD9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3" name="Alt Başlık 2">
            <a:extLst>
              <a:ext uri="{FF2B5EF4-FFF2-40B4-BE49-F238E27FC236}">
                <a16:creationId xmlns:a16="http://schemas.microsoft.com/office/drawing/2014/main" id="{673989B0-4DE8-F85A-8209-8F8E8542A5BD}"/>
              </a:ext>
            </a:extLst>
          </p:cNvPr>
          <p:cNvSpPr>
            <a:spLocks noGrp="1"/>
          </p:cNvSpPr>
          <p:nvPr>
            <p:ph type="subTitle" idx="1"/>
          </p:nvPr>
        </p:nvSpPr>
        <p:spPr>
          <a:xfrm>
            <a:off x="639098" y="2418735"/>
            <a:ext cx="6072776" cy="3811740"/>
          </a:xfrm>
        </p:spPr>
        <p:txBody>
          <a:bodyPr vert="horz" lIns="91440" tIns="45720" rIns="91440" bIns="45720" rtlCol="0" anchor="ctr">
            <a:normAutofit/>
          </a:bodyPr>
          <a:lstStyle/>
          <a:p>
            <a:pPr>
              <a:buFont typeface="Wingdings 3" charset="2"/>
              <a:buChar char=""/>
            </a:pPr>
            <a:r>
              <a:rPr lang="en-US" b="1" i="1" cap="none" dirty="0" err="1">
                <a:solidFill>
                  <a:srgbClr val="FFFFFF"/>
                </a:solidFill>
                <a:latin typeface="Times New Roman" panose="02020603050405020304" pitchFamily="18" charset="0"/>
                <a:cs typeface="Times New Roman" panose="02020603050405020304" pitchFamily="18" charset="0"/>
              </a:rPr>
              <a:t>Yüksek</a:t>
            </a:r>
            <a:r>
              <a:rPr lang="en-US" b="1" i="1" cap="none" dirty="0">
                <a:solidFill>
                  <a:srgbClr val="FFFFFF"/>
                </a:solidFill>
                <a:latin typeface="Times New Roman" panose="02020603050405020304" pitchFamily="18" charset="0"/>
                <a:cs typeface="Times New Roman" panose="02020603050405020304" pitchFamily="18" charset="0"/>
              </a:rPr>
              <a:t> </a:t>
            </a:r>
            <a:r>
              <a:rPr lang="en-US" b="1" i="1" cap="none" dirty="0" err="1">
                <a:solidFill>
                  <a:srgbClr val="FFFFFF"/>
                </a:solidFill>
                <a:latin typeface="Times New Roman" panose="02020603050405020304" pitchFamily="18" charset="0"/>
                <a:cs typeface="Times New Roman" panose="02020603050405020304" pitchFamily="18" charset="0"/>
              </a:rPr>
              <a:t>Performans</a:t>
            </a:r>
            <a:r>
              <a:rPr lang="en-US" cap="none" dirty="0">
                <a:solidFill>
                  <a:srgbClr val="FFFFFF"/>
                </a:solidFill>
                <a:latin typeface="Times New Roman" panose="02020603050405020304" pitchFamily="18" charset="0"/>
                <a:cs typeface="Times New Roman" panose="02020603050405020304" pitchFamily="18" charset="0"/>
              </a:rPr>
              <a:t>: </a:t>
            </a:r>
            <a:r>
              <a:rPr lang="en-US" cap="none" dirty="0" err="1">
                <a:solidFill>
                  <a:srgbClr val="FFFFFF"/>
                </a:solidFill>
                <a:latin typeface="Times New Roman" panose="02020603050405020304" pitchFamily="18" charset="0"/>
                <a:cs typeface="Times New Roman" panose="02020603050405020304" pitchFamily="18" charset="0"/>
              </a:rPr>
              <a:t>Ysa'lar</a:t>
            </a:r>
            <a:r>
              <a:rPr lang="en-US" cap="none" dirty="0">
                <a:solidFill>
                  <a:srgbClr val="FFFFFF"/>
                </a:solidFill>
                <a:latin typeface="Times New Roman" panose="02020603050405020304" pitchFamily="18" charset="0"/>
                <a:cs typeface="Times New Roman" panose="02020603050405020304" pitchFamily="18" charset="0"/>
              </a:rPr>
              <a:t>, </a:t>
            </a:r>
            <a:r>
              <a:rPr lang="en-US" cap="none" dirty="0" err="1">
                <a:solidFill>
                  <a:srgbClr val="FFFFFF"/>
                </a:solidFill>
                <a:latin typeface="Times New Roman" panose="02020603050405020304" pitchFamily="18" charset="0"/>
                <a:cs typeface="Times New Roman" panose="02020603050405020304" pitchFamily="18" charset="0"/>
              </a:rPr>
              <a:t>büyük</a:t>
            </a:r>
            <a:r>
              <a:rPr lang="en-US" cap="none" dirty="0">
                <a:solidFill>
                  <a:srgbClr val="FFFFFF"/>
                </a:solidFill>
                <a:latin typeface="Times New Roman" panose="02020603050405020304" pitchFamily="18" charset="0"/>
                <a:cs typeface="Times New Roman" panose="02020603050405020304" pitchFamily="18" charset="0"/>
              </a:rPr>
              <a:t> </a:t>
            </a:r>
            <a:r>
              <a:rPr lang="en-US" cap="none" dirty="0" err="1">
                <a:solidFill>
                  <a:srgbClr val="FFFFFF"/>
                </a:solidFill>
                <a:latin typeface="Times New Roman" panose="02020603050405020304" pitchFamily="18" charset="0"/>
                <a:cs typeface="Times New Roman" panose="02020603050405020304" pitchFamily="18" charset="0"/>
              </a:rPr>
              <a:t>veri</a:t>
            </a:r>
            <a:r>
              <a:rPr lang="en-US" cap="none" dirty="0">
                <a:solidFill>
                  <a:srgbClr val="FFFFFF"/>
                </a:solidFill>
                <a:latin typeface="Times New Roman" panose="02020603050405020304" pitchFamily="18" charset="0"/>
                <a:cs typeface="Times New Roman" panose="02020603050405020304" pitchFamily="18" charset="0"/>
              </a:rPr>
              <a:t> </a:t>
            </a:r>
            <a:r>
              <a:rPr lang="en-US" cap="none" dirty="0" err="1">
                <a:solidFill>
                  <a:srgbClr val="FFFFFF"/>
                </a:solidFill>
                <a:latin typeface="Times New Roman" panose="02020603050405020304" pitchFamily="18" charset="0"/>
                <a:cs typeface="Times New Roman" panose="02020603050405020304" pitchFamily="18" charset="0"/>
              </a:rPr>
              <a:t>setlerinde</a:t>
            </a:r>
            <a:r>
              <a:rPr lang="en-US" cap="none" dirty="0">
                <a:solidFill>
                  <a:srgbClr val="FFFFFF"/>
                </a:solidFill>
                <a:latin typeface="Times New Roman" panose="02020603050405020304" pitchFamily="18" charset="0"/>
                <a:cs typeface="Times New Roman" panose="02020603050405020304" pitchFamily="18" charset="0"/>
              </a:rPr>
              <a:t> </a:t>
            </a:r>
            <a:r>
              <a:rPr lang="en-US" cap="none" dirty="0" err="1">
                <a:solidFill>
                  <a:srgbClr val="FFFFFF"/>
                </a:solidFill>
                <a:latin typeface="Times New Roman" panose="02020603050405020304" pitchFamily="18" charset="0"/>
                <a:cs typeface="Times New Roman" panose="02020603050405020304" pitchFamily="18" charset="0"/>
              </a:rPr>
              <a:t>yüksek</a:t>
            </a:r>
            <a:r>
              <a:rPr lang="en-US" cap="none" dirty="0">
                <a:solidFill>
                  <a:srgbClr val="FFFFFF"/>
                </a:solidFill>
                <a:latin typeface="Times New Roman" panose="02020603050405020304" pitchFamily="18" charset="0"/>
                <a:cs typeface="Times New Roman" panose="02020603050405020304" pitchFamily="18" charset="0"/>
              </a:rPr>
              <a:t> </a:t>
            </a:r>
            <a:r>
              <a:rPr lang="en-US" cap="none" dirty="0" err="1">
                <a:solidFill>
                  <a:srgbClr val="FFFFFF"/>
                </a:solidFill>
                <a:latin typeface="Times New Roman" panose="02020603050405020304" pitchFamily="18" charset="0"/>
                <a:cs typeface="Times New Roman" panose="02020603050405020304" pitchFamily="18" charset="0"/>
              </a:rPr>
              <a:t>doğruluk</a:t>
            </a:r>
            <a:r>
              <a:rPr lang="en-US" cap="none" dirty="0">
                <a:solidFill>
                  <a:srgbClr val="FFFFFF"/>
                </a:solidFill>
                <a:latin typeface="Times New Roman" panose="02020603050405020304" pitchFamily="18" charset="0"/>
                <a:cs typeface="Times New Roman" panose="02020603050405020304" pitchFamily="18" charset="0"/>
              </a:rPr>
              <a:t> </a:t>
            </a:r>
            <a:r>
              <a:rPr lang="en-US" cap="none" dirty="0" err="1">
                <a:solidFill>
                  <a:srgbClr val="FFFFFF"/>
                </a:solidFill>
                <a:latin typeface="Times New Roman" panose="02020603050405020304" pitchFamily="18" charset="0"/>
                <a:cs typeface="Times New Roman" panose="02020603050405020304" pitchFamily="18" charset="0"/>
              </a:rPr>
              <a:t>oranlarına</a:t>
            </a:r>
            <a:r>
              <a:rPr lang="en-US" cap="none" dirty="0">
                <a:solidFill>
                  <a:srgbClr val="FFFFFF"/>
                </a:solidFill>
                <a:latin typeface="Times New Roman" panose="02020603050405020304" pitchFamily="18" charset="0"/>
                <a:cs typeface="Times New Roman" panose="02020603050405020304" pitchFamily="18" charset="0"/>
              </a:rPr>
              <a:t> </a:t>
            </a:r>
            <a:r>
              <a:rPr lang="en-US" cap="none" dirty="0" err="1">
                <a:solidFill>
                  <a:srgbClr val="FFFFFF"/>
                </a:solidFill>
                <a:latin typeface="Times New Roman" panose="02020603050405020304" pitchFamily="18" charset="0"/>
                <a:cs typeface="Times New Roman" panose="02020603050405020304" pitchFamily="18" charset="0"/>
              </a:rPr>
              <a:t>ulaşabilir</a:t>
            </a:r>
            <a:r>
              <a:rPr lang="en-US" cap="none" dirty="0">
                <a:solidFill>
                  <a:srgbClr val="FFFFFF"/>
                </a:solidFill>
                <a:latin typeface="Times New Roman" panose="02020603050405020304" pitchFamily="18" charset="0"/>
                <a:cs typeface="Times New Roman" panose="02020603050405020304" pitchFamily="18" charset="0"/>
              </a:rPr>
              <a:t>.</a:t>
            </a:r>
          </a:p>
          <a:p>
            <a:pPr>
              <a:buFont typeface="Wingdings 3" charset="2"/>
              <a:buChar char=""/>
            </a:pPr>
            <a:endParaRPr lang="en-US" cap="none" dirty="0">
              <a:solidFill>
                <a:srgbClr val="FFFFFF"/>
              </a:solidFill>
              <a:latin typeface="Times New Roman" panose="02020603050405020304" pitchFamily="18" charset="0"/>
              <a:cs typeface="Times New Roman" panose="02020603050405020304" pitchFamily="18" charset="0"/>
            </a:endParaRPr>
          </a:p>
          <a:p>
            <a:pPr>
              <a:buFont typeface="Wingdings 3" charset="2"/>
              <a:buChar char=""/>
            </a:pPr>
            <a:r>
              <a:rPr lang="en-US" b="1" i="1" cap="none" dirty="0" err="1">
                <a:solidFill>
                  <a:srgbClr val="FFFFFF"/>
                </a:solidFill>
                <a:latin typeface="Times New Roman" panose="02020603050405020304" pitchFamily="18" charset="0"/>
                <a:cs typeface="Times New Roman" panose="02020603050405020304" pitchFamily="18" charset="0"/>
              </a:rPr>
              <a:t>Karmaşık</a:t>
            </a:r>
            <a:r>
              <a:rPr lang="en-US" b="1" i="1" cap="none" dirty="0">
                <a:solidFill>
                  <a:srgbClr val="FFFFFF"/>
                </a:solidFill>
                <a:latin typeface="Times New Roman" panose="02020603050405020304" pitchFamily="18" charset="0"/>
                <a:cs typeface="Times New Roman" panose="02020603050405020304" pitchFamily="18" charset="0"/>
              </a:rPr>
              <a:t> </a:t>
            </a:r>
            <a:r>
              <a:rPr lang="en-US" b="1" i="1" cap="none" dirty="0" err="1">
                <a:solidFill>
                  <a:srgbClr val="FFFFFF"/>
                </a:solidFill>
                <a:latin typeface="Times New Roman" panose="02020603050405020304" pitchFamily="18" charset="0"/>
                <a:cs typeface="Times New Roman" panose="02020603050405020304" pitchFamily="18" charset="0"/>
              </a:rPr>
              <a:t>Desen</a:t>
            </a:r>
            <a:r>
              <a:rPr lang="en-US" b="1" i="1" cap="none" dirty="0">
                <a:solidFill>
                  <a:srgbClr val="FFFFFF"/>
                </a:solidFill>
                <a:latin typeface="Times New Roman" panose="02020603050405020304" pitchFamily="18" charset="0"/>
                <a:cs typeface="Times New Roman" panose="02020603050405020304" pitchFamily="18" charset="0"/>
              </a:rPr>
              <a:t> </a:t>
            </a:r>
            <a:r>
              <a:rPr lang="en-US" b="1" i="1" cap="none" dirty="0" err="1">
                <a:solidFill>
                  <a:srgbClr val="FFFFFF"/>
                </a:solidFill>
                <a:latin typeface="Times New Roman" panose="02020603050405020304" pitchFamily="18" charset="0"/>
                <a:cs typeface="Times New Roman" panose="02020603050405020304" pitchFamily="18" charset="0"/>
              </a:rPr>
              <a:t>Tanıma</a:t>
            </a:r>
            <a:r>
              <a:rPr lang="en-US" cap="none" dirty="0">
                <a:solidFill>
                  <a:srgbClr val="FFFFFF"/>
                </a:solidFill>
                <a:latin typeface="Times New Roman" panose="02020603050405020304" pitchFamily="18" charset="0"/>
                <a:cs typeface="Times New Roman" panose="02020603050405020304" pitchFamily="18" charset="0"/>
              </a:rPr>
              <a:t>: </a:t>
            </a:r>
            <a:r>
              <a:rPr lang="en-US" cap="none" dirty="0" err="1">
                <a:solidFill>
                  <a:srgbClr val="FFFFFF"/>
                </a:solidFill>
                <a:latin typeface="Times New Roman" panose="02020603050405020304" pitchFamily="18" charset="0"/>
                <a:cs typeface="Times New Roman" panose="02020603050405020304" pitchFamily="18" charset="0"/>
              </a:rPr>
              <a:t>Ysa'lar</a:t>
            </a:r>
            <a:r>
              <a:rPr lang="en-US" cap="none" dirty="0">
                <a:solidFill>
                  <a:srgbClr val="FFFFFF"/>
                </a:solidFill>
                <a:latin typeface="Times New Roman" panose="02020603050405020304" pitchFamily="18" charset="0"/>
                <a:cs typeface="Times New Roman" panose="02020603050405020304" pitchFamily="18" charset="0"/>
              </a:rPr>
              <a:t>, </a:t>
            </a:r>
            <a:r>
              <a:rPr lang="en-US" cap="none" dirty="0" err="1">
                <a:solidFill>
                  <a:srgbClr val="FFFFFF"/>
                </a:solidFill>
                <a:latin typeface="Times New Roman" panose="02020603050405020304" pitchFamily="18" charset="0"/>
                <a:cs typeface="Times New Roman" panose="02020603050405020304" pitchFamily="18" charset="0"/>
              </a:rPr>
              <a:t>verilerdeki</a:t>
            </a:r>
            <a:r>
              <a:rPr lang="en-US" cap="none" dirty="0">
                <a:solidFill>
                  <a:srgbClr val="FFFFFF"/>
                </a:solidFill>
                <a:latin typeface="Times New Roman" panose="02020603050405020304" pitchFamily="18" charset="0"/>
                <a:cs typeface="Times New Roman" panose="02020603050405020304" pitchFamily="18" charset="0"/>
              </a:rPr>
              <a:t> </a:t>
            </a:r>
            <a:r>
              <a:rPr lang="en-US" cap="none" dirty="0" err="1">
                <a:solidFill>
                  <a:srgbClr val="FFFFFF"/>
                </a:solidFill>
                <a:latin typeface="Times New Roman" panose="02020603050405020304" pitchFamily="18" charset="0"/>
                <a:cs typeface="Times New Roman" panose="02020603050405020304" pitchFamily="18" charset="0"/>
              </a:rPr>
              <a:t>karmaşık</a:t>
            </a:r>
            <a:r>
              <a:rPr lang="en-US" cap="none" dirty="0">
                <a:solidFill>
                  <a:srgbClr val="FFFFFF"/>
                </a:solidFill>
                <a:latin typeface="Times New Roman" panose="02020603050405020304" pitchFamily="18" charset="0"/>
                <a:cs typeface="Times New Roman" panose="02020603050405020304" pitchFamily="18" charset="0"/>
              </a:rPr>
              <a:t> </a:t>
            </a:r>
            <a:r>
              <a:rPr lang="en-US" cap="none" dirty="0" err="1">
                <a:solidFill>
                  <a:srgbClr val="FFFFFF"/>
                </a:solidFill>
                <a:latin typeface="Times New Roman" panose="02020603050405020304" pitchFamily="18" charset="0"/>
                <a:cs typeface="Times New Roman" panose="02020603050405020304" pitchFamily="18" charset="0"/>
              </a:rPr>
              <a:t>ve</a:t>
            </a:r>
            <a:r>
              <a:rPr lang="en-US" cap="none" dirty="0">
                <a:solidFill>
                  <a:srgbClr val="FFFFFF"/>
                </a:solidFill>
                <a:latin typeface="Times New Roman" panose="02020603050405020304" pitchFamily="18" charset="0"/>
                <a:cs typeface="Times New Roman" panose="02020603050405020304" pitchFamily="18" charset="0"/>
              </a:rPr>
              <a:t> </a:t>
            </a:r>
            <a:r>
              <a:rPr lang="en-US" cap="none" dirty="0" err="1">
                <a:solidFill>
                  <a:srgbClr val="FFFFFF"/>
                </a:solidFill>
                <a:latin typeface="Times New Roman" panose="02020603050405020304" pitchFamily="18" charset="0"/>
                <a:cs typeface="Times New Roman" panose="02020603050405020304" pitchFamily="18" charset="0"/>
              </a:rPr>
              <a:t>gizli</a:t>
            </a:r>
            <a:r>
              <a:rPr lang="en-US" cap="none" dirty="0">
                <a:solidFill>
                  <a:srgbClr val="FFFFFF"/>
                </a:solidFill>
                <a:latin typeface="Times New Roman" panose="02020603050405020304" pitchFamily="18" charset="0"/>
                <a:cs typeface="Times New Roman" panose="02020603050405020304" pitchFamily="18" charset="0"/>
              </a:rPr>
              <a:t> </a:t>
            </a:r>
            <a:r>
              <a:rPr lang="en-US" cap="none" dirty="0" err="1">
                <a:solidFill>
                  <a:srgbClr val="FFFFFF"/>
                </a:solidFill>
                <a:latin typeface="Times New Roman" panose="02020603050405020304" pitchFamily="18" charset="0"/>
                <a:cs typeface="Times New Roman" panose="02020603050405020304" pitchFamily="18" charset="0"/>
              </a:rPr>
              <a:t>desenleri</a:t>
            </a:r>
            <a:r>
              <a:rPr lang="en-US" cap="none" dirty="0">
                <a:solidFill>
                  <a:srgbClr val="FFFFFF"/>
                </a:solidFill>
                <a:latin typeface="Times New Roman" panose="02020603050405020304" pitchFamily="18" charset="0"/>
                <a:cs typeface="Times New Roman" panose="02020603050405020304" pitchFamily="18" charset="0"/>
              </a:rPr>
              <a:t> </a:t>
            </a:r>
            <a:r>
              <a:rPr lang="en-US" cap="none" dirty="0" err="1">
                <a:solidFill>
                  <a:srgbClr val="FFFFFF"/>
                </a:solidFill>
                <a:latin typeface="Times New Roman" panose="02020603050405020304" pitchFamily="18" charset="0"/>
                <a:cs typeface="Times New Roman" panose="02020603050405020304" pitchFamily="18" charset="0"/>
              </a:rPr>
              <a:t>tanımlayabilir</a:t>
            </a:r>
            <a:r>
              <a:rPr lang="en-US" cap="none" dirty="0">
                <a:solidFill>
                  <a:srgbClr val="FFFFFF"/>
                </a:solidFill>
                <a:latin typeface="Times New Roman" panose="02020603050405020304" pitchFamily="18" charset="0"/>
                <a:cs typeface="Times New Roman" panose="02020603050405020304" pitchFamily="18" charset="0"/>
              </a:rPr>
              <a:t>.</a:t>
            </a:r>
          </a:p>
          <a:p>
            <a:pPr>
              <a:buFont typeface="Wingdings 3" charset="2"/>
              <a:buChar char=""/>
            </a:pPr>
            <a:endParaRPr lang="en-US" cap="none" dirty="0">
              <a:solidFill>
                <a:srgbClr val="FFFFFF"/>
              </a:solidFill>
              <a:latin typeface="Times New Roman" panose="02020603050405020304" pitchFamily="18" charset="0"/>
              <a:cs typeface="Times New Roman" panose="02020603050405020304" pitchFamily="18" charset="0"/>
            </a:endParaRPr>
          </a:p>
          <a:p>
            <a:pPr>
              <a:buFont typeface="Wingdings 3" charset="2"/>
              <a:buChar char=""/>
            </a:pPr>
            <a:r>
              <a:rPr lang="en-US" b="1" i="1" cap="none" dirty="0" err="1">
                <a:solidFill>
                  <a:srgbClr val="FFFFFF"/>
                </a:solidFill>
                <a:latin typeface="Times New Roman" panose="02020603050405020304" pitchFamily="18" charset="0"/>
                <a:cs typeface="Times New Roman" panose="02020603050405020304" pitchFamily="18" charset="0"/>
              </a:rPr>
              <a:t>Öğrenme</a:t>
            </a:r>
            <a:r>
              <a:rPr lang="en-US" b="1" i="1" cap="none" dirty="0">
                <a:solidFill>
                  <a:srgbClr val="FFFFFF"/>
                </a:solidFill>
                <a:latin typeface="Times New Roman" panose="02020603050405020304" pitchFamily="18" charset="0"/>
                <a:cs typeface="Times New Roman" panose="02020603050405020304" pitchFamily="18" charset="0"/>
              </a:rPr>
              <a:t> </a:t>
            </a:r>
            <a:r>
              <a:rPr lang="en-US" b="1" i="1" cap="none" dirty="0" err="1">
                <a:solidFill>
                  <a:srgbClr val="FFFFFF"/>
                </a:solidFill>
                <a:latin typeface="Times New Roman" panose="02020603050405020304" pitchFamily="18" charset="0"/>
                <a:cs typeface="Times New Roman" panose="02020603050405020304" pitchFamily="18" charset="0"/>
              </a:rPr>
              <a:t>ve</a:t>
            </a:r>
            <a:r>
              <a:rPr lang="en-US" b="1" i="1" cap="none" dirty="0">
                <a:solidFill>
                  <a:srgbClr val="FFFFFF"/>
                </a:solidFill>
                <a:latin typeface="Times New Roman" panose="02020603050405020304" pitchFamily="18" charset="0"/>
                <a:cs typeface="Times New Roman" panose="02020603050405020304" pitchFamily="18" charset="0"/>
              </a:rPr>
              <a:t> </a:t>
            </a:r>
            <a:r>
              <a:rPr lang="en-US" b="1" i="1" cap="none" dirty="0" err="1">
                <a:solidFill>
                  <a:srgbClr val="FFFFFF"/>
                </a:solidFill>
                <a:latin typeface="Times New Roman" panose="02020603050405020304" pitchFamily="18" charset="0"/>
                <a:cs typeface="Times New Roman" panose="02020603050405020304" pitchFamily="18" charset="0"/>
              </a:rPr>
              <a:t>Adaptasyon</a:t>
            </a:r>
            <a:r>
              <a:rPr lang="en-US" b="1" i="1" cap="none" dirty="0">
                <a:solidFill>
                  <a:srgbClr val="FFFFFF"/>
                </a:solidFill>
                <a:latin typeface="Times New Roman" panose="02020603050405020304" pitchFamily="18" charset="0"/>
                <a:cs typeface="Times New Roman" panose="02020603050405020304" pitchFamily="18" charset="0"/>
              </a:rPr>
              <a:t>: </a:t>
            </a:r>
            <a:r>
              <a:rPr lang="en-US" cap="none" dirty="0" err="1">
                <a:solidFill>
                  <a:srgbClr val="FFFFFF"/>
                </a:solidFill>
                <a:latin typeface="Times New Roman" panose="02020603050405020304" pitchFamily="18" charset="0"/>
                <a:cs typeface="Times New Roman" panose="02020603050405020304" pitchFamily="18" charset="0"/>
              </a:rPr>
              <a:t>Ysa'lar</a:t>
            </a:r>
            <a:r>
              <a:rPr lang="en-US" cap="none" dirty="0">
                <a:solidFill>
                  <a:srgbClr val="FFFFFF"/>
                </a:solidFill>
                <a:latin typeface="Times New Roman" panose="02020603050405020304" pitchFamily="18" charset="0"/>
                <a:cs typeface="Times New Roman" panose="02020603050405020304" pitchFamily="18" charset="0"/>
              </a:rPr>
              <a:t>, yeni </a:t>
            </a:r>
            <a:r>
              <a:rPr lang="en-US" cap="none" dirty="0" err="1">
                <a:solidFill>
                  <a:srgbClr val="FFFFFF"/>
                </a:solidFill>
                <a:latin typeface="Times New Roman" panose="02020603050405020304" pitchFamily="18" charset="0"/>
                <a:cs typeface="Times New Roman" panose="02020603050405020304" pitchFamily="18" charset="0"/>
              </a:rPr>
              <a:t>veri</a:t>
            </a:r>
            <a:r>
              <a:rPr lang="en-US" cap="none" dirty="0">
                <a:solidFill>
                  <a:srgbClr val="FFFFFF"/>
                </a:solidFill>
                <a:latin typeface="Times New Roman" panose="02020603050405020304" pitchFamily="18" charset="0"/>
                <a:cs typeface="Times New Roman" panose="02020603050405020304" pitchFamily="18" charset="0"/>
              </a:rPr>
              <a:t> </a:t>
            </a:r>
            <a:r>
              <a:rPr lang="en-US" cap="none" dirty="0" err="1">
                <a:solidFill>
                  <a:srgbClr val="FFFFFF"/>
                </a:solidFill>
                <a:latin typeface="Times New Roman" panose="02020603050405020304" pitchFamily="18" charset="0"/>
                <a:cs typeface="Times New Roman" panose="02020603050405020304" pitchFamily="18" charset="0"/>
              </a:rPr>
              <a:t>ve</a:t>
            </a:r>
            <a:r>
              <a:rPr lang="en-US" cap="none" dirty="0">
                <a:solidFill>
                  <a:srgbClr val="FFFFFF"/>
                </a:solidFill>
                <a:latin typeface="Times New Roman" panose="02020603050405020304" pitchFamily="18" charset="0"/>
                <a:cs typeface="Times New Roman" panose="02020603050405020304" pitchFamily="18" charset="0"/>
              </a:rPr>
              <a:t> </a:t>
            </a:r>
            <a:r>
              <a:rPr lang="en-US" cap="none" dirty="0" err="1">
                <a:solidFill>
                  <a:srgbClr val="FFFFFF"/>
                </a:solidFill>
                <a:latin typeface="Times New Roman" panose="02020603050405020304" pitchFamily="18" charset="0"/>
                <a:cs typeface="Times New Roman" panose="02020603050405020304" pitchFamily="18" charset="0"/>
              </a:rPr>
              <a:t>bilgilerle</a:t>
            </a:r>
            <a:r>
              <a:rPr lang="en-US" cap="none" dirty="0">
                <a:solidFill>
                  <a:srgbClr val="FFFFFF"/>
                </a:solidFill>
                <a:latin typeface="Times New Roman" panose="02020603050405020304" pitchFamily="18" charset="0"/>
                <a:cs typeface="Times New Roman" panose="02020603050405020304" pitchFamily="18" charset="0"/>
              </a:rPr>
              <a:t> </a:t>
            </a:r>
            <a:r>
              <a:rPr lang="en-US" cap="none" dirty="0" err="1">
                <a:solidFill>
                  <a:srgbClr val="FFFFFF"/>
                </a:solidFill>
                <a:latin typeface="Times New Roman" panose="02020603050405020304" pitchFamily="18" charset="0"/>
                <a:cs typeface="Times New Roman" panose="02020603050405020304" pitchFamily="18" charset="0"/>
              </a:rPr>
              <a:t>kendilerini</a:t>
            </a:r>
            <a:r>
              <a:rPr lang="en-US" cap="none" dirty="0">
                <a:solidFill>
                  <a:srgbClr val="FFFFFF"/>
                </a:solidFill>
                <a:latin typeface="Times New Roman" panose="02020603050405020304" pitchFamily="18" charset="0"/>
                <a:cs typeface="Times New Roman" panose="02020603050405020304" pitchFamily="18" charset="0"/>
              </a:rPr>
              <a:t> </a:t>
            </a:r>
            <a:r>
              <a:rPr lang="en-US" cap="none" dirty="0" err="1">
                <a:solidFill>
                  <a:srgbClr val="FFFFFF"/>
                </a:solidFill>
                <a:latin typeface="Times New Roman" panose="02020603050405020304" pitchFamily="18" charset="0"/>
                <a:cs typeface="Times New Roman" panose="02020603050405020304" pitchFamily="18" charset="0"/>
              </a:rPr>
              <a:t>güncelleyip</a:t>
            </a:r>
            <a:r>
              <a:rPr lang="en-US" cap="none" dirty="0">
                <a:solidFill>
                  <a:srgbClr val="FFFFFF"/>
                </a:solidFill>
                <a:latin typeface="Times New Roman" panose="02020603050405020304" pitchFamily="18" charset="0"/>
                <a:cs typeface="Times New Roman" panose="02020603050405020304" pitchFamily="18" charset="0"/>
              </a:rPr>
              <a:t> </a:t>
            </a:r>
            <a:r>
              <a:rPr lang="en-US" cap="none" dirty="0" err="1">
                <a:solidFill>
                  <a:srgbClr val="FFFFFF"/>
                </a:solidFill>
                <a:latin typeface="Times New Roman" panose="02020603050405020304" pitchFamily="18" charset="0"/>
                <a:cs typeface="Times New Roman" panose="02020603050405020304" pitchFamily="18" charset="0"/>
              </a:rPr>
              <a:t>öğrenmeye</a:t>
            </a:r>
            <a:r>
              <a:rPr lang="en-US" cap="none" dirty="0">
                <a:solidFill>
                  <a:srgbClr val="FFFFFF"/>
                </a:solidFill>
                <a:latin typeface="Times New Roman" panose="02020603050405020304" pitchFamily="18" charset="0"/>
                <a:cs typeface="Times New Roman" panose="02020603050405020304" pitchFamily="18" charset="0"/>
              </a:rPr>
              <a:t> </a:t>
            </a:r>
            <a:r>
              <a:rPr lang="en-US" cap="none" dirty="0" err="1">
                <a:solidFill>
                  <a:srgbClr val="FFFFFF"/>
                </a:solidFill>
                <a:latin typeface="Times New Roman" panose="02020603050405020304" pitchFamily="18" charset="0"/>
                <a:cs typeface="Times New Roman" panose="02020603050405020304" pitchFamily="18" charset="0"/>
              </a:rPr>
              <a:t>devam</a:t>
            </a:r>
            <a:r>
              <a:rPr lang="en-US" cap="none" dirty="0">
                <a:solidFill>
                  <a:srgbClr val="FFFFFF"/>
                </a:solidFill>
                <a:latin typeface="Times New Roman" panose="02020603050405020304" pitchFamily="18" charset="0"/>
                <a:cs typeface="Times New Roman" panose="02020603050405020304" pitchFamily="18" charset="0"/>
              </a:rPr>
              <a:t> </a:t>
            </a:r>
            <a:r>
              <a:rPr lang="en-US" cap="none" dirty="0" err="1">
                <a:solidFill>
                  <a:srgbClr val="FFFFFF"/>
                </a:solidFill>
                <a:latin typeface="Times New Roman" panose="02020603050405020304" pitchFamily="18" charset="0"/>
                <a:cs typeface="Times New Roman" panose="02020603050405020304" pitchFamily="18" charset="0"/>
              </a:rPr>
              <a:t>edebilir</a:t>
            </a:r>
            <a:r>
              <a:rPr lang="en-US" cap="none" dirty="0">
                <a:solidFill>
                  <a:srgbClr val="FFFFFF"/>
                </a:solidFill>
                <a:latin typeface="Times New Roman" panose="02020603050405020304" pitchFamily="18" charset="0"/>
                <a:cs typeface="Times New Roman" panose="02020603050405020304" pitchFamily="18" charset="0"/>
              </a:rPr>
              <a:t>.</a:t>
            </a:r>
          </a:p>
          <a:p>
            <a:pPr>
              <a:buFont typeface="Wingdings 3" charset="2"/>
              <a:buChar char=""/>
            </a:pPr>
            <a:endParaRPr lang="en-US"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069599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9CC028-DB3E-5EEB-BDAF-E247BBDC183A}"/>
              </a:ext>
            </a:extLst>
          </p:cNvPr>
          <p:cNvSpPr>
            <a:spLocks noGrp="1"/>
          </p:cNvSpPr>
          <p:nvPr>
            <p:ph type="ctrTitle"/>
          </p:nvPr>
        </p:nvSpPr>
        <p:spPr>
          <a:xfrm>
            <a:off x="1086129" y="653305"/>
            <a:ext cx="8825658" cy="565895"/>
          </a:xfrm>
        </p:spPr>
        <p:txBody>
          <a:bodyPr/>
          <a:lstStyle/>
          <a:p>
            <a:r>
              <a:rPr lang="tr-TR" b="1" dirty="0"/>
              <a:t>Veri Seti ve Özellikler</a:t>
            </a:r>
          </a:p>
        </p:txBody>
      </p:sp>
      <p:sp>
        <p:nvSpPr>
          <p:cNvPr id="3" name="Alt Başlık 2">
            <a:extLst>
              <a:ext uri="{FF2B5EF4-FFF2-40B4-BE49-F238E27FC236}">
                <a16:creationId xmlns:a16="http://schemas.microsoft.com/office/drawing/2014/main" id="{673989B0-4DE8-F85A-8209-8F8E8542A5BD}"/>
              </a:ext>
            </a:extLst>
          </p:cNvPr>
          <p:cNvSpPr>
            <a:spLocks noGrp="1"/>
          </p:cNvSpPr>
          <p:nvPr>
            <p:ph type="subTitle" idx="1"/>
          </p:nvPr>
        </p:nvSpPr>
        <p:spPr>
          <a:xfrm>
            <a:off x="1154955" y="1396181"/>
            <a:ext cx="8825658" cy="4242619"/>
          </a:xfrm>
        </p:spPr>
        <p:txBody>
          <a:bodyPr/>
          <a:lstStyle/>
          <a:p>
            <a:pPr>
              <a:buFont typeface="Arial" panose="020B0604020202020204" pitchFamily="34" charset="0"/>
              <a:buChar char="•"/>
            </a:pPr>
            <a:r>
              <a:rPr lang="tr-TR" b="1" dirty="0">
                <a:solidFill>
                  <a:schemeClr val="bg1"/>
                </a:solidFill>
              </a:rPr>
              <a:t>Kullanılan Veri Setinin Tanıtımı</a:t>
            </a:r>
            <a:endParaRPr lang="tr-TR" dirty="0">
              <a:solidFill>
                <a:schemeClr val="bg1"/>
              </a:solidFill>
            </a:endParaRPr>
          </a:p>
          <a:p>
            <a:pPr marL="742950" lvl="1" indent="-285750">
              <a:buFont typeface="Arial" panose="020B0604020202020204" pitchFamily="34" charset="0"/>
              <a:buChar char="•"/>
            </a:pPr>
            <a:r>
              <a:rPr lang="tr-TR" dirty="0" err="1">
                <a:solidFill>
                  <a:schemeClr val="bg1"/>
                </a:solidFill>
              </a:rPr>
              <a:t>Kaggle'dan</a:t>
            </a:r>
            <a:r>
              <a:rPr lang="tr-TR" dirty="0">
                <a:solidFill>
                  <a:schemeClr val="bg1"/>
                </a:solidFill>
              </a:rPr>
              <a:t> alınan kalp hastalığı veri seti, kalp hastalığı riskini tahmin etmek için kullanılan çeşitli özellikleri içermektedir. Bu veri seti, bireylerin demografik bilgileri, klinik ölçümleri ve kalp hastalığı ile ilgili semptomları hakkında bilgi içerir. Veri seti genellikle kalp hastalığı olup olmadığını belirleyen bir ikili sınıflandırma problemi olarak ele alınır.</a:t>
            </a:r>
          </a:p>
        </p:txBody>
      </p:sp>
    </p:spTree>
    <p:extLst>
      <p:ext uri="{BB962C8B-B14F-4D97-AF65-F5344CB8AC3E}">
        <p14:creationId xmlns:p14="http://schemas.microsoft.com/office/powerpoint/2010/main" val="201422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9CC028-DB3E-5EEB-BDAF-E247BBDC183A}"/>
              </a:ext>
            </a:extLst>
          </p:cNvPr>
          <p:cNvSpPr>
            <a:spLocks noGrp="1"/>
          </p:cNvSpPr>
          <p:nvPr>
            <p:ph type="ctrTitle"/>
          </p:nvPr>
        </p:nvSpPr>
        <p:spPr>
          <a:xfrm>
            <a:off x="720369" y="1000777"/>
            <a:ext cx="8825658" cy="565895"/>
          </a:xfrm>
        </p:spPr>
        <p:txBody>
          <a:bodyPr/>
          <a:lstStyle/>
          <a:p>
            <a:r>
              <a:rPr lang="tr-TR" b="1" dirty="0"/>
              <a:t>Veri Seti ve Özellikler</a:t>
            </a:r>
          </a:p>
        </p:txBody>
      </p:sp>
      <p:pic>
        <p:nvPicPr>
          <p:cNvPr id="5" name="Resim 4">
            <a:extLst>
              <a:ext uri="{FF2B5EF4-FFF2-40B4-BE49-F238E27FC236}">
                <a16:creationId xmlns:a16="http://schemas.microsoft.com/office/drawing/2014/main" id="{D32DF90D-96B5-995C-B0E8-3EEE451FAE9D}"/>
              </a:ext>
            </a:extLst>
          </p:cNvPr>
          <p:cNvPicPr>
            <a:picLocks noChangeAspect="1"/>
          </p:cNvPicPr>
          <p:nvPr/>
        </p:nvPicPr>
        <p:blipFill>
          <a:blip r:embed="rId2"/>
          <a:stretch>
            <a:fillRect/>
          </a:stretch>
        </p:blipFill>
        <p:spPr>
          <a:xfrm>
            <a:off x="618895" y="2172639"/>
            <a:ext cx="10954210" cy="1690701"/>
          </a:xfrm>
          <a:prstGeom prst="rect">
            <a:avLst/>
          </a:prstGeom>
        </p:spPr>
      </p:pic>
    </p:spTree>
    <p:extLst>
      <p:ext uri="{BB962C8B-B14F-4D97-AF65-F5344CB8AC3E}">
        <p14:creationId xmlns:p14="http://schemas.microsoft.com/office/powerpoint/2010/main" val="532984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9CC028-DB3E-5EEB-BDAF-E247BBDC183A}"/>
              </a:ext>
            </a:extLst>
          </p:cNvPr>
          <p:cNvSpPr>
            <a:spLocks noGrp="1"/>
          </p:cNvSpPr>
          <p:nvPr>
            <p:ph type="ctrTitle"/>
          </p:nvPr>
        </p:nvSpPr>
        <p:spPr>
          <a:xfrm>
            <a:off x="1067841" y="1019065"/>
            <a:ext cx="8825658" cy="565895"/>
          </a:xfrm>
        </p:spPr>
        <p:txBody>
          <a:bodyPr/>
          <a:lstStyle/>
          <a:p>
            <a:r>
              <a:rPr lang="tr-TR" b="1" dirty="0"/>
              <a:t>Veri Seti ve Özellikler</a:t>
            </a:r>
          </a:p>
        </p:txBody>
      </p:sp>
      <p:sp>
        <p:nvSpPr>
          <p:cNvPr id="3" name="Alt Başlık 2">
            <a:extLst>
              <a:ext uri="{FF2B5EF4-FFF2-40B4-BE49-F238E27FC236}">
                <a16:creationId xmlns:a16="http://schemas.microsoft.com/office/drawing/2014/main" id="{673989B0-4DE8-F85A-8209-8F8E8542A5BD}"/>
              </a:ext>
            </a:extLst>
          </p:cNvPr>
          <p:cNvSpPr>
            <a:spLocks noGrp="1"/>
          </p:cNvSpPr>
          <p:nvPr>
            <p:ph type="subTitle" idx="1"/>
          </p:nvPr>
        </p:nvSpPr>
        <p:spPr>
          <a:xfrm>
            <a:off x="1154955" y="1835093"/>
            <a:ext cx="8825658" cy="4242619"/>
          </a:xfrm>
        </p:spPr>
        <p:txBody>
          <a:bodyPr>
            <a:normAutofit/>
          </a:bodyPr>
          <a:lstStyle/>
          <a:p>
            <a:pPr>
              <a:buFont typeface="Arial" panose="020B0604020202020204" pitchFamily="34" charset="0"/>
              <a:buChar char="•"/>
            </a:pPr>
            <a:r>
              <a:rPr lang="tr-TR" sz="800" b="1" dirty="0">
                <a:solidFill>
                  <a:schemeClr val="bg1"/>
                </a:solidFill>
              </a:rPr>
              <a:t>Kullanılan Veri Setinin Tanıtımı</a:t>
            </a:r>
            <a:endParaRPr lang="tr-TR" sz="800" dirty="0">
              <a:solidFill>
                <a:schemeClr val="bg1"/>
              </a:solidFill>
            </a:endParaRPr>
          </a:p>
          <a:p>
            <a:r>
              <a:rPr lang="tr-TR" sz="800" b="1" dirty="0">
                <a:solidFill>
                  <a:schemeClr val="bg1"/>
                </a:solidFill>
              </a:rPr>
              <a:t>Age (Yaş):</a:t>
            </a:r>
            <a:r>
              <a:rPr lang="tr-TR" sz="800" dirty="0">
                <a:solidFill>
                  <a:schemeClr val="bg1"/>
                </a:solidFill>
              </a:rPr>
              <a:t> Hastanın yaşı.</a:t>
            </a:r>
          </a:p>
          <a:p>
            <a:r>
              <a:rPr lang="tr-TR" sz="800" b="1" dirty="0" err="1">
                <a:solidFill>
                  <a:schemeClr val="bg1"/>
                </a:solidFill>
              </a:rPr>
              <a:t>Sex</a:t>
            </a:r>
            <a:r>
              <a:rPr lang="tr-TR" sz="800" b="1" dirty="0">
                <a:solidFill>
                  <a:schemeClr val="bg1"/>
                </a:solidFill>
              </a:rPr>
              <a:t> (Cinsiyet):</a:t>
            </a:r>
            <a:r>
              <a:rPr lang="tr-TR" sz="800" dirty="0">
                <a:solidFill>
                  <a:schemeClr val="bg1"/>
                </a:solidFill>
              </a:rPr>
              <a:t> Hastanın cinsiyeti (1 = Erkek, 0 = Kadın).</a:t>
            </a:r>
          </a:p>
          <a:p>
            <a:pPr>
              <a:buFont typeface="Arial" panose="020B0604020202020204" pitchFamily="34" charset="0"/>
              <a:buChar char="•"/>
            </a:pPr>
            <a:r>
              <a:rPr lang="en-US" sz="800" b="1" dirty="0">
                <a:solidFill>
                  <a:schemeClr val="bg1"/>
                </a:solidFill>
              </a:rPr>
              <a:t>Chest Pain Type (</a:t>
            </a:r>
            <a:r>
              <a:rPr lang="en-US" sz="800" b="1" dirty="0" err="1">
                <a:solidFill>
                  <a:schemeClr val="bg1"/>
                </a:solidFill>
              </a:rPr>
              <a:t>Göğüs</a:t>
            </a:r>
            <a:r>
              <a:rPr lang="en-US" sz="800" b="1" dirty="0">
                <a:solidFill>
                  <a:schemeClr val="bg1"/>
                </a:solidFill>
              </a:rPr>
              <a:t> </a:t>
            </a:r>
            <a:r>
              <a:rPr lang="en-US" sz="800" b="1" dirty="0" err="1">
                <a:solidFill>
                  <a:schemeClr val="bg1"/>
                </a:solidFill>
              </a:rPr>
              <a:t>Ağrısı</a:t>
            </a:r>
            <a:r>
              <a:rPr lang="en-US" sz="800" b="1" dirty="0">
                <a:solidFill>
                  <a:schemeClr val="bg1"/>
                </a:solidFill>
              </a:rPr>
              <a:t> Tipi)</a:t>
            </a:r>
            <a:endParaRPr lang="tr-TR" sz="800" b="1" dirty="0">
              <a:solidFill>
                <a:schemeClr val="bg1"/>
              </a:solidFill>
            </a:endParaRPr>
          </a:p>
          <a:p>
            <a:pPr marL="228600" indent="-228600">
              <a:buFont typeface="Wingdings" panose="05000000000000000000" pitchFamily="2" charset="2"/>
              <a:buChar char="Ø"/>
            </a:pPr>
            <a:r>
              <a:rPr lang="en-US" sz="800" b="1" dirty="0">
                <a:solidFill>
                  <a:schemeClr val="bg1"/>
                </a:solidFill>
              </a:rPr>
              <a:t>:</a:t>
            </a:r>
            <a:r>
              <a:rPr lang="en-US" sz="800" dirty="0">
                <a:solidFill>
                  <a:schemeClr val="bg1"/>
                </a:solidFill>
              </a:rPr>
              <a:t>0: </a:t>
            </a:r>
            <a:r>
              <a:rPr lang="en-US" sz="800" dirty="0" err="1">
                <a:solidFill>
                  <a:schemeClr val="bg1"/>
                </a:solidFill>
              </a:rPr>
              <a:t>Tipik</a:t>
            </a:r>
            <a:r>
              <a:rPr lang="en-US" sz="800" dirty="0">
                <a:solidFill>
                  <a:schemeClr val="bg1"/>
                </a:solidFill>
              </a:rPr>
              <a:t> Angina</a:t>
            </a:r>
          </a:p>
          <a:p>
            <a:pPr marL="228600" indent="-228600">
              <a:buFont typeface="Wingdings" panose="05000000000000000000" pitchFamily="2" charset="2"/>
              <a:buChar char="Ø"/>
            </a:pPr>
            <a:r>
              <a:rPr lang="en-US" sz="800" dirty="0">
                <a:solidFill>
                  <a:schemeClr val="bg1"/>
                </a:solidFill>
              </a:rPr>
              <a:t>1: </a:t>
            </a:r>
            <a:r>
              <a:rPr lang="en-US" sz="800" dirty="0" err="1">
                <a:solidFill>
                  <a:schemeClr val="bg1"/>
                </a:solidFill>
              </a:rPr>
              <a:t>Atipik</a:t>
            </a:r>
            <a:r>
              <a:rPr lang="en-US" sz="800" dirty="0">
                <a:solidFill>
                  <a:schemeClr val="bg1"/>
                </a:solidFill>
              </a:rPr>
              <a:t> Angina</a:t>
            </a:r>
          </a:p>
          <a:p>
            <a:pPr marL="228600" indent="-228600">
              <a:buFont typeface="Wingdings" panose="05000000000000000000" pitchFamily="2" charset="2"/>
              <a:buChar char="Ø"/>
            </a:pPr>
            <a:r>
              <a:rPr lang="en-US" sz="800" dirty="0">
                <a:solidFill>
                  <a:schemeClr val="bg1"/>
                </a:solidFill>
              </a:rPr>
              <a:t>2: Non-anginal Pain</a:t>
            </a:r>
          </a:p>
          <a:p>
            <a:pPr marL="228600" indent="-228600">
              <a:buFont typeface="Wingdings" panose="05000000000000000000" pitchFamily="2" charset="2"/>
              <a:buChar char="Ø"/>
            </a:pPr>
            <a:r>
              <a:rPr lang="en-US" sz="800" dirty="0">
                <a:solidFill>
                  <a:schemeClr val="bg1"/>
                </a:solidFill>
              </a:rPr>
              <a:t>3: Asymptomatic</a:t>
            </a:r>
          </a:p>
          <a:p>
            <a:r>
              <a:rPr lang="tr-TR" sz="800" b="1" dirty="0" err="1">
                <a:solidFill>
                  <a:schemeClr val="bg1"/>
                </a:solidFill>
              </a:rPr>
              <a:t>Resting</a:t>
            </a:r>
            <a:r>
              <a:rPr lang="tr-TR" sz="800" b="1" dirty="0">
                <a:solidFill>
                  <a:schemeClr val="bg1"/>
                </a:solidFill>
              </a:rPr>
              <a:t> Blood </a:t>
            </a:r>
            <a:r>
              <a:rPr lang="tr-TR" sz="800" b="1" dirty="0" err="1">
                <a:solidFill>
                  <a:schemeClr val="bg1"/>
                </a:solidFill>
              </a:rPr>
              <a:t>Pressure</a:t>
            </a:r>
            <a:r>
              <a:rPr lang="tr-TR" sz="800" b="1" dirty="0">
                <a:solidFill>
                  <a:schemeClr val="bg1"/>
                </a:solidFill>
              </a:rPr>
              <a:t> (Dinlenme Kan Basıncı):</a:t>
            </a:r>
            <a:r>
              <a:rPr lang="tr-TR" sz="800" dirty="0">
                <a:solidFill>
                  <a:schemeClr val="bg1"/>
                </a:solidFill>
              </a:rPr>
              <a:t> mm Hg cinsinden dinlenme kan basıncı.</a:t>
            </a:r>
          </a:p>
          <a:p>
            <a:r>
              <a:rPr lang="tr-TR" sz="800" b="1" dirty="0" err="1">
                <a:solidFill>
                  <a:schemeClr val="bg1"/>
                </a:solidFill>
              </a:rPr>
              <a:t>Cholesterol</a:t>
            </a:r>
            <a:r>
              <a:rPr lang="tr-TR" sz="800" b="1" dirty="0">
                <a:solidFill>
                  <a:schemeClr val="bg1"/>
                </a:solidFill>
              </a:rPr>
              <a:t> (Kolesterol):</a:t>
            </a:r>
            <a:r>
              <a:rPr lang="tr-TR" sz="800" dirty="0">
                <a:solidFill>
                  <a:schemeClr val="bg1"/>
                </a:solidFill>
              </a:rPr>
              <a:t> mg/dl cinsinden serum kolesterol düzeyi.</a:t>
            </a:r>
          </a:p>
          <a:p>
            <a:r>
              <a:rPr lang="tr-TR" sz="800" b="1" dirty="0" err="1">
                <a:solidFill>
                  <a:schemeClr val="bg1"/>
                </a:solidFill>
              </a:rPr>
              <a:t>Fasting</a:t>
            </a:r>
            <a:r>
              <a:rPr lang="tr-TR" sz="800" b="1" dirty="0">
                <a:solidFill>
                  <a:schemeClr val="bg1"/>
                </a:solidFill>
              </a:rPr>
              <a:t> Blood </a:t>
            </a:r>
            <a:r>
              <a:rPr lang="tr-TR" sz="800" b="1" dirty="0" err="1">
                <a:solidFill>
                  <a:schemeClr val="bg1"/>
                </a:solidFill>
              </a:rPr>
              <a:t>Sugar</a:t>
            </a:r>
            <a:r>
              <a:rPr lang="tr-TR" sz="800" b="1" dirty="0">
                <a:solidFill>
                  <a:schemeClr val="bg1"/>
                </a:solidFill>
              </a:rPr>
              <a:t> (Açlık Kan Şekeri):</a:t>
            </a:r>
            <a:r>
              <a:rPr lang="tr-TR" sz="800" dirty="0">
                <a:solidFill>
                  <a:schemeClr val="bg1"/>
                </a:solidFill>
              </a:rPr>
              <a:t> &gt; 120 mg/dl (1 = True, 0 = </a:t>
            </a:r>
            <a:r>
              <a:rPr lang="tr-TR" sz="800" dirty="0" err="1">
                <a:solidFill>
                  <a:schemeClr val="bg1"/>
                </a:solidFill>
              </a:rPr>
              <a:t>False</a:t>
            </a:r>
            <a:r>
              <a:rPr lang="tr-TR" sz="800" dirty="0">
                <a:solidFill>
                  <a:schemeClr val="bg1"/>
                </a:solidFill>
              </a:rPr>
              <a:t>).</a:t>
            </a:r>
          </a:p>
          <a:p>
            <a:r>
              <a:rPr lang="tr-TR" sz="800" dirty="0" err="1">
                <a:solidFill>
                  <a:schemeClr val="bg1"/>
                </a:solidFill>
              </a:rPr>
              <a:t>Resting</a:t>
            </a:r>
            <a:r>
              <a:rPr lang="tr-TR" sz="800" dirty="0">
                <a:solidFill>
                  <a:schemeClr val="bg1"/>
                </a:solidFill>
              </a:rPr>
              <a:t> ECG (Dinlenme Elektrokardiyografi Sonuçları):</a:t>
            </a:r>
          </a:p>
          <a:p>
            <a:pPr marL="171450" indent="-171450">
              <a:buFont typeface="Wingdings" panose="05000000000000000000" pitchFamily="2" charset="2"/>
              <a:buChar char="Ø"/>
            </a:pPr>
            <a:r>
              <a:rPr lang="tr-TR" sz="800" dirty="0">
                <a:solidFill>
                  <a:schemeClr val="bg1"/>
                </a:solidFill>
              </a:rPr>
              <a:t>0: Normal</a:t>
            </a:r>
          </a:p>
          <a:p>
            <a:pPr marL="171450" indent="-171450">
              <a:buFont typeface="Wingdings" panose="05000000000000000000" pitchFamily="2" charset="2"/>
              <a:buChar char="Ø"/>
            </a:pPr>
            <a:r>
              <a:rPr lang="tr-TR" sz="800" dirty="0">
                <a:solidFill>
                  <a:schemeClr val="bg1"/>
                </a:solidFill>
              </a:rPr>
              <a:t>1: ST-T dalga anormalliği (T dalgası inversiyonu ve/veya ST yükselmesi veya depresyonu)</a:t>
            </a:r>
          </a:p>
          <a:p>
            <a:pPr marL="171450" indent="-171450">
              <a:buFont typeface="Wingdings" panose="05000000000000000000" pitchFamily="2" charset="2"/>
              <a:buChar char="Ø"/>
            </a:pPr>
            <a:r>
              <a:rPr lang="tr-TR" sz="800" dirty="0">
                <a:solidFill>
                  <a:schemeClr val="bg1"/>
                </a:solidFill>
              </a:rPr>
              <a:t>2: Sol ventrikül hipertrofisi</a:t>
            </a:r>
          </a:p>
          <a:p>
            <a:endParaRPr lang="tr-TR" sz="800" dirty="0">
              <a:solidFill>
                <a:schemeClr val="bg1"/>
              </a:solidFill>
            </a:endParaRPr>
          </a:p>
        </p:txBody>
      </p:sp>
    </p:spTree>
    <p:extLst>
      <p:ext uri="{BB962C8B-B14F-4D97-AF65-F5344CB8AC3E}">
        <p14:creationId xmlns:p14="http://schemas.microsoft.com/office/powerpoint/2010/main" val="1104610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9CC028-DB3E-5EEB-BDAF-E247BBDC183A}"/>
              </a:ext>
            </a:extLst>
          </p:cNvPr>
          <p:cNvSpPr>
            <a:spLocks noGrp="1"/>
          </p:cNvSpPr>
          <p:nvPr>
            <p:ph type="ctrTitle"/>
          </p:nvPr>
        </p:nvSpPr>
        <p:spPr>
          <a:xfrm>
            <a:off x="1067841" y="1019065"/>
            <a:ext cx="8825658" cy="565895"/>
          </a:xfrm>
        </p:spPr>
        <p:txBody>
          <a:bodyPr/>
          <a:lstStyle/>
          <a:p>
            <a:r>
              <a:rPr lang="tr-TR" b="1" dirty="0"/>
              <a:t>Veri Seti ve Özellikler</a:t>
            </a:r>
          </a:p>
        </p:txBody>
      </p:sp>
      <p:sp>
        <p:nvSpPr>
          <p:cNvPr id="3" name="Alt Başlık 2">
            <a:extLst>
              <a:ext uri="{FF2B5EF4-FFF2-40B4-BE49-F238E27FC236}">
                <a16:creationId xmlns:a16="http://schemas.microsoft.com/office/drawing/2014/main" id="{673989B0-4DE8-F85A-8209-8F8E8542A5BD}"/>
              </a:ext>
            </a:extLst>
          </p:cNvPr>
          <p:cNvSpPr>
            <a:spLocks noGrp="1"/>
          </p:cNvSpPr>
          <p:nvPr>
            <p:ph type="subTitle" idx="1"/>
          </p:nvPr>
        </p:nvSpPr>
        <p:spPr>
          <a:xfrm>
            <a:off x="1154955" y="1835093"/>
            <a:ext cx="8825658" cy="4242619"/>
          </a:xfrm>
        </p:spPr>
        <p:txBody>
          <a:bodyPr>
            <a:normAutofit/>
          </a:bodyPr>
          <a:lstStyle/>
          <a:p>
            <a:pPr>
              <a:buFont typeface="Arial" panose="020B0604020202020204" pitchFamily="34" charset="0"/>
              <a:buChar char="•"/>
            </a:pPr>
            <a:r>
              <a:rPr lang="tr-TR" sz="800" b="1" dirty="0" err="1">
                <a:solidFill>
                  <a:schemeClr val="bg1"/>
                </a:solidFill>
              </a:rPr>
              <a:t>Max</a:t>
            </a:r>
            <a:r>
              <a:rPr lang="tr-TR" sz="800" b="1" dirty="0">
                <a:solidFill>
                  <a:schemeClr val="bg1"/>
                </a:solidFill>
              </a:rPr>
              <a:t> </a:t>
            </a:r>
            <a:r>
              <a:rPr lang="tr-TR" sz="800" b="1" dirty="0" err="1">
                <a:solidFill>
                  <a:schemeClr val="bg1"/>
                </a:solidFill>
              </a:rPr>
              <a:t>Heart</a:t>
            </a:r>
            <a:r>
              <a:rPr lang="tr-TR" sz="800" b="1" dirty="0">
                <a:solidFill>
                  <a:schemeClr val="bg1"/>
                </a:solidFill>
              </a:rPr>
              <a:t> Rate </a:t>
            </a:r>
            <a:r>
              <a:rPr lang="tr-TR" sz="800" b="1" dirty="0" err="1">
                <a:solidFill>
                  <a:schemeClr val="bg1"/>
                </a:solidFill>
              </a:rPr>
              <a:t>Achieved</a:t>
            </a:r>
            <a:r>
              <a:rPr lang="tr-TR" sz="800" b="1" dirty="0">
                <a:solidFill>
                  <a:schemeClr val="bg1"/>
                </a:solidFill>
              </a:rPr>
              <a:t> (Maksimum Kalp Atış Hızı):</a:t>
            </a:r>
            <a:r>
              <a:rPr lang="tr-TR" sz="800" dirty="0">
                <a:solidFill>
                  <a:schemeClr val="bg1"/>
                </a:solidFill>
              </a:rPr>
              <a:t> Maksimum kalp atış hızı.</a:t>
            </a:r>
          </a:p>
          <a:p>
            <a:pPr>
              <a:buFont typeface="Arial" panose="020B0604020202020204" pitchFamily="34" charset="0"/>
              <a:buChar char="•"/>
            </a:pPr>
            <a:r>
              <a:rPr lang="tr-TR" sz="800" b="1" dirty="0" err="1">
                <a:solidFill>
                  <a:schemeClr val="bg1"/>
                </a:solidFill>
              </a:rPr>
              <a:t>Exercise</a:t>
            </a:r>
            <a:r>
              <a:rPr lang="tr-TR" sz="800" b="1" dirty="0">
                <a:solidFill>
                  <a:schemeClr val="bg1"/>
                </a:solidFill>
              </a:rPr>
              <a:t> </a:t>
            </a:r>
            <a:r>
              <a:rPr lang="tr-TR" sz="800" b="1" dirty="0" err="1">
                <a:solidFill>
                  <a:schemeClr val="bg1"/>
                </a:solidFill>
              </a:rPr>
              <a:t>Induced</a:t>
            </a:r>
            <a:r>
              <a:rPr lang="tr-TR" sz="800" b="1" dirty="0">
                <a:solidFill>
                  <a:schemeClr val="bg1"/>
                </a:solidFill>
              </a:rPr>
              <a:t> </a:t>
            </a:r>
            <a:r>
              <a:rPr lang="tr-TR" sz="800" b="1" dirty="0" err="1">
                <a:solidFill>
                  <a:schemeClr val="bg1"/>
                </a:solidFill>
              </a:rPr>
              <a:t>Angina</a:t>
            </a:r>
            <a:r>
              <a:rPr lang="tr-TR" sz="800" b="1" dirty="0">
                <a:solidFill>
                  <a:schemeClr val="bg1"/>
                </a:solidFill>
              </a:rPr>
              <a:t> (Egzersizle İndüklenen </a:t>
            </a:r>
            <a:r>
              <a:rPr lang="tr-TR" sz="800" b="1" dirty="0" err="1">
                <a:solidFill>
                  <a:schemeClr val="bg1"/>
                </a:solidFill>
              </a:rPr>
              <a:t>Angina</a:t>
            </a:r>
            <a:r>
              <a:rPr lang="tr-TR" sz="800" b="1" dirty="0">
                <a:solidFill>
                  <a:schemeClr val="bg1"/>
                </a:solidFill>
              </a:rPr>
              <a:t>):</a:t>
            </a:r>
            <a:r>
              <a:rPr lang="tr-TR" sz="800" dirty="0">
                <a:solidFill>
                  <a:schemeClr val="bg1"/>
                </a:solidFill>
              </a:rPr>
              <a:t> (1 = Evet, 0 = Hayır).</a:t>
            </a:r>
          </a:p>
          <a:p>
            <a:pPr>
              <a:buFont typeface="Arial" panose="020B0604020202020204" pitchFamily="34" charset="0"/>
              <a:buChar char="•"/>
            </a:pPr>
            <a:r>
              <a:rPr lang="tr-TR" sz="800" b="1" dirty="0">
                <a:solidFill>
                  <a:schemeClr val="bg1"/>
                </a:solidFill>
              </a:rPr>
              <a:t>ST </a:t>
            </a:r>
            <a:r>
              <a:rPr lang="tr-TR" sz="800" b="1" dirty="0" err="1">
                <a:solidFill>
                  <a:schemeClr val="bg1"/>
                </a:solidFill>
              </a:rPr>
              <a:t>Depression</a:t>
            </a:r>
            <a:r>
              <a:rPr lang="tr-TR" sz="800" b="1" dirty="0">
                <a:solidFill>
                  <a:schemeClr val="bg1"/>
                </a:solidFill>
              </a:rPr>
              <a:t> </a:t>
            </a:r>
            <a:r>
              <a:rPr lang="tr-TR" sz="800" b="1" dirty="0" err="1">
                <a:solidFill>
                  <a:schemeClr val="bg1"/>
                </a:solidFill>
              </a:rPr>
              <a:t>Induced</a:t>
            </a:r>
            <a:r>
              <a:rPr lang="tr-TR" sz="800" b="1" dirty="0">
                <a:solidFill>
                  <a:schemeClr val="bg1"/>
                </a:solidFill>
              </a:rPr>
              <a:t> </a:t>
            </a:r>
            <a:r>
              <a:rPr lang="tr-TR" sz="800" b="1" dirty="0" err="1">
                <a:solidFill>
                  <a:schemeClr val="bg1"/>
                </a:solidFill>
              </a:rPr>
              <a:t>by</a:t>
            </a:r>
            <a:r>
              <a:rPr lang="tr-TR" sz="800" b="1" dirty="0">
                <a:solidFill>
                  <a:schemeClr val="bg1"/>
                </a:solidFill>
              </a:rPr>
              <a:t> </a:t>
            </a:r>
            <a:r>
              <a:rPr lang="tr-TR" sz="800" b="1" dirty="0" err="1">
                <a:solidFill>
                  <a:schemeClr val="bg1"/>
                </a:solidFill>
              </a:rPr>
              <a:t>Exercise</a:t>
            </a:r>
            <a:r>
              <a:rPr lang="tr-TR" sz="800" b="1" dirty="0">
                <a:solidFill>
                  <a:schemeClr val="bg1"/>
                </a:solidFill>
              </a:rPr>
              <a:t> (Egzersizle İndüklenen ST Depresyonu):</a:t>
            </a:r>
            <a:r>
              <a:rPr lang="tr-TR" sz="800" dirty="0">
                <a:solidFill>
                  <a:schemeClr val="bg1"/>
                </a:solidFill>
              </a:rPr>
              <a:t> Dinlenme durumu ile karşılaştırıldığında egzersiz ile indüklenen ST depresyonu.</a:t>
            </a:r>
          </a:p>
          <a:p>
            <a:pPr>
              <a:buFont typeface="Arial" panose="020B0604020202020204" pitchFamily="34" charset="0"/>
              <a:buChar char="•"/>
            </a:pPr>
            <a:r>
              <a:rPr lang="en-US" sz="800" dirty="0">
                <a:solidFill>
                  <a:schemeClr val="bg1"/>
                </a:solidFill>
              </a:rPr>
              <a:t>Slope of the Peak Exercise ST Segment (</a:t>
            </a:r>
            <a:r>
              <a:rPr lang="en-US" sz="800" dirty="0" err="1">
                <a:solidFill>
                  <a:schemeClr val="bg1"/>
                </a:solidFill>
              </a:rPr>
              <a:t>Egzersiz</a:t>
            </a:r>
            <a:r>
              <a:rPr lang="en-US" sz="800" dirty="0">
                <a:solidFill>
                  <a:schemeClr val="bg1"/>
                </a:solidFill>
              </a:rPr>
              <a:t> </a:t>
            </a:r>
            <a:r>
              <a:rPr lang="en-US" sz="800" dirty="0" err="1">
                <a:solidFill>
                  <a:schemeClr val="bg1"/>
                </a:solidFill>
              </a:rPr>
              <a:t>Zirve</a:t>
            </a:r>
            <a:r>
              <a:rPr lang="en-US" sz="800" dirty="0">
                <a:solidFill>
                  <a:schemeClr val="bg1"/>
                </a:solidFill>
              </a:rPr>
              <a:t> ST </a:t>
            </a:r>
            <a:r>
              <a:rPr lang="en-US" sz="800" dirty="0" err="1">
                <a:solidFill>
                  <a:schemeClr val="bg1"/>
                </a:solidFill>
              </a:rPr>
              <a:t>Segmenti</a:t>
            </a:r>
            <a:r>
              <a:rPr lang="en-US" sz="800" dirty="0">
                <a:solidFill>
                  <a:schemeClr val="bg1"/>
                </a:solidFill>
              </a:rPr>
              <a:t> </a:t>
            </a:r>
            <a:r>
              <a:rPr lang="en-US" sz="800" dirty="0" err="1">
                <a:solidFill>
                  <a:schemeClr val="bg1"/>
                </a:solidFill>
              </a:rPr>
              <a:t>Eğimi</a:t>
            </a:r>
            <a:r>
              <a:rPr lang="en-US" sz="800" dirty="0">
                <a:solidFill>
                  <a:schemeClr val="bg1"/>
                </a:solidFill>
              </a:rPr>
              <a:t>)</a:t>
            </a:r>
            <a:r>
              <a:rPr lang="tr-TR" sz="800" dirty="0">
                <a:solidFill>
                  <a:schemeClr val="bg1"/>
                </a:solidFill>
              </a:rPr>
              <a:t>:</a:t>
            </a:r>
          </a:p>
          <a:p>
            <a:pPr marL="171450" indent="-171450">
              <a:buFont typeface="Wingdings" panose="05000000000000000000" pitchFamily="2" charset="2"/>
              <a:buChar char="Ø"/>
            </a:pPr>
            <a:r>
              <a:rPr lang="tr-TR" sz="800" dirty="0">
                <a:solidFill>
                  <a:schemeClr val="bg1"/>
                </a:solidFill>
              </a:rPr>
              <a:t>0: Yukarı eğimli</a:t>
            </a:r>
          </a:p>
          <a:p>
            <a:pPr marL="171450" indent="-171450">
              <a:buFont typeface="Wingdings" panose="05000000000000000000" pitchFamily="2" charset="2"/>
              <a:buChar char="Ø"/>
            </a:pPr>
            <a:r>
              <a:rPr lang="tr-TR" sz="800" dirty="0">
                <a:solidFill>
                  <a:schemeClr val="bg1"/>
                </a:solidFill>
              </a:rPr>
              <a:t>1: Düz</a:t>
            </a:r>
          </a:p>
          <a:p>
            <a:pPr marL="171450" indent="-171450">
              <a:buFont typeface="Wingdings" panose="05000000000000000000" pitchFamily="2" charset="2"/>
              <a:buChar char="Ø"/>
            </a:pPr>
            <a:r>
              <a:rPr lang="tr-TR" sz="800" dirty="0">
                <a:solidFill>
                  <a:schemeClr val="bg1"/>
                </a:solidFill>
              </a:rPr>
              <a:t>2: Aşağı eğimli</a:t>
            </a:r>
          </a:p>
          <a:p>
            <a:pPr>
              <a:buFont typeface="Arial" panose="020B0604020202020204" pitchFamily="34" charset="0"/>
              <a:buChar char="•"/>
            </a:pPr>
            <a:r>
              <a:rPr lang="tr-TR" sz="800" b="1" dirty="0" err="1">
                <a:solidFill>
                  <a:schemeClr val="bg1"/>
                </a:solidFill>
              </a:rPr>
              <a:t>Number</a:t>
            </a:r>
            <a:r>
              <a:rPr lang="tr-TR" sz="800" b="1" dirty="0">
                <a:solidFill>
                  <a:schemeClr val="bg1"/>
                </a:solidFill>
              </a:rPr>
              <a:t> of </a:t>
            </a:r>
            <a:r>
              <a:rPr lang="tr-TR" sz="800" b="1" dirty="0" err="1">
                <a:solidFill>
                  <a:schemeClr val="bg1"/>
                </a:solidFill>
              </a:rPr>
              <a:t>Major</a:t>
            </a:r>
            <a:r>
              <a:rPr lang="tr-TR" sz="800" b="1" dirty="0">
                <a:solidFill>
                  <a:schemeClr val="bg1"/>
                </a:solidFill>
              </a:rPr>
              <a:t> </a:t>
            </a:r>
            <a:r>
              <a:rPr lang="tr-TR" sz="800" b="1" dirty="0" err="1">
                <a:solidFill>
                  <a:schemeClr val="bg1"/>
                </a:solidFill>
              </a:rPr>
              <a:t>Vessels</a:t>
            </a:r>
            <a:r>
              <a:rPr lang="tr-TR" sz="800" b="1" dirty="0">
                <a:solidFill>
                  <a:schemeClr val="bg1"/>
                </a:solidFill>
              </a:rPr>
              <a:t> </a:t>
            </a:r>
            <a:r>
              <a:rPr lang="tr-TR" sz="800" b="1" dirty="0" err="1">
                <a:solidFill>
                  <a:schemeClr val="bg1"/>
                </a:solidFill>
              </a:rPr>
              <a:t>Colored</a:t>
            </a:r>
            <a:r>
              <a:rPr lang="tr-TR" sz="800" b="1" dirty="0">
                <a:solidFill>
                  <a:schemeClr val="bg1"/>
                </a:solidFill>
              </a:rPr>
              <a:t> </a:t>
            </a:r>
            <a:r>
              <a:rPr lang="tr-TR" sz="800" b="1" dirty="0" err="1">
                <a:solidFill>
                  <a:schemeClr val="bg1"/>
                </a:solidFill>
              </a:rPr>
              <a:t>by</a:t>
            </a:r>
            <a:r>
              <a:rPr lang="tr-TR" sz="800" b="1" dirty="0">
                <a:solidFill>
                  <a:schemeClr val="bg1"/>
                </a:solidFill>
              </a:rPr>
              <a:t> </a:t>
            </a:r>
            <a:r>
              <a:rPr lang="tr-TR" sz="800" b="1" dirty="0" err="1">
                <a:solidFill>
                  <a:schemeClr val="bg1"/>
                </a:solidFill>
              </a:rPr>
              <a:t>Fluoroscopy</a:t>
            </a:r>
            <a:r>
              <a:rPr lang="tr-TR" sz="800" b="1" dirty="0">
                <a:solidFill>
                  <a:schemeClr val="bg1"/>
                </a:solidFill>
              </a:rPr>
              <a:t> (Floroskopi ile Renklenen Ana Damar Sayısı):</a:t>
            </a:r>
            <a:r>
              <a:rPr lang="tr-TR" sz="800" dirty="0">
                <a:solidFill>
                  <a:schemeClr val="bg1"/>
                </a:solidFill>
              </a:rPr>
              <a:t> (0-3 arası değer alır).</a:t>
            </a:r>
          </a:p>
          <a:p>
            <a:pPr>
              <a:buFont typeface="Arial" panose="020B0604020202020204" pitchFamily="34" charset="0"/>
              <a:buChar char="•"/>
            </a:pPr>
            <a:r>
              <a:rPr lang="tr-TR" sz="800" dirty="0" err="1">
                <a:solidFill>
                  <a:schemeClr val="bg1"/>
                </a:solidFill>
              </a:rPr>
              <a:t>Thalassemia</a:t>
            </a:r>
            <a:r>
              <a:rPr lang="tr-TR" sz="800" dirty="0">
                <a:solidFill>
                  <a:schemeClr val="bg1"/>
                </a:solidFill>
              </a:rPr>
              <a:t> (</a:t>
            </a:r>
            <a:r>
              <a:rPr lang="tr-TR" sz="800" dirty="0" err="1">
                <a:solidFill>
                  <a:schemeClr val="bg1"/>
                </a:solidFill>
              </a:rPr>
              <a:t>Talasemi</a:t>
            </a:r>
            <a:r>
              <a:rPr lang="tr-TR" sz="800" dirty="0">
                <a:solidFill>
                  <a:schemeClr val="bg1"/>
                </a:solidFill>
              </a:rPr>
              <a:t>):</a:t>
            </a:r>
          </a:p>
          <a:p>
            <a:pPr marL="171450" indent="-171450">
              <a:buFont typeface="Wingdings" panose="05000000000000000000" pitchFamily="2" charset="2"/>
              <a:buChar char="Ø"/>
            </a:pPr>
            <a:r>
              <a:rPr lang="tr-TR" sz="800" dirty="0">
                <a:solidFill>
                  <a:schemeClr val="bg1"/>
                </a:solidFill>
              </a:rPr>
              <a:t>1: Normal</a:t>
            </a:r>
          </a:p>
          <a:p>
            <a:pPr marL="171450" indent="-171450">
              <a:buFont typeface="Wingdings" panose="05000000000000000000" pitchFamily="2" charset="2"/>
              <a:buChar char="Ø"/>
            </a:pPr>
            <a:r>
              <a:rPr lang="tr-TR" sz="800" dirty="0">
                <a:solidFill>
                  <a:schemeClr val="bg1"/>
                </a:solidFill>
              </a:rPr>
              <a:t>2: Sabit Defekt</a:t>
            </a:r>
          </a:p>
          <a:p>
            <a:pPr marL="171450" indent="-171450">
              <a:buFont typeface="Wingdings" panose="05000000000000000000" pitchFamily="2" charset="2"/>
              <a:buChar char="Ø"/>
            </a:pPr>
            <a:r>
              <a:rPr lang="tr-TR" sz="800" dirty="0">
                <a:solidFill>
                  <a:schemeClr val="bg1"/>
                </a:solidFill>
              </a:rPr>
              <a:t>3: Geri Döndürülebilir Defekt</a:t>
            </a:r>
          </a:p>
          <a:p>
            <a:pPr>
              <a:buFont typeface="Arial" panose="020B0604020202020204" pitchFamily="34" charset="0"/>
              <a:buChar char="•"/>
            </a:pPr>
            <a:r>
              <a:rPr lang="tr-TR" sz="800" dirty="0">
                <a:solidFill>
                  <a:schemeClr val="bg1"/>
                </a:solidFill>
              </a:rPr>
              <a:t>Hedef Değişken (</a:t>
            </a:r>
            <a:r>
              <a:rPr lang="tr-TR" sz="800" dirty="0" err="1">
                <a:solidFill>
                  <a:schemeClr val="bg1"/>
                </a:solidFill>
              </a:rPr>
              <a:t>Target</a:t>
            </a:r>
            <a:r>
              <a:rPr lang="tr-TR" sz="800" dirty="0">
                <a:solidFill>
                  <a:schemeClr val="bg1"/>
                </a:solidFill>
              </a:rPr>
              <a:t> </a:t>
            </a:r>
            <a:r>
              <a:rPr lang="tr-TR" sz="800" dirty="0" err="1">
                <a:solidFill>
                  <a:schemeClr val="bg1"/>
                </a:solidFill>
              </a:rPr>
              <a:t>Variable</a:t>
            </a:r>
            <a:r>
              <a:rPr lang="tr-TR" sz="800" dirty="0">
                <a:solidFill>
                  <a:schemeClr val="bg1"/>
                </a:solidFill>
              </a:rPr>
              <a:t>):</a:t>
            </a:r>
          </a:p>
          <a:p>
            <a:pPr>
              <a:buFont typeface="Arial" panose="020B0604020202020204" pitchFamily="34" charset="0"/>
              <a:buChar char="•"/>
            </a:pPr>
            <a:r>
              <a:rPr lang="tr-TR" sz="800" b="1" dirty="0" err="1">
                <a:solidFill>
                  <a:schemeClr val="bg1"/>
                </a:solidFill>
              </a:rPr>
              <a:t>Heart</a:t>
            </a:r>
            <a:r>
              <a:rPr lang="tr-TR" sz="800" b="1" dirty="0">
                <a:solidFill>
                  <a:schemeClr val="bg1"/>
                </a:solidFill>
              </a:rPr>
              <a:t> </a:t>
            </a:r>
            <a:r>
              <a:rPr lang="tr-TR" sz="800" b="1" dirty="0" err="1">
                <a:solidFill>
                  <a:schemeClr val="bg1"/>
                </a:solidFill>
              </a:rPr>
              <a:t>Disease</a:t>
            </a:r>
            <a:r>
              <a:rPr lang="tr-TR" sz="800" b="1" dirty="0">
                <a:solidFill>
                  <a:schemeClr val="bg1"/>
                </a:solidFill>
              </a:rPr>
              <a:t> (Kalp Hastalığı):</a:t>
            </a:r>
            <a:r>
              <a:rPr lang="tr-TR" sz="800" dirty="0">
                <a:solidFill>
                  <a:schemeClr val="bg1"/>
                </a:solidFill>
              </a:rPr>
              <a:t> (1 = Kalp hastalığı mevcut, 0 = Kalp hastalığı mevcut değil).</a:t>
            </a:r>
          </a:p>
        </p:txBody>
      </p:sp>
    </p:spTree>
    <p:extLst>
      <p:ext uri="{BB962C8B-B14F-4D97-AF65-F5344CB8AC3E}">
        <p14:creationId xmlns:p14="http://schemas.microsoft.com/office/powerpoint/2010/main" val="1781236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9CC028-DB3E-5EEB-BDAF-E247BBDC183A}"/>
              </a:ext>
            </a:extLst>
          </p:cNvPr>
          <p:cNvSpPr>
            <a:spLocks noGrp="1"/>
          </p:cNvSpPr>
          <p:nvPr>
            <p:ph type="ctrTitle"/>
          </p:nvPr>
        </p:nvSpPr>
        <p:spPr>
          <a:xfrm>
            <a:off x="1312272" y="661492"/>
            <a:ext cx="8825658" cy="1115415"/>
          </a:xfrm>
        </p:spPr>
        <p:txBody>
          <a:bodyPr/>
          <a:lstStyle/>
          <a:p>
            <a:r>
              <a:rPr lang="tr-TR" sz="4400" dirty="0"/>
              <a:t>VERİLERİN GÖRSELLEŞTİRİLMESİ</a:t>
            </a:r>
          </a:p>
        </p:txBody>
      </p:sp>
      <p:sp>
        <p:nvSpPr>
          <p:cNvPr id="3" name="Alt Başlık 2">
            <a:extLst>
              <a:ext uri="{FF2B5EF4-FFF2-40B4-BE49-F238E27FC236}">
                <a16:creationId xmlns:a16="http://schemas.microsoft.com/office/drawing/2014/main" id="{673989B0-4DE8-F85A-8209-8F8E8542A5BD}"/>
              </a:ext>
            </a:extLst>
          </p:cNvPr>
          <p:cNvSpPr>
            <a:spLocks noGrp="1"/>
          </p:cNvSpPr>
          <p:nvPr>
            <p:ph type="subTitle" idx="1"/>
          </p:nvPr>
        </p:nvSpPr>
        <p:spPr>
          <a:xfrm>
            <a:off x="1154955" y="1887794"/>
            <a:ext cx="8825658" cy="3751006"/>
          </a:xfrm>
        </p:spPr>
        <p:txBody>
          <a:bodyPr/>
          <a:lstStyle/>
          <a:p>
            <a:r>
              <a:rPr lang="tr-TR" dirty="0"/>
              <a:t>Kalp Hastalığı Riskini Etkileyen Faktörler</a:t>
            </a:r>
            <a:endParaRPr lang="tr-TR" dirty="0">
              <a:solidFill>
                <a:schemeClr val="bg1"/>
              </a:solidFill>
            </a:endParaRPr>
          </a:p>
        </p:txBody>
      </p:sp>
      <p:pic>
        <p:nvPicPr>
          <p:cNvPr id="5" name="Resim 4" descr="metin, ekran görüntüsü, diyagram, öykü gelişim çizgisi; kumpas; grafiğini çıkarma içeren bir resim&#10;&#10;Açıklama otomatik olarak oluşturuldu">
            <a:extLst>
              <a:ext uri="{FF2B5EF4-FFF2-40B4-BE49-F238E27FC236}">
                <a16:creationId xmlns:a16="http://schemas.microsoft.com/office/drawing/2014/main" id="{1575FA3A-D043-30CB-3CB2-2974E78C48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3628" y="2332905"/>
            <a:ext cx="3588140" cy="3851313"/>
          </a:xfrm>
          <a:prstGeom prst="rect">
            <a:avLst/>
          </a:prstGeom>
        </p:spPr>
      </p:pic>
      <p:sp>
        <p:nvSpPr>
          <p:cNvPr id="6" name="Metin kutusu 5">
            <a:extLst>
              <a:ext uri="{FF2B5EF4-FFF2-40B4-BE49-F238E27FC236}">
                <a16:creationId xmlns:a16="http://schemas.microsoft.com/office/drawing/2014/main" id="{0494516D-BB9E-C4B2-078F-90EDEFABF40E}"/>
              </a:ext>
            </a:extLst>
          </p:cNvPr>
          <p:cNvSpPr txBox="1"/>
          <p:nvPr/>
        </p:nvSpPr>
        <p:spPr>
          <a:xfrm>
            <a:off x="5476568" y="2332905"/>
            <a:ext cx="5397909" cy="2308324"/>
          </a:xfrm>
          <a:prstGeom prst="rect">
            <a:avLst/>
          </a:prstGeom>
          <a:noFill/>
        </p:spPr>
        <p:txBody>
          <a:bodyPr wrap="square" rtlCol="0">
            <a:spAutoFit/>
          </a:bodyPr>
          <a:lstStyle/>
          <a:p>
            <a:r>
              <a:rPr lang="tr-TR" dirty="0">
                <a:solidFill>
                  <a:schemeClr val="bg1"/>
                </a:solidFill>
              </a:rPr>
              <a:t>Bu grafik, kalp hastalığı riskini etkileyen faktörlerin korelasyonlarını gösterir. Grafikte görüldüğü gibi, </a:t>
            </a:r>
            <a:r>
              <a:rPr lang="tr-TR" b="1" dirty="0">
                <a:solidFill>
                  <a:schemeClr val="bg1"/>
                </a:solidFill>
              </a:rPr>
              <a:t>egzersize bağlı durum</a:t>
            </a:r>
            <a:r>
              <a:rPr lang="tr-TR" dirty="0">
                <a:solidFill>
                  <a:schemeClr val="bg1"/>
                </a:solidFill>
              </a:rPr>
              <a:t>, </a:t>
            </a:r>
            <a:r>
              <a:rPr lang="tr-TR" b="1" dirty="0">
                <a:solidFill>
                  <a:schemeClr val="bg1"/>
                </a:solidFill>
              </a:rPr>
              <a:t>depresyon</a:t>
            </a:r>
            <a:r>
              <a:rPr lang="tr-TR" dirty="0">
                <a:solidFill>
                  <a:schemeClr val="bg1"/>
                </a:solidFill>
              </a:rPr>
              <a:t>, </a:t>
            </a:r>
            <a:r>
              <a:rPr lang="tr-TR" b="1" dirty="0">
                <a:solidFill>
                  <a:schemeClr val="bg1"/>
                </a:solidFill>
              </a:rPr>
              <a:t>kolesterol</a:t>
            </a:r>
            <a:r>
              <a:rPr lang="tr-TR" dirty="0">
                <a:solidFill>
                  <a:schemeClr val="bg1"/>
                </a:solidFill>
              </a:rPr>
              <a:t> ve </a:t>
            </a:r>
            <a:r>
              <a:rPr lang="tr-TR" b="1" dirty="0">
                <a:solidFill>
                  <a:schemeClr val="bg1"/>
                </a:solidFill>
              </a:rPr>
              <a:t>yaş</a:t>
            </a:r>
            <a:r>
              <a:rPr lang="tr-TR" dirty="0">
                <a:solidFill>
                  <a:schemeClr val="bg1"/>
                </a:solidFill>
              </a:rPr>
              <a:t> gibi faktörler, kalp hastalığı riski ile en güçlü korelasyona sahiptir. Bu bilgiler, kalp hastalığı riskini azaltmak için hangi faktörlerin değiştirilebileceğini belirlemek için kullanılabilir.</a:t>
            </a:r>
          </a:p>
        </p:txBody>
      </p:sp>
    </p:spTree>
    <p:extLst>
      <p:ext uri="{BB962C8B-B14F-4D97-AF65-F5344CB8AC3E}">
        <p14:creationId xmlns:p14="http://schemas.microsoft.com/office/powerpoint/2010/main" val="4366648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Toplantı Odası">
  <a:themeElements>
    <a:clrScheme name="İyon Toplantı Odası">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yon Toplantı Odası">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Toplantı Odası">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89</TotalTime>
  <Words>1452</Words>
  <Application>Microsoft Office PowerPoint</Application>
  <PresentationFormat>Geniş ekran</PresentationFormat>
  <Paragraphs>103</Paragraphs>
  <Slides>23</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23</vt:i4>
      </vt:variant>
    </vt:vector>
  </HeadingPairs>
  <TitlesOfParts>
    <vt:vector size="29" baseType="lpstr">
      <vt:lpstr>Arial</vt:lpstr>
      <vt:lpstr>Century Gothic</vt:lpstr>
      <vt:lpstr>Times New Roman</vt:lpstr>
      <vt:lpstr>Wingdings</vt:lpstr>
      <vt:lpstr>Wingdings 3</vt:lpstr>
      <vt:lpstr>İyon Toplantı Odası</vt:lpstr>
      <vt:lpstr>  BYM308 Kalp Hastalıkları Teşhisinde Yapay Sinir Ağı Uygulaması</vt:lpstr>
      <vt:lpstr>Projenin Amacı ve Önemi</vt:lpstr>
      <vt:lpstr>Kalp Hastalıklarının Teşhisinde Yapay Sinir Ağlarının Kullanımı</vt:lpstr>
      <vt:lpstr>Neden Yapay Sinir Ağları?</vt:lpstr>
      <vt:lpstr>Veri Seti ve Özellikler</vt:lpstr>
      <vt:lpstr>Veri Seti ve Özellikler</vt:lpstr>
      <vt:lpstr>Veri Seti ve Özellikler</vt:lpstr>
      <vt:lpstr>Veri Seti ve Özellikler</vt:lpstr>
      <vt:lpstr>VERİLERİN GÖRSELLEŞTİRİLMESİ</vt:lpstr>
      <vt:lpstr>PowerPoint Sunusu</vt:lpstr>
      <vt:lpstr>MODEL PERFORMANSI</vt:lpstr>
      <vt:lpstr>Yapay Sinir Ağı Modelinin Yapısı</vt:lpstr>
      <vt:lpstr>Yapay Sinir Ağı Modelinin Yapısı</vt:lpstr>
      <vt:lpstr>Yapay Sinir Ağı Modelinin Yapısı</vt:lpstr>
      <vt:lpstr>Yapay Sinir Ağı Modelinin Yapısı</vt:lpstr>
      <vt:lpstr>TensorFlow</vt:lpstr>
      <vt:lpstr>Keras</vt:lpstr>
      <vt:lpstr>NumPy</vt:lpstr>
      <vt:lpstr>Pandas</vt:lpstr>
      <vt:lpstr>Modelin Genel Başarısı ve Kalp Hastalıklarının Teşhisindeki Potansiyeli</vt:lpstr>
      <vt:lpstr>Aşırı Öğrenme Probleminin Çözülmesi İçin Gelecekte Yapılabilecek Çalışmalar</vt:lpstr>
      <vt:lpstr>Daha Büyük ve Çeşitli Veri Setlerinin Kullanımı ile Modelin Genellenebilirliğinin Artırılması</vt:lpstr>
      <vt:lpstr>KAYNAKLAR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Lalegül Yıldırım</dc:creator>
  <cp:lastModifiedBy>Ilgın Çutok</cp:lastModifiedBy>
  <cp:revision>3</cp:revision>
  <dcterms:created xsi:type="dcterms:W3CDTF">2024-06-10T09:59:36Z</dcterms:created>
  <dcterms:modified xsi:type="dcterms:W3CDTF">2024-06-10T19:17:55Z</dcterms:modified>
</cp:coreProperties>
</file>