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7" r:id="rId4"/>
    <p:sldId id="266" r:id="rId5"/>
    <p:sldId id="268" r:id="rId6"/>
    <p:sldId id="269" r:id="rId7"/>
    <p:sldId id="270" r:id="rId8"/>
    <p:sldId id="265" r:id="rId9"/>
    <p:sldId id="271" r:id="rId10"/>
    <p:sldId id="272" r:id="rId11"/>
    <p:sldId id="258" r:id="rId12"/>
    <p:sldId id="273" r:id="rId13"/>
    <p:sldId id="274" r:id="rId14"/>
    <p:sldId id="277" r:id="rId15"/>
    <p:sldId id="275" r:id="rId16"/>
    <p:sldId id="276" r:id="rId17"/>
    <p:sldId id="278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4772D2C-CD44-49DA-8EAA-34853F7E5C91}">
          <p14:sldIdLst>
            <p14:sldId id="256"/>
            <p14:sldId id="257"/>
            <p14:sldId id="267"/>
            <p14:sldId id="266"/>
            <p14:sldId id="268"/>
            <p14:sldId id="269"/>
            <p14:sldId id="270"/>
            <p14:sldId id="265"/>
            <p14:sldId id="271"/>
            <p14:sldId id="272"/>
            <p14:sldId id="258"/>
            <p14:sldId id="273"/>
            <p14:sldId id="274"/>
            <p14:sldId id="277"/>
            <p14:sldId id="275"/>
            <p14:sldId id="276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369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4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9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6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4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46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6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68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77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3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8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704ED4-17AD-4155-82BF-349125232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69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030ADA-F758-4871-82A9-A900D3A1C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03A5D77-B569-4446-A13F-5F2B66B89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910AFDB-600F-419E-B8A2-C910C91CC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8BA9642D-E707-4E5C-AD56-5B4201F77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6BE43368-BE27-4B0F-996B-F8020ECC8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C2AFC90-DCD5-4CC4-B572-09469E892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EEC73C1F-7C9B-41BF-A454-152B90AF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B9387A9D-115C-4CC5-9107-97827EFF8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69CF2257-1227-45F2-8310-EF03857E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914D598B-12C8-4050-872B-AB3C4790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3441426-0436-4C62-93CB-7B231211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8174AF5F-E0DA-457B-9C6D-B6793C36A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0D36E6D-6BFF-4FB5-9EEB-3A36B7956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159A95D-574D-4341-8A5B-5EB05EF2C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CC2519B6-9E4D-48AA-8E1D-413BEEEEE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1EFD00E-D9BB-4F8F-9652-1514A200A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8EDA1A4-47D4-4C8C-94C1-20520CA08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EF948F9B-2B64-4D46-B645-564490CD55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BA89D9-B358-4064-A9B6-44592BB97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B1D008F9-9A52-429E-9615-0BB796945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4BAAF5C-577F-43DB-8ACD-EDAB5A54E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alpha val="38000"/>
                </a:schemeClr>
              </a:gs>
              <a:gs pos="0">
                <a:schemeClr val="bg1">
                  <a:lumMod val="95000"/>
                  <a:alpha val="12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5790" y="760830"/>
            <a:ext cx="5163183" cy="5336340"/>
          </a:xfrm>
        </p:spPr>
        <p:txBody>
          <a:bodyPr anchor="ctr">
            <a:normAutofit/>
          </a:bodyPr>
          <a:lstStyle/>
          <a:p>
            <a:pPr algn="r"/>
            <a:r>
              <a:rPr lang="fr-FR" sz="6500" dirty="0">
                <a:solidFill>
                  <a:schemeClr val="tx1"/>
                </a:solidFill>
              </a:rPr>
              <a:t>Expansion Internationale - </a:t>
            </a:r>
            <a:r>
              <a:rPr lang="fr-FR" sz="6500" dirty="0" err="1">
                <a:solidFill>
                  <a:schemeClr val="tx1"/>
                </a:solidFill>
              </a:rPr>
              <a:t>Academy</a:t>
            </a:r>
            <a:endParaRPr lang="fr-FR" sz="65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39016" y="760830"/>
            <a:ext cx="2299193" cy="5336340"/>
          </a:xfrm>
        </p:spPr>
        <p:txBody>
          <a:bodyPr anchor="ctr">
            <a:normAutofit/>
          </a:bodyPr>
          <a:lstStyle/>
          <a:p>
            <a:pPr algn="l"/>
            <a:r>
              <a:rPr lang="fr-FR" sz="2100" dirty="0">
                <a:solidFill>
                  <a:schemeClr val="tx1"/>
                </a:solidFill>
              </a:rPr>
              <a:t>Analyse des données de la Banque mondiale pour évaluer le jeu de données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78B6E08A-861F-4A1A-BCF0-69429C5A2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93982" y="3364332"/>
            <a:ext cx="200040" cy="129336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Sélection des données 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 fontScale="92500"/>
          </a:bodyPr>
          <a:lstStyle/>
          <a:p>
            <a:r>
              <a:rPr lang="fr-FR" dirty="0"/>
              <a:t>Indicateurs retenus</a:t>
            </a:r>
          </a:p>
          <a:p>
            <a:pPr lvl="1"/>
            <a:r>
              <a:rPr lang="fr-FR" dirty="0"/>
              <a:t>IT.NET.USER.P2 – Accès à internet</a:t>
            </a:r>
          </a:p>
          <a:p>
            <a:pPr lvl="1"/>
            <a:r>
              <a:rPr lang="fr-FR" dirty="0"/>
              <a:t>IT.CMP.PCMP.P2 – Accès à un ordinateur</a:t>
            </a:r>
          </a:p>
          <a:p>
            <a:pPr lvl="1"/>
            <a:r>
              <a:rPr lang="fr-FR" dirty="0"/>
              <a:t>SE.SEC.ENRR – Nombre d’élèves dans le secondaire</a:t>
            </a:r>
          </a:p>
          <a:p>
            <a:pPr lvl="1"/>
            <a:r>
              <a:rPr lang="fr-FR" dirty="0"/>
              <a:t>SE.TER.ENRR – Nombre d’élèves dans le supérieur</a:t>
            </a:r>
          </a:p>
          <a:p>
            <a:pPr lvl="1"/>
            <a:r>
              <a:rPr lang="fr-FR" dirty="0"/>
              <a:t>SE.SEC.PROG.ZS – Nombre d’élèves du secondaire intégrant le niveau supérieur</a:t>
            </a:r>
          </a:p>
          <a:p>
            <a:pPr lvl="1"/>
            <a:r>
              <a:rPr lang="fr-FR" dirty="0"/>
              <a:t>SE.COM.DURS – Durée légale des études</a:t>
            </a:r>
          </a:p>
          <a:p>
            <a:pPr lvl="1"/>
            <a:r>
              <a:rPr lang="fr-FR" dirty="0"/>
              <a:t>SE.SCH.LIFE – Espérance d’années passées à l’école</a:t>
            </a:r>
          </a:p>
          <a:p>
            <a:pPr lvl="1"/>
            <a:r>
              <a:rPr lang="fr-FR" dirty="0"/>
              <a:t>NY.GNP.MKTP.PP.CD – PIB par habitant</a:t>
            </a:r>
          </a:p>
          <a:p>
            <a:pPr lvl="1"/>
            <a:r>
              <a:rPr lang="fr-FR" dirty="0"/>
              <a:t>SP.POP.1524.TO.UN – Population des 15-24ans</a:t>
            </a:r>
          </a:p>
          <a:p>
            <a:pPr lvl="1"/>
            <a:r>
              <a:rPr lang="fr-FR" dirty="0"/>
              <a:t>SE.PRE.ENRL.TC.ZS – Nombre d’élèves par professeur</a:t>
            </a:r>
          </a:p>
          <a:p>
            <a:pPr lvl="1"/>
            <a:r>
              <a:rPr lang="fr-FR" dirty="0"/>
              <a:t>SL.UEM.TOTL.ZS – Taux de chômage</a:t>
            </a:r>
          </a:p>
        </p:txBody>
      </p:sp>
    </p:spTree>
    <p:extLst>
      <p:ext uri="{BB962C8B-B14F-4D97-AF65-F5344CB8AC3E}">
        <p14:creationId xmlns:p14="http://schemas.microsoft.com/office/powerpoint/2010/main" val="1744755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Préparation des données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Préparation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/>
              <a:t>A partir du </a:t>
            </a:r>
            <a:r>
              <a:rPr lang="fr-FR" dirty="0" err="1"/>
              <a:t>dataset</a:t>
            </a:r>
            <a:r>
              <a:rPr lang="fr-FR" dirty="0"/>
              <a:t> « </a:t>
            </a:r>
            <a:r>
              <a:rPr lang="fr-FR" dirty="0" err="1"/>
              <a:t>EdStatsData</a:t>
            </a:r>
            <a:r>
              <a:rPr lang="fr-FR" dirty="0"/>
              <a:t> »</a:t>
            </a:r>
          </a:p>
          <a:p>
            <a:pPr lvl="1"/>
            <a:r>
              <a:rPr lang="fr-FR" dirty="0"/>
              <a:t>Sélection des années retenues</a:t>
            </a:r>
          </a:p>
          <a:p>
            <a:pPr lvl="1"/>
            <a:r>
              <a:rPr lang="fr-FR" dirty="0"/>
              <a:t>Sélection des indicateurs retenus</a:t>
            </a:r>
          </a:p>
          <a:p>
            <a:pPr lvl="1"/>
            <a:r>
              <a:rPr lang="fr-FR" dirty="0"/>
              <a:t>Ajout des données « </a:t>
            </a:r>
            <a:r>
              <a:rPr lang="fr-FR" dirty="0" err="1"/>
              <a:t>Region</a:t>
            </a:r>
            <a:r>
              <a:rPr lang="fr-FR" dirty="0"/>
              <a:t> » et « </a:t>
            </a:r>
            <a:r>
              <a:rPr lang="fr-FR" dirty="0" err="1"/>
              <a:t>Income</a:t>
            </a:r>
            <a:r>
              <a:rPr lang="fr-FR" dirty="0"/>
              <a:t> Group »</a:t>
            </a:r>
          </a:p>
          <a:p>
            <a:pPr lvl="1"/>
            <a:r>
              <a:rPr lang="fr-FR" dirty="0"/>
              <a:t>Suppression des pays avec trop peu de données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6BCC9-DDFF-579B-7931-840788DE6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87" y="3649663"/>
            <a:ext cx="4098520" cy="289638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321457-672E-DB0B-74E4-4B53029FE2FF}"/>
              </a:ext>
            </a:extLst>
          </p:cNvPr>
          <p:cNvSpPr txBox="1">
            <a:spLocks/>
          </p:cNvSpPr>
          <p:nvPr/>
        </p:nvSpPr>
        <p:spPr>
          <a:xfrm>
            <a:off x="1553799" y="6488567"/>
            <a:ext cx="4620416" cy="24628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000" dirty="0"/>
              <a:t>Nombre de valeurs par pays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Préparation des données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Préparation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/>
              <a:t>Suppression des pays n’ayant pas de données concernant les principaux indicateurs de la cible</a:t>
            </a:r>
          </a:p>
          <a:p>
            <a:pPr lvl="2"/>
            <a:r>
              <a:rPr lang="fr-FR" dirty="0"/>
              <a:t>Accès à internet</a:t>
            </a:r>
          </a:p>
          <a:p>
            <a:pPr lvl="2"/>
            <a:r>
              <a:rPr lang="fr-FR" dirty="0"/>
              <a:t>Accès à un ordinateur</a:t>
            </a:r>
          </a:p>
          <a:p>
            <a:pPr lvl="2"/>
            <a:r>
              <a:rPr lang="fr-FR" dirty="0"/>
              <a:t>Population des 15-24 ans</a:t>
            </a:r>
          </a:p>
          <a:p>
            <a:pPr lvl="1"/>
            <a:r>
              <a:rPr lang="fr-FR" dirty="0"/>
              <a:t>Conservation des 5 dernières années de données</a:t>
            </a:r>
          </a:p>
          <a:p>
            <a:pPr lvl="1"/>
            <a:r>
              <a:rPr lang="fr-FR" dirty="0"/>
              <a:t>Calcul de la valeur moyenne des 5 dernières années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2719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Analyse des données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Analyse des statistiques par indicateur</a:t>
            </a:r>
          </a:p>
          <a:p>
            <a:pPr lvl="1"/>
            <a:r>
              <a:rPr lang="fr-FR" dirty="0"/>
              <a:t>Mode, moyenne, médiane</a:t>
            </a:r>
          </a:p>
          <a:p>
            <a:pPr lvl="1"/>
            <a:r>
              <a:rPr lang="fr-FR" dirty="0"/>
              <a:t>Variance, écart type</a:t>
            </a:r>
          </a:p>
          <a:p>
            <a:pPr lvl="1"/>
            <a:r>
              <a:rPr lang="fr-FR" dirty="0"/>
              <a:t>Distribution empirique</a:t>
            </a:r>
          </a:p>
          <a:p>
            <a:pPr lvl="1"/>
            <a:r>
              <a:rPr lang="fr-FR" dirty="0"/>
              <a:t>Ecarts interquartile</a:t>
            </a:r>
          </a:p>
          <a:p>
            <a:pPr lvl="1"/>
            <a:r>
              <a:rPr lang="fr-FR" dirty="0"/>
              <a:t>Courbe de Lorenz</a:t>
            </a:r>
          </a:p>
          <a:p>
            <a:pPr marL="0" indent="0">
              <a:buNone/>
            </a:pPr>
            <a:endParaRPr lang="fr-FR" dirty="0"/>
          </a:p>
          <a:p>
            <a:pPr lvl="2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CE4E69-BA8B-9D04-2248-C09054F0A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68" y="2580078"/>
            <a:ext cx="2944137" cy="21059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63C3A1-04DF-EF26-724D-047DD001F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4735" y="3429593"/>
            <a:ext cx="2882104" cy="204484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4C7ECB3-589F-4A17-E664-C94D4D4E7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702" y="3951936"/>
            <a:ext cx="3011947" cy="213545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3DE13EB-A63D-75D8-5C9D-F8ACC8FBC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213" y="4857261"/>
            <a:ext cx="1893094" cy="186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65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Analyse des données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Analyse des statistiques par indicateur</a:t>
            </a:r>
          </a:p>
          <a:p>
            <a:pPr lvl="1"/>
            <a:r>
              <a:rPr lang="fr-FR" dirty="0"/>
              <a:t>A permis de mettre en avant des faits intéressants :</a:t>
            </a:r>
          </a:p>
          <a:p>
            <a:pPr lvl="2"/>
            <a:r>
              <a:rPr lang="fr-FR" dirty="0"/>
              <a:t>Peu de pays ont accès à un ordinateur</a:t>
            </a:r>
          </a:p>
          <a:p>
            <a:pPr lvl="2"/>
            <a:r>
              <a:rPr lang="fr-FR" dirty="0"/>
              <a:t>Beaucoup à internet</a:t>
            </a:r>
          </a:p>
          <a:p>
            <a:pPr lvl="2"/>
            <a:r>
              <a:rPr lang="fr-FR" dirty="0"/>
              <a:t>Très peu de pays regroupent la majorité des richesses</a:t>
            </a:r>
          </a:p>
          <a:p>
            <a:pPr lvl="2"/>
            <a:r>
              <a:rPr lang="fr-FR" dirty="0"/>
              <a:t>Forte population de 15-24 ans dans la majorité des pays</a:t>
            </a:r>
          </a:p>
          <a:p>
            <a:pPr lvl="2"/>
            <a:r>
              <a:rPr lang="fr-FR" dirty="0"/>
              <a:t>80% des étudiants entrent dans le secondaire, alors que 35% seulement entrent dans le supérieur</a:t>
            </a:r>
          </a:p>
          <a:p>
            <a:pPr marL="0" indent="0">
              <a:buNone/>
            </a:pP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3819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Analyse des données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Analyse des statistiques par région et groupe de revenus</a:t>
            </a:r>
          </a:p>
          <a:p>
            <a:pPr lvl="1"/>
            <a:r>
              <a:rPr lang="fr-FR" dirty="0"/>
              <a:t>Etablissement d’un classement pour chaque composante</a:t>
            </a:r>
          </a:p>
          <a:p>
            <a:pPr lvl="1"/>
            <a:r>
              <a:rPr lang="fr-FR" dirty="0"/>
              <a:t>Score calculé selon le rang dans l’étude</a:t>
            </a:r>
          </a:p>
          <a:p>
            <a:pPr lvl="1"/>
            <a:r>
              <a:rPr lang="fr-FR" dirty="0"/>
              <a:t>Le score de la région ou du groupe de revenus sera affecté individuellement aux pays</a:t>
            </a:r>
          </a:p>
          <a:p>
            <a:pPr marL="0" indent="0">
              <a:buNone/>
            </a:pPr>
            <a:endParaRPr lang="fr-FR" dirty="0"/>
          </a:p>
          <a:p>
            <a:pPr lvl="2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2ECEB-5129-E3CC-8085-339F10681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8" y="2973542"/>
            <a:ext cx="3977271" cy="20635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A68C69-D2A1-21FC-1947-5CD93D6A5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041" y="4358937"/>
            <a:ext cx="3933521" cy="204282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693E046-1E86-8576-9941-C21F543F1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5414" y="3976004"/>
            <a:ext cx="3900261" cy="212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3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Analyse des données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Analyse des corrélations entre indicateurs</a:t>
            </a:r>
          </a:p>
          <a:p>
            <a:pPr lvl="1"/>
            <a:r>
              <a:rPr lang="fr-FR" dirty="0"/>
              <a:t>Confrontation des indicateurs pour mettre en avant certains pays</a:t>
            </a:r>
          </a:p>
          <a:p>
            <a:pPr lvl="1"/>
            <a:r>
              <a:rPr lang="fr-FR" dirty="0"/>
              <a:t>Utilisation de la moyenne ou de la médiane selon la distribution de l’indicateur</a:t>
            </a:r>
          </a:p>
          <a:p>
            <a:pPr lvl="1"/>
            <a:r>
              <a:rPr lang="fr-FR" dirty="0"/>
              <a:t>Attribution d’un score à chaque pays selon ces critères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2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45245-A6EF-1A1F-36AD-998DD99EB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6" y="3269344"/>
            <a:ext cx="4062980" cy="25340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AF1C12-AF24-2C22-788D-049D4B2A7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5284" y="3847824"/>
            <a:ext cx="4101085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72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Analyse des données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Analyse de l’évolution des indicateurs par pays</a:t>
            </a:r>
          </a:p>
          <a:p>
            <a:pPr lvl="1"/>
            <a:r>
              <a:rPr lang="fr-FR" dirty="0"/>
              <a:t>Sélection de 5 indicateurs pertinents</a:t>
            </a:r>
          </a:p>
          <a:p>
            <a:pPr lvl="1"/>
            <a:r>
              <a:rPr lang="fr-FR" dirty="0"/>
              <a:t>Etude de leur évolution pour chaque pays</a:t>
            </a:r>
          </a:p>
          <a:p>
            <a:pPr lvl="1"/>
            <a:r>
              <a:rPr lang="fr-FR" dirty="0"/>
              <a:t>Attribution d’un score à chaque pays l’évolution de l’indicateur</a:t>
            </a:r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5158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Conclusions</a:t>
            </a:r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L’analyse nous a permis de définir un classement des pays selon leur attractivité</a:t>
            </a:r>
          </a:p>
          <a:p>
            <a:r>
              <a:rPr lang="fr-FR" dirty="0"/>
              <a:t>Le jeu de données présente bel et bien des informations qui pourront aider l’entreprise à prendre des décisions</a:t>
            </a:r>
          </a:p>
          <a:p>
            <a:r>
              <a:rPr lang="fr-FR" dirty="0"/>
              <a:t>Recommandations </a:t>
            </a:r>
          </a:p>
          <a:p>
            <a:pPr lvl="1"/>
            <a:r>
              <a:rPr lang="fr-FR" dirty="0"/>
              <a:t>La première analyse a été effectuée sans support métier</a:t>
            </a:r>
          </a:p>
          <a:p>
            <a:pPr lvl="1"/>
            <a:r>
              <a:rPr lang="fr-FR" dirty="0"/>
              <a:t>La poursuite de cette étude avec un expert sera pertinente</a:t>
            </a:r>
          </a:p>
          <a:p>
            <a:pPr lvl="1"/>
            <a:r>
              <a:rPr lang="fr-FR" dirty="0"/>
              <a:t>Il serait opportun de pondérer les indicateurs pour affiner la sélection de pays</a:t>
            </a:r>
          </a:p>
          <a:p>
            <a:endParaRPr lang="fr-FR" dirty="0"/>
          </a:p>
          <a:p>
            <a:pPr lvl="1"/>
            <a:endParaRPr lang="fr-FR" dirty="0"/>
          </a:p>
          <a:p>
            <a:pPr marL="0" indent="0">
              <a:buNone/>
            </a:pPr>
            <a:endParaRPr lang="fr-FR" dirty="0"/>
          </a:p>
          <a:p>
            <a:pPr lvl="2"/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89F2BB-E45F-5078-4654-0BBD0C65F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764" y="2646501"/>
            <a:ext cx="1895740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3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Sommaire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Problématique</a:t>
            </a:r>
          </a:p>
          <a:p>
            <a:r>
              <a:rPr lang="fr-FR" dirty="0"/>
              <a:t>Analyse générale des données</a:t>
            </a:r>
          </a:p>
          <a:p>
            <a:r>
              <a:rPr lang="fr-FR" dirty="0"/>
              <a:t>Sélection des données pertinentes</a:t>
            </a:r>
          </a:p>
          <a:p>
            <a:r>
              <a:rPr lang="fr-FR" dirty="0"/>
              <a:t>Préparation des données pour l’analyse</a:t>
            </a:r>
          </a:p>
          <a:p>
            <a:r>
              <a:rPr lang="fr-FR" dirty="0"/>
              <a:t>Analyse des données</a:t>
            </a:r>
          </a:p>
          <a:p>
            <a:r>
              <a:rPr lang="fr-FR" dirty="0"/>
              <a:t>Conclusions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Problématique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Startup de la </a:t>
            </a:r>
            <a:r>
              <a:rPr lang="fr-FR" dirty="0" err="1"/>
              <a:t>EdTech</a:t>
            </a:r>
            <a:endParaRPr lang="fr-FR" dirty="0"/>
          </a:p>
          <a:p>
            <a:pPr lvl="1"/>
            <a:r>
              <a:rPr lang="fr-FR" dirty="0"/>
              <a:t>Contenus de formation en ligne</a:t>
            </a:r>
          </a:p>
          <a:p>
            <a:pPr lvl="1"/>
            <a:r>
              <a:rPr lang="fr-FR" dirty="0"/>
              <a:t>Niveau lycée et université</a:t>
            </a:r>
          </a:p>
          <a:p>
            <a:r>
              <a:rPr lang="fr-FR" dirty="0"/>
              <a:t>Projet d’expansion à l’international</a:t>
            </a:r>
          </a:p>
          <a:p>
            <a:r>
              <a:rPr lang="fr-FR" dirty="0"/>
              <a:t>Analyse pré-exploratoire d’un jeu de données</a:t>
            </a:r>
          </a:p>
          <a:p>
            <a:r>
              <a:rPr lang="fr-FR" dirty="0"/>
              <a:t>Qualification du jeu de données</a:t>
            </a:r>
          </a:p>
          <a:p>
            <a:r>
              <a:rPr lang="fr-FR" dirty="0"/>
              <a:t>Description du contenu</a:t>
            </a:r>
          </a:p>
          <a:p>
            <a:r>
              <a:rPr lang="fr-FR" dirty="0"/>
              <a:t>Sélection d’information pertinentes</a:t>
            </a:r>
          </a:p>
        </p:txBody>
      </p:sp>
    </p:spTree>
    <p:extLst>
      <p:ext uri="{BB962C8B-B14F-4D97-AF65-F5344CB8AC3E}">
        <p14:creationId xmlns:p14="http://schemas.microsoft.com/office/powerpoint/2010/main" val="109126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Analyse générale du jeu de données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Brève description des données</a:t>
            </a:r>
          </a:p>
          <a:p>
            <a:pPr lvl="1"/>
            <a:r>
              <a:rPr lang="fr-FR" dirty="0"/>
              <a:t>Source : Banque mondiale (</a:t>
            </a:r>
            <a:r>
              <a:rPr lang="fr-FR" dirty="0" err="1"/>
              <a:t>EdStats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Plus de 3600 indicateurs</a:t>
            </a:r>
          </a:p>
          <a:p>
            <a:pPr lvl="1"/>
            <a:r>
              <a:rPr lang="fr-FR" dirty="0"/>
              <a:t>Thèmes principaux : Education, Population, Infrastructures, Energie, etc.</a:t>
            </a:r>
          </a:p>
          <a:p>
            <a:pPr lvl="1"/>
            <a:r>
              <a:rPr lang="fr-FR" dirty="0"/>
              <a:t>Indicateurs principaux : Accès à internet, PIB, Population, etc.</a:t>
            </a:r>
          </a:p>
          <a:p>
            <a:pPr lvl="1"/>
            <a:r>
              <a:rPr lang="fr-FR" dirty="0"/>
              <a:t>Étendue temporelle : 1970-2100</a:t>
            </a:r>
          </a:p>
        </p:txBody>
      </p:sp>
    </p:spTree>
    <p:extLst>
      <p:ext uri="{BB962C8B-B14F-4D97-AF65-F5344CB8AC3E}">
        <p14:creationId xmlns:p14="http://schemas.microsoft.com/office/powerpoint/2010/main" val="68276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Analyse générale du jeu de données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 fontScale="92500" lnSpcReduction="20000"/>
          </a:bodyPr>
          <a:lstStyle/>
          <a:p>
            <a:r>
              <a:rPr lang="fr-FR" dirty="0"/>
              <a:t>5 jeux de données</a:t>
            </a:r>
          </a:p>
          <a:p>
            <a:pPr lvl="1"/>
            <a:r>
              <a:rPr lang="fr-FR" dirty="0" err="1"/>
              <a:t>EdStatsData</a:t>
            </a:r>
            <a:endParaRPr lang="fr-FR" dirty="0"/>
          </a:p>
          <a:p>
            <a:pPr lvl="2"/>
            <a:r>
              <a:rPr lang="fr-FR" dirty="0"/>
              <a:t>Principale source de données</a:t>
            </a:r>
          </a:p>
          <a:p>
            <a:pPr lvl="2"/>
            <a:r>
              <a:rPr lang="fr-FR" dirty="0"/>
              <a:t>Evolution des indicateurs dans le temps, par pays</a:t>
            </a:r>
          </a:p>
          <a:p>
            <a:pPr lvl="2"/>
            <a:r>
              <a:rPr lang="fr-FR" dirty="0"/>
              <a:t>886930 lignes, 70 colonnes</a:t>
            </a:r>
          </a:p>
          <a:p>
            <a:pPr lvl="1"/>
            <a:r>
              <a:rPr lang="fr-FR" dirty="0" err="1"/>
              <a:t>EdStatsCountry</a:t>
            </a:r>
            <a:endParaRPr lang="fr-FR" dirty="0"/>
          </a:p>
          <a:p>
            <a:pPr lvl="2"/>
            <a:r>
              <a:rPr lang="fr-FR" dirty="0"/>
              <a:t>Différents pays étudiés</a:t>
            </a:r>
          </a:p>
          <a:p>
            <a:pPr lvl="2"/>
            <a:r>
              <a:rPr lang="fr-FR" dirty="0"/>
              <a:t>241 lignes, 32 colonnes</a:t>
            </a:r>
          </a:p>
          <a:p>
            <a:pPr lvl="2"/>
            <a:r>
              <a:rPr lang="fr-FR" dirty="0"/>
              <a:t>« </a:t>
            </a:r>
            <a:r>
              <a:rPr lang="fr-FR" dirty="0" err="1"/>
              <a:t>Region</a:t>
            </a:r>
            <a:r>
              <a:rPr lang="fr-FR" dirty="0"/>
              <a:t> » et « </a:t>
            </a:r>
            <a:r>
              <a:rPr lang="fr-FR" dirty="0" err="1"/>
              <a:t>Income</a:t>
            </a:r>
            <a:r>
              <a:rPr lang="fr-FR" dirty="0"/>
              <a:t> Group » pertinents pour la suite de notre étude</a:t>
            </a:r>
          </a:p>
          <a:p>
            <a:pPr lvl="1"/>
            <a:r>
              <a:rPr lang="fr-FR" dirty="0" err="1"/>
              <a:t>EdStatsSeries</a:t>
            </a:r>
            <a:endParaRPr lang="fr-FR" dirty="0"/>
          </a:p>
          <a:p>
            <a:pPr lvl="2"/>
            <a:r>
              <a:rPr lang="fr-FR" dirty="0"/>
              <a:t>Permet la sélection des indicateurs</a:t>
            </a:r>
          </a:p>
          <a:p>
            <a:pPr lvl="2"/>
            <a:r>
              <a:rPr lang="fr-FR" dirty="0"/>
              <a:t>Décrit les indicateurs</a:t>
            </a:r>
          </a:p>
          <a:p>
            <a:pPr lvl="2"/>
            <a:r>
              <a:rPr lang="fr-FR" dirty="0"/>
              <a:t>3665 lignes, 21 colonnes</a:t>
            </a:r>
          </a:p>
          <a:p>
            <a:pPr lvl="1"/>
            <a:r>
              <a:rPr lang="fr-FR" dirty="0" err="1"/>
              <a:t>EdStatsCountry-Series</a:t>
            </a:r>
            <a:endParaRPr lang="fr-FR" dirty="0"/>
          </a:p>
          <a:p>
            <a:pPr lvl="2"/>
            <a:r>
              <a:rPr lang="fr-FR" dirty="0"/>
              <a:t>Source des indicateurs pour chaque pays</a:t>
            </a:r>
          </a:p>
          <a:p>
            <a:pPr lvl="2"/>
            <a:r>
              <a:rPr lang="fr-FR" dirty="0"/>
              <a:t>613 lignes, 4 colonnes</a:t>
            </a:r>
          </a:p>
          <a:p>
            <a:pPr lvl="1"/>
            <a:r>
              <a:rPr lang="fr-FR" dirty="0" err="1"/>
              <a:t>EdStatsFootNote</a:t>
            </a:r>
            <a:endParaRPr lang="fr-FR" dirty="0"/>
          </a:p>
          <a:p>
            <a:pPr lvl="2"/>
            <a:r>
              <a:rPr lang="fr-FR" dirty="0"/>
              <a:t>Informations sur la récolte des indicateurs</a:t>
            </a:r>
          </a:p>
          <a:p>
            <a:pPr lvl="2"/>
            <a:r>
              <a:rPr lang="fr-FR" dirty="0"/>
              <a:t>643638 lignes, 5 colonnes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0923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Analyse générale du jeu de données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Des jeux de données corrélés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3701FF5-27DC-B037-A5A8-DA011FCCCB7B}"/>
              </a:ext>
            </a:extLst>
          </p:cNvPr>
          <p:cNvSpPr/>
          <p:nvPr/>
        </p:nvSpPr>
        <p:spPr>
          <a:xfrm>
            <a:off x="2097281" y="3087361"/>
            <a:ext cx="2153856" cy="600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EdStatsCountry</a:t>
            </a:r>
            <a:endParaRPr lang="fr-FR" sz="12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FD8E278-14D0-A6D0-1C6C-4EE9AD27F903}"/>
              </a:ext>
            </a:extLst>
          </p:cNvPr>
          <p:cNvSpPr/>
          <p:nvPr/>
        </p:nvSpPr>
        <p:spPr>
          <a:xfrm>
            <a:off x="4764876" y="2228850"/>
            <a:ext cx="2153856" cy="600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EdStatsData</a:t>
            </a:r>
            <a:endParaRPr lang="fr-FR" sz="1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DAC6F6-1E7C-DDAE-B41A-960344F82117}"/>
              </a:ext>
            </a:extLst>
          </p:cNvPr>
          <p:cNvSpPr/>
          <p:nvPr/>
        </p:nvSpPr>
        <p:spPr>
          <a:xfrm>
            <a:off x="6323393" y="3465394"/>
            <a:ext cx="2153856" cy="600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EdStatsSeries</a:t>
            </a:r>
            <a:endParaRPr lang="fr-FR" sz="1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374C8D-2E08-D5E9-858E-C47DB5D3CAF8}"/>
              </a:ext>
            </a:extLst>
          </p:cNvPr>
          <p:cNvSpPr/>
          <p:nvPr/>
        </p:nvSpPr>
        <p:spPr>
          <a:xfrm>
            <a:off x="5638209" y="4943046"/>
            <a:ext cx="2153856" cy="600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EdStatsFootNote</a:t>
            </a:r>
            <a:endParaRPr lang="fr-FR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DB4925-BF5A-3FC0-207D-83FF9E312525}"/>
              </a:ext>
            </a:extLst>
          </p:cNvPr>
          <p:cNvSpPr/>
          <p:nvPr/>
        </p:nvSpPr>
        <p:spPr>
          <a:xfrm>
            <a:off x="2222617" y="4570336"/>
            <a:ext cx="2153856" cy="6001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EdStatsCountry-Series</a:t>
            </a:r>
            <a:endParaRPr lang="fr-FR" sz="1200" dirty="0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9BD48ED8-9185-0676-F295-05A8C3651907}"/>
              </a:ext>
            </a:extLst>
          </p:cNvPr>
          <p:cNvCxnSpPr>
            <a:stCxn id="10" idx="0"/>
            <a:endCxn id="9" idx="6"/>
          </p:cNvCxnSpPr>
          <p:nvPr/>
        </p:nvCxnSpPr>
        <p:spPr>
          <a:xfrm rot="16200000" flipV="1">
            <a:off x="6691298" y="2756370"/>
            <a:ext cx="936458" cy="48158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C1E73E55-A72C-1DAF-B41E-9271F3C42B7F}"/>
              </a:ext>
            </a:extLst>
          </p:cNvPr>
          <p:cNvCxnSpPr>
            <a:stCxn id="4" idx="0"/>
            <a:endCxn id="9" idx="2"/>
          </p:cNvCxnSpPr>
          <p:nvPr/>
        </p:nvCxnSpPr>
        <p:spPr>
          <a:xfrm rot="5400000" flipH="1" flipV="1">
            <a:off x="3690330" y="2012816"/>
            <a:ext cx="558425" cy="159066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A3B6B95-53F5-2E06-1E0B-3BE60D56C80E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rot="5400000" flipH="1" flipV="1">
            <a:off x="6618989" y="4161714"/>
            <a:ext cx="877480" cy="685184"/>
          </a:xfrm>
          <a:prstGeom prst="curvedConnector3">
            <a:avLst>
              <a:gd name="adj1" fmla="val 42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AD75D990-FBD7-D2D8-1D00-D6BA35BF6AC5}"/>
              </a:ext>
            </a:extLst>
          </p:cNvPr>
          <p:cNvCxnSpPr>
            <a:stCxn id="4" idx="4"/>
            <a:endCxn id="12" idx="0"/>
          </p:cNvCxnSpPr>
          <p:nvPr/>
        </p:nvCxnSpPr>
        <p:spPr>
          <a:xfrm rot="16200000" flipH="1">
            <a:off x="2795476" y="4066266"/>
            <a:ext cx="882803" cy="12533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2C03259A-B1B5-167B-C662-98AC1E1674E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0800000" flipV="1">
            <a:off x="3299545" y="3765480"/>
            <a:ext cx="3023848" cy="80485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138E7105-100A-41D9-95DB-A784C776126D}"/>
              </a:ext>
            </a:extLst>
          </p:cNvPr>
          <p:cNvCxnSpPr>
            <a:stCxn id="4" idx="6"/>
            <a:endCxn id="11" idx="0"/>
          </p:cNvCxnSpPr>
          <p:nvPr/>
        </p:nvCxnSpPr>
        <p:spPr>
          <a:xfrm>
            <a:off x="4251137" y="3387447"/>
            <a:ext cx="2464000" cy="15555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57EC0B3C-7B86-E607-498A-841AD47AA7CF}"/>
              </a:ext>
            </a:extLst>
          </p:cNvPr>
          <p:cNvCxnSpPr>
            <a:stCxn id="12" idx="6"/>
            <a:endCxn id="11" idx="2"/>
          </p:cNvCxnSpPr>
          <p:nvPr/>
        </p:nvCxnSpPr>
        <p:spPr>
          <a:xfrm>
            <a:off x="4376473" y="4870422"/>
            <a:ext cx="1261736" cy="37271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563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Sélection des données 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Plage temporelle</a:t>
            </a:r>
          </a:p>
          <a:p>
            <a:pPr lvl="1"/>
            <a:r>
              <a:rPr lang="fr-FR" dirty="0"/>
              <a:t>Répartition uniforme des données présentes</a:t>
            </a:r>
          </a:p>
          <a:p>
            <a:pPr lvl="1"/>
            <a:r>
              <a:rPr lang="fr-FR" dirty="0"/>
              <a:t>Pic de données entre 1990 et 2015</a:t>
            </a:r>
          </a:p>
          <a:p>
            <a:pPr lvl="1"/>
            <a:r>
              <a:rPr lang="fr-FR" dirty="0"/>
              <a:t>Données estimées à partir de 2020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9058E8-96DC-BC96-141C-607F5F319E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82" y="2756411"/>
            <a:ext cx="4620417" cy="375020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010467-8701-1D42-7383-921F1C2163F7}"/>
              </a:ext>
            </a:extLst>
          </p:cNvPr>
          <p:cNvSpPr txBox="1">
            <a:spLocks/>
          </p:cNvSpPr>
          <p:nvPr/>
        </p:nvSpPr>
        <p:spPr>
          <a:xfrm>
            <a:off x="1152377" y="6475787"/>
            <a:ext cx="4620416" cy="45756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120000"/>
              </a:lnSpc>
              <a:spcBef>
                <a:spcPts val="750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Clr>
                <a:schemeClr val="accent1"/>
              </a:buClr>
              <a:buSzPct val="110000"/>
              <a:buFont typeface="Wingdings" panose="05000000000000000000" pitchFamily="2" charset="2"/>
              <a:buChar char="§"/>
              <a:defRPr sz="9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000" dirty="0"/>
              <a:t>Répartition des données dans le jeu de données « </a:t>
            </a:r>
            <a:r>
              <a:rPr lang="fr-FR" sz="1000" dirty="0" err="1"/>
              <a:t>EdStatsData</a:t>
            </a:r>
            <a:r>
              <a:rPr lang="fr-FR" sz="10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316893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Sélection des données 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Volume de données par indicateur</a:t>
            </a:r>
          </a:p>
          <a:p>
            <a:pPr lvl="1"/>
            <a:r>
              <a:rPr lang="fr-FR" dirty="0"/>
              <a:t>Constat : certaines années ne présentent que peu de données</a:t>
            </a:r>
          </a:p>
          <a:p>
            <a:pPr lvl="1"/>
            <a:r>
              <a:rPr lang="fr-FR" dirty="0"/>
              <a:t>Traitement :</a:t>
            </a:r>
          </a:p>
          <a:p>
            <a:pPr lvl="2"/>
            <a:r>
              <a:rPr lang="fr-FR" dirty="0"/>
              <a:t>Une fois les années sélectionnées</a:t>
            </a:r>
          </a:p>
          <a:p>
            <a:pPr lvl="2"/>
            <a:r>
              <a:rPr lang="fr-FR" dirty="0"/>
              <a:t>Sélection des indicateurs avec un volume de données suffisant</a:t>
            </a:r>
          </a:p>
          <a:p>
            <a:pPr lvl="1"/>
            <a:r>
              <a:rPr lang="fr-FR" dirty="0"/>
              <a:t>715 indicateurs conservés après simplification</a:t>
            </a:r>
          </a:p>
        </p:txBody>
      </p:sp>
    </p:spTree>
    <p:extLst>
      <p:ext uri="{BB962C8B-B14F-4D97-AF65-F5344CB8AC3E}">
        <p14:creationId xmlns:p14="http://schemas.microsoft.com/office/powerpoint/2010/main" val="280160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984687B-789E-453B-921F-7804CCA6B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63" name="Freeform 5">
              <a:extLst>
                <a:ext uri="{FF2B5EF4-FFF2-40B4-BE49-F238E27FC236}">
                  <a16:creationId xmlns:a16="http://schemas.microsoft.com/office/drawing/2014/main" id="{0495A546-1866-442A-8EF9-B683FCB3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4" name="Freeform 6">
              <a:extLst>
                <a:ext uri="{FF2B5EF4-FFF2-40B4-BE49-F238E27FC236}">
                  <a16:creationId xmlns:a16="http://schemas.microsoft.com/office/drawing/2014/main" id="{20FC9B1F-EB6E-40D2-8261-0142E7326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Freeform 7">
              <a:extLst>
                <a:ext uri="{FF2B5EF4-FFF2-40B4-BE49-F238E27FC236}">
                  <a16:creationId xmlns:a16="http://schemas.microsoft.com/office/drawing/2014/main" id="{08DB0E74-FB47-4298-AF40-FAC8939F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Freeform 8">
              <a:extLst>
                <a:ext uri="{FF2B5EF4-FFF2-40B4-BE49-F238E27FC236}">
                  <a16:creationId xmlns:a16="http://schemas.microsoft.com/office/drawing/2014/main" id="{08813488-5B66-4FB7-A177-9B9B4658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235E4BF3-25DA-41E9-B880-A0DC6C1EF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8" name="Freeform 10">
              <a:extLst>
                <a:ext uri="{FF2B5EF4-FFF2-40B4-BE49-F238E27FC236}">
                  <a16:creationId xmlns:a16="http://schemas.microsoft.com/office/drawing/2014/main" id="{813C1F92-ED6B-4F19-9415-BFB5B5B5A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69" name="Freeform 11">
              <a:extLst>
                <a:ext uri="{FF2B5EF4-FFF2-40B4-BE49-F238E27FC236}">
                  <a16:creationId xmlns:a16="http://schemas.microsoft.com/office/drawing/2014/main" id="{9E40EF46-D7B9-447E-ACB4-D7897219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0" name="Freeform 12">
              <a:extLst>
                <a:ext uri="{FF2B5EF4-FFF2-40B4-BE49-F238E27FC236}">
                  <a16:creationId xmlns:a16="http://schemas.microsoft.com/office/drawing/2014/main" id="{123CAE24-12FF-43D7-A6C0-6AA792E3AB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B372F5DB-BF3F-4325-85B0-CDCE7A6A6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2" name="Freeform 14">
              <a:extLst>
                <a:ext uri="{FF2B5EF4-FFF2-40B4-BE49-F238E27FC236}">
                  <a16:creationId xmlns:a16="http://schemas.microsoft.com/office/drawing/2014/main" id="{B25A9653-2959-449B-BA93-64D5656B1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3" name="Freeform 15">
              <a:extLst>
                <a:ext uri="{FF2B5EF4-FFF2-40B4-BE49-F238E27FC236}">
                  <a16:creationId xmlns:a16="http://schemas.microsoft.com/office/drawing/2014/main" id="{683D52E0-024E-49EA-B58E-AFCB54B93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4" name="Freeform 16">
              <a:extLst>
                <a:ext uri="{FF2B5EF4-FFF2-40B4-BE49-F238E27FC236}">
                  <a16:creationId xmlns:a16="http://schemas.microsoft.com/office/drawing/2014/main" id="{B42DB067-C8BB-4763-B3AC-A1AFC1F94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5" name="Freeform 17">
              <a:extLst>
                <a:ext uri="{FF2B5EF4-FFF2-40B4-BE49-F238E27FC236}">
                  <a16:creationId xmlns:a16="http://schemas.microsoft.com/office/drawing/2014/main" id="{4BFADE60-883C-490B-8717-29178631E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6" name="Freeform 18">
              <a:extLst>
                <a:ext uri="{FF2B5EF4-FFF2-40B4-BE49-F238E27FC236}">
                  <a16:creationId xmlns:a16="http://schemas.microsoft.com/office/drawing/2014/main" id="{276CDC4A-1010-43AB-BD13-E9BC487D6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7" name="Freeform 19">
              <a:extLst>
                <a:ext uri="{FF2B5EF4-FFF2-40B4-BE49-F238E27FC236}">
                  <a16:creationId xmlns:a16="http://schemas.microsoft.com/office/drawing/2014/main" id="{E6DA892F-7AE7-4A83-9BFB-D5FDBA16D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8" name="Freeform 20">
              <a:extLst>
                <a:ext uri="{FF2B5EF4-FFF2-40B4-BE49-F238E27FC236}">
                  <a16:creationId xmlns:a16="http://schemas.microsoft.com/office/drawing/2014/main" id="{2079130B-2394-449B-80DB-0B9946C7B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12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79" name="Freeform 21">
              <a:extLst>
                <a:ext uri="{FF2B5EF4-FFF2-40B4-BE49-F238E27FC236}">
                  <a16:creationId xmlns:a16="http://schemas.microsoft.com/office/drawing/2014/main" id="{2F852A68-5FD2-4BD4-902A-37D580B79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2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0" name="Freeform 22">
              <a:extLst>
                <a:ext uri="{FF2B5EF4-FFF2-40B4-BE49-F238E27FC236}">
                  <a16:creationId xmlns:a16="http://schemas.microsoft.com/office/drawing/2014/main" id="{1CD48066-FF17-425E-9EEC-795CD0CA4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1" name="Freeform 23">
              <a:extLst>
                <a:ext uri="{FF2B5EF4-FFF2-40B4-BE49-F238E27FC236}">
                  <a16:creationId xmlns:a16="http://schemas.microsoft.com/office/drawing/2014/main" id="{374D862B-A8E1-4CB9-8529-077C6DBA5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2" name="Freeform 24">
              <a:extLst>
                <a:ext uri="{FF2B5EF4-FFF2-40B4-BE49-F238E27FC236}">
                  <a16:creationId xmlns:a16="http://schemas.microsoft.com/office/drawing/2014/main" id="{5A3B1A83-9C72-4407-A5BF-A9EAA5C4D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C73AF399-B36E-419F-92C0-533EFBD9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1477651"/>
            <a:ext cx="2817580" cy="4575659"/>
          </a:xfrm>
        </p:spPr>
        <p:txBody>
          <a:bodyPr anchor="t">
            <a:normAutofit/>
          </a:bodyPr>
          <a:lstStyle/>
          <a:p>
            <a:pPr algn="l"/>
            <a:r>
              <a:rPr lang="fr-FR" sz="2900" dirty="0">
                <a:solidFill>
                  <a:schemeClr val="accent1"/>
                </a:solidFill>
              </a:rPr>
              <a:t>Sélection des données </a:t>
            </a:r>
          </a:p>
        </p:txBody>
      </p: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70664" y="1375241"/>
            <a:ext cx="131761" cy="16659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9823" y="1477651"/>
            <a:ext cx="4620416" cy="4575660"/>
          </a:xfrm>
        </p:spPr>
        <p:txBody>
          <a:bodyPr anchor="t">
            <a:normAutofit/>
          </a:bodyPr>
          <a:lstStyle/>
          <a:p>
            <a:r>
              <a:rPr lang="fr-FR" dirty="0"/>
              <a:t>Données métiers</a:t>
            </a:r>
          </a:p>
          <a:p>
            <a:pPr lvl="1"/>
            <a:r>
              <a:rPr lang="fr-FR" dirty="0"/>
              <a:t>Niveau d’éducation de la population</a:t>
            </a:r>
          </a:p>
          <a:p>
            <a:pPr lvl="1"/>
            <a:r>
              <a:rPr lang="fr-FR" dirty="0"/>
              <a:t>Compétences numériques</a:t>
            </a:r>
          </a:p>
          <a:p>
            <a:pPr lvl="1"/>
            <a:r>
              <a:rPr lang="fr-FR" dirty="0"/>
              <a:t>Investissement en éducation</a:t>
            </a:r>
          </a:p>
          <a:p>
            <a:pPr lvl="1"/>
            <a:r>
              <a:rPr lang="fr-FR" dirty="0"/>
              <a:t>Pouvoir d’achat</a:t>
            </a:r>
          </a:p>
          <a:p>
            <a:pPr lvl="1"/>
            <a:r>
              <a:rPr lang="fr-FR" dirty="0"/>
              <a:t>Démographie</a:t>
            </a:r>
          </a:p>
          <a:p>
            <a:pPr lvl="1"/>
            <a:r>
              <a:rPr lang="fr-FR" dirty="0"/>
              <a:t>Taux de chômage </a:t>
            </a:r>
          </a:p>
        </p:txBody>
      </p:sp>
    </p:spTree>
    <p:extLst>
      <p:ext uri="{BB962C8B-B14F-4D97-AF65-F5344CB8AC3E}">
        <p14:creationId xmlns:p14="http://schemas.microsoft.com/office/powerpoint/2010/main" val="148640633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1315</TotalTime>
  <Words>818</Words>
  <Application>Microsoft Office PowerPoint</Application>
  <PresentationFormat>On-screen Show (4:3)</PresentationFormat>
  <Paragraphs>143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 Light</vt:lpstr>
      <vt:lpstr>Rockwell</vt:lpstr>
      <vt:lpstr>Wingdings</vt:lpstr>
      <vt:lpstr>Atlas</vt:lpstr>
      <vt:lpstr>Expansion Internationale - Academy</vt:lpstr>
      <vt:lpstr>Sommaire</vt:lpstr>
      <vt:lpstr>Problématique</vt:lpstr>
      <vt:lpstr>Analyse générale du jeu de données</vt:lpstr>
      <vt:lpstr>Analyse générale du jeu de données</vt:lpstr>
      <vt:lpstr>Analyse générale du jeu de données</vt:lpstr>
      <vt:lpstr>Sélection des données </vt:lpstr>
      <vt:lpstr>Sélection des données </vt:lpstr>
      <vt:lpstr>Sélection des données </vt:lpstr>
      <vt:lpstr>Sélection des données </vt:lpstr>
      <vt:lpstr>Préparation des données</vt:lpstr>
      <vt:lpstr>Préparation des données</vt:lpstr>
      <vt:lpstr>Analyse des données</vt:lpstr>
      <vt:lpstr>Analyse des données</vt:lpstr>
      <vt:lpstr>Analyse des données</vt:lpstr>
      <vt:lpstr>Analyse des données</vt:lpstr>
      <vt:lpstr>Analyse des données</vt:lpstr>
      <vt:lpstr>Conclusions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Denuziere, Alexandre</cp:lastModifiedBy>
  <cp:revision>5</cp:revision>
  <dcterms:created xsi:type="dcterms:W3CDTF">2013-01-27T09:14:16Z</dcterms:created>
  <dcterms:modified xsi:type="dcterms:W3CDTF">2024-10-16T06:45:43Z</dcterms:modified>
  <cp:category/>
</cp:coreProperties>
</file>