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65" r:id="rId9"/>
    <p:sldId id="271" r:id="rId10"/>
    <p:sldId id="272" r:id="rId11"/>
    <p:sldId id="258" r:id="rId12"/>
    <p:sldId id="273" r:id="rId13"/>
    <p:sldId id="274" r:id="rId14"/>
    <p:sldId id="277" r:id="rId15"/>
    <p:sldId id="275" r:id="rId16"/>
    <p:sldId id="276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772D2C-CD44-49DA-8EAA-34853F7E5C91}">
          <p14:sldIdLst>
            <p14:sldId id="256"/>
            <p14:sldId id="257"/>
            <p14:sldId id="267"/>
            <p14:sldId id="266"/>
            <p14:sldId id="268"/>
            <p14:sldId id="269"/>
            <p14:sldId id="270"/>
            <p14:sldId id="265"/>
            <p14:sldId id="271"/>
            <p14:sldId id="272"/>
            <p14:sldId id="258"/>
            <p14:sldId id="273"/>
            <p14:sldId id="274"/>
            <p14:sldId id="277"/>
            <p14:sldId id="275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" y="760830"/>
            <a:ext cx="5163183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6500" dirty="0">
                <a:solidFill>
                  <a:schemeClr val="tx1"/>
                </a:solidFill>
              </a:rPr>
              <a:t>Expansion Internationale - </a:t>
            </a:r>
            <a:r>
              <a:rPr lang="fr-FR" sz="6500" dirty="0" err="1">
                <a:solidFill>
                  <a:schemeClr val="tx1"/>
                </a:solidFill>
              </a:rPr>
              <a:t>Academy</a:t>
            </a:r>
            <a:endParaRPr lang="fr-FR" sz="65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016" y="760830"/>
            <a:ext cx="2299193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100" dirty="0">
                <a:solidFill>
                  <a:schemeClr val="tx1"/>
                </a:solidFill>
              </a:rPr>
              <a:t>Analyse des données de la Banque mondiale pour évaluer le jeu de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93982" y="3364332"/>
            <a:ext cx="200040" cy="129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 fontScale="92500"/>
          </a:bodyPr>
          <a:lstStyle/>
          <a:p>
            <a:r>
              <a:rPr lang="fr-FR" dirty="0"/>
              <a:t>Indicateurs retenus</a:t>
            </a:r>
          </a:p>
          <a:p>
            <a:pPr lvl="1"/>
            <a:r>
              <a:rPr lang="fr-FR" dirty="0"/>
              <a:t>IT.NET.USER.P2 – Accès à internet</a:t>
            </a:r>
          </a:p>
          <a:p>
            <a:pPr lvl="1"/>
            <a:r>
              <a:rPr lang="fr-FR" dirty="0"/>
              <a:t>IT.CMP.PCMP.P2 – Accès à un ordinateur</a:t>
            </a:r>
          </a:p>
          <a:p>
            <a:pPr lvl="1"/>
            <a:r>
              <a:rPr lang="fr-FR" dirty="0"/>
              <a:t>SE.SEC.ENRR – Nombre d’élèves dans le secondaire</a:t>
            </a:r>
          </a:p>
          <a:p>
            <a:pPr lvl="1"/>
            <a:r>
              <a:rPr lang="fr-FR" dirty="0"/>
              <a:t>SE.TER.ENRR – Nombre d’élèves dans le supérieur</a:t>
            </a:r>
          </a:p>
          <a:p>
            <a:pPr lvl="1"/>
            <a:r>
              <a:rPr lang="fr-FR" dirty="0"/>
              <a:t>SE.SEC.PROG.ZS – Nombre d’élèves du secondaire intégrant le niveau supérieur</a:t>
            </a:r>
          </a:p>
          <a:p>
            <a:pPr lvl="1"/>
            <a:r>
              <a:rPr lang="fr-FR" dirty="0"/>
              <a:t>SE.COM.DURS – Durée légale des études</a:t>
            </a:r>
          </a:p>
          <a:p>
            <a:pPr lvl="1"/>
            <a:r>
              <a:rPr lang="fr-FR" dirty="0"/>
              <a:t>SE.SCH.LIFE – Espérance d’années passées à l’école</a:t>
            </a:r>
          </a:p>
          <a:p>
            <a:pPr lvl="1"/>
            <a:r>
              <a:rPr lang="fr-FR" dirty="0"/>
              <a:t>NY.GNP.MKTP.PP.CD – PIB par habitant</a:t>
            </a:r>
          </a:p>
          <a:p>
            <a:pPr lvl="1"/>
            <a:r>
              <a:rPr lang="fr-FR" dirty="0"/>
              <a:t>SP.POP.1524.TO.UN – Population des 15-24ans</a:t>
            </a:r>
          </a:p>
          <a:p>
            <a:pPr lvl="1"/>
            <a:r>
              <a:rPr lang="fr-FR" dirty="0"/>
              <a:t>SE.PRE.ENRL.TC.ZS – Nombre d’élèves par professeur</a:t>
            </a:r>
          </a:p>
          <a:p>
            <a:pPr lvl="1"/>
            <a:r>
              <a:rPr lang="fr-FR" dirty="0"/>
              <a:t>SL.UEM.TOTL.ZS – Taux de </a:t>
            </a:r>
            <a:r>
              <a:rPr lang="fr-FR" dirty="0" err="1"/>
              <a:t>chomage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7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Préparation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Préparation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A partir du </a:t>
            </a:r>
            <a:r>
              <a:rPr lang="fr-FR" dirty="0" err="1"/>
              <a:t>dataset</a:t>
            </a:r>
            <a:r>
              <a:rPr lang="fr-FR" dirty="0"/>
              <a:t> « </a:t>
            </a:r>
            <a:r>
              <a:rPr lang="fr-FR" dirty="0" err="1"/>
              <a:t>EdStatsData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Sélection des années retenues</a:t>
            </a:r>
          </a:p>
          <a:p>
            <a:pPr lvl="1"/>
            <a:r>
              <a:rPr lang="fr-FR" dirty="0"/>
              <a:t>Sélection des indicateurs retenus</a:t>
            </a:r>
          </a:p>
          <a:p>
            <a:pPr lvl="1"/>
            <a:r>
              <a:rPr lang="fr-FR" dirty="0"/>
              <a:t>Ajout des données « </a:t>
            </a:r>
            <a:r>
              <a:rPr lang="fr-FR" dirty="0" err="1"/>
              <a:t>Region</a:t>
            </a:r>
            <a:r>
              <a:rPr lang="fr-FR" dirty="0"/>
              <a:t> » et « </a:t>
            </a:r>
            <a:r>
              <a:rPr lang="fr-FR" dirty="0" err="1"/>
              <a:t>Income</a:t>
            </a:r>
            <a:r>
              <a:rPr lang="fr-FR" dirty="0"/>
              <a:t> Group »</a:t>
            </a:r>
          </a:p>
          <a:p>
            <a:pPr lvl="1"/>
            <a:r>
              <a:rPr lang="fr-FR" dirty="0"/>
              <a:t>Suppression des pays avec trop peu de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6BCC9-DDFF-579B-7931-840788DE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" y="3649663"/>
            <a:ext cx="4098520" cy="28963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21457-672E-DB0B-74E4-4B53029FE2FF}"/>
              </a:ext>
            </a:extLst>
          </p:cNvPr>
          <p:cNvSpPr txBox="1">
            <a:spLocks/>
          </p:cNvSpPr>
          <p:nvPr/>
        </p:nvSpPr>
        <p:spPr>
          <a:xfrm>
            <a:off x="1553799" y="6488567"/>
            <a:ext cx="4620416" cy="2462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00" dirty="0"/>
              <a:t>Nombre de valeurs par pays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Préparation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Préparation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Suppression des pays n’ayant pas de données concernant les principaux indicateurs de la cible</a:t>
            </a:r>
          </a:p>
          <a:p>
            <a:pPr lvl="2"/>
            <a:r>
              <a:rPr lang="fr-FR" dirty="0"/>
              <a:t>Accès à internet</a:t>
            </a:r>
          </a:p>
          <a:p>
            <a:pPr lvl="2"/>
            <a:r>
              <a:rPr lang="fr-FR" dirty="0"/>
              <a:t>Accès à un ordinateur</a:t>
            </a:r>
          </a:p>
          <a:p>
            <a:pPr lvl="2"/>
            <a:r>
              <a:rPr lang="fr-FR" dirty="0"/>
              <a:t>Population des 15-24 ans</a:t>
            </a:r>
          </a:p>
          <a:p>
            <a:pPr lvl="1"/>
            <a:r>
              <a:rPr lang="fr-FR" dirty="0"/>
              <a:t>Conservation des 5 dernières années de données</a:t>
            </a:r>
          </a:p>
          <a:p>
            <a:pPr lvl="1"/>
            <a:r>
              <a:rPr lang="fr-FR" dirty="0"/>
              <a:t>Calcul de la valeur moyenne des 5 dernières années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7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statistiques par indicateur</a:t>
            </a:r>
          </a:p>
          <a:p>
            <a:pPr lvl="1"/>
            <a:r>
              <a:rPr lang="fr-FR" dirty="0"/>
              <a:t>Mode, moyenne, médiane</a:t>
            </a:r>
          </a:p>
          <a:p>
            <a:pPr lvl="1"/>
            <a:r>
              <a:rPr lang="fr-FR" dirty="0"/>
              <a:t>Variance, écart type</a:t>
            </a:r>
          </a:p>
          <a:p>
            <a:pPr lvl="1"/>
            <a:r>
              <a:rPr lang="fr-FR" dirty="0"/>
              <a:t>Distribution empirique</a:t>
            </a:r>
          </a:p>
          <a:p>
            <a:pPr lvl="1"/>
            <a:r>
              <a:rPr lang="fr-FR" dirty="0"/>
              <a:t>Ecarts interquartile</a:t>
            </a:r>
          </a:p>
          <a:p>
            <a:pPr lvl="1"/>
            <a:r>
              <a:rPr lang="fr-FR" dirty="0"/>
              <a:t>Courbe de Lorenz</a:t>
            </a:r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E4E69-BA8B-9D04-2248-C09054F0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8" y="2580078"/>
            <a:ext cx="2944137" cy="210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3C3A1-04DF-EF26-724D-047DD001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35" y="3429593"/>
            <a:ext cx="2882104" cy="20448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C7ECB3-589F-4A17-E664-C94D4D4E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02" y="3951936"/>
            <a:ext cx="3011947" cy="21354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DE13EB-A63D-75D8-5C9D-F8ACC8FBC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13" y="4857261"/>
            <a:ext cx="1893094" cy="1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statistiques par indicateur</a:t>
            </a:r>
          </a:p>
          <a:p>
            <a:pPr lvl="1"/>
            <a:r>
              <a:rPr lang="fr-FR" dirty="0"/>
              <a:t>A permis de mettre en avant des faits intéressants :</a:t>
            </a:r>
          </a:p>
          <a:p>
            <a:pPr lvl="2"/>
            <a:r>
              <a:rPr lang="fr-FR" dirty="0"/>
              <a:t>Peu de pays ont accès à un ordinateur</a:t>
            </a:r>
          </a:p>
          <a:p>
            <a:pPr lvl="2"/>
            <a:r>
              <a:rPr lang="fr-FR" dirty="0"/>
              <a:t>Beaucoup à internet</a:t>
            </a:r>
          </a:p>
          <a:p>
            <a:pPr lvl="2"/>
            <a:r>
              <a:rPr lang="fr-FR" dirty="0"/>
              <a:t>Très peu de pays regroupent la majorité des richesses</a:t>
            </a:r>
          </a:p>
          <a:p>
            <a:pPr lvl="2"/>
            <a:r>
              <a:rPr lang="fr-FR" dirty="0"/>
              <a:t>Forte population de 15-24 ans dans la majorité des pays</a:t>
            </a:r>
          </a:p>
          <a:p>
            <a:pPr lvl="2"/>
            <a:r>
              <a:rPr lang="fr-FR" dirty="0"/>
              <a:t>80% des étudiants entrent dans le secondaire, alors que 35% seulement entrent dans le supérieur</a:t>
            </a:r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81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statistiques par région et groupe de revenus</a:t>
            </a:r>
          </a:p>
          <a:p>
            <a:pPr lvl="1"/>
            <a:r>
              <a:rPr lang="fr-FR" dirty="0"/>
              <a:t>Etablissement d’un classement pour chaque composante</a:t>
            </a:r>
          </a:p>
          <a:p>
            <a:pPr lvl="1"/>
            <a:r>
              <a:rPr lang="fr-FR" dirty="0"/>
              <a:t>Calculé selon le rang dans l’étude</a:t>
            </a:r>
          </a:p>
          <a:p>
            <a:pPr lvl="1"/>
            <a:r>
              <a:rPr lang="fr-FR" dirty="0"/>
              <a:t>Le score de la région ou du groupe de revenus sera affecté individuellement aux pays</a:t>
            </a:r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2ECEB-5129-E3CC-8085-339F1068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8" y="2973542"/>
            <a:ext cx="3977271" cy="2063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68C69-D2A1-21FC-1947-5CD93D6A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41" y="4358937"/>
            <a:ext cx="3933521" cy="20428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93E046-1E86-8576-9941-C21F543F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14" y="3976004"/>
            <a:ext cx="3900261" cy="21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corrélations entre indicateurs</a:t>
            </a:r>
          </a:p>
          <a:p>
            <a:pPr lvl="1"/>
            <a:r>
              <a:rPr lang="fr-FR" dirty="0"/>
              <a:t>Confrontation des indicateurs pour mettre en avant certains pays</a:t>
            </a:r>
          </a:p>
          <a:p>
            <a:pPr lvl="1"/>
            <a:r>
              <a:rPr lang="fr-FR" dirty="0"/>
              <a:t>Utilisation de la moyenne ou de la médiane selon la distribution de l’indicateur</a:t>
            </a:r>
          </a:p>
          <a:p>
            <a:pPr lvl="1"/>
            <a:r>
              <a:rPr lang="fr-FR" dirty="0"/>
              <a:t>Attribution d’un score à chaque pays selon ces critères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45245-A6EF-1A1F-36AD-998DD99E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6" y="3269344"/>
            <a:ext cx="4062980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F1C12-AF24-2C22-788D-049D4B2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84" y="3847824"/>
            <a:ext cx="410108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 l’évolution des indicateurs par pays</a:t>
            </a:r>
          </a:p>
          <a:p>
            <a:pPr lvl="1"/>
            <a:r>
              <a:rPr lang="fr-FR" dirty="0"/>
              <a:t>Sélection de 5 indicateurs pertinents</a:t>
            </a:r>
          </a:p>
          <a:p>
            <a:pPr lvl="1"/>
            <a:r>
              <a:rPr lang="fr-FR" dirty="0"/>
              <a:t>Etude de leur évolution pour chaque pays</a:t>
            </a:r>
          </a:p>
          <a:p>
            <a:pPr lvl="1"/>
            <a:r>
              <a:rPr lang="fr-FR" dirty="0"/>
              <a:t>Attribution d’un score à chaque pays l’évolution de l’indicateur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1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Conclusions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L’analyse nous a permis de définir un classement des pays selon leur attractivité</a:t>
            </a:r>
          </a:p>
          <a:p>
            <a:r>
              <a:rPr lang="fr-FR" dirty="0"/>
              <a:t>Le jeu de données présente bel et bien des informations qui pourront aider l’entreprise à prendre des décisions</a:t>
            </a:r>
          </a:p>
          <a:p>
            <a:r>
              <a:rPr lang="fr-FR" dirty="0"/>
              <a:t>Recommandations </a:t>
            </a:r>
          </a:p>
          <a:p>
            <a:pPr lvl="1"/>
            <a:r>
              <a:rPr lang="fr-FR" dirty="0"/>
              <a:t>La première analyse a été effectuée sans support métier</a:t>
            </a:r>
          </a:p>
          <a:p>
            <a:pPr lvl="1"/>
            <a:r>
              <a:rPr lang="fr-FR" dirty="0"/>
              <a:t>La poursuite de cette étude avec un expert sera pertinente</a:t>
            </a:r>
          </a:p>
          <a:p>
            <a:pPr lvl="1"/>
            <a:r>
              <a:rPr lang="fr-FR" dirty="0"/>
              <a:t>Il serait opportun de pondérer les indicateurs pour affiner la sélection de pays</a:t>
            </a:r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F2BB-E45F-5078-4654-0BBD0C65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4" y="2646501"/>
            <a:ext cx="189574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Problématique</a:t>
            </a:r>
          </a:p>
          <a:p>
            <a:r>
              <a:rPr lang="fr-FR" dirty="0"/>
              <a:t>Analyse générale des données</a:t>
            </a:r>
          </a:p>
          <a:p>
            <a:r>
              <a:rPr lang="fr-FR" dirty="0"/>
              <a:t>Sélection des données pertinentes</a:t>
            </a:r>
          </a:p>
          <a:p>
            <a:r>
              <a:rPr lang="fr-FR" dirty="0"/>
              <a:t>Préparation des données pour l’analyse</a:t>
            </a:r>
          </a:p>
          <a:p>
            <a:r>
              <a:rPr lang="fr-FR" dirty="0"/>
              <a:t>Analyse des données</a:t>
            </a:r>
          </a:p>
          <a:p>
            <a:r>
              <a:rPr lang="fr-FR" dirty="0"/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Problématique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Startup de la </a:t>
            </a:r>
            <a:r>
              <a:rPr lang="fr-FR" dirty="0" err="1"/>
              <a:t>EdTech</a:t>
            </a:r>
            <a:endParaRPr lang="fr-FR" dirty="0"/>
          </a:p>
          <a:p>
            <a:pPr lvl="1"/>
            <a:r>
              <a:rPr lang="fr-FR" dirty="0"/>
              <a:t>Contenus de formation en ligne</a:t>
            </a:r>
          </a:p>
          <a:p>
            <a:pPr lvl="1"/>
            <a:r>
              <a:rPr lang="fr-FR" dirty="0"/>
              <a:t>Niveau lycée et université</a:t>
            </a:r>
          </a:p>
          <a:p>
            <a:r>
              <a:rPr lang="fr-FR" dirty="0"/>
              <a:t>Projet d’expansion à l’international</a:t>
            </a:r>
          </a:p>
          <a:p>
            <a:r>
              <a:rPr lang="fr-FR" dirty="0"/>
              <a:t>Analyse pré-exploratoire d’un jeu de données</a:t>
            </a:r>
          </a:p>
          <a:p>
            <a:r>
              <a:rPr lang="fr-FR" dirty="0"/>
              <a:t>Qualification du jeu de données</a:t>
            </a:r>
          </a:p>
          <a:p>
            <a:r>
              <a:rPr lang="fr-FR" dirty="0"/>
              <a:t>Description du contenu</a:t>
            </a:r>
          </a:p>
          <a:p>
            <a:r>
              <a:rPr lang="fr-FR" dirty="0"/>
              <a:t>Sélection d’information pertinentes</a:t>
            </a:r>
          </a:p>
        </p:txBody>
      </p:sp>
    </p:spTree>
    <p:extLst>
      <p:ext uri="{BB962C8B-B14F-4D97-AF65-F5344CB8AC3E}">
        <p14:creationId xmlns:p14="http://schemas.microsoft.com/office/powerpoint/2010/main" val="10912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générale du jeu de données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Brève description des données</a:t>
            </a:r>
          </a:p>
          <a:p>
            <a:pPr lvl="1"/>
            <a:r>
              <a:rPr lang="fr-FR" dirty="0"/>
              <a:t>Source : Banque mondiale (</a:t>
            </a:r>
            <a:r>
              <a:rPr lang="fr-FR" dirty="0" err="1"/>
              <a:t>EdStats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Plus de 3600 indicateurs</a:t>
            </a:r>
          </a:p>
          <a:p>
            <a:pPr lvl="1"/>
            <a:r>
              <a:rPr lang="fr-FR" dirty="0"/>
              <a:t>Indicateurs principaux : Accès à internet, PIB, Population, etc.</a:t>
            </a:r>
          </a:p>
          <a:p>
            <a:pPr lvl="1"/>
            <a:r>
              <a:rPr lang="fr-FR" dirty="0"/>
              <a:t>Étendue temporelle : 1970-2100</a:t>
            </a:r>
          </a:p>
        </p:txBody>
      </p:sp>
    </p:spTree>
    <p:extLst>
      <p:ext uri="{BB962C8B-B14F-4D97-AF65-F5344CB8AC3E}">
        <p14:creationId xmlns:p14="http://schemas.microsoft.com/office/powerpoint/2010/main" val="6827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générale du jeu de données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 fontScale="92500" lnSpcReduction="20000"/>
          </a:bodyPr>
          <a:lstStyle/>
          <a:p>
            <a:r>
              <a:rPr lang="fr-FR" dirty="0"/>
              <a:t>5 jeux de données</a:t>
            </a:r>
          </a:p>
          <a:p>
            <a:pPr lvl="1"/>
            <a:r>
              <a:rPr lang="fr-FR" dirty="0" err="1"/>
              <a:t>EdStatsData</a:t>
            </a:r>
            <a:endParaRPr lang="fr-FR" dirty="0"/>
          </a:p>
          <a:p>
            <a:pPr lvl="2"/>
            <a:r>
              <a:rPr lang="fr-FR" dirty="0"/>
              <a:t>Principale source de données</a:t>
            </a:r>
          </a:p>
          <a:p>
            <a:pPr lvl="2"/>
            <a:r>
              <a:rPr lang="fr-FR" dirty="0"/>
              <a:t>Evolution des indicateurs dans le temps, par pays</a:t>
            </a:r>
          </a:p>
          <a:p>
            <a:pPr lvl="2"/>
            <a:r>
              <a:rPr lang="fr-FR" dirty="0"/>
              <a:t>886930 lignes, 70 colonnes</a:t>
            </a:r>
          </a:p>
          <a:p>
            <a:pPr lvl="1"/>
            <a:r>
              <a:rPr lang="fr-FR" dirty="0" err="1"/>
              <a:t>EdStatsCountry</a:t>
            </a:r>
            <a:endParaRPr lang="fr-FR" dirty="0"/>
          </a:p>
          <a:p>
            <a:pPr lvl="2"/>
            <a:r>
              <a:rPr lang="fr-FR" dirty="0"/>
              <a:t>Différents pays étudiés</a:t>
            </a:r>
          </a:p>
          <a:p>
            <a:pPr lvl="2"/>
            <a:r>
              <a:rPr lang="fr-FR" dirty="0"/>
              <a:t>241 lignes, 32 colonnes</a:t>
            </a:r>
          </a:p>
          <a:p>
            <a:pPr lvl="2"/>
            <a:r>
              <a:rPr lang="fr-FR" dirty="0"/>
              <a:t>« </a:t>
            </a:r>
            <a:r>
              <a:rPr lang="fr-FR" dirty="0" err="1"/>
              <a:t>Region</a:t>
            </a:r>
            <a:r>
              <a:rPr lang="fr-FR" dirty="0"/>
              <a:t> » et « </a:t>
            </a:r>
            <a:r>
              <a:rPr lang="fr-FR" dirty="0" err="1"/>
              <a:t>Income</a:t>
            </a:r>
            <a:r>
              <a:rPr lang="fr-FR" dirty="0"/>
              <a:t> Group » pertinents pour la suite de notre étude</a:t>
            </a:r>
          </a:p>
          <a:p>
            <a:pPr lvl="1"/>
            <a:r>
              <a:rPr lang="fr-FR" dirty="0" err="1"/>
              <a:t>EdStatsSeries</a:t>
            </a:r>
            <a:endParaRPr lang="fr-FR" dirty="0"/>
          </a:p>
          <a:p>
            <a:pPr lvl="2"/>
            <a:r>
              <a:rPr lang="fr-FR" dirty="0"/>
              <a:t>Permet la sélection des indicateurs</a:t>
            </a:r>
          </a:p>
          <a:p>
            <a:pPr lvl="2"/>
            <a:r>
              <a:rPr lang="fr-FR" dirty="0"/>
              <a:t>Décrit les indicateurs</a:t>
            </a:r>
          </a:p>
          <a:p>
            <a:pPr lvl="2"/>
            <a:r>
              <a:rPr lang="fr-FR" dirty="0"/>
              <a:t>3665 lignes, 21 colonnes</a:t>
            </a:r>
          </a:p>
          <a:p>
            <a:pPr lvl="1"/>
            <a:r>
              <a:rPr lang="fr-FR" dirty="0" err="1"/>
              <a:t>EdStatsCountry-Series</a:t>
            </a:r>
            <a:endParaRPr lang="fr-FR" dirty="0"/>
          </a:p>
          <a:p>
            <a:pPr lvl="2"/>
            <a:r>
              <a:rPr lang="fr-FR" dirty="0"/>
              <a:t>Source des indicateurs pour chaque pays</a:t>
            </a:r>
          </a:p>
          <a:p>
            <a:pPr lvl="2"/>
            <a:r>
              <a:rPr lang="fr-FR" dirty="0"/>
              <a:t>613 lignes, 4 colonnes</a:t>
            </a:r>
          </a:p>
          <a:p>
            <a:pPr lvl="1"/>
            <a:r>
              <a:rPr lang="fr-FR" dirty="0" err="1"/>
              <a:t>EdStatsFootNote</a:t>
            </a:r>
            <a:endParaRPr lang="fr-FR" dirty="0"/>
          </a:p>
          <a:p>
            <a:pPr lvl="2"/>
            <a:r>
              <a:rPr lang="fr-FR" dirty="0"/>
              <a:t>Informations sur la récolte des indicateurs</a:t>
            </a:r>
          </a:p>
          <a:p>
            <a:pPr lvl="2"/>
            <a:r>
              <a:rPr lang="fr-FR" dirty="0"/>
              <a:t>643638 lignes, 5 colonnes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9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générale du jeu de données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Des jeux de données corrélés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701FF5-27DC-B037-A5A8-DA011FCCCB7B}"/>
              </a:ext>
            </a:extLst>
          </p:cNvPr>
          <p:cNvSpPr/>
          <p:nvPr/>
        </p:nvSpPr>
        <p:spPr>
          <a:xfrm>
            <a:off x="2097281" y="3087361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EdStatsCountry</a:t>
            </a:r>
            <a:endParaRPr lang="fr-FR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D8E278-14D0-A6D0-1C6C-4EE9AD27F903}"/>
              </a:ext>
            </a:extLst>
          </p:cNvPr>
          <p:cNvSpPr/>
          <p:nvPr/>
        </p:nvSpPr>
        <p:spPr>
          <a:xfrm>
            <a:off x="4764876" y="2228850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EdStatsData</a:t>
            </a:r>
            <a:endParaRPr lang="fr-FR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DAC6F6-1E7C-DDAE-B41A-960344F82117}"/>
              </a:ext>
            </a:extLst>
          </p:cNvPr>
          <p:cNvSpPr/>
          <p:nvPr/>
        </p:nvSpPr>
        <p:spPr>
          <a:xfrm>
            <a:off x="6323393" y="3465394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EdStatsSeries</a:t>
            </a:r>
            <a:endParaRPr lang="fr-FR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374C8D-2E08-D5E9-858E-C47DB5D3CAF8}"/>
              </a:ext>
            </a:extLst>
          </p:cNvPr>
          <p:cNvSpPr/>
          <p:nvPr/>
        </p:nvSpPr>
        <p:spPr>
          <a:xfrm>
            <a:off x="5638209" y="4943046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EdStatsFootNote</a:t>
            </a:r>
            <a:endParaRPr lang="fr-FR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DB4925-BF5A-3FC0-207D-83FF9E312525}"/>
              </a:ext>
            </a:extLst>
          </p:cNvPr>
          <p:cNvSpPr/>
          <p:nvPr/>
        </p:nvSpPr>
        <p:spPr>
          <a:xfrm>
            <a:off x="2222617" y="4570336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EdStatsCountry-Series</a:t>
            </a:r>
            <a:endParaRPr lang="fr-FR" sz="12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BD48ED8-9185-0676-F295-05A8C3651907}"/>
              </a:ext>
            </a:extLst>
          </p:cNvPr>
          <p:cNvCxnSpPr>
            <a:stCxn id="10" idx="0"/>
            <a:endCxn id="9" idx="6"/>
          </p:cNvCxnSpPr>
          <p:nvPr/>
        </p:nvCxnSpPr>
        <p:spPr>
          <a:xfrm rot="16200000" flipV="1">
            <a:off x="6691298" y="2756370"/>
            <a:ext cx="936458" cy="481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1E73E55-A72C-1DAF-B41E-9271F3C42B7F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5400000" flipH="1" flipV="1">
            <a:off x="3690330" y="2012816"/>
            <a:ext cx="558425" cy="15906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A3B6B95-53F5-2E06-1E0B-3BE60D56C80E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6618989" y="4161714"/>
            <a:ext cx="877480" cy="685184"/>
          </a:xfrm>
          <a:prstGeom prst="curvedConnector3">
            <a:avLst>
              <a:gd name="adj1" fmla="val 42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D75D990-FBD7-D2D8-1D00-D6BA35BF6AC5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rot="16200000" flipH="1">
            <a:off x="2795476" y="4066266"/>
            <a:ext cx="882803" cy="1253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C03259A-B1B5-167B-C662-98AC1E1674E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0800000" flipV="1">
            <a:off x="3299545" y="3765480"/>
            <a:ext cx="3023848" cy="8048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38E7105-100A-41D9-95DB-A784C776126D}"/>
              </a:ext>
            </a:extLst>
          </p:cNvPr>
          <p:cNvCxnSpPr>
            <a:stCxn id="4" idx="6"/>
            <a:endCxn id="11" idx="0"/>
          </p:cNvCxnSpPr>
          <p:nvPr/>
        </p:nvCxnSpPr>
        <p:spPr>
          <a:xfrm>
            <a:off x="4251137" y="3387447"/>
            <a:ext cx="2464000" cy="1555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EC0B3C-7B86-E607-498A-841AD47AA7CF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76473" y="4870422"/>
            <a:ext cx="1261736" cy="3727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6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Plage temporelle</a:t>
            </a:r>
          </a:p>
          <a:p>
            <a:pPr lvl="1"/>
            <a:r>
              <a:rPr lang="fr-FR" dirty="0"/>
              <a:t>Répartition uniforme des données présentes</a:t>
            </a:r>
          </a:p>
          <a:p>
            <a:pPr lvl="1"/>
            <a:r>
              <a:rPr lang="fr-FR" dirty="0"/>
              <a:t>Pic de données entre 1990 et 2015</a:t>
            </a:r>
          </a:p>
          <a:p>
            <a:pPr lvl="1"/>
            <a:r>
              <a:rPr lang="fr-FR" dirty="0"/>
              <a:t>Données estimées à partir de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058E8-96DC-BC96-141C-607F5F319E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2" y="2756411"/>
            <a:ext cx="4620417" cy="37502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010467-8701-1D42-7383-921F1C2163F7}"/>
              </a:ext>
            </a:extLst>
          </p:cNvPr>
          <p:cNvSpPr txBox="1">
            <a:spLocks/>
          </p:cNvSpPr>
          <p:nvPr/>
        </p:nvSpPr>
        <p:spPr>
          <a:xfrm>
            <a:off x="1152377" y="6475787"/>
            <a:ext cx="4620416" cy="457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00" dirty="0"/>
              <a:t>Répartition des données dans le jeu de données « </a:t>
            </a:r>
            <a:r>
              <a:rPr lang="fr-FR" sz="1000" dirty="0" err="1"/>
              <a:t>EdStatsData</a:t>
            </a:r>
            <a:r>
              <a:rPr lang="fr-FR" sz="10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168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Volume de données par indicateur</a:t>
            </a:r>
          </a:p>
          <a:p>
            <a:pPr lvl="1"/>
            <a:r>
              <a:rPr lang="fr-FR" dirty="0"/>
              <a:t>Constat : certaines années ne présentent que peu de données</a:t>
            </a:r>
          </a:p>
          <a:p>
            <a:pPr lvl="1"/>
            <a:r>
              <a:rPr lang="fr-FR" dirty="0"/>
              <a:t>Traitement :</a:t>
            </a:r>
          </a:p>
          <a:p>
            <a:pPr lvl="2"/>
            <a:r>
              <a:rPr lang="fr-FR" dirty="0"/>
              <a:t>Une fois les années sélectionnées</a:t>
            </a:r>
          </a:p>
          <a:p>
            <a:pPr lvl="2"/>
            <a:r>
              <a:rPr lang="fr-FR" dirty="0"/>
              <a:t>Sélection des indicateurs avec un volume de données suffisant</a:t>
            </a:r>
          </a:p>
          <a:p>
            <a:pPr lvl="1"/>
            <a:r>
              <a:rPr lang="fr-FR" dirty="0"/>
              <a:t>715 indicateurs conservés après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80160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Données métiers</a:t>
            </a:r>
          </a:p>
          <a:p>
            <a:pPr lvl="1"/>
            <a:r>
              <a:rPr lang="fr-FR" dirty="0"/>
              <a:t>Niveau d’éducation de la population</a:t>
            </a:r>
          </a:p>
          <a:p>
            <a:pPr lvl="1"/>
            <a:r>
              <a:rPr lang="fr-FR" dirty="0"/>
              <a:t>Compétences numériques</a:t>
            </a:r>
          </a:p>
          <a:p>
            <a:pPr lvl="1"/>
            <a:r>
              <a:rPr lang="fr-FR" dirty="0"/>
              <a:t>Investissement en éducation</a:t>
            </a:r>
          </a:p>
          <a:p>
            <a:pPr lvl="1"/>
            <a:r>
              <a:rPr lang="fr-FR" dirty="0"/>
              <a:t>Pouvoir d’achat</a:t>
            </a:r>
          </a:p>
          <a:p>
            <a:pPr lvl="1"/>
            <a:r>
              <a:rPr lang="fr-FR" dirty="0"/>
              <a:t>Démographie</a:t>
            </a:r>
          </a:p>
          <a:p>
            <a:pPr lvl="1"/>
            <a:r>
              <a:rPr lang="fr-FR" dirty="0"/>
              <a:t>Taux de chômage </a:t>
            </a:r>
          </a:p>
        </p:txBody>
      </p:sp>
    </p:spTree>
    <p:extLst>
      <p:ext uri="{BB962C8B-B14F-4D97-AF65-F5344CB8AC3E}">
        <p14:creationId xmlns:p14="http://schemas.microsoft.com/office/powerpoint/2010/main" val="148640633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377</TotalTime>
  <Words>804</Words>
  <Application>Microsoft Office PowerPoint</Application>
  <PresentationFormat>On-screen Show (4:3)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Rockwell</vt:lpstr>
      <vt:lpstr>Wingdings</vt:lpstr>
      <vt:lpstr>Atlas</vt:lpstr>
      <vt:lpstr>Expansion Internationale - Academy</vt:lpstr>
      <vt:lpstr>Sommaire</vt:lpstr>
      <vt:lpstr>Problématique</vt:lpstr>
      <vt:lpstr>Analyse générale du jeu de données</vt:lpstr>
      <vt:lpstr>Analyse générale du jeu de données</vt:lpstr>
      <vt:lpstr>Analyse générale du jeu de données</vt:lpstr>
      <vt:lpstr>Sélection des données </vt:lpstr>
      <vt:lpstr>Sélection des données </vt:lpstr>
      <vt:lpstr>Sélection des données </vt:lpstr>
      <vt:lpstr>Sélection des données </vt:lpstr>
      <vt:lpstr>Préparation des données</vt:lpstr>
      <vt:lpstr>Préparation des données</vt:lpstr>
      <vt:lpstr>Analyse des données</vt:lpstr>
      <vt:lpstr>Analyse des données</vt:lpstr>
      <vt:lpstr>Analyse des données</vt:lpstr>
      <vt:lpstr>Analyse des données</vt:lpstr>
      <vt:lpstr>Analyse des données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Denuziere, Alexandre</cp:lastModifiedBy>
  <cp:revision>4</cp:revision>
  <dcterms:created xsi:type="dcterms:W3CDTF">2013-01-27T09:14:16Z</dcterms:created>
  <dcterms:modified xsi:type="dcterms:W3CDTF">2024-10-15T15:08:20Z</dcterms:modified>
  <cp:category/>
</cp:coreProperties>
</file>