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Roboto Light"/>
      <p:regular r:id="rId26"/>
      <p:bold r:id="rId27"/>
      <p:italic r:id="rId28"/>
      <p:boldItalic r:id="rId29"/>
    </p:embeddedFont>
    <p:embeddedFont>
      <p:font typeface="Oswald"/>
      <p:regular r:id="rId30"/>
      <p:bold r:id="rId31"/>
    </p:embeddedFont>
    <p:embeddedFont>
      <p:font typeface="Nuni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NunitoLight-bold.fntdata"/><Relationship Id="rId10" Type="http://schemas.openxmlformats.org/officeDocument/2006/relationships/slide" Target="slides/slide5.xml"/><Relationship Id="rId32" Type="http://schemas.openxmlformats.org/officeDocument/2006/relationships/font" Target="fonts/NunitoLight-regular.fntdata"/><Relationship Id="rId13" Type="http://schemas.openxmlformats.org/officeDocument/2006/relationships/slide" Target="slides/slide8.xml"/><Relationship Id="rId35" Type="http://schemas.openxmlformats.org/officeDocument/2006/relationships/font" Target="fonts/NunitoLight-boldItalic.fntdata"/><Relationship Id="rId12" Type="http://schemas.openxmlformats.org/officeDocument/2006/relationships/slide" Target="slides/slide7.xml"/><Relationship Id="rId34" Type="http://schemas.openxmlformats.org/officeDocument/2006/relationships/font" Target="fonts/Nuni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9f517ca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9f517ca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9f517ca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9f517ca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9f517ca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9f517ca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9f517ca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9f517ca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9f517ca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9f517ca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9f517c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9f517c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f517ca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9f517ca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9f517ca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9f517ca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f517ca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f517ca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9f517ca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9f517ca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9f517ca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9f517ca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f517ca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9f517ca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Light"/>
                <a:ea typeface="Nunito Light"/>
                <a:cs typeface="Nunito Light"/>
                <a:sym typeface="Nunito Light"/>
              </a:rPr>
              <a:t>By Lauren Levin</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endParaRPr sz="2700"/>
          </a:p>
        </p:txBody>
      </p:sp>
      <p:sp>
        <p:nvSpPr>
          <p:cNvPr id="126" name="Google Shape;126;p23"/>
          <p:cNvSpPr txBox="1"/>
          <p:nvPr/>
        </p:nvSpPr>
        <p:spPr>
          <a:xfrm>
            <a:off x="311700" y="1152475"/>
            <a:ext cx="8267700" cy="3416400"/>
          </a:xfrm>
          <a:prstGeom prst="rect">
            <a:avLst/>
          </a:prstGeom>
          <a:noFill/>
          <a:ln>
            <a:noFill/>
          </a:ln>
        </p:spPr>
        <p:txBody>
          <a:bodyPr anchorCtr="0" anchor="t" bIns="91425" lIns="91425" spcFirstLastPara="1" rIns="91425" wrap="square" tIns="91425">
            <a:normAutofit fontScale="62500" lnSpcReduction="10000"/>
          </a:bodyPr>
          <a:lstStyle/>
          <a:p>
            <a:pPr indent="-300037" lvl="0" marL="457200" rtl="0" algn="l">
              <a:lnSpc>
                <a:spcPct val="115000"/>
              </a:lnSpc>
              <a:spcBef>
                <a:spcPts val="0"/>
              </a:spcBef>
              <a:spcAft>
                <a:spcPts val="0"/>
              </a:spcAft>
              <a:buClr>
                <a:srgbClr val="000000"/>
              </a:buClr>
              <a:buSzPct val="93864"/>
              <a:buFont typeface="Roboto Light"/>
              <a:buChar char="●"/>
            </a:pPr>
            <a:r>
              <a:rPr b="1" i="1" lang="en" sz="1917">
                <a:solidFill>
                  <a:srgbClr val="000000"/>
                </a:solidFill>
                <a:latin typeface="Roboto"/>
                <a:ea typeface="Roboto"/>
                <a:cs typeface="Roboto"/>
                <a:sym typeface="Roboto"/>
              </a:rPr>
              <a:t>Top 5 pick-up locations for bikes:</a:t>
            </a:r>
            <a:r>
              <a:rPr i="1" lang="en" sz="1917">
                <a:solidFill>
                  <a:srgbClr val="000000"/>
                </a:solidFill>
                <a:latin typeface="Roboto Light"/>
                <a:ea typeface="Roboto Light"/>
                <a:cs typeface="Roboto Light"/>
                <a:sym typeface="Roboto Light"/>
              </a:rPr>
              <a:t> </a:t>
            </a:r>
            <a:br>
              <a:rPr i="1" lang="en" sz="1800">
                <a:solidFill>
                  <a:srgbClr val="000000"/>
                </a:solidFill>
                <a:latin typeface="Roboto Light"/>
                <a:ea typeface="Roboto Light"/>
                <a:cs typeface="Roboto Light"/>
                <a:sym typeface="Roboto Light"/>
              </a:rPr>
            </a:br>
            <a:endParaRPr i="1" sz="1800">
              <a:solidFill>
                <a:srgbClr val="000000"/>
              </a:solidFill>
              <a:latin typeface="Roboto Light"/>
              <a:ea typeface="Roboto Light"/>
              <a:cs typeface="Roboto Light"/>
              <a:sym typeface="Roboto Light"/>
            </a:endParaRPr>
          </a:p>
          <a:p>
            <a:pPr indent="-284162" lvl="1" marL="914400" rtl="0" algn="l">
              <a:lnSpc>
                <a:spcPct val="115000"/>
              </a:lnSpc>
              <a:spcBef>
                <a:spcPts val="0"/>
              </a:spcBef>
              <a:spcAft>
                <a:spcPts val="0"/>
              </a:spcAft>
              <a:buClr>
                <a:srgbClr val="000000"/>
              </a:buClr>
              <a:buSzPct val="84436"/>
              <a:buFont typeface="Roboto Light"/>
              <a:buChar char="○"/>
            </a:pPr>
            <a:r>
              <a:rPr i="1" lang="en" sz="1658">
                <a:latin typeface="Roboto Light"/>
                <a:ea typeface="Roboto Light"/>
                <a:cs typeface="Roboto Light"/>
                <a:sym typeface="Roboto Light"/>
              </a:rPr>
              <a:t>Grove St Path, Exchange Place, Sip Ave, Hamilton Park, &amp; Morris Canal</a:t>
            </a: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00037" lvl="0" marL="457200" rtl="0" algn="l">
              <a:lnSpc>
                <a:spcPct val="115000"/>
              </a:lnSpc>
              <a:spcBef>
                <a:spcPts val="0"/>
              </a:spcBef>
              <a:spcAft>
                <a:spcPts val="0"/>
              </a:spcAft>
              <a:buClr>
                <a:srgbClr val="000000"/>
              </a:buClr>
              <a:buSzPct val="93311"/>
              <a:buFont typeface="Roboto Light"/>
              <a:buChar char="●"/>
            </a:pPr>
            <a:r>
              <a:rPr b="1" i="1" lang="en" sz="1929">
                <a:solidFill>
                  <a:srgbClr val="000000"/>
                </a:solidFill>
                <a:latin typeface="Roboto"/>
                <a:ea typeface="Roboto"/>
                <a:cs typeface="Roboto"/>
                <a:sym typeface="Roboto"/>
              </a:rPr>
              <a:t>Customer base: </a:t>
            </a:r>
            <a:br>
              <a:rPr b="1" i="1" lang="en" sz="1800">
                <a:solidFill>
                  <a:srgbClr val="000000"/>
                </a:solidFill>
                <a:latin typeface="Roboto"/>
                <a:ea typeface="Roboto"/>
                <a:cs typeface="Roboto"/>
                <a:sym typeface="Roboto"/>
              </a:rPr>
            </a:br>
            <a:endParaRPr b="1" i="1" sz="1800">
              <a:solidFill>
                <a:srgbClr val="000000"/>
              </a:solidFill>
              <a:latin typeface="Roboto"/>
              <a:ea typeface="Roboto"/>
              <a:cs typeface="Roboto"/>
              <a:sym typeface="Roboto"/>
            </a:endParaRPr>
          </a:p>
          <a:p>
            <a:pPr indent="-294404" lvl="1" marL="914400" rtl="0" algn="l">
              <a:lnSpc>
                <a:spcPct val="115000"/>
              </a:lnSpc>
              <a:spcBef>
                <a:spcPts val="0"/>
              </a:spcBef>
              <a:spcAft>
                <a:spcPts val="0"/>
              </a:spcAft>
              <a:buClr>
                <a:srgbClr val="000000"/>
              </a:buClr>
              <a:buSzPct val="100000"/>
              <a:buFont typeface="Roboto Light"/>
              <a:buChar char="○"/>
            </a:pPr>
            <a:r>
              <a:rPr i="1" lang="en" sz="1658">
                <a:latin typeface="Roboto Light"/>
                <a:ea typeface="Roboto Light"/>
                <a:cs typeface="Roboto Light"/>
                <a:sym typeface="Roboto Light"/>
              </a:rPr>
              <a:t>Citi Bike’s customer base is predominantly subscribers, whilst weekend rentals are the most popular with one-time users. Across both subscribers and one-time users the age range 35-44 rent the most followed by the age groups 25-34 and 45-54. Whilst the age groups 18-24 and over 75s are shown to rent the least. This shows us that the bulk of Citi Bike’s customer base is most likely people who live in New York using Citi Bike as a necessity for commuting..</a:t>
            </a:r>
            <a:endParaRPr i="1" sz="1658">
              <a:latin typeface="Roboto Light"/>
              <a:ea typeface="Roboto Light"/>
              <a:cs typeface="Roboto Light"/>
              <a:sym typeface="Roboto Light"/>
            </a:endParaRPr>
          </a:p>
          <a:p>
            <a:pPr indent="-305158" lvl="0" marL="457200" rtl="0" algn="l">
              <a:lnSpc>
                <a:spcPct val="115000"/>
              </a:lnSpc>
              <a:spcBef>
                <a:spcPts val="0"/>
              </a:spcBef>
              <a:spcAft>
                <a:spcPts val="0"/>
              </a:spcAft>
              <a:buClr>
                <a:srgbClr val="000000"/>
              </a:buClr>
              <a:buSzPct val="100000"/>
              <a:buFont typeface="Roboto Light"/>
              <a:buChar char="●"/>
            </a:pPr>
            <a:r>
              <a:rPr i="1" lang="en" sz="1929">
                <a:solidFill>
                  <a:srgbClr val="000000"/>
                </a:solidFill>
                <a:latin typeface="Roboto Light"/>
                <a:ea typeface="Roboto Light"/>
                <a:cs typeface="Roboto Light"/>
                <a:sym typeface="Roboto Light"/>
              </a:rPr>
              <a:t> </a:t>
            </a:r>
            <a:r>
              <a:rPr b="1" i="1" lang="en" sz="1929">
                <a:solidFill>
                  <a:srgbClr val="000000"/>
                </a:solidFill>
                <a:latin typeface="Roboto"/>
                <a:ea typeface="Roboto"/>
                <a:cs typeface="Roboto"/>
                <a:sym typeface="Roboto"/>
              </a:rPr>
              <a:t>Citi Bike customer behavior:</a:t>
            </a:r>
            <a:br>
              <a:rPr b="1" i="1" lang="en" sz="1929">
                <a:solidFill>
                  <a:srgbClr val="000000"/>
                </a:solidFill>
                <a:latin typeface="Roboto"/>
                <a:ea typeface="Roboto"/>
                <a:cs typeface="Roboto"/>
                <a:sym typeface="Roboto"/>
              </a:rPr>
            </a:br>
            <a:endParaRPr b="1" i="1" sz="1929">
              <a:solidFill>
                <a:srgbClr val="000000"/>
              </a:solidFill>
              <a:latin typeface="Roboto"/>
              <a:ea typeface="Roboto"/>
              <a:cs typeface="Roboto"/>
              <a:sym typeface="Roboto"/>
            </a:endParaRPr>
          </a:p>
          <a:p>
            <a:pPr indent="-294404" lvl="1" marL="914400" rtl="0" algn="l">
              <a:lnSpc>
                <a:spcPct val="115000"/>
              </a:lnSpc>
              <a:spcBef>
                <a:spcPts val="0"/>
              </a:spcBef>
              <a:spcAft>
                <a:spcPts val="0"/>
              </a:spcAft>
              <a:buClr>
                <a:srgbClr val="000000"/>
              </a:buClr>
              <a:buSzPct val="100000"/>
              <a:buFont typeface="Roboto Light"/>
              <a:buChar char="○"/>
            </a:pPr>
            <a:r>
              <a:rPr i="1" lang="en" sz="1658">
                <a:latin typeface="Roboto Light"/>
                <a:ea typeface="Roboto Light"/>
                <a:cs typeface="Roboto Light"/>
                <a:sym typeface="Roboto Light"/>
              </a:rPr>
              <a:t>Citi Bike customer behavior shows on average the trip duration is 5 minutes. However, across age groups we can see over 75s have the longest trip duration out of all the other age groups. Whereas individual users who took the longest trips were in the 30-55 age range. Subscribers rent the most bikes on Wednesdays with a lower count during weekends. In comparison to one-time users predominantly renting bikes on a Saturday or Sunday.</a:t>
            </a:r>
            <a:endParaRPr i="1" sz="1658">
              <a:solidFill>
                <a:srgbClr val="000000"/>
              </a:solidFill>
              <a:latin typeface="Roboto Light"/>
              <a:ea typeface="Roboto Light"/>
              <a:cs typeface="Roboto Light"/>
              <a:sym typeface="Roboto Light"/>
            </a:endParaRPr>
          </a:p>
          <a:p>
            <a:pPr indent="0" lvl="0" marL="0" rtl="0" algn="l">
              <a:lnSpc>
                <a:spcPct val="115000"/>
              </a:lnSpc>
              <a:spcBef>
                <a:spcPts val="1200"/>
              </a:spcBef>
              <a:spcAft>
                <a:spcPts val="1200"/>
              </a:spcAft>
              <a:buNone/>
            </a:pPr>
            <a:r>
              <a:t/>
            </a:r>
            <a:endParaRPr sz="1800">
              <a:solidFill>
                <a:srgbClr val="000000"/>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37" name="Google Shape;137;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Install more bikes at </a:t>
            </a:r>
            <a:r>
              <a:rPr i="1" lang="en" sz="1635"/>
              <a:t>top 20 locations.</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The Citi Bike customer base is mostly </a:t>
            </a:r>
            <a:r>
              <a:rPr i="1" lang="en"/>
              <a:t>subscribers </a:t>
            </a:r>
            <a:r>
              <a:rPr i="1" lang="en"/>
              <a:t>aged between 35-44, who are most active on weekdays. This tells us that they are probably people who live in New York and use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70" name="Google Shape;70;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Citi Bike’s customer base (both one-time users and subscribers) and how they use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a:t>
            </a:r>
            <a:r>
              <a:rPr i="1" lang="en"/>
              <a:t>marketing</a:t>
            </a:r>
            <a:r>
              <a:rPr i="1" lang="en"/>
              <a:t> campaigns that will appeal to different customer segments</a:t>
            </a:r>
            <a:endParaRPr i="1"/>
          </a:p>
          <a:p>
            <a:pPr indent="0" lvl="0" marL="914400" rtl="0" algn="l">
              <a:spcBef>
                <a:spcPts val="1200"/>
              </a:spcBef>
              <a:spcAft>
                <a:spcPts val="1200"/>
              </a:spcAft>
              <a:buNone/>
            </a:pPr>
            <a:r>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6" name="Google Shape;76;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Citi Bike rental?</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Does the factor of user age impact the average bike trip duration?</a:t>
            </a:r>
            <a:endParaRPr i="1"/>
          </a:p>
          <a:p>
            <a:pPr indent="0" lvl="0" marL="914400" rtl="0" algn="l">
              <a:spcBef>
                <a:spcPts val="0"/>
              </a:spcBef>
              <a:spcAft>
                <a:spcPts val="1200"/>
              </a:spcAft>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pic>
        <p:nvPicPr>
          <p:cNvPr id="87" name="Google Shape;87;p17" title="Chart"/>
          <p:cNvPicPr preferRelativeResize="0"/>
          <p:nvPr/>
        </p:nvPicPr>
        <p:blipFill>
          <a:blip r:embed="rId3">
            <a:alphaModFix/>
          </a:blip>
          <a:stretch>
            <a:fillRect/>
          </a:stretch>
        </p:blipFill>
        <p:spPr>
          <a:xfrm>
            <a:off x="926250" y="952075"/>
            <a:ext cx="6247926" cy="386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93" name="Google Shape;93;p18"/>
          <p:cNvSpPr txBox="1"/>
          <p:nvPr>
            <p:ph idx="1" type="body"/>
          </p:nvPr>
        </p:nvSpPr>
        <p:spPr>
          <a:xfrm>
            <a:off x="311700" y="1391000"/>
            <a:ext cx="31350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b="1" lang="en" sz="1300">
                <a:latin typeface="Arial"/>
                <a:ea typeface="Arial"/>
                <a:cs typeface="Arial"/>
                <a:sym typeface="Arial"/>
              </a:rPr>
              <a:t>On average over 75s have the longest trip duration.</a:t>
            </a:r>
            <a:endParaRPr b="1" sz="1300">
              <a:latin typeface="Arial"/>
              <a:ea typeface="Arial"/>
              <a:cs typeface="Arial"/>
              <a:sym typeface="Arial"/>
            </a:endParaRPr>
          </a:p>
          <a:p>
            <a:pPr indent="-311150" lvl="0" marL="457200" rtl="0" algn="l">
              <a:spcBef>
                <a:spcPts val="0"/>
              </a:spcBef>
              <a:spcAft>
                <a:spcPts val="0"/>
              </a:spcAft>
              <a:buSzPts val="1300"/>
              <a:buFont typeface="Arial"/>
              <a:buChar char="●"/>
            </a:pPr>
            <a:r>
              <a:rPr b="1" lang="en" sz="1300">
                <a:latin typeface="Arial"/>
                <a:ea typeface="Arial"/>
                <a:cs typeface="Arial"/>
                <a:sym typeface="Arial"/>
              </a:rPr>
              <a:t>Age groups 65-74 years old and 45-54 years old have the shortest trip duration. </a:t>
            </a:r>
            <a:endParaRPr b="1" i="1" sz="2100">
              <a:solidFill>
                <a:srgbClr val="FF0000"/>
              </a:solidFill>
              <a:latin typeface="Roboto"/>
              <a:ea typeface="Roboto"/>
              <a:cs typeface="Roboto"/>
              <a:sym typeface="Roboto"/>
            </a:endParaRPr>
          </a:p>
          <a:p>
            <a:pPr indent="0" lvl="0" marL="914400" rtl="0" algn="l">
              <a:spcBef>
                <a:spcPts val="1200"/>
              </a:spcBef>
              <a:spcAft>
                <a:spcPts val="1200"/>
              </a:spcAft>
              <a:buNone/>
            </a:pPr>
            <a:r>
              <a:t/>
            </a:r>
            <a:endParaRPr i="1"/>
          </a:p>
        </p:txBody>
      </p:sp>
      <p:pic>
        <p:nvPicPr>
          <p:cNvPr id="94" name="Google Shape;94;p18" title="Chart"/>
          <p:cNvPicPr preferRelativeResize="0"/>
          <p:nvPr/>
        </p:nvPicPr>
        <p:blipFill>
          <a:blip r:embed="rId3">
            <a:alphaModFix/>
          </a:blip>
          <a:stretch>
            <a:fillRect/>
          </a:stretch>
        </p:blipFill>
        <p:spPr>
          <a:xfrm>
            <a:off x="3591925" y="1311625"/>
            <a:ext cx="5354424" cy="3310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r>
              <a:rPr lang="en"/>
              <a:t>. Which age group rents the most bikes?</a:t>
            </a:r>
            <a:endParaRPr/>
          </a:p>
        </p:txBody>
      </p:sp>
      <p:sp>
        <p:nvSpPr>
          <p:cNvPr id="100" name="Google Shape;100;p19"/>
          <p:cNvSpPr txBox="1"/>
          <p:nvPr>
            <p:ph idx="1" type="body"/>
          </p:nvPr>
        </p:nvSpPr>
        <p:spPr>
          <a:xfrm>
            <a:off x="311700" y="1391000"/>
            <a:ext cx="37095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Arial"/>
              <a:buChar char="●"/>
            </a:pPr>
            <a:r>
              <a:rPr b="1" lang="en" sz="1200">
                <a:latin typeface="Arial"/>
                <a:ea typeface="Arial"/>
                <a:cs typeface="Arial"/>
                <a:sym typeface="Arial"/>
              </a:rPr>
              <a:t>The age group 35-44 year olds rent the most bikes. </a:t>
            </a:r>
            <a:endParaRPr b="1" sz="1200">
              <a:latin typeface="Arial"/>
              <a:ea typeface="Arial"/>
              <a:cs typeface="Arial"/>
              <a:sym typeface="Arial"/>
            </a:endParaRPr>
          </a:p>
          <a:p>
            <a:pPr indent="-304800" lvl="0" marL="457200" rtl="0" algn="l">
              <a:spcBef>
                <a:spcPts val="0"/>
              </a:spcBef>
              <a:spcAft>
                <a:spcPts val="0"/>
              </a:spcAft>
              <a:buSzPts val="1200"/>
              <a:buFont typeface="Arial"/>
              <a:buChar char="●"/>
            </a:pPr>
            <a:r>
              <a:rPr b="1" lang="en" sz="1200">
                <a:latin typeface="Arial"/>
                <a:ea typeface="Arial"/>
                <a:cs typeface="Arial"/>
                <a:sym typeface="Arial"/>
              </a:rPr>
              <a:t>Where as age groups 18-24 and Over 75 years old  rent the least.</a:t>
            </a:r>
            <a:endParaRPr b="1" sz="2000">
              <a:latin typeface="Roboto"/>
              <a:ea typeface="Roboto"/>
              <a:cs typeface="Roboto"/>
              <a:sym typeface="Roboto"/>
            </a:endParaRPr>
          </a:p>
          <a:p>
            <a:pPr indent="0" lvl="0" marL="914400" rtl="0" algn="l">
              <a:spcBef>
                <a:spcPts val="1200"/>
              </a:spcBef>
              <a:spcAft>
                <a:spcPts val="1200"/>
              </a:spcAft>
              <a:buNone/>
            </a:pPr>
            <a:r>
              <a:t/>
            </a:r>
            <a:endParaRPr i="1"/>
          </a:p>
        </p:txBody>
      </p:sp>
      <p:pic>
        <p:nvPicPr>
          <p:cNvPr id="101" name="Google Shape;101;p19" title="Chart"/>
          <p:cNvPicPr preferRelativeResize="0"/>
          <p:nvPr/>
        </p:nvPicPr>
        <p:blipFill>
          <a:blip r:embed="rId3">
            <a:alphaModFix/>
          </a:blip>
          <a:stretch>
            <a:fillRect/>
          </a:stretch>
        </p:blipFill>
        <p:spPr>
          <a:xfrm>
            <a:off x="4154450" y="1215725"/>
            <a:ext cx="4870650" cy="3011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07" name="Google Shape;107;p20"/>
          <p:cNvSpPr txBox="1"/>
          <p:nvPr>
            <p:ph idx="1" type="body"/>
          </p:nvPr>
        </p:nvSpPr>
        <p:spPr>
          <a:xfrm>
            <a:off x="311700" y="1391000"/>
            <a:ext cx="4083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Arial"/>
              <a:buChar char="●"/>
            </a:pPr>
            <a:r>
              <a:rPr b="1" lang="en" sz="1200">
                <a:latin typeface="Arial"/>
                <a:ea typeface="Arial"/>
                <a:cs typeface="Arial"/>
                <a:sym typeface="Arial"/>
              </a:rPr>
              <a:t>One-time users predominately rent bikes at weekend.</a:t>
            </a:r>
            <a:endParaRPr b="1" sz="1200">
              <a:latin typeface="Arial"/>
              <a:ea typeface="Arial"/>
              <a:cs typeface="Arial"/>
              <a:sym typeface="Arial"/>
            </a:endParaRPr>
          </a:p>
          <a:p>
            <a:pPr indent="-304800" lvl="0" marL="457200" rtl="0" algn="l">
              <a:spcBef>
                <a:spcPts val="0"/>
              </a:spcBef>
              <a:spcAft>
                <a:spcPts val="0"/>
              </a:spcAft>
              <a:buSzPts val="1200"/>
              <a:buFont typeface="Arial"/>
              <a:buChar char="●"/>
            </a:pPr>
            <a:r>
              <a:rPr b="1" lang="en" sz="1200">
                <a:latin typeface="Arial"/>
                <a:ea typeface="Arial"/>
                <a:cs typeface="Arial"/>
                <a:sym typeface="Arial"/>
              </a:rPr>
              <a:t>Subscribers are most </a:t>
            </a:r>
            <a:r>
              <a:rPr b="1" lang="en" sz="1200">
                <a:latin typeface="Arial"/>
                <a:ea typeface="Arial"/>
                <a:cs typeface="Arial"/>
                <a:sym typeface="Arial"/>
              </a:rPr>
              <a:t>active on week-days.</a:t>
            </a:r>
            <a:endParaRPr b="1" sz="1200">
              <a:latin typeface="Arial"/>
              <a:ea typeface="Arial"/>
              <a:cs typeface="Arial"/>
              <a:sym typeface="Arial"/>
            </a:endParaRPr>
          </a:p>
          <a:p>
            <a:pPr indent="-304800" lvl="0" marL="457200" rtl="0" algn="l">
              <a:spcBef>
                <a:spcPts val="0"/>
              </a:spcBef>
              <a:spcAft>
                <a:spcPts val="0"/>
              </a:spcAft>
              <a:buSzPts val="1200"/>
              <a:buFont typeface="Arial"/>
              <a:buChar char="●"/>
            </a:pPr>
            <a:r>
              <a:rPr b="1" lang="en" sz="1200">
                <a:latin typeface="Arial"/>
                <a:ea typeface="Arial"/>
                <a:cs typeface="Arial"/>
                <a:sym typeface="Arial"/>
              </a:rPr>
              <a:t>Overall subscribers are the bulk of Citi Bike’s </a:t>
            </a:r>
            <a:r>
              <a:rPr b="1" lang="en" sz="1200">
                <a:latin typeface="Arial"/>
                <a:ea typeface="Arial"/>
                <a:cs typeface="Arial"/>
                <a:sym typeface="Arial"/>
              </a:rPr>
              <a:t>customer base.</a:t>
            </a:r>
            <a:endParaRPr b="1" i="1" sz="2000">
              <a:solidFill>
                <a:srgbClr val="FF0000"/>
              </a:solidFill>
              <a:latin typeface="Roboto"/>
              <a:ea typeface="Roboto"/>
              <a:cs typeface="Roboto"/>
              <a:sym typeface="Roboto"/>
            </a:endParaRPr>
          </a:p>
          <a:p>
            <a:pPr indent="0" lvl="0" marL="914400" rtl="0" algn="l">
              <a:spcBef>
                <a:spcPts val="1200"/>
              </a:spcBef>
              <a:spcAft>
                <a:spcPts val="1200"/>
              </a:spcAft>
              <a:buNone/>
            </a:pPr>
            <a:r>
              <a:t/>
            </a:r>
            <a:endParaRPr i="1"/>
          </a:p>
        </p:txBody>
      </p:sp>
      <p:pic>
        <p:nvPicPr>
          <p:cNvPr id="108" name="Google Shape;108;p20" title="Chart"/>
          <p:cNvPicPr preferRelativeResize="0"/>
          <p:nvPr/>
        </p:nvPicPr>
        <p:blipFill>
          <a:blip r:embed="rId3">
            <a:alphaModFix/>
          </a:blip>
          <a:stretch>
            <a:fillRect/>
          </a:stretch>
        </p:blipFill>
        <p:spPr>
          <a:xfrm>
            <a:off x="4572000" y="1458125"/>
            <a:ext cx="4443900" cy="27478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r>
              <a:rPr lang="en"/>
              <a:t>. </a:t>
            </a:r>
            <a:r>
              <a:rPr lang="en" sz="2700">
                <a:latin typeface="Oswald"/>
                <a:ea typeface="Oswald"/>
                <a:cs typeface="Oswald"/>
                <a:sym typeface="Oswald"/>
              </a:rPr>
              <a:t>Do factors like weather and age impact the average bike trip duration?</a:t>
            </a:r>
            <a:r>
              <a:rPr lang="en" sz="2700">
                <a:latin typeface="Oswald"/>
                <a:ea typeface="Oswald"/>
                <a:cs typeface="Oswald"/>
                <a:sym typeface="Oswald"/>
              </a:rPr>
              <a:t> </a:t>
            </a:r>
            <a:endParaRPr sz="2700"/>
          </a:p>
        </p:txBody>
      </p:sp>
      <p:sp>
        <p:nvSpPr>
          <p:cNvPr id="114" name="Google Shape;114;p21"/>
          <p:cNvSpPr txBox="1"/>
          <p:nvPr>
            <p:ph idx="1" type="body"/>
          </p:nvPr>
        </p:nvSpPr>
        <p:spPr>
          <a:xfrm>
            <a:off x="311700" y="1391000"/>
            <a:ext cx="38307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Arial"/>
              <a:buChar char="●"/>
            </a:pPr>
            <a:r>
              <a:rPr b="1" lang="en" sz="1200">
                <a:latin typeface="Arial"/>
                <a:ea typeface="Arial"/>
                <a:cs typeface="Arial"/>
                <a:sym typeface="Arial"/>
              </a:rPr>
              <a:t>There is no apparent correlation between user age and trip duration.</a:t>
            </a:r>
            <a:endParaRPr b="1" sz="1400">
              <a:latin typeface="Roboto"/>
              <a:ea typeface="Roboto"/>
              <a:cs typeface="Roboto"/>
              <a:sym typeface="Roboto"/>
            </a:endParaRPr>
          </a:p>
          <a:p>
            <a:pPr indent="0" lvl="0" marL="914400" rtl="0" algn="l">
              <a:spcBef>
                <a:spcPts val="1200"/>
              </a:spcBef>
              <a:spcAft>
                <a:spcPts val="1200"/>
              </a:spcAft>
              <a:buNone/>
            </a:pPr>
            <a:r>
              <a:t/>
            </a:r>
            <a:endParaRPr i="1"/>
          </a:p>
        </p:txBody>
      </p:sp>
      <p:pic>
        <p:nvPicPr>
          <p:cNvPr id="115" name="Google Shape;115;p21"/>
          <p:cNvPicPr preferRelativeResize="0"/>
          <p:nvPr/>
        </p:nvPicPr>
        <p:blipFill>
          <a:blip r:embed="rId3">
            <a:alphaModFix/>
          </a:blip>
          <a:stretch>
            <a:fillRect/>
          </a:stretch>
        </p:blipFill>
        <p:spPr>
          <a:xfrm>
            <a:off x="4142550" y="1335976"/>
            <a:ext cx="4900099" cy="302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