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54e859ef6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54e859ef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4e85a04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54e85a0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4e85a04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4e85a0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F582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76A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76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76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76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76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graphics, drawing&#10;&#10;Description automatically generated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99291" y="5871039"/>
            <a:ext cx="1316060" cy="9160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s, drawing&#10;&#10;Description automatically generated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686" y="1399713"/>
            <a:ext cx="5830628" cy="40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Risk management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13775" y="14675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Analyze and avoid the loss causing activities.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Invest in Enterprise Risk Management strategy.</a:t>
            </a:r>
            <a:endParaRPr b="1" sz="3000">
              <a:solidFill>
                <a:srgbClr val="0076AE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Safeguarding from Cybersecurity threats such as Data breach.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Improving communication with the shipping facility and offering order tracking services to the customers can help in avoiding shipping risks.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Key Performance Indicators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rPr lang="en-US"/>
              <a:t>Success &amp; Sales metrics: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Sales Growth Rate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Retention Rate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rPr lang="en-US"/>
              <a:t>Insurance claims metrics: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Average time to settle a claim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Claims frequency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Claims ratio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rPr lang="en-US"/>
              <a:t>Financial metrics: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Loss ratio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Net profit margin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427050" y="2854050"/>
            <a:ext cx="2289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862625" y="590100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3043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Product features</a:t>
            </a:r>
            <a:endParaRPr sz="3500"/>
          </a:p>
          <a:p>
            <a:pPr indent="-223043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Research and </a:t>
            </a:r>
            <a:r>
              <a:rPr lang="en-US" sz="3500"/>
              <a:t>Assumptions</a:t>
            </a:r>
            <a:endParaRPr sz="3500"/>
          </a:p>
          <a:p>
            <a:pPr indent="-223043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Pricing Structure</a:t>
            </a:r>
            <a:endParaRPr sz="3500"/>
          </a:p>
          <a:p>
            <a:pPr indent="-223043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Marketing Strategies</a:t>
            </a:r>
            <a:endParaRPr sz="3500"/>
          </a:p>
          <a:p>
            <a:pPr indent="-223043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Risk Management</a:t>
            </a:r>
            <a:endParaRPr sz="3500"/>
          </a:p>
          <a:p>
            <a:pPr indent="-223043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500"/>
              <a:t>Key Performance Indicators</a:t>
            </a:r>
            <a:endParaRPr sz="3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3000"/>
              <a:buFont typeface="Calibri"/>
              <a:buNone/>
            </a:pPr>
            <a:r>
              <a:rPr lang="en-US" sz="3000"/>
              <a:t>Product features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7797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rPr lang="en-US"/>
              <a:t>Our model contains four types of premium packages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Mid-tier with full-replacement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Mid-tier without full-replacement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Premium with full-replacement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6AE"/>
              </a:buClr>
              <a:buSzPts val="2400"/>
              <a:buChar char="•"/>
            </a:pPr>
            <a:r>
              <a:rPr lang="en-US"/>
              <a:t>Premium without full-replacement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claim frequency is limited to 3 times per year in order to prevent any unreasonable claims.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Research and Assumptions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Men are 60% more likely to need full replacements or battery repair than women.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Women are 3.5% more likely to need screen repair than men.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People between ages 18-25 are 16% more likely to need full replacements or screen repair.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Sources: Puls, PC Magazine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9850" y="236875"/>
            <a:ext cx="4344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Pricing Structure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95250" y="1151975"/>
            <a:ext cx="6836400" cy="4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/>
              <a:t>Yearly P</a:t>
            </a:r>
            <a:r>
              <a:rPr lang="en-US" sz="11200"/>
              <a:t>remium</a:t>
            </a:r>
            <a:endParaRPr sz="1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/>
              <a:t>- Expected loss payment*</a:t>
            </a:r>
            <a:endParaRPr sz="1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/>
              <a:t>+ </a:t>
            </a:r>
            <a:r>
              <a:rPr lang="en-US" sz="11200"/>
              <a:t>Deductible ($50)</a:t>
            </a:r>
            <a:endParaRPr sz="1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/>
              <a:t>- Corporate expense** </a:t>
            </a:r>
            <a:endParaRPr sz="1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/>
              <a:t>- Shipment fee ($20)</a:t>
            </a:r>
            <a:endParaRPr sz="1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00"/>
              <a:t>= Expected profit (set at 8%)</a:t>
            </a:r>
            <a:endParaRPr sz="1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/>
              <a:t>*Expected loss: Customer’s probability of damaging phone multiplied by the cost of repair.</a:t>
            </a:r>
            <a:endParaRPr b="1" sz="53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>
                <a:solidFill>
                  <a:schemeClr val="accent2"/>
                </a:solidFill>
              </a:rPr>
              <a:t>  Example: Male age 18-25, mid-tier phone warranty without full-replacement. </a:t>
            </a:r>
            <a:endParaRPr b="1" sz="5350"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>
                <a:solidFill>
                  <a:schemeClr val="accent2"/>
                </a:solidFill>
              </a:rPr>
              <a:t>Cracked screen: 49.28% * $150 = $73.92</a:t>
            </a:r>
            <a:endParaRPr b="1" sz="5350"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>
                <a:solidFill>
                  <a:schemeClr val="accent2"/>
                </a:solidFill>
              </a:rPr>
              <a:t>Battery failure: 18.29% * $125 = $22.87</a:t>
            </a:r>
            <a:endParaRPr b="1" sz="5350"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>
                <a:solidFill>
                  <a:schemeClr val="accent2"/>
                </a:solidFill>
              </a:rPr>
              <a:t>Other failures: 26.8% * $100 = $26.80</a:t>
            </a:r>
            <a:endParaRPr b="1" sz="5350">
              <a:solidFill>
                <a:schemeClr val="accent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>
                <a:solidFill>
                  <a:schemeClr val="accent2"/>
                </a:solidFill>
              </a:rPr>
              <a:t>Total expected loss: $73.92 + $22.87 + $26.80 = $123.59</a:t>
            </a:r>
            <a:endParaRPr b="1" sz="535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50"/>
              <a:t>**Corporate expense: includes utilities, employee salaries, office supplies - set at 10% of premium per contract.</a:t>
            </a:r>
            <a:endParaRPr b="1" sz="53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AE"/>
              </a:buClr>
              <a:buSzPct val="233333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01" y="3648941"/>
            <a:ext cx="5131250" cy="3093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200" y="296800"/>
            <a:ext cx="5131250" cy="30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44525" y="1151975"/>
            <a:ext cx="3832800" cy="48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Yearly Premium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- Expected loss payment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+ Deductible ($50)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- Corporate expense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- Shipment fee ($20)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= Expected profit (set at 8%)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58220"/>
                </a:solidFill>
              </a:rPr>
              <a:t>Male, age 18-25:</a:t>
            </a:r>
            <a:endParaRPr b="1" sz="1500">
              <a:solidFill>
                <a:srgbClr val="F5822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58220"/>
                </a:solidFill>
              </a:rPr>
              <a:t>$114 - $123.59 + $50 - (10% * $114) - $20</a:t>
            </a:r>
            <a:endParaRPr b="1" sz="1500">
              <a:solidFill>
                <a:srgbClr val="F5822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58220"/>
                </a:solidFill>
              </a:rPr>
              <a:t>= $9.01 (Profit, 8% * Premium)</a:t>
            </a:r>
            <a:endParaRPr b="1" sz="1500">
              <a:solidFill>
                <a:srgbClr val="F5822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75" y="307600"/>
            <a:ext cx="7020950" cy="54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6AE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5819451" y="1309725"/>
            <a:ext cx="3203100" cy="48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US" sz="2300">
                <a:solidFill>
                  <a:schemeClr val="accent1"/>
                </a:solidFill>
              </a:rPr>
              <a:t>S</a:t>
            </a:r>
            <a:r>
              <a:rPr lang="en-US" sz="2300"/>
              <a:t>tudents under the age of 25 can claim a 10% discount on warranty without replacement for both mid-tier and premium policies.</a:t>
            </a:r>
            <a:endParaRPr sz="2300"/>
          </a:p>
          <a:p>
            <a:pPr indent="-260350" lvl="0" marL="2286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Veterans and senior citizens above 55 can claim a 15% discount on both mid-tier and premium warranty policies without replacement.</a:t>
            </a:r>
            <a:endParaRPr sz="23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" y="1449476"/>
            <a:ext cx="5437450" cy="39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581750" y="193325"/>
            <a:ext cx="598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58220"/>
                </a:solidFill>
                <a:latin typeface="Calibri"/>
                <a:ea typeface="Calibri"/>
                <a:cs typeface="Calibri"/>
                <a:sym typeface="Calibri"/>
              </a:rPr>
              <a:t>Marketing Strategies </a:t>
            </a:r>
            <a:endParaRPr b="1" sz="4400">
              <a:solidFill>
                <a:srgbClr val="F58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8220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282275" y="1128075"/>
            <a:ext cx="39513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17414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ct val="100000"/>
              <a:buChar char="•"/>
            </a:pPr>
            <a:r>
              <a:rPr lang="en-US" sz="2100">
                <a:solidFill>
                  <a:srgbClr val="0076AE"/>
                </a:solidFill>
              </a:rPr>
              <a:t>Purchase of the Premium package </a:t>
            </a:r>
            <a:r>
              <a:rPr lang="en-US" sz="2100"/>
              <a:t>during the purchase of premium mobile phone in East and West  regions </a:t>
            </a:r>
            <a:r>
              <a:rPr lang="en-US" sz="2100">
                <a:solidFill>
                  <a:srgbClr val="0076AE"/>
                </a:solidFill>
              </a:rPr>
              <a:t>gets a coupon of $10 that can be used for any additional/next purchase within 90 days on any D-mobile item that can be claimed during checkout.</a:t>
            </a:r>
            <a:endParaRPr sz="2100">
              <a:solidFill>
                <a:srgbClr val="0076AE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ct val="875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6AE"/>
              </a:buClr>
              <a:buSzPct val="87500"/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" y="1128075"/>
            <a:ext cx="5258850" cy="39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