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9" r:id="rId6"/>
    <p:sldId id="290" r:id="rId7"/>
    <p:sldId id="291" r:id="rId8"/>
    <p:sldId id="281" r:id="rId9"/>
    <p:sldId id="282" r:id="rId10"/>
    <p:sldId id="283" r:id="rId11"/>
    <p:sldId id="284" r:id="rId12"/>
    <p:sldId id="285" r:id="rId13"/>
    <p:sldId id="286" r:id="rId14"/>
    <p:sldId id="292" r:id="rId15"/>
    <p:sldId id="293" r:id="rId16"/>
    <p:sldId id="294" r:id="rId17"/>
    <p:sldId id="296" r:id="rId18"/>
    <p:sldId id="297" r:id="rId19"/>
    <p:sldId id="298" r:id="rId20"/>
    <p:sldId id="299" r:id="rId21"/>
    <p:sldId id="287" r:id="rId22"/>
    <p:sldId id="295" r:id="rId23"/>
    <p:sldId id="300"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lisharma1605@gmail.com" initials="l" lastIdx="1" clrIdx="0">
    <p:extLst>
      <p:ext uri="{19B8F6BF-5375-455C-9EA6-DF929625EA0E}">
        <p15:presenceInfo xmlns:p15="http://schemas.microsoft.com/office/powerpoint/2012/main" userId="65ee6ea8f2caea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asibus.com/vibration-monitoring/portable-vibration-monitor/vibrometer-mc-1100/" TargetMode="External"/><Relationship Id="rId2" Type="http://schemas.openxmlformats.org/officeDocument/2006/relationships/hyperlink" Target="https://mail.google.com/mail/u/0/?tab=rm&amp;ogbl#search/jaikumar.me%40itmuniversity.ac.in/fmfcgzgqqjjksgnshgjrljbmqnnlrmqg?projector=1&amp;messagepartid=0.2" TargetMode="Externa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358153" y="4201626"/>
            <a:ext cx="3485072" cy="1026544"/>
          </a:xfrm>
        </p:spPr>
        <p:txBody>
          <a:bodyPr>
            <a:normAutofit/>
          </a:bodyPr>
          <a:lstStyle/>
          <a:p>
            <a:pPr algn="l"/>
            <a:endParaRPr lang="en-US" sz="2300" dirty="0">
              <a:solidFill>
                <a:srgbClr val="5792BA"/>
              </a:solidFill>
            </a:endParaRPr>
          </a:p>
        </p:txBody>
      </p:sp>
      <p:pic>
        <p:nvPicPr>
          <p:cNvPr id="1026" name="Picture 2" descr="Image result for vibration">
            <a:extLst>
              <a:ext uri="{FF2B5EF4-FFF2-40B4-BE49-F238E27FC236}">
                <a16:creationId xmlns:a16="http://schemas.microsoft.com/office/drawing/2014/main" id="{47B8F153-5ED6-1D99-445A-CC510F148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3634"/>
            <a:ext cx="12194073" cy="1131311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CDA9FB52-8761-0A44-5CD0-89A76DCFF29E}"/>
              </a:ext>
            </a:extLst>
          </p:cNvPr>
          <p:cNvSpPr>
            <a:spLocks noGrp="1"/>
          </p:cNvSpPr>
          <p:nvPr>
            <p:ph type="ctrTitle"/>
          </p:nvPr>
        </p:nvSpPr>
        <p:spPr>
          <a:xfrm>
            <a:off x="1370693" y="475129"/>
            <a:ext cx="9637966" cy="3809999"/>
          </a:xfrm>
        </p:spPr>
        <p:txBody>
          <a:bodyPr>
            <a:noAutofit/>
          </a:bodyPr>
          <a:lstStyle/>
          <a:p>
            <a:r>
              <a:rPr lang="en-US" b="1" dirty="0">
                <a:effectLst/>
                <a:latin typeface="Bell MT" panose="02020503060305020303" pitchFamily="18" charset="0"/>
                <a:ea typeface="Calibri" panose="020F0502020204030204" pitchFamily="34" charset="0"/>
                <a:cs typeface="Times New Roman" panose="02020603050405020304" pitchFamily="18" charset="0"/>
              </a:rPr>
              <a:t>Vibrations Signal  Analysis  of Cantilever Beam  Using Machine Learning</a:t>
            </a:r>
            <a:br>
              <a:rPr lang="en-IN" sz="4000" dirty="0">
                <a:effectLst/>
                <a:latin typeface="Bell MT" panose="02020503060305020303" pitchFamily="18" charset="0"/>
                <a:ea typeface="Calibri" panose="020F0502020204030204" pitchFamily="34" charset="0"/>
                <a:cs typeface="Times New Roman" panose="02020603050405020304" pitchFamily="18" charset="0"/>
              </a:rPr>
            </a:br>
            <a:endParaRPr lang="en-IN" sz="4000" dirty="0">
              <a:solidFill>
                <a:schemeClr val="accent3">
                  <a:lumMod val="20000"/>
                  <a:lumOff val="80000"/>
                </a:schemeClr>
              </a:solidFill>
              <a:latin typeface="Bell MT" panose="02020503060305020303" pitchFamily="18" charset="0"/>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A6B6F-3A11-D747-5940-0D60D6557965}"/>
              </a:ext>
            </a:extLst>
          </p:cNvPr>
          <p:cNvSpPr txBox="1"/>
          <p:nvPr/>
        </p:nvSpPr>
        <p:spPr>
          <a:xfrm>
            <a:off x="654425" y="542364"/>
            <a:ext cx="7575175" cy="523220"/>
          </a:xfrm>
          <a:prstGeom prst="rect">
            <a:avLst/>
          </a:prstGeom>
          <a:noFill/>
        </p:spPr>
        <p:txBody>
          <a:bodyPr wrap="square" rtlCol="0">
            <a:spAutoFit/>
          </a:bodyPr>
          <a:lstStyle/>
          <a:p>
            <a:r>
              <a:rPr lang="en-IN" sz="2800" dirty="0">
                <a:latin typeface="Algerian" panose="04020705040A02060702" pitchFamily="82" charset="0"/>
              </a:rPr>
              <a:t>Results: </a:t>
            </a:r>
          </a:p>
        </p:txBody>
      </p:sp>
      <p:sp>
        <p:nvSpPr>
          <p:cNvPr id="3" name="Title 2">
            <a:extLst>
              <a:ext uri="{FF2B5EF4-FFF2-40B4-BE49-F238E27FC236}">
                <a16:creationId xmlns:a16="http://schemas.microsoft.com/office/drawing/2014/main" id="{0016E518-A220-891D-05A8-E359F01A2182}"/>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F0E2C0C5-656F-1C32-8784-8A7F64379317}"/>
              </a:ext>
            </a:extLst>
          </p:cNvPr>
          <p:cNvSpPr>
            <a:spLocks noGrp="1"/>
          </p:cNvSpPr>
          <p:nvPr>
            <p:ph type="body" sz="half" idx="2"/>
          </p:nvPr>
        </p:nvSpPr>
        <p:spPr/>
        <p:txBody>
          <a:bodyPr/>
          <a:lstStyle/>
          <a:p>
            <a:endParaRPr lang="en-IN"/>
          </a:p>
        </p:txBody>
      </p:sp>
      <p:sp>
        <p:nvSpPr>
          <p:cNvPr id="8" name="TextBox 7">
            <a:extLst>
              <a:ext uri="{FF2B5EF4-FFF2-40B4-BE49-F238E27FC236}">
                <a16:creationId xmlns:a16="http://schemas.microsoft.com/office/drawing/2014/main" id="{A10F479E-8A50-79DC-020E-6AD6D2E0E72C}"/>
              </a:ext>
            </a:extLst>
          </p:cNvPr>
          <p:cNvSpPr txBox="1"/>
          <p:nvPr/>
        </p:nvSpPr>
        <p:spPr>
          <a:xfrm>
            <a:off x="1425388" y="1204585"/>
            <a:ext cx="6804212" cy="6096541"/>
          </a:xfrm>
          <a:prstGeom prst="rect">
            <a:avLst/>
          </a:prstGeom>
          <a:noFill/>
        </p:spPr>
        <p:txBody>
          <a:bodyPr wrap="square">
            <a:spAutoFit/>
          </a:bodyPr>
          <a:lstStyle/>
          <a:p>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rPr>
              <a:t>Result 1 The original dataset is converted and the pre-processing has been applied the information is also attached. </a:t>
            </a:r>
          </a:p>
          <a:p>
            <a:pPr algn="just">
              <a:lnSpc>
                <a:spcPct val="115000"/>
              </a:lnSpc>
              <a:spcAft>
                <a:spcPts val="1000"/>
              </a:spcAft>
            </a:pP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Result 2 </a:t>
            </a:r>
            <a:r>
              <a:rPr lang="en-US" sz="1800" dirty="0">
                <a:solidFill>
                  <a:schemeClr val="accent2">
                    <a:lumMod val="60000"/>
                    <a:lumOff val="40000"/>
                  </a:schemeClr>
                </a:solidFill>
                <a:effectLst/>
                <a:latin typeface="Times" panose="02020603050405020304" pitchFamily="18" charset="0"/>
                <a:ea typeface="Calibri" panose="020F0502020204030204" pitchFamily="34" charset="0"/>
                <a:cs typeface="Times New Roman" panose="02020603050405020304" pitchFamily="18" charset="0"/>
              </a:rPr>
              <a:t>The dataset is divided into two parts where major is the training part and the remaining is the testing , this figure is the algorithm and to find the discreate values in data also the spread  or normalization of the data is represented .</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0" dirty="0">
                <a:solidFill>
                  <a:schemeClr val="accent2">
                    <a:lumMod val="60000"/>
                    <a:lumOff val="40000"/>
                  </a:schemeClr>
                </a:solidFill>
                <a:effectLst/>
                <a:latin typeface="Times New Roman" panose="02020603050405020304" pitchFamily="18" charset="0"/>
                <a:ea typeface="Times New Roman" panose="02020603050405020304" pitchFamily="18" charset="0"/>
              </a:rPr>
              <a:t>The  data is divided into training and testing so to work on it individually</a:t>
            </a:r>
            <a:endParaRPr lang="en-IN" sz="1800" b="1" dirty="0">
              <a:solidFill>
                <a:schemeClr val="accent2">
                  <a:lumMod val="60000"/>
                  <a:lumOff val="40000"/>
                </a:schemeClr>
              </a:solidFill>
              <a:effectLst/>
              <a:latin typeface="Times New Roman" panose="02020603050405020304" pitchFamily="18" charset="0"/>
              <a:ea typeface="Times New Roman" panose="02020603050405020304" pitchFamily="18" charset="0"/>
            </a:endParaRPr>
          </a:p>
          <a:p>
            <a:r>
              <a:rPr lang="en-IN" sz="1800" b="0" dirty="0">
                <a:solidFill>
                  <a:schemeClr val="accent2">
                    <a:lumMod val="60000"/>
                    <a:lumOff val="40000"/>
                  </a:schemeClr>
                </a:solidFill>
                <a:effectLst/>
                <a:latin typeface="Times New Roman" panose="02020603050405020304" pitchFamily="18" charset="0"/>
                <a:ea typeface="Times New Roman" panose="02020603050405020304" pitchFamily="18" charset="0"/>
              </a:rPr>
              <a:t>the training and testing important because the machine learning is self learner once trained correctly , to find the accurate results , testing is to check the working on new data values . </a:t>
            </a:r>
            <a:endParaRPr lang="en-IN" b="1" dirty="0">
              <a:solidFill>
                <a:schemeClr val="accent2">
                  <a:lumMod val="60000"/>
                  <a:lumOff val="40000"/>
                </a:schemeClr>
              </a:solidFill>
              <a:latin typeface="Times New Roman" panose="02020603050405020304" pitchFamily="18" charset="0"/>
              <a:ea typeface="Times New Roman" panose="02020603050405020304" pitchFamily="18" charset="0"/>
            </a:endParaRPr>
          </a:p>
          <a:p>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0" dirty="0">
                <a:solidFill>
                  <a:schemeClr val="accent2">
                    <a:lumMod val="60000"/>
                    <a:lumOff val="40000"/>
                  </a:schemeClr>
                </a:solidFill>
                <a:effectLst/>
                <a:latin typeface="Times" panose="02020603050405020304" pitchFamily="18" charset="0"/>
                <a:ea typeface="Times New Roman" panose="02020603050405020304" pitchFamily="18" charset="0"/>
              </a:rPr>
              <a:t>SVM The supervised Classification algorithm used for the non linear kind of data , generally provides the support boundary depending on the type of data set its deal with . </a:t>
            </a:r>
            <a:endParaRPr lang="en-IN" sz="1800" b="1" dirty="0">
              <a:solidFill>
                <a:schemeClr val="accent2">
                  <a:lumMod val="60000"/>
                  <a:lumOff val="40000"/>
                </a:schemeClr>
              </a:solidFill>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0" dirty="0">
                <a:solidFill>
                  <a:srgbClr val="000000"/>
                </a:solidFill>
                <a:effectLst/>
                <a:latin typeface="Times New Roman" panose="02020603050405020304" pitchFamily="18" charset="0"/>
                <a:ea typeface="Times New Roman" panose="02020603050405020304" pitchFamily="18" charset="0"/>
              </a:rPr>
              <a:t> Discrete Value Dataset representation the normal spread and SVM results </a:t>
            </a:r>
            <a:endParaRPr lang="en-IN" sz="1800" b="1" dirty="0">
              <a:effectLst/>
              <a:latin typeface="Times New Roman" panose="02020603050405020304" pitchFamily="18" charset="0"/>
              <a:ea typeface="Times New Roman" panose="02020603050405020304" pitchFamily="18" charset="0"/>
            </a:endParaRPr>
          </a:p>
          <a:p>
            <a:r>
              <a:rPr lang="en-IN" sz="1800" b="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accent2">
                  <a:lumMod val="60000"/>
                  <a:lumOff val="40000"/>
                </a:schemeClr>
              </a:solidFill>
            </a:endParaRPr>
          </a:p>
        </p:txBody>
      </p:sp>
      <p:pic>
        <p:nvPicPr>
          <p:cNvPr id="9" name="Picture 8">
            <a:extLst>
              <a:ext uri="{FF2B5EF4-FFF2-40B4-BE49-F238E27FC236}">
                <a16:creationId xmlns:a16="http://schemas.microsoft.com/office/drawing/2014/main" id="{E8F42C47-F2CA-85C7-C3B3-022C75E13941}"/>
              </a:ext>
            </a:extLst>
          </p:cNvPr>
          <p:cNvPicPr>
            <a:picLocks noChangeAspect="1"/>
          </p:cNvPicPr>
          <p:nvPr/>
        </p:nvPicPr>
        <p:blipFill>
          <a:blip r:embed="rId2"/>
          <a:stretch>
            <a:fillRect/>
          </a:stretch>
        </p:blipFill>
        <p:spPr>
          <a:xfrm>
            <a:off x="9181564" y="154546"/>
            <a:ext cx="2356011" cy="2660874"/>
          </a:xfrm>
          <a:prstGeom prst="rect">
            <a:avLst/>
          </a:prstGeom>
        </p:spPr>
      </p:pic>
      <p:pic>
        <p:nvPicPr>
          <p:cNvPr id="13" name="Picture Placeholder 12">
            <a:extLst>
              <a:ext uri="{FF2B5EF4-FFF2-40B4-BE49-F238E27FC236}">
                <a16:creationId xmlns:a16="http://schemas.microsoft.com/office/drawing/2014/main" id="{8BFA5A66-5ECC-3FBA-89EB-4841715CC90D}"/>
              </a:ext>
            </a:extLst>
          </p:cNvPr>
          <p:cNvPicPr>
            <a:picLocks noGrp="1" noChangeAspect="1"/>
          </p:cNvPicPr>
          <p:nvPr>
            <p:ph type="pic" idx="1"/>
          </p:nvPr>
        </p:nvPicPr>
        <p:blipFill>
          <a:blip r:embed="rId3"/>
          <a:srcRect l="13524" r="13524"/>
          <a:stretch>
            <a:fillRect/>
          </a:stretch>
        </p:blipFill>
        <p:spPr>
          <a:xfrm>
            <a:off x="8947533" y="3184680"/>
            <a:ext cx="2824071" cy="1011315"/>
          </a:xfrm>
          <a:prstGeom prst="rect">
            <a:avLst/>
          </a:prstGeom>
        </p:spPr>
      </p:pic>
    </p:spTree>
    <p:extLst>
      <p:ext uri="{BB962C8B-B14F-4D97-AF65-F5344CB8AC3E}">
        <p14:creationId xmlns:p14="http://schemas.microsoft.com/office/powerpoint/2010/main" val="163627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7E6F-A4FD-D831-AF4C-D918B71AD1FC}"/>
              </a:ext>
            </a:extLst>
          </p:cNvPr>
          <p:cNvSpPr>
            <a:spLocks noGrp="1"/>
          </p:cNvSpPr>
          <p:nvPr>
            <p:ph type="ctrTitle"/>
          </p:nvPr>
        </p:nvSpPr>
        <p:spPr>
          <a:xfrm>
            <a:off x="1370693" y="510988"/>
            <a:ext cx="8311189" cy="3087353"/>
          </a:xfrm>
        </p:spPr>
        <p:txBody>
          <a:bodyPr>
            <a:normAutofit fontScale="90000"/>
          </a:bodyPr>
          <a:lstStyle/>
          <a:p>
            <a:pPr algn="l"/>
            <a:r>
              <a:rPr lang="en-IN" sz="1800" b="0" dirty="0">
                <a:solidFill>
                  <a:schemeClr val="accent2">
                    <a:lumMod val="40000"/>
                    <a:lumOff val="60000"/>
                  </a:schemeClr>
                </a:solidFill>
                <a:effectLst/>
                <a:latin typeface="Sitka Heading" pitchFamily="2" charset="0"/>
                <a:ea typeface="Times New Roman" panose="02020603050405020304" pitchFamily="18" charset="0"/>
              </a:rPr>
              <a:t>Discrete Value Dataset representation the normal spread and SVM results </a:t>
            </a:r>
            <a:br>
              <a:rPr lang="en-IN" sz="1800" b="1" dirty="0">
                <a:solidFill>
                  <a:schemeClr val="accent2">
                    <a:lumMod val="40000"/>
                    <a:lumOff val="60000"/>
                  </a:schemeClr>
                </a:solidFill>
                <a:effectLst/>
                <a:latin typeface="Sitka Heading" pitchFamily="2" charset="0"/>
                <a:ea typeface="Times New Roman" panose="02020603050405020304" pitchFamily="18" charset="0"/>
              </a:rPr>
            </a:br>
            <a:r>
              <a:rPr lang="en-IN" sz="1800" b="0" dirty="0">
                <a:solidFill>
                  <a:schemeClr val="accent2">
                    <a:lumMod val="40000"/>
                    <a:lumOff val="60000"/>
                  </a:schemeClr>
                </a:solidFill>
                <a:effectLst/>
                <a:latin typeface="Sitka Heading" pitchFamily="2" charset="0"/>
                <a:ea typeface="Times New Roman" panose="02020603050405020304" pitchFamily="18" charset="0"/>
              </a:rPr>
              <a:t> </a:t>
            </a:r>
            <a:br>
              <a:rPr lang="en-IN" sz="1800" b="0" dirty="0">
                <a:solidFill>
                  <a:schemeClr val="accent2">
                    <a:lumMod val="40000"/>
                    <a:lumOff val="60000"/>
                  </a:schemeClr>
                </a:solidFill>
                <a:effectLst/>
                <a:latin typeface="Sitka Heading" pitchFamily="2" charset="0"/>
                <a:ea typeface="Times New Roman" panose="02020603050405020304" pitchFamily="18" charset="0"/>
              </a:rPr>
            </a:br>
            <a:br>
              <a:rPr lang="en-IN" sz="1800" b="0" dirty="0">
                <a:solidFill>
                  <a:schemeClr val="accent2">
                    <a:lumMod val="40000"/>
                    <a:lumOff val="60000"/>
                  </a:schemeClr>
                </a:solidFill>
                <a:effectLst/>
                <a:latin typeface="Sitka Heading" pitchFamily="2" charset="0"/>
                <a:ea typeface="Times New Roman" panose="02020603050405020304" pitchFamily="18" charset="0"/>
              </a:rPr>
            </a:br>
            <a:br>
              <a:rPr lang="en-IN" sz="1800" b="0" dirty="0">
                <a:solidFill>
                  <a:schemeClr val="accent2">
                    <a:lumMod val="40000"/>
                    <a:lumOff val="60000"/>
                  </a:schemeClr>
                </a:solidFill>
                <a:effectLst/>
                <a:latin typeface="Sitka Heading" pitchFamily="2" charset="0"/>
                <a:ea typeface="Times New Roman" panose="02020603050405020304" pitchFamily="18" charset="0"/>
              </a:rPr>
            </a:br>
            <a:br>
              <a:rPr lang="en-IN" sz="1800" b="1" dirty="0">
                <a:solidFill>
                  <a:schemeClr val="accent2">
                    <a:lumMod val="40000"/>
                    <a:lumOff val="60000"/>
                  </a:schemeClr>
                </a:solidFill>
                <a:effectLst/>
                <a:latin typeface="Sitka Heading" pitchFamily="2" charset="0"/>
                <a:ea typeface="Times New Roman" panose="02020603050405020304" pitchFamily="18" charset="0"/>
              </a:rPr>
            </a:br>
            <a:r>
              <a:rPr lang="en-IN" sz="1800" b="0" dirty="0">
                <a:solidFill>
                  <a:schemeClr val="accent2">
                    <a:lumMod val="40000"/>
                    <a:lumOff val="60000"/>
                  </a:schemeClr>
                </a:solidFill>
                <a:effectLst/>
                <a:latin typeface="Sitka Heading" pitchFamily="2" charset="0"/>
                <a:ea typeface="Times New Roman" panose="02020603050405020304" pitchFamily="18" charset="0"/>
              </a:rPr>
              <a:t>SVM modelling is not able to predict the correct and accurate result with an accuracy of nearly 57.67% </a:t>
            </a:r>
            <a:br>
              <a:rPr lang="en-IN" sz="1800" b="1" dirty="0">
                <a:solidFill>
                  <a:schemeClr val="accent2">
                    <a:lumMod val="40000"/>
                    <a:lumOff val="60000"/>
                  </a:schemeClr>
                </a:solidFill>
                <a:effectLst/>
                <a:latin typeface="Sitka Heading" pitchFamily="2" charset="0"/>
                <a:ea typeface="Times New Roman" panose="02020603050405020304" pitchFamily="18" charset="0"/>
              </a:rPr>
            </a:br>
            <a:r>
              <a:rPr lang="en-IN" sz="1800" b="0" dirty="0">
                <a:solidFill>
                  <a:schemeClr val="accent2">
                    <a:lumMod val="40000"/>
                    <a:lumOff val="60000"/>
                  </a:schemeClr>
                </a:solidFill>
                <a:effectLst/>
                <a:latin typeface="Sitka Heading" pitchFamily="2" charset="0"/>
                <a:ea typeface="Times New Roman" panose="02020603050405020304" pitchFamily="18" charset="0"/>
              </a:rPr>
              <a:t> </a:t>
            </a:r>
            <a:br>
              <a:rPr lang="en-IN" sz="1800" b="1" dirty="0">
                <a:solidFill>
                  <a:schemeClr val="accent2">
                    <a:lumMod val="40000"/>
                    <a:lumOff val="60000"/>
                  </a:schemeClr>
                </a:solidFill>
                <a:effectLst/>
                <a:latin typeface="Sitka Heading" pitchFamily="2" charset="0"/>
                <a:ea typeface="Times New Roman" panose="02020603050405020304" pitchFamily="18" charset="0"/>
              </a:rPr>
            </a:br>
            <a:r>
              <a:rPr lang="en-IN" sz="1800" b="0" dirty="0">
                <a:effectLst/>
                <a:latin typeface="Times New Roman" panose="02020603050405020304" pitchFamily="18" charset="0"/>
                <a:ea typeface="Times New Roman" panose="02020603050405020304" pitchFamily="18" charset="0"/>
              </a:rPr>
              <a:t> </a:t>
            </a:r>
            <a:br>
              <a:rPr lang="en-IN" sz="1800" b="0"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3C4CC607-4AA2-DF46-4A36-3880C8B04F27}"/>
              </a:ext>
            </a:extLst>
          </p:cNvPr>
          <p:cNvSpPr>
            <a:spLocks noGrp="1"/>
          </p:cNvSpPr>
          <p:nvPr>
            <p:ph type="subTitle" idx="1"/>
          </p:nvPr>
        </p:nvSpPr>
        <p:spPr>
          <a:xfrm>
            <a:off x="5199529" y="2922495"/>
            <a:ext cx="5611198" cy="1900862"/>
          </a:xfrm>
        </p:spPr>
        <p:txBody>
          <a:bodyPr/>
          <a:lstStyle/>
          <a:p>
            <a:pPr algn="l"/>
            <a:r>
              <a:rPr lang="en-US" sz="1800" dirty="0">
                <a:solidFill>
                  <a:schemeClr val="accent2">
                    <a:lumMod val="60000"/>
                    <a:lumOff val="40000"/>
                  </a:schemeClr>
                </a:solidFill>
                <a:effectLst/>
                <a:latin typeface="Sitka Small" pitchFamily="2" charset="0"/>
                <a:ea typeface="Calibri" panose="020F0502020204030204" pitchFamily="34" charset="0"/>
              </a:rPr>
              <a:t>Though this algorithm the discrete Fourier in the dataset is being identified this the first algorithm to be worked on. it will return the coefficients A, B </a:t>
            </a:r>
            <a:r>
              <a:rPr lang="en-US" sz="1800" dirty="0" err="1">
                <a:solidFill>
                  <a:schemeClr val="accent2">
                    <a:lumMod val="60000"/>
                    <a:lumOff val="40000"/>
                  </a:schemeClr>
                </a:solidFill>
                <a:effectLst/>
                <a:latin typeface="Sitka Small" pitchFamily="2" charset="0"/>
                <a:ea typeface="Calibri" panose="020F0502020204030204" pitchFamily="34" charset="0"/>
              </a:rPr>
              <a:t>etc</a:t>
            </a:r>
            <a:r>
              <a:rPr lang="en-US" sz="1800" dirty="0">
                <a:solidFill>
                  <a:schemeClr val="accent2">
                    <a:lumMod val="60000"/>
                    <a:lumOff val="40000"/>
                  </a:schemeClr>
                </a:solidFill>
                <a:effectLst/>
                <a:latin typeface="Sitka Small" pitchFamily="2" charset="0"/>
                <a:ea typeface="Calibri" panose="020F0502020204030204" pitchFamily="34" charset="0"/>
              </a:rPr>
              <a:t> corresponding to some fixed frequencies.</a:t>
            </a:r>
            <a:endParaRPr lang="en-IN" dirty="0">
              <a:solidFill>
                <a:schemeClr val="accent2">
                  <a:lumMod val="60000"/>
                  <a:lumOff val="40000"/>
                </a:schemeClr>
              </a:solidFill>
              <a:latin typeface="Sitka Small" pitchFamily="2" charset="0"/>
            </a:endParaRPr>
          </a:p>
        </p:txBody>
      </p:sp>
      <p:pic>
        <p:nvPicPr>
          <p:cNvPr id="4" name="Picture 3">
            <a:extLst>
              <a:ext uri="{FF2B5EF4-FFF2-40B4-BE49-F238E27FC236}">
                <a16:creationId xmlns:a16="http://schemas.microsoft.com/office/drawing/2014/main" id="{713227B6-4278-6C83-3273-7DFEF4AC0CC0}"/>
              </a:ext>
            </a:extLst>
          </p:cNvPr>
          <p:cNvPicPr>
            <a:picLocks noChangeAspect="1"/>
          </p:cNvPicPr>
          <p:nvPr/>
        </p:nvPicPr>
        <p:blipFill>
          <a:blip r:embed="rId2"/>
          <a:stretch>
            <a:fillRect/>
          </a:stretch>
        </p:blipFill>
        <p:spPr>
          <a:xfrm>
            <a:off x="622764" y="2491140"/>
            <a:ext cx="4391660" cy="3786505"/>
          </a:xfrm>
          <a:prstGeom prst="rect">
            <a:avLst/>
          </a:prstGeom>
        </p:spPr>
      </p:pic>
    </p:spTree>
    <p:extLst>
      <p:ext uri="{BB962C8B-B14F-4D97-AF65-F5344CB8AC3E}">
        <p14:creationId xmlns:p14="http://schemas.microsoft.com/office/powerpoint/2010/main" val="107640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980D-9721-CD46-A0FD-5CDCEE989468}"/>
              </a:ext>
            </a:extLst>
          </p:cNvPr>
          <p:cNvSpPr>
            <a:spLocks noGrp="1"/>
          </p:cNvSpPr>
          <p:nvPr>
            <p:ph type="ctrTitle"/>
          </p:nvPr>
        </p:nvSpPr>
        <p:spPr>
          <a:xfrm>
            <a:off x="1855695" y="3638022"/>
            <a:ext cx="9780494" cy="1049867"/>
          </a:xfrm>
        </p:spPr>
        <p:txBody>
          <a:bodyPr>
            <a:normAutofit fontScale="90000"/>
          </a:bodyPr>
          <a:lstStyle/>
          <a:p>
            <a:pPr>
              <a:lnSpc>
                <a:spcPct val="115000"/>
              </a:lnSpc>
              <a:spcAft>
                <a:spcPts val="1000"/>
              </a:spcAft>
            </a:pPr>
            <a:r>
              <a:rPr lang="en-US" sz="1800" b="1" dirty="0">
                <a:effectLst/>
                <a:latin typeface="Times"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0" dirty="0">
                <a:solidFill>
                  <a:srgbClr val="000000"/>
                </a:solidFill>
                <a:effectLst/>
                <a:latin typeface="Times New Roman" panose="02020603050405020304" pitchFamily="18" charset="0"/>
                <a:ea typeface="Times New Roman" panose="02020603050405020304" pitchFamily="18" charset="0"/>
              </a:rPr>
              <a:t>oscillation of values . </a:t>
            </a:r>
            <a:br>
              <a:rPr lang="en-IN" sz="1800" b="1" dirty="0">
                <a:effectLst/>
                <a:latin typeface="Times New Roman" panose="02020603050405020304" pitchFamily="18" charset="0"/>
                <a:ea typeface="Times New Roman" panose="02020603050405020304" pitchFamily="18" charset="0"/>
              </a:rPr>
            </a:br>
            <a:r>
              <a:rPr lang="en-IN" sz="1800" b="0" dirty="0">
                <a:effectLst/>
                <a:latin typeface="Times New Roman" panose="02020603050405020304" pitchFamily="18" charset="0"/>
                <a:ea typeface="Times New Roman" panose="02020603050405020304" pitchFamily="18" charset="0"/>
              </a:rPr>
              <a:t> </a:t>
            </a:r>
            <a:br>
              <a:rPr lang="en-IN" sz="1800" b="1" dirty="0">
                <a:effectLst/>
                <a:latin typeface="Times New Roman" panose="02020603050405020304" pitchFamily="18" charset="0"/>
                <a:ea typeface="Times New Roman" panose="02020603050405020304" pitchFamily="18" charset="0"/>
              </a:rPr>
            </a:br>
            <a:r>
              <a:rPr lang="en-IN" sz="1800" b="0" dirty="0">
                <a:effectLst/>
                <a:latin typeface="Times New Roman" panose="02020603050405020304" pitchFamily="18" charset="0"/>
                <a:ea typeface="Times New Roman" panose="02020603050405020304" pitchFamily="18" charset="0"/>
              </a:rPr>
              <a:t> </a:t>
            </a:r>
            <a:br>
              <a:rPr lang="en-IN" sz="1800" b="1" dirty="0">
                <a:effectLst/>
                <a:latin typeface="Times New Roman" panose="02020603050405020304" pitchFamily="18" charset="0"/>
                <a:ea typeface="Times New Roman" panose="02020603050405020304" pitchFamily="18" charset="0"/>
              </a:rPr>
            </a:br>
            <a:r>
              <a:rPr lang="en-IN" sz="1800" b="0" dirty="0">
                <a:effectLst/>
                <a:latin typeface="Times New Roman" panose="02020603050405020304" pitchFamily="18" charset="0"/>
                <a:ea typeface="Times New Roman" panose="02020603050405020304" pitchFamily="18" charset="0"/>
              </a:rPr>
              <a:t> </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3012A97A-D90A-237B-0F8F-D68CACD93010}"/>
              </a:ext>
            </a:extLst>
          </p:cNvPr>
          <p:cNvSpPr>
            <a:spLocks noGrp="1"/>
          </p:cNvSpPr>
          <p:nvPr>
            <p:ph type="subTitle" idx="1"/>
          </p:nvPr>
        </p:nvSpPr>
        <p:spPr>
          <a:xfrm>
            <a:off x="1370693" y="3155576"/>
            <a:ext cx="9780494" cy="2384611"/>
          </a:xfrm>
        </p:spPr>
        <p:txBody>
          <a:bodyPr>
            <a:normAutofit fontScale="55000" lnSpcReduction="20000"/>
          </a:bodyPr>
          <a:lstStyle/>
          <a:p>
            <a:pPr algn="just">
              <a:lnSpc>
                <a:spcPct val="115000"/>
              </a:lnSpc>
              <a:spcAft>
                <a:spcPts val="1000"/>
              </a:spcAft>
            </a:pPr>
            <a:r>
              <a:rPr lang="en-IN" sz="2400" b="0" dirty="0">
                <a:solidFill>
                  <a:srgbClr val="000000"/>
                </a:solidFill>
                <a:effectLst/>
                <a:latin typeface="Times New Roman" panose="02020603050405020304" pitchFamily="18" charset="0"/>
                <a:ea typeface="Times New Roman" panose="02020603050405020304" pitchFamily="18" charset="0"/>
              </a:rPr>
              <a:t>real the r</a:t>
            </a:r>
            <a:r>
              <a:rPr lang="en-US" sz="1800" b="1" dirty="0">
                <a:effectLst/>
                <a:latin typeface="Times" panose="02020603050405020304" pitchFamily="18" charset="0"/>
                <a:ea typeface="Calibri" panose="020F0502020204030204" pitchFamily="34" charset="0"/>
                <a:cs typeface="Times New Roman" panose="02020603050405020304" pitchFamily="18" charset="0"/>
              </a:rPr>
              <a:t>  </a:t>
            </a:r>
            <a:endParaRPr lang="en-IN" sz="5000" dirty="0">
              <a:effectLst/>
              <a:latin typeface="Arial Narrow" panose="020B0606020202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5000" dirty="0">
                <a:effectLst/>
                <a:latin typeface="Arial Narrow" panose="020B0606020202030204" pitchFamily="34" charset="0"/>
                <a:ea typeface="Calibri" panose="020F0502020204030204" pitchFamily="34" charset="0"/>
                <a:cs typeface="Times New Roman" panose="02020603050405020304" pitchFamily="18" charset="0"/>
              </a:rPr>
              <a:t>Fig Result Sine Wave plot from the time and amplitude</a:t>
            </a:r>
            <a:endParaRPr lang="en-IN" sz="5000" dirty="0">
              <a:effectLst/>
              <a:latin typeface="Arial Narrow" panose="020B0606020202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5000" dirty="0">
                <a:effectLst/>
                <a:latin typeface="Arial Narrow" panose="020B0606020202030204" pitchFamily="34" charset="0"/>
                <a:ea typeface="Calibri" panose="020F0502020204030204" pitchFamily="34" charset="0"/>
                <a:cs typeface="Times New Roman" panose="02020603050405020304" pitchFamily="18" charset="0"/>
              </a:rPr>
              <a:t>The plot is between the x and y axis with  x label –time and y label – Amplitude</a:t>
            </a:r>
            <a:endParaRPr lang="en-IN" sz="5000" dirty="0">
              <a:effectLst/>
              <a:latin typeface="Arial Narrow" panose="020B0606020202030204" pitchFamily="34" charset="0"/>
              <a:ea typeface="Calibri" panose="020F0502020204030204" pitchFamily="34" charset="0"/>
              <a:cs typeface="Times New Roman" panose="02020603050405020304" pitchFamily="18" charset="0"/>
            </a:endParaRPr>
          </a:p>
          <a:p>
            <a:r>
              <a:rPr lang="en-IN" sz="2400" b="0" dirty="0" err="1">
                <a:solidFill>
                  <a:srgbClr val="000000"/>
                </a:solidFill>
                <a:effectLst/>
                <a:latin typeface="Times New Roman" panose="02020603050405020304" pitchFamily="18" charset="0"/>
                <a:ea typeface="Times New Roman" panose="02020603050405020304" pitchFamily="18" charset="0"/>
              </a:rPr>
              <a:t>esult</a:t>
            </a:r>
            <a:r>
              <a:rPr lang="en-IN" sz="2400" b="0" dirty="0">
                <a:solidFill>
                  <a:srgbClr val="000000"/>
                </a:solidFill>
                <a:effectLst/>
                <a:latin typeface="Times New Roman" panose="02020603050405020304" pitchFamily="18" charset="0"/>
                <a:ea typeface="Times New Roman" panose="02020603050405020304" pitchFamily="18" charset="0"/>
              </a:rPr>
              <a:t> </a:t>
            </a:r>
            <a:r>
              <a:rPr lang="en-IN" sz="2400" b="0" dirty="0" err="1">
                <a:solidFill>
                  <a:srgbClr val="000000"/>
                </a:solidFill>
                <a:effectLst/>
                <a:latin typeface="Times New Roman" panose="02020603050405020304" pitchFamily="18" charset="0"/>
                <a:ea typeface="Times New Roman" panose="02020603050405020304" pitchFamily="18" charset="0"/>
              </a:rPr>
              <a:t>ia</a:t>
            </a:r>
            <a:r>
              <a:rPr lang="en-IN" sz="2400" b="0" dirty="0">
                <a:solidFill>
                  <a:srgbClr val="000000"/>
                </a:solidFill>
                <a:effectLst/>
                <a:latin typeface="Times New Roman" panose="02020603050405020304" pitchFamily="18" charset="0"/>
                <a:ea typeface="Times New Roman" panose="02020603050405020304" pitchFamily="18" charset="0"/>
              </a:rPr>
              <a:t> also differing as the</a:t>
            </a:r>
            <a:endParaRPr lang="en-IN" dirty="0"/>
          </a:p>
        </p:txBody>
      </p:sp>
      <p:pic>
        <p:nvPicPr>
          <p:cNvPr id="4" name="Picture 3">
            <a:extLst>
              <a:ext uri="{FF2B5EF4-FFF2-40B4-BE49-F238E27FC236}">
                <a16:creationId xmlns:a16="http://schemas.microsoft.com/office/drawing/2014/main" id="{A51BF268-33BD-C4F1-3CCE-154BA7C9F8EE}"/>
              </a:ext>
            </a:extLst>
          </p:cNvPr>
          <p:cNvPicPr>
            <a:picLocks noChangeAspect="1"/>
          </p:cNvPicPr>
          <p:nvPr/>
        </p:nvPicPr>
        <p:blipFill>
          <a:blip r:embed="rId2"/>
          <a:stretch>
            <a:fillRect/>
          </a:stretch>
        </p:blipFill>
        <p:spPr>
          <a:xfrm>
            <a:off x="538405" y="391646"/>
            <a:ext cx="4391660" cy="2580640"/>
          </a:xfrm>
          <a:prstGeom prst="rect">
            <a:avLst/>
          </a:prstGeom>
        </p:spPr>
      </p:pic>
    </p:spTree>
    <p:extLst>
      <p:ext uri="{BB962C8B-B14F-4D97-AF65-F5344CB8AC3E}">
        <p14:creationId xmlns:p14="http://schemas.microsoft.com/office/powerpoint/2010/main" val="155623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90C6CE1-69FA-2D20-DC05-A883B3F92D2D}"/>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Picture 10">
            <a:extLst>
              <a:ext uri="{FF2B5EF4-FFF2-40B4-BE49-F238E27FC236}">
                <a16:creationId xmlns:a16="http://schemas.microsoft.com/office/drawing/2014/main" id="{2B78B263-E8F0-454E-0617-61F80A3C5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71" y="1120588"/>
            <a:ext cx="7243482" cy="21534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B1131DB-C88A-7295-B585-E3237D6D65B5}"/>
              </a:ext>
            </a:extLst>
          </p:cNvPr>
          <p:cNvSpPr>
            <a:spLocks noChangeArrowheads="1"/>
          </p:cNvSpPr>
          <p:nvPr/>
        </p:nvSpPr>
        <p:spPr bwMode="auto">
          <a:xfrm>
            <a:off x="2286000" y="3583984"/>
            <a:ext cx="77724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Fig Result 4 b  </a:t>
            </a:r>
            <a:r>
              <a:rPr kumimoji="0" lang="en-US" altLang="en-US" b="0" i="0" u="none" strike="noStrike" cap="none" normalizeH="0" baseline="0" dirty="0">
                <a:ln>
                  <a:noFill/>
                </a:ln>
                <a:solidFill>
                  <a:schemeClr val="bg2"/>
                </a:solidFill>
                <a:effectLst/>
                <a:latin typeface="Times" panose="02020603050405020304" pitchFamily="18" charset="0"/>
                <a:ea typeface="Calibri" panose="020F0502020204030204" pitchFamily="34" charset="0"/>
                <a:cs typeface="Times New Roman" panose="02020603050405020304" pitchFamily="18" charset="0"/>
              </a:rPr>
              <a:t>Sine Wave plot from the time and amplitude for different values of x and y respectively </a:t>
            </a:r>
            <a:endParaRPr kumimoji="0" lang="en-US" altLang="en-US" b="0" i="0" u="none" strike="noStrike" cap="none" normalizeH="0" baseline="0" dirty="0">
              <a:ln>
                <a:noFill/>
              </a:ln>
              <a:solidFill>
                <a:schemeClr val="bg2"/>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Times" panose="02020603050405020304" pitchFamily="18" charset="0"/>
                <a:ea typeface="Calibri" panose="020F0502020204030204" pitchFamily="34" charset="0"/>
                <a:cs typeface="Times New Roman" panose="02020603050405020304" pitchFamily="18" charset="0"/>
              </a:rPr>
              <a:t>The learning is the result differ according the values entered , the graph is also constant when both the values are equal . </a:t>
            </a:r>
            <a:endParaRPr kumimoji="0" lang="en-US" altLang="en-US" b="0" i="0" u="none" strike="noStrike" cap="none" normalizeH="0" baseline="0" dirty="0">
              <a:ln>
                <a:noFill/>
              </a:ln>
              <a:solidFill>
                <a:schemeClr val="bg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743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1">
            <a:extLst>
              <a:ext uri="{FF2B5EF4-FFF2-40B4-BE49-F238E27FC236}">
                <a16:creationId xmlns:a16="http://schemas.microsoft.com/office/drawing/2014/main" id="{BAC1FAB6-564E-B4B6-7485-C21095CE5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5649" y="266700"/>
            <a:ext cx="5737225" cy="240142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2">
            <a:extLst>
              <a:ext uri="{FF2B5EF4-FFF2-40B4-BE49-F238E27FC236}">
                <a16:creationId xmlns:a16="http://schemas.microsoft.com/office/drawing/2014/main" id="{00D33095-0C73-5F58-A6CE-3DE2C0187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34" y="2534771"/>
            <a:ext cx="5647766" cy="19251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18F5AEFC-03BF-E918-EE50-3D4967006DB2}"/>
              </a:ext>
            </a:extLst>
          </p:cNvPr>
          <p:cNvSpPr>
            <a:spLocks noChangeArrowheads="1"/>
          </p:cNvSpPr>
          <p:nvPr/>
        </p:nvSpPr>
        <p:spPr bwMode="auto">
          <a:xfrm>
            <a:off x="1246094" y="266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a16="http://schemas.microsoft.com/office/drawing/2014/main" id="{403E7300-EDD1-019A-039D-366D3BB8194D}"/>
              </a:ext>
            </a:extLst>
          </p:cNvPr>
          <p:cNvSpPr>
            <a:spLocks noChangeArrowheads="1"/>
          </p:cNvSpPr>
          <p:nvPr/>
        </p:nvSpPr>
        <p:spPr bwMode="auto">
          <a:xfrm>
            <a:off x="1246094" y="21717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C06EF903-B32C-105E-80E6-AAD96E6B70D9}"/>
              </a:ext>
            </a:extLst>
          </p:cNvPr>
          <p:cNvSpPr>
            <a:spLocks noChangeArrowheads="1"/>
          </p:cNvSpPr>
          <p:nvPr/>
        </p:nvSpPr>
        <p:spPr bwMode="auto">
          <a:xfrm>
            <a:off x="1111623" y="5509719"/>
            <a:ext cx="953658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Fig Result 5</a:t>
            </a:r>
            <a:endParaRPr kumimoji="0" lang="en-US" altLang="en-US" sz="800" b="0" i="0" u="none" strike="noStrike" cap="none" normalizeH="0" baseline="0" dirty="0">
              <a:ln>
                <a:noFill/>
              </a:ln>
              <a:solidFill>
                <a:schemeClr val="bg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2"/>
                </a:solidFill>
                <a:effectLst/>
                <a:latin typeface="Times" panose="02020603050405020304" pitchFamily="18" charset="0"/>
                <a:ea typeface="Calibri" panose="020F0502020204030204" pitchFamily="34" charset="0"/>
                <a:cs typeface="Times New Roman" panose="02020603050405020304" pitchFamily="18" charset="0"/>
              </a:rPr>
              <a:t>The real time oscillation though input ranges from the dataset  reading , the </a:t>
            </a:r>
            <a:r>
              <a:rPr kumimoji="0" lang="en-US" altLang="en-US" sz="1000" b="0" i="0" u="none" strike="noStrike" cap="none" normalizeH="0" baseline="0" dirty="0" err="1">
                <a:ln>
                  <a:noFill/>
                </a:ln>
                <a:solidFill>
                  <a:schemeClr val="bg2"/>
                </a:solidFill>
                <a:effectLst/>
                <a:latin typeface="Times" panose="02020603050405020304" pitchFamily="18" charset="0"/>
                <a:ea typeface="Calibri" panose="020F0502020204030204" pitchFamily="34" charset="0"/>
                <a:cs typeface="Times New Roman" panose="02020603050405020304" pitchFamily="18" charset="0"/>
              </a:rPr>
              <a:t>matlplotlib</a:t>
            </a:r>
            <a:r>
              <a:rPr kumimoji="0" lang="en-US" altLang="en-US" sz="1000" b="0" i="0" u="none" strike="noStrike" cap="none" normalizeH="0" baseline="0" dirty="0">
                <a:ln>
                  <a:noFill/>
                </a:ln>
                <a:solidFill>
                  <a:schemeClr val="bg2"/>
                </a:solidFill>
                <a:effectLst/>
                <a:latin typeface="Times" panose="02020603050405020304" pitchFamily="18" charset="0"/>
                <a:ea typeface="Calibri" panose="020F0502020204030204" pitchFamily="34" charset="0"/>
                <a:cs typeface="Times New Roman" panose="02020603050405020304" pitchFamily="18" charset="0"/>
              </a:rPr>
              <a:t> is a visualization library , which is able to produce the time and time Amplitude . </a:t>
            </a:r>
            <a:endParaRPr kumimoji="0" lang="en-US" altLang="en-US" sz="800" b="0" i="0" u="none" strike="noStrike" cap="none" normalizeH="0" baseline="0" dirty="0">
              <a:ln>
                <a:noFill/>
              </a:ln>
              <a:solidFill>
                <a:schemeClr val="bg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2"/>
                </a:solidFill>
                <a:effectLst/>
                <a:latin typeface="Times" panose="02020603050405020304" pitchFamily="18" charset="0"/>
                <a:ea typeface="Calibri" panose="020F0502020204030204" pitchFamily="34" charset="0"/>
                <a:cs typeface="Times New Roman" panose="02020603050405020304" pitchFamily="18" charset="0"/>
              </a:rPr>
              <a:t>The oscillation from -5 ,5  (the reading </a:t>
            </a:r>
            <a:r>
              <a:rPr kumimoji="0" lang="en-US" altLang="en-US" sz="1000" b="0" i="0" u="none" strike="noStrike" cap="none" normalizeH="0" baseline="0" dirty="0" err="1">
                <a:ln>
                  <a:noFill/>
                </a:ln>
                <a:solidFill>
                  <a:schemeClr val="bg2"/>
                </a:solidFill>
                <a:effectLst/>
                <a:latin typeface="Times" panose="02020603050405020304" pitchFamily="18" charset="0"/>
                <a:ea typeface="Calibri" panose="020F0502020204030204" pitchFamily="34" charset="0"/>
                <a:cs typeface="Times New Roman" panose="02020603050405020304" pitchFamily="18" charset="0"/>
              </a:rPr>
              <a:t>oftime</a:t>
            </a:r>
            <a:r>
              <a:rPr kumimoji="0" lang="en-US" altLang="en-US" sz="1000" b="0" i="0" u="none" strike="noStrike" cap="none" normalizeH="0" baseline="0" dirty="0">
                <a:ln>
                  <a:noFill/>
                </a:ln>
                <a:solidFill>
                  <a:schemeClr val="bg2"/>
                </a:solidFill>
                <a:effectLst/>
                <a:latin typeface="Times" panose="02020603050405020304" pitchFamily="18" charset="0"/>
                <a:ea typeface="Calibri" panose="020F0502020204030204" pitchFamily="34" charset="0"/>
                <a:cs typeface="Times New Roman" panose="02020603050405020304" pitchFamily="18" charset="0"/>
              </a:rPr>
              <a:t>  and Amplitude ) The plotting result is able to produce between the time  and  Amplitude . For Different reading the oscillations differ .</a:t>
            </a: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336011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986186F-7408-C2A6-D3D6-2065837372CC}"/>
              </a:ext>
            </a:extLst>
          </p:cNvPr>
          <p:cNvSpPr>
            <a:spLocks noChangeArrowheads="1"/>
          </p:cNvSpPr>
          <p:nvPr/>
        </p:nvSpPr>
        <p:spPr bwMode="auto">
          <a:xfrm>
            <a:off x="2761129" y="1182307"/>
            <a:ext cx="128384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rPr>
              <a:t>Expected outcomes in both the domain of time and frequency domain should look like this </a:t>
            </a:r>
            <a:endParaRPr kumimoji="0" lang="en-US" altLang="en-US" sz="14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3">
            <a:extLst>
              <a:ext uri="{FF2B5EF4-FFF2-40B4-BE49-F238E27FC236}">
                <a16:creationId xmlns:a16="http://schemas.microsoft.com/office/drawing/2014/main" id="{D3A18F67-FC3F-0FB3-DC3C-A2FC5662D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129" y="1580184"/>
            <a:ext cx="6290506" cy="26971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CC4A3F5-EF2A-12A3-52AA-15A65AE5315B}"/>
              </a:ext>
            </a:extLst>
          </p:cNvPr>
          <p:cNvSpPr>
            <a:spLocks noChangeArrowheads="1"/>
          </p:cNvSpPr>
          <p:nvPr/>
        </p:nvSpPr>
        <p:spPr bwMode="auto">
          <a:xfrm>
            <a:off x="599820" y="4490558"/>
            <a:ext cx="128384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New Roman" panose="02020603050405020304" pitchFamily="18" charset="0"/>
              </a:rPr>
              <a:t>                                Fig Result Expected is to check the view of result must be in these form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1465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4E4D5D-01D1-43A1-F872-B13A41823945}"/>
              </a:ext>
            </a:extLst>
          </p:cNvPr>
          <p:cNvPicPr>
            <a:picLocks noChangeAspect="1"/>
          </p:cNvPicPr>
          <p:nvPr/>
        </p:nvPicPr>
        <p:blipFill>
          <a:blip r:embed="rId2"/>
          <a:stretch>
            <a:fillRect/>
          </a:stretch>
        </p:blipFill>
        <p:spPr>
          <a:xfrm>
            <a:off x="170329" y="708659"/>
            <a:ext cx="5494020" cy="3244775"/>
          </a:xfrm>
          <a:prstGeom prst="rect">
            <a:avLst/>
          </a:prstGeom>
        </p:spPr>
      </p:pic>
      <p:pic>
        <p:nvPicPr>
          <p:cNvPr id="6" name="Picture 5">
            <a:extLst>
              <a:ext uri="{FF2B5EF4-FFF2-40B4-BE49-F238E27FC236}">
                <a16:creationId xmlns:a16="http://schemas.microsoft.com/office/drawing/2014/main" id="{F2951AB6-80F6-BE50-2FA5-1F5D6A634CB7}"/>
              </a:ext>
            </a:extLst>
          </p:cNvPr>
          <p:cNvPicPr>
            <a:picLocks noChangeAspect="1"/>
          </p:cNvPicPr>
          <p:nvPr/>
        </p:nvPicPr>
        <p:blipFill>
          <a:blip r:embed="rId3"/>
          <a:stretch>
            <a:fillRect/>
          </a:stretch>
        </p:blipFill>
        <p:spPr>
          <a:xfrm>
            <a:off x="6096000" y="645568"/>
            <a:ext cx="6051023" cy="3397514"/>
          </a:xfrm>
          <a:prstGeom prst="rect">
            <a:avLst/>
          </a:prstGeom>
        </p:spPr>
      </p:pic>
      <p:sp>
        <p:nvSpPr>
          <p:cNvPr id="7" name="Title 6">
            <a:extLst>
              <a:ext uri="{FF2B5EF4-FFF2-40B4-BE49-F238E27FC236}">
                <a16:creationId xmlns:a16="http://schemas.microsoft.com/office/drawing/2014/main" id="{63C2814D-E281-3CDE-EA6A-9E6FD1410533}"/>
              </a:ext>
            </a:extLst>
          </p:cNvPr>
          <p:cNvSpPr>
            <a:spLocks noGrp="1"/>
          </p:cNvSpPr>
          <p:nvPr>
            <p:ph type="title"/>
          </p:nvPr>
        </p:nvSpPr>
        <p:spPr/>
        <p:txBody>
          <a:bodyPr/>
          <a:lstStyle/>
          <a:p>
            <a:endParaRPr lang="en-IN" dirty="0"/>
          </a:p>
        </p:txBody>
      </p:sp>
      <p:sp>
        <p:nvSpPr>
          <p:cNvPr id="8" name="Text Placeholder 7">
            <a:extLst>
              <a:ext uri="{FF2B5EF4-FFF2-40B4-BE49-F238E27FC236}">
                <a16:creationId xmlns:a16="http://schemas.microsoft.com/office/drawing/2014/main" id="{D6E37C1E-437E-8FAF-0067-C3B03EBB8A74}"/>
              </a:ext>
            </a:extLst>
          </p:cNvPr>
          <p:cNvSpPr>
            <a:spLocks noGrp="1"/>
          </p:cNvSpPr>
          <p:nvPr>
            <p:ph type="body" sz="half" idx="2"/>
          </p:nvPr>
        </p:nvSpPr>
        <p:spPr/>
        <p:txBody>
          <a:bodyPr>
            <a:normAutofit/>
          </a:bodyPr>
          <a:lstStyle/>
          <a:p>
            <a:r>
              <a:rPr lang="en-IN" sz="2400" dirty="0">
                <a:latin typeface="Baskerville Old Face" panose="02020602080505020303" pitchFamily="18" charset="0"/>
              </a:rPr>
              <a:t>Time domain and frequency outcomes </a:t>
            </a:r>
          </a:p>
        </p:txBody>
      </p:sp>
    </p:spTree>
    <p:extLst>
      <p:ext uri="{BB962C8B-B14F-4D97-AF65-F5344CB8AC3E}">
        <p14:creationId xmlns:p14="http://schemas.microsoft.com/office/powerpoint/2010/main" val="424290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30008-0EFF-C6C1-DB9C-EDA2A6BEF605}"/>
              </a:ext>
            </a:extLst>
          </p:cNvPr>
          <p:cNvSpPr>
            <a:spLocks noGrp="1"/>
          </p:cNvSpPr>
          <p:nvPr>
            <p:ph type="title"/>
          </p:nvPr>
        </p:nvSpPr>
        <p:spPr/>
        <p:txBody>
          <a:bodyPr>
            <a:normAutofit fontScale="90000"/>
          </a:bodyPr>
          <a:lstStyle/>
          <a:p>
            <a:r>
              <a:rPr lang="en-IN" dirty="0">
                <a:latin typeface="Algerian" panose="04020705040A02060702" pitchFamily="82" charset="0"/>
              </a:rPr>
              <a:t>Expected outcome vs our outcome </a:t>
            </a:r>
          </a:p>
        </p:txBody>
      </p:sp>
      <p:pic>
        <p:nvPicPr>
          <p:cNvPr id="8" name="Content Placeholder 7">
            <a:extLst>
              <a:ext uri="{FF2B5EF4-FFF2-40B4-BE49-F238E27FC236}">
                <a16:creationId xmlns:a16="http://schemas.microsoft.com/office/drawing/2014/main" id="{8C907674-6F79-88F8-FE52-C691CA1B4D19}"/>
              </a:ext>
            </a:extLst>
          </p:cNvPr>
          <p:cNvPicPr>
            <a:picLocks noGrp="1" noChangeAspect="1"/>
          </p:cNvPicPr>
          <p:nvPr>
            <p:ph sz="half" idx="1"/>
          </p:nvPr>
        </p:nvPicPr>
        <p:blipFill>
          <a:blip r:embed="rId2"/>
          <a:stretch>
            <a:fillRect/>
          </a:stretch>
        </p:blipFill>
        <p:spPr>
          <a:xfrm>
            <a:off x="934622" y="2076450"/>
            <a:ext cx="4815719" cy="3622675"/>
          </a:xfrm>
        </p:spPr>
      </p:pic>
      <p:pic>
        <p:nvPicPr>
          <p:cNvPr id="9" name="Content Placeholder 8">
            <a:extLst>
              <a:ext uri="{FF2B5EF4-FFF2-40B4-BE49-F238E27FC236}">
                <a16:creationId xmlns:a16="http://schemas.microsoft.com/office/drawing/2014/main" id="{325776ED-CDC3-04A1-19D0-FBA3ECFE6793}"/>
              </a:ext>
            </a:extLst>
          </p:cNvPr>
          <p:cNvPicPr>
            <a:picLocks noGrp="1" noChangeAspect="1"/>
          </p:cNvPicPr>
          <p:nvPr>
            <p:ph sz="half" idx="2"/>
          </p:nvPr>
        </p:nvPicPr>
        <p:blipFill>
          <a:blip r:embed="rId3"/>
          <a:stretch>
            <a:fillRect/>
          </a:stretch>
        </p:blipFill>
        <p:spPr>
          <a:xfrm>
            <a:off x="6001029" y="2151529"/>
            <a:ext cx="5606836" cy="3478306"/>
          </a:xfrm>
          <a:prstGeom prst="rect">
            <a:avLst/>
          </a:prstGeom>
        </p:spPr>
      </p:pic>
    </p:spTree>
    <p:extLst>
      <p:ext uri="{BB962C8B-B14F-4D97-AF65-F5344CB8AC3E}">
        <p14:creationId xmlns:p14="http://schemas.microsoft.com/office/powerpoint/2010/main" val="338396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1247B-0D81-B24E-7549-4A9A215D4A49}"/>
              </a:ext>
            </a:extLst>
          </p:cNvPr>
          <p:cNvSpPr txBox="1"/>
          <p:nvPr/>
        </p:nvSpPr>
        <p:spPr>
          <a:xfrm>
            <a:off x="277906" y="676835"/>
            <a:ext cx="4858870" cy="830997"/>
          </a:xfrm>
          <a:prstGeom prst="rect">
            <a:avLst/>
          </a:prstGeom>
          <a:noFill/>
        </p:spPr>
        <p:txBody>
          <a:bodyPr wrap="square" rtlCol="0">
            <a:spAutoFit/>
          </a:bodyPr>
          <a:lstStyle/>
          <a:p>
            <a:pPr algn="ctr"/>
            <a:r>
              <a:rPr lang="en-IN" sz="4800" u="sng" dirty="0">
                <a:latin typeface="Algerian" panose="04020705040A02060702" pitchFamily="82" charset="0"/>
              </a:rPr>
              <a:t>Future scope</a:t>
            </a:r>
            <a:r>
              <a:rPr lang="en-IN" sz="3200" u="sng" dirty="0">
                <a:latin typeface="Algerian" panose="04020705040A02060702" pitchFamily="82" charset="0"/>
              </a:rPr>
              <a:t>:</a:t>
            </a:r>
          </a:p>
        </p:txBody>
      </p:sp>
      <p:sp>
        <p:nvSpPr>
          <p:cNvPr id="4" name="Title 3">
            <a:extLst>
              <a:ext uri="{FF2B5EF4-FFF2-40B4-BE49-F238E27FC236}">
                <a16:creationId xmlns:a16="http://schemas.microsoft.com/office/drawing/2014/main" id="{80275BB2-3451-EA98-51C4-C1A696849333}"/>
              </a:ext>
            </a:extLst>
          </p:cNvPr>
          <p:cNvSpPr>
            <a:spLocks noGrp="1"/>
          </p:cNvSpPr>
          <p:nvPr>
            <p:ph type="ctrTitle"/>
          </p:nvPr>
        </p:nvSpPr>
        <p:spPr/>
        <p:txBody>
          <a:bodyPr/>
          <a:lstStyle/>
          <a:p>
            <a:pPr algn="l"/>
            <a:r>
              <a:rPr lang="en-US" sz="1800" dirty="0">
                <a:effectLst/>
                <a:latin typeface="Times" panose="02020603050405020304" pitchFamily="18" charset="0"/>
                <a:ea typeface="Calibri" panose="020F0502020204030204" pitchFamily="34" charset="0"/>
              </a:rPr>
              <a:t>1The future scope of the proposed model can be used for detecting earthquake, the age or quality check of dams, bridges, railway lines </a:t>
            </a:r>
            <a:r>
              <a:rPr lang="en-US" sz="1800" dirty="0" err="1">
                <a:effectLst/>
                <a:latin typeface="Times" panose="02020603050405020304" pitchFamily="18" charset="0"/>
                <a:ea typeface="Calibri" panose="020F0502020204030204" pitchFamily="34" charset="0"/>
              </a:rPr>
              <a:t>etc</a:t>
            </a:r>
            <a:r>
              <a:rPr lang="en-US" sz="1800" dirty="0">
                <a:effectLst/>
                <a:latin typeface="Times" panose="02020603050405020304" pitchFamily="18" charset="0"/>
                <a:ea typeface="Calibri" panose="020F0502020204030204" pitchFamily="34" charset="0"/>
              </a:rPr>
              <a:t> . This will check and also inform about the natural disasters which will be a helpful and reduce of losses of life and property.</a:t>
            </a:r>
            <a:br>
              <a:rPr lang="en-US" sz="1800" dirty="0">
                <a:effectLst/>
                <a:latin typeface="Times" panose="02020603050405020304" pitchFamily="18" charset="0"/>
                <a:ea typeface="Calibri" panose="020F0502020204030204" pitchFamily="34" charset="0"/>
              </a:rPr>
            </a:br>
            <a:br>
              <a:rPr lang="en-US" sz="1800" dirty="0">
                <a:effectLst/>
                <a:latin typeface="Times" panose="02020603050405020304" pitchFamily="18" charset="0"/>
                <a:ea typeface="Calibri" panose="020F0502020204030204" pitchFamily="34" charset="0"/>
              </a:rPr>
            </a:br>
            <a:r>
              <a:rPr lang="en-US" sz="1800" dirty="0">
                <a:effectLst/>
                <a:latin typeface="Times" panose="02020603050405020304" pitchFamily="18" charset="0"/>
                <a:ea typeface="Calibri" panose="020F0502020204030204" pitchFamily="34" charset="0"/>
              </a:rPr>
              <a:t>.2  If in future the dataset is in form image , the image processing including the concept of deep learning and CNN can be used and implemented to get the results , the CNN will directly able to identify the strength of structure through images .  </a:t>
            </a:r>
            <a:endParaRPr lang="en-IN" dirty="0"/>
          </a:p>
        </p:txBody>
      </p:sp>
      <p:sp>
        <p:nvSpPr>
          <p:cNvPr id="5" name="Subtitle 4">
            <a:extLst>
              <a:ext uri="{FF2B5EF4-FFF2-40B4-BE49-F238E27FC236}">
                <a16:creationId xmlns:a16="http://schemas.microsoft.com/office/drawing/2014/main" id="{A3A96DB2-F6BF-8FE7-61D1-484B1389DD6D}"/>
              </a:ext>
            </a:extLst>
          </p:cNvPr>
          <p:cNvSpPr>
            <a:spLocks noGrp="1"/>
          </p:cNvSpPr>
          <p:nvPr>
            <p:ph type="subTitle" idx="1"/>
          </p:nvPr>
        </p:nvSpPr>
        <p:spPr>
          <a:xfrm>
            <a:off x="1044288" y="3860050"/>
            <a:ext cx="9829899" cy="1761166"/>
          </a:xfrm>
        </p:spPr>
        <p:txBody>
          <a:bodyPr>
            <a:normAutofit fontScale="25000" lnSpcReduction="20000"/>
          </a:bodyPr>
          <a:lstStyle/>
          <a:p>
            <a:pPr algn="just"/>
            <a:r>
              <a:rPr lang="en-US" sz="5500" dirty="0">
                <a:solidFill>
                  <a:schemeClr val="accent2">
                    <a:lumMod val="60000"/>
                    <a:lumOff val="40000"/>
                  </a:schemeClr>
                </a:solidFill>
                <a:effectLst/>
                <a:latin typeface="Times" panose="02020603050405020304" pitchFamily="18" charset="0"/>
                <a:ea typeface="Calibri" panose="020F0502020204030204" pitchFamily="34" charset="0"/>
                <a:cs typeface="Times" panose="02020603050405020304" pitchFamily="18" charset="0"/>
              </a:rPr>
              <a:t>3 </a:t>
            </a:r>
            <a:r>
              <a:rPr lang="en-US" sz="7200" dirty="0">
                <a:effectLst/>
                <a:latin typeface="Times" panose="02020603050405020304" pitchFamily="18" charset="0"/>
                <a:ea typeface="Calibri" panose="020F0502020204030204" pitchFamily="34" charset="0"/>
                <a:cs typeface="Times" panose="02020603050405020304" pitchFamily="18" charset="0"/>
              </a:rPr>
              <a:t>If the result are predicted to be very near to an accuracy of 85-90% then the working model which is the a vibration sensing device which is a sensor used made up of raspberry pi , this will be containing all the methods and taking the real time value of vibration and give the health check of the structure .</a:t>
            </a:r>
          </a:p>
          <a:p>
            <a:pPr algn="just"/>
            <a:r>
              <a:rPr lang="en-US" sz="7200" dirty="0">
                <a:effectLst/>
                <a:latin typeface="Times" panose="02020603050405020304" pitchFamily="18" charset="0"/>
                <a:ea typeface="Calibri" panose="020F0502020204030204" pitchFamily="34" charset="0"/>
                <a:cs typeface="Times" panose="02020603050405020304" pitchFamily="18" charset="0"/>
              </a:rPr>
              <a:t>4 This is not only able to work in SHM but will also be able to work in other sectors of human protection and well fare . the human disaster management , health check ,bone check , health sector ,electronic sector , automobile sector </a:t>
            </a:r>
            <a:r>
              <a:rPr lang="en-US" sz="7200" dirty="0" err="1">
                <a:effectLst/>
                <a:latin typeface="Times" panose="02020603050405020304" pitchFamily="18" charset="0"/>
                <a:ea typeface="Calibri" panose="020F0502020204030204" pitchFamily="34" charset="0"/>
                <a:cs typeface="Times" panose="02020603050405020304" pitchFamily="18" charset="0"/>
              </a:rPr>
              <a:t>etc</a:t>
            </a:r>
            <a:r>
              <a:rPr lang="en-US" sz="7200" dirty="0">
                <a:effectLst/>
                <a:latin typeface="Times" panose="02020603050405020304" pitchFamily="18" charset="0"/>
                <a:ea typeface="Calibri" panose="020F0502020204030204" pitchFamily="34" charset="0"/>
                <a:cs typeface="Times" panose="02020603050405020304" pitchFamily="18" charset="0"/>
              </a:rPr>
              <a:t> .</a:t>
            </a:r>
            <a:endParaRPr lang="en-IN" sz="7200" dirty="0">
              <a:effectLst/>
              <a:latin typeface="Times" panose="02020603050405020304" pitchFamily="18" charset="0"/>
              <a:ea typeface="Calibri" panose="020F0502020204030204" pitchFamily="34" charset="0"/>
              <a:cs typeface="Times" panose="02020603050405020304" pitchFamily="18" charset="0"/>
            </a:endParaRPr>
          </a:p>
          <a:p>
            <a:pPr algn="l"/>
            <a:endParaRPr lang="en-IN" sz="7200" dirty="0">
              <a:solidFill>
                <a:schemeClr val="accent2">
                  <a:lumMod val="60000"/>
                  <a:lumOff val="40000"/>
                </a:schemeClr>
              </a:solidFill>
              <a:effectLst/>
              <a:latin typeface="Times" panose="02020603050405020304" pitchFamily="18" charset="0"/>
              <a:ea typeface="Calibri" panose="020F0502020204030204" pitchFamily="34" charset="0"/>
              <a:cs typeface="Times" panose="02020603050405020304" pitchFamily="18" charset="0"/>
            </a:endParaRPr>
          </a:p>
          <a:p>
            <a:pPr algn="l"/>
            <a:endParaRPr lang="en-IN" dirty="0"/>
          </a:p>
        </p:txBody>
      </p:sp>
    </p:spTree>
    <p:extLst>
      <p:ext uri="{BB962C8B-B14F-4D97-AF65-F5344CB8AC3E}">
        <p14:creationId xmlns:p14="http://schemas.microsoft.com/office/powerpoint/2010/main" val="392445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170D-5886-DC07-BD1A-CB8B369D1885}"/>
              </a:ext>
            </a:extLst>
          </p:cNvPr>
          <p:cNvSpPr>
            <a:spLocks noGrp="1"/>
          </p:cNvSpPr>
          <p:nvPr>
            <p:ph type="title"/>
          </p:nvPr>
        </p:nvSpPr>
        <p:spPr>
          <a:xfrm>
            <a:off x="913795" y="1219200"/>
            <a:ext cx="8552933" cy="2877672"/>
          </a:xfrm>
        </p:spPr>
        <p:txBody>
          <a:bodyPr>
            <a:normAutofit fontScale="90000"/>
          </a:bodyPr>
          <a:lstStyle/>
          <a:p>
            <a:pPr algn="l"/>
            <a:r>
              <a:rPr lang="en-IN" dirty="0">
                <a:latin typeface="Algerian" panose="04020705040A02060702" pitchFamily="82" charset="0"/>
              </a:rPr>
              <a:t>Learning outcome :</a:t>
            </a:r>
            <a:br>
              <a:rPr lang="en-IN" dirty="0">
                <a:latin typeface="Algerian" panose="04020705040A02060702" pitchFamily="82" charset="0"/>
              </a:rPr>
            </a:br>
            <a:r>
              <a:rPr lang="en-IN" dirty="0">
                <a:latin typeface="Algerian" panose="04020705040A02060702" pitchFamily="82" charset="0"/>
              </a:rPr>
              <a:t> </a:t>
            </a:r>
            <a:br>
              <a:rPr lang="en-IN" dirty="0">
                <a:latin typeface="Algerian" panose="04020705040A02060702" pitchFamily="82" charset="0"/>
              </a:rPr>
            </a:br>
            <a:r>
              <a:rPr lang="en-IN" sz="2000" dirty="0">
                <a:latin typeface="Algerian" panose="04020705040A02060702" pitchFamily="82" charset="0"/>
              </a:rPr>
              <a:t>different domain knowledge  </a:t>
            </a:r>
            <a:br>
              <a:rPr lang="en-IN" sz="2000" dirty="0">
                <a:latin typeface="Algerian" panose="04020705040A02060702" pitchFamily="82" charset="0"/>
              </a:rPr>
            </a:br>
            <a:br>
              <a:rPr lang="en-IN" sz="2000" dirty="0">
                <a:latin typeface="Algerian" panose="04020705040A02060702" pitchFamily="82" charset="0"/>
              </a:rPr>
            </a:br>
            <a:r>
              <a:rPr lang="en-IN" sz="2000" dirty="0">
                <a:latin typeface="Algerian" panose="04020705040A02060702" pitchFamily="82" charset="0"/>
              </a:rPr>
              <a:t>machine learning is versatile</a:t>
            </a:r>
            <a:br>
              <a:rPr lang="en-IN" sz="2000" dirty="0">
                <a:latin typeface="Algerian" panose="04020705040A02060702" pitchFamily="82" charset="0"/>
              </a:rPr>
            </a:br>
            <a:br>
              <a:rPr lang="en-IN" sz="2000" dirty="0">
                <a:latin typeface="Algerian" panose="04020705040A02060702" pitchFamily="82" charset="0"/>
              </a:rPr>
            </a:br>
            <a:r>
              <a:rPr lang="en-IN" sz="2000" dirty="0">
                <a:latin typeface="Algerian" panose="04020705040A02060702" pitchFamily="82" charset="0"/>
              </a:rPr>
              <a:t>vibration reading </a:t>
            </a:r>
            <a:br>
              <a:rPr lang="en-IN" sz="2000" dirty="0">
                <a:latin typeface="Algerian" panose="04020705040A02060702" pitchFamily="82" charset="0"/>
              </a:rPr>
            </a:br>
            <a:br>
              <a:rPr lang="en-IN" sz="2000" dirty="0">
                <a:latin typeface="Algerian" panose="04020705040A02060702" pitchFamily="82" charset="0"/>
              </a:rPr>
            </a:br>
            <a:r>
              <a:rPr lang="en-IN" sz="2000" dirty="0" err="1">
                <a:latin typeface="Algerian" panose="04020705040A02060702" pitchFamily="82" charset="0"/>
              </a:rPr>
              <a:t>fft</a:t>
            </a:r>
            <a:r>
              <a:rPr lang="en-IN" sz="2000" dirty="0">
                <a:latin typeface="Algerian" panose="04020705040A02060702" pitchFamily="82" charset="0"/>
              </a:rPr>
              <a:t> transformation </a:t>
            </a:r>
            <a:br>
              <a:rPr lang="en-IN" sz="2000" dirty="0">
                <a:latin typeface="Algerian" panose="04020705040A02060702" pitchFamily="82" charset="0"/>
              </a:rPr>
            </a:br>
            <a:br>
              <a:rPr lang="en-IN" sz="2000" dirty="0">
                <a:latin typeface="Algerian" panose="04020705040A02060702" pitchFamily="82" charset="0"/>
              </a:rPr>
            </a:br>
            <a:r>
              <a:rPr lang="en-IN" sz="2000" dirty="0">
                <a:latin typeface="Algerian" panose="04020705040A02060702" pitchFamily="82" charset="0"/>
              </a:rPr>
              <a:t>time and frequency </a:t>
            </a:r>
            <a:br>
              <a:rPr lang="en-IN" sz="2000" dirty="0">
                <a:latin typeface="Algerian" panose="04020705040A02060702" pitchFamily="82" charset="0"/>
              </a:rPr>
            </a:br>
            <a:br>
              <a:rPr lang="en-IN" sz="2000" dirty="0">
                <a:latin typeface="Algerian" panose="04020705040A02060702" pitchFamily="82" charset="0"/>
              </a:rPr>
            </a:br>
            <a:r>
              <a:rPr lang="en-IN" sz="2000" dirty="0">
                <a:latin typeface="Algerian" panose="04020705040A02060702" pitchFamily="82" charset="0"/>
              </a:rPr>
              <a:t>accuracy  , </a:t>
            </a:r>
            <a:r>
              <a:rPr lang="en-IN" sz="2000" dirty="0" err="1">
                <a:latin typeface="Algerian" panose="04020705040A02060702" pitchFamily="82" charset="0"/>
              </a:rPr>
              <a:t>SVm</a:t>
            </a:r>
            <a:r>
              <a:rPr lang="en-IN" sz="2000" dirty="0">
                <a:latin typeface="Algerian" panose="04020705040A02060702" pitchFamily="82" charset="0"/>
              </a:rPr>
              <a:t> </a:t>
            </a:r>
            <a:br>
              <a:rPr lang="en-IN" sz="2000" dirty="0">
                <a:latin typeface="Algerian" panose="04020705040A02060702" pitchFamily="82" charset="0"/>
              </a:rPr>
            </a:br>
            <a:br>
              <a:rPr lang="en-IN" sz="2000" dirty="0">
                <a:latin typeface="Algerian" panose="04020705040A02060702" pitchFamily="82" charset="0"/>
              </a:rPr>
            </a:br>
            <a:br>
              <a:rPr lang="en-IN" sz="2000" dirty="0">
                <a:latin typeface="Algerian" panose="04020705040A02060702" pitchFamily="82" charset="0"/>
              </a:rPr>
            </a:br>
            <a:br>
              <a:rPr lang="en-IN" dirty="0"/>
            </a:br>
            <a:endParaRPr lang="en-IN" dirty="0"/>
          </a:p>
        </p:txBody>
      </p:sp>
      <p:sp>
        <p:nvSpPr>
          <p:cNvPr id="3" name="Text Placeholder 2">
            <a:extLst>
              <a:ext uri="{FF2B5EF4-FFF2-40B4-BE49-F238E27FC236}">
                <a16:creationId xmlns:a16="http://schemas.microsoft.com/office/drawing/2014/main" id="{269233AE-2B96-D098-9F22-81AFBE75B804}"/>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258608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57FE6-39D8-9F77-AE48-49780D7BD2E2}"/>
              </a:ext>
            </a:extLst>
          </p:cNvPr>
          <p:cNvSpPr>
            <a:spLocks noGrp="1"/>
          </p:cNvSpPr>
          <p:nvPr>
            <p:ph type="title"/>
          </p:nvPr>
        </p:nvSpPr>
        <p:spPr/>
        <p:txBody>
          <a:bodyPr>
            <a:normAutofit/>
          </a:bodyPr>
          <a:lstStyle/>
          <a:p>
            <a:pPr algn="l"/>
            <a:r>
              <a:rPr lang="en-IN" sz="4000" dirty="0">
                <a:latin typeface="Algerian" panose="04020705040A02060702" pitchFamily="82" charset="0"/>
              </a:rPr>
              <a:t>outline: </a:t>
            </a:r>
          </a:p>
        </p:txBody>
      </p:sp>
      <p:sp>
        <p:nvSpPr>
          <p:cNvPr id="3" name="Content Placeholder 2">
            <a:extLst>
              <a:ext uri="{FF2B5EF4-FFF2-40B4-BE49-F238E27FC236}">
                <a16:creationId xmlns:a16="http://schemas.microsoft.com/office/drawing/2014/main" id="{437EC94C-3D99-B738-8CDA-5F1912AFA37A}"/>
              </a:ext>
            </a:extLst>
          </p:cNvPr>
          <p:cNvSpPr>
            <a:spLocks noGrp="1"/>
          </p:cNvSpPr>
          <p:nvPr>
            <p:ph idx="1"/>
          </p:nvPr>
        </p:nvSpPr>
        <p:spPr/>
        <p:txBody>
          <a:bodyPr/>
          <a:lstStyle/>
          <a:p>
            <a:r>
              <a:rPr lang="en-IN" dirty="0">
                <a:latin typeface="Algerian" panose="04020705040A02060702" pitchFamily="82" charset="0"/>
              </a:rPr>
              <a:t>INTRODUCTION </a:t>
            </a:r>
          </a:p>
          <a:p>
            <a:r>
              <a:rPr lang="en-IN" dirty="0">
                <a:latin typeface="Algerian" panose="04020705040A02060702" pitchFamily="82" charset="0"/>
              </a:rPr>
              <a:t>IDEA AND INOVATION </a:t>
            </a:r>
          </a:p>
          <a:p>
            <a:r>
              <a:rPr lang="en-IN" dirty="0">
                <a:latin typeface="Algerian" panose="04020705040A02060702" pitchFamily="82" charset="0"/>
              </a:rPr>
              <a:t>TECHNOLOGY </a:t>
            </a:r>
          </a:p>
          <a:p>
            <a:r>
              <a:rPr lang="en-IN" dirty="0">
                <a:latin typeface="Algerian" panose="04020705040A02060702" pitchFamily="82" charset="0"/>
              </a:rPr>
              <a:t>RESULTS AND DISSCUSSION </a:t>
            </a:r>
          </a:p>
          <a:p>
            <a:r>
              <a:rPr lang="en-IN" dirty="0">
                <a:latin typeface="Algerian" panose="04020705040A02060702" pitchFamily="82" charset="0"/>
              </a:rPr>
              <a:t>FUTURE SCOPE </a:t>
            </a:r>
          </a:p>
          <a:p>
            <a:r>
              <a:rPr lang="en-IN" dirty="0">
                <a:latin typeface="Algerian" panose="04020705040A02060702" pitchFamily="82" charset="0"/>
              </a:rPr>
              <a:t>LEARNING OUTCOME </a:t>
            </a:r>
          </a:p>
          <a:p>
            <a:r>
              <a:rPr lang="en-IN" dirty="0">
                <a:latin typeface="Algerian" panose="04020705040A02060702" pitchFamily="82" charset="0"/>
              </a:rPr>
              <a:t>REFERENCES </a:t>
            </a:r>
          </a:p>
        </p:txBody>
      </p:sp>
    </p:spTree>
    <p:extLst>
      <p:ext uri="{BB962C8B-B14F-4D97-AF65-F5344CB8AC3E}">
        <p14:creationId xmlns:p14="http://schemas.microsoft.com/office/powerpoint/2010/main" val="3210034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4C45-26E8-75E8-100E-70CE099D56C7}"/>
              </a:ext>
            </a:extLst>
          </p:cNvPr>
          <p:cNvSpPr>
            <a:spLocks noGrp="1"/>
          </p:cNvSpPr>
          <p:nvPr>
            <p:ph type="title"/>
          </p:nvPr>
        </p:nvSpPr>
        <p:spPr/>
        <p:txBody>
          <a:bodyPr>
            <a:normAutofit fontScale="90000"/>
          </a:bodyPr>
          <a:lstStyle/>
          <a:p>
            <a:pPr algn="l"/>
            <a:br>
              <a:rPr lang="en-IN" sz="4000" dirty="0">
                <a:latin typeface="Algerian" panose="04020705040A02060702" pitchFamily="82" charset="0"/>
              </a:rPr>
            </a:br>
            <a:br>
              <a:rPr lang="en-IN" sz="4000" dirty="0">
                <a:latin typeface="Algerian" panose="04020705040A02060702" pitchFamily="82" charset="0"/>
              </a:rPr>
            </a:br>
            <a:br>
              <a:rPr lang="en-IN" sz="4000" dirty="0">
                <a:latin typeface="Algerian" panose="04020705040A02060702" pitchFamily="82" charset="0"/>
              </a:rPr>
            </a:br>
            <a:br>
              <a:rPr lang="en-IN" sz="4000" dirty="0">
                <a:latin typeface="Algerian" panose="04020705040A02060702" pitchFamily="82" charset="0"/>
              </a:rPr>
            </a:br>
            <a:endParaRPr lang="en-IN" sz="4000" dirty="0">
              <a:latin typeface="Algerian" panose="04020705040A02060702" pitchFamily="82" charset="0"/>
            </a:endParaRPr>
          </a:p>
        </p:txBody>
      </p:sp>
      <p:sp>
        <p:nvSpPr>
          <p:cNvPr id="5" name="Text Placeholder 4">
            <a:extLst>
              <a:ext uri="{FF2B5EF4-FFF2-40B4-BE49-F238E27FC236}">
                <a16:creationId xmlns:a16="http://schemas.microsoft.com/office/drawing/2014/main" id="{05B18376-3D16-3A01-2DE4-F14CBB4EE836}"/>
              </a:ext>
            </a:extLst>
          </p:cNvPr>
          <p:cNvSpPr>
            <a:spLocks noGrp="1"/>
          </p:cNvSpPr>
          <p:nvPr>
            <p:ph type="body" sz="half" idx="2"/>
          </p:nvPr>
        </p:nvSpPr>
        <p:spPr>
          <a:xfrm>
            <a:off x="913795" y="415636"/>
            <a:ext cx="10353762" cy="5375564"/>
          </a:xfrm>
        </p:spPr>
        <p:txBody>
          <a:bodyPr>
            <a:normAutofit fontScale="92500" lnSpcReduction="10000"/>
          </a:bodyPr>
          <a:lstStyle/>
          <a:p>
            <a:pPr algn="l"/>
            <a:r>
              <a:rPr lang="en-IN" sz="2400" dirty="0">
                <a:latin typeface="Algerian" panose="04020705040A02060702" pitchFamily="82" charset="0"/>
              </a:rPr>
              <a:t>References :</a:t>
            </a:r>
            <a:endParaRPr lang="en-IN" sz="1100" dirty="0">
              <a:effectLst/>
              <a:latin typeface="Times" panose="02020603050405020304" pitchFamily="18" charset="0"/>
              <a:cs typeface="Times" panose="02020603050405020304" pitchFamily="18" charset="0"/>
            </a:endParaRPr>
          </a:p>
          <a:p>
            <a:pPr algn="l"/>
            <a:r>
              <a:rPr lang="en-IN" sz="2400" dirty="0">
                <a:latin typeface="Algerian" panose="04020705040A02060702" pitchFamily="82" charset="0"/>
                <a:hlinkClick r:id="rId2"/>
              </a:rPr>
              <a:t>https://mail.google.com/mail/u/0/?tab=rm&amp;ogbl#search/jaikumar.me%40itmuniversity.ac.in/fmfcgzgqqjjksgnshgjrljbmqnnlrmqg?projector=1&amp;messagepartid=0.2</a:t>
            </a:r>
            <a:endParaRPr lang="en-IN" sz="2400" dirty="0">
              <a:latin typeface="Algerian" panose="04020705040A02060702" pitchFamily="82" charset="0"/>
            </a:endParaRPr>
          </a:p>
          <a:p>
            <a:pPr algn="l"/>
            <a:r>
              <a:rPr lang="en-IN" sz="2400" dirty="0">
                <a:latin typeface="Algerian" panose="04020705040A02060702" pitchFamily="82" charset="0"/>
                <a:hlinkClick r:id="rId3"/>
              </a:rPr>
              <a:t>https://www.masibus.com/vibration-monitoring/portable-vibration-monitor/vibrometer-mc-1100/</a:t>
            </a:r>
            <a:endParaRPr lang="en-IN" sz="2400" dirty="0">
              <a:latin typeface="Algerian" panose="04020705040A02060702" pitchFamily="82" charset="0"/>
            </a:endParaRPr>
          </a:p>
          <a:p>
            <a:pPr algn="l"/>
            <a:r>
              <a:rPr lang="en-IN" sz="2400" dirty="0">
                <a:latin typeface="Algerian" panose="04020705040A02060702" pitchFamily="82" charset="0"/>
              </a:rPr>
              <a:t>https://www.google.com/search?q=google+scholar&amp;rlz=1C1JZAP_enIN973IN973&amp;sxsrf=ALiCzsYcQmEwlwT7Pnm_fp0eh3XKfQVMtg%3A1667922236893&amp;ei=PHlqY-GSNsjmz7sPvbOimAw&amp;oq=&amp;gs_lcp=Cgxnd3Mtd2l6LXNlcnAQARgIMgcIIxDqAhAnMgcILhDqAhAnMgcIIxDqAhAnMgcIIxDqAhAnMgcIIxDqAhAnMgcIIxDqAhAnMgcIIxDqAhAnMgcIIxDqAhAnMgcIIxDqAhAnMgcIIxDqAhAnSgQIQRgASgQIRhgAUABYAGDwJmgBcAB4AIABAIgBAJIBAJgBAKABAbABCsABAQ&amp;sclient=gws-wiz-serp</a:t>
            </a:r>
          </a:p>
          <a:p>
            <a:pPr algn="l"/>
            <a:endParaRPr lang="en-IN" sz="2400" dirty="0">
              <a:latin typeface="Algerian" panose="04020705040A02060702" pitchFamily="82" charset="0"/>
            </a:endParaRPr>
          </a:p>
        </p:txBody>
      </p:sp>
    </p:spTree>
    <p:extLst>
      <p:ext uri="{BB962C8B-B14F-4D97-AF65-F5344CB8AC3E}">
        <p14:creationId xmlns:p14="http://schemas.microsoft.com/office/powerpoint/2010/main" val="806928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Images | Free Vectors, Stock Photos &amp; PSD">
            <a:extLst>
              <a:ext uri="{FF2B5EF4-FFF2-40B4-BE49-F238E27FC236}">
                <a16:creationId xmlns:a16="http://schemas.microsoft.com/office/drawing/2014/main" id="{E10E5529-7B9A-F7DA-1EA8-249C79847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089" y="318544"/>
            <a:ext cx="8730876" cy="622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77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ABC94-68E8-0826-8347-7E4CC917CAF9}"/>
              </a:ext>
            </a:extLst>
          </p:cNvPr>
          <p:cNvSpPr>
            <a:spLocks noGrp="1"/>
          </p:cNvSpPr>
          <p:nvPr>
            <p:ph idx="1"/>
          </p:nvPr>
        </p:nvSpPr>
        <p:spPr>
          <a:xfrm>
            <a:off x="618836" y="221674"/>
            <a:ext cx="10648721" cy="5865090"/>
          </a:xfrm>
        </p:spPr>
        <p:txBody>
          <a:bodyPr/>
          <a:lstStyle/>
          <a:p>
            <a:r>
              <a:rPr lang="en-US" sz="3200" b="1" dirty="0">
                <a:solidFill>
                  <a:schemeClr val="accent2">
                    <a:lumMod val="60000"/>
                    <a:lumOff val="40000"/>
                  </a:schemeClr>
                </a:solidFill>
                <a:effectLst/>
                <a:latin typeface="Baskerville Old Face" panose="02020602080505020303" pitchFamily="18" charset="0"/>
              </a:rPr>
              <a:t>What is Structural health monitoring (SHM) ? </a:t>
            </a:r>
          </a:p>
          <a:p>
            <a:r>
              <a:rPr lang="en-US" b="1" i="1" dirty="0">
                <a:solidFill>
                  <a:schemeClr val="accent2">
                    <a:lumMod val="60000"/>
                    <a:lumOff val="40000"/>
                  </a:schemeClr>
                </a:solidFill>
                <a:effectLst/>
                <a:latin typeface="Baskerville Old Face" panose="02020602080505020303" pitchFamily="18" charset="0"/>
              </a:rPr>
              <a:t>Structural health monitoring (SHM) system is a method of evaluating and monitoring structural health. It has been widely applied in various engineering sectors due to its ability to respond to adverse structural changes, improving structural reliability and life cycle management</a:t>
            </a:r>
            <a:r>
              <a:rPr lang="en-US" b="0" i="0" dirty="0">
                <a:solidFill>
                  <a:schemeClr val="accent2">
                    <a:lumMod val="60000"/>
                    <a:lumOff val="40000"/>
                  </a:schemeClr>
                </a:solidFill>
                <a:effectLst/>
                <a:latin typeface="arial" panose="020B0604020202020204" pitchFamily="34" charset="0"/>
              </a:rPr>
              <a:t>.</a:t>
            </a:r>
          </a:p>
          <a:p>
            <a:r>
              <a:rPr lang="en-US" i="1" dirty="0">
                <a:solidFill>
                  <a:schemeClr val="accent2">
                    <a:lumMod val="60000"/>
                    <a:lumOff val="40000"/>
                  </a:schemeClr>
                </a:solidFill>
                <a:effectLst/>
                <a:latin typeface="Baskerville Old Face" panose="02020602080505020303" pitchFamily="18" charset="0"/>
              </a:rPr>
              <a:t>One of the major advantages of using SHM is that it includes the reduction of cost related to inspection and mitigation of impact of structural disasters caused by nature. Further, it reduces the need for immediate repairs and thereby improves public safety.</a:t>
            </a:r>
          </a:p>
          <a:p>
            <a:r>
              <a:rPr lang="en-US" i="1" dirty="0">
                <a:solidFill>
                  <a:schemeClr val="accent2">
                    <a:lumMod val="60000"/>
                    <a:lumOff val="40000"/>
                  </a:schemeClr>
                </a:solidFill>
                <a:effectLst/>
                <a:latin typeface="Baskerville Old Face" panose="02020602080505020303" pitchFamily="18" charset="0"/>
              </a:rPr>
              <a:t>Reducing expenses .</a:t>
            </a:r>
          </a:p>
          <a:p>
            <a:r>
              <a:rPr lang="en-US" i="1" dirty="0">
                <a:solidFill>
                  <a:schemeClr val="accent2">
                    <a:lumMod val="60000"/>
                    <a:lumOff val="40000"/>
                  </a:schemeClr>
                </a:solidFill>
                <a:effectLst/>
                <a:latin typeface="Baskerville Old Face" panose="02020602080505020303" pitchFamily="18" charset="0"/>
              </a:rPr>
              <a:t>Safety , reducing the loss of life and property . </a:t>
            </a:r>
            <a:endParaRPr lang="en-IN" i="1" dirty="0">
              <a:solidFill>
                <a:schemeClr val="accent2">
                  <a:lumMod val="60000"/>
                  <a:lumOff val="40000"/>
                </a:schemeClr>
              </a:solidFill>
              <a:latin typeface="Baskerville Old Face" panose="02020602080505020303" pitchFamily="18" charset="0"/>
            </a:endParaRPr>
          </a:p>
        </p:txBody>
      </p:sp>
    </p:spTree>
    <p:extLst>
      <p:ext uri="{BB962C8B-B14F-4D97-AF65-F5344CB8AC3E}">
        <p14:creationId xmlns:p14="http://schemas.microsoft.com/office/powerpoint/2010/main" val="314243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pdated] A Guide on Structural Health Monitoring (SHM) | Encardio Rite">
            <a:extLst>
              <a:ext uri="{FF2B5EF4-FFF2-40B4-BE49-F238E27FC236}">
                <a16:creationId xmlns:a16="http://schemas.microsoft.com/office/drawing/2014/main" id="{83B3E6D9-72CA-0DD1-4F51-B286AA2BD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82" y="415636"/>
            <a:ext cx="7804727" cy="585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23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u="sng" dirty="0">
                <a:latin typeface="Algerian" panose="04020705040A02060702" pitchFamily="82" charset="0"/>
              </a:rPr>
              <a:t>ROADMAP</a:t>
            </a:r>
            <a:r>
              <a:rPr lang="en-US" dirty="0"/>
              <a:t>  </a:t>
            </a:r>
          </a:p>
        </p:txBody>
      </p:sp>
      <p:pic>
        <p:nvPicPr>
          <p:cNvPr id="5" name="Content Placeholder 4">
            <a:extLst>
              <a:ext uri="{FF2B5EF4-FFF2-40B4-BE49-F238E27FC236}">
                <a16:creationId xmlns:a16="http://schemas.microsoft.com/office/drawing/2014/main" id="{DE73A7CE-C121-833D-FDDA-D60DFC7EAF8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7200" y="1784547"/>
            <a:ext cx="8349673" cy="4246798"/>
          </a:xfrm>
          <a:prstGeom prst="rect">
            <a:avLst/>
          </a:prstGeom>
          <a:noFill/>
          <a:ln>
            <a:noFill/>
          </a:ln>
        </p:spPr>
      </p:pic>
    </p:spTree>
    <p:extLst>
      <p:ext uri="{BB962C8B-B14F-4D97-AF65-F5344CB8AC3E}">
        <p14:creationId xmlns:p14="http://schemas.microsoft.com/office/powerpoint/2010/main" val="326507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E3C08C-4D0A-35DF-C999-EA5F1E094375}"/>
              </a:ext>
            </a:extLst>
          </p:cNvPr>
          <p:cNvSpPr txBox="1"/>
          <p:nvPr/>
        </p:nvSpPr>
        <p:spPr>
          <a:xfrm>
            <a:off x="1846729" y="708211"/>
            <a:ext cx="6840071" cy="769441"/>
          </a:xfrm>
          <a:prstGeom prst="rect">
            <a:avLst/>
          </a:prstGeom>
          <a:noFill/>
        </p:spPr>
        <p:txBody>
          <a:bodyPr wrap="square" rtlCol="0">
            <a:spAutoFit/>
          </a:bodyPr>
          <a:lstStyle/>
          <a:p>
            <a:pPr algn="ctr"/>
            <a:r>
              <a:rPr lang="en-IN" sz="4400" dirty="0">
                <a:latin typeface="Algerian" panose="04020705040A02060702" pitchFamily="82" charset="0"/>
              </a:rPr>
              <a:t>WHAT IS  VIBROMETER ?</a:t>
            </a:r>
          </a:p>
        </p:txBody>
      </p:sp>
      <p:sp>
        <p:nvSpPr>
          <p:cNvPr id="8" name="TextBox 7">
            <a:extLst>
              <a:ext uri="{FF2B5EF4-FFF2-40B4-BE49-F238E27FC236}">
                <a16:creationId xmlns:a16="http://schemas.microsoft.com/office/drawing/2014/main" id="{B75A6C19-6894-9815-84ED-B598D2571B22}"/>
              </a:ext>
            </a:extLst>
          </p:cNvPr>
          <p:cNvSpPr txBox="1"/>
          <p:nvPr/>
        </p:nvSpPr>
        <p:spPr>
          <a:xfrm>
            <a:off x="313765" y="1398494"/>
            <a:ext cx="8919882" cy="2677656"/>
          </a:xfrm>
          <a:prstGeom prst="rect">
            <a:avLst/>
          </a:prstGeom>
          <a:noFill/>
        </p:spPr>
        <p:txBody>
          <a:bodyPr wrap="square" rtlCol="0">
            <a:spAutoFit/>
          </a:bodyPr>
          <a:lstStyle/>
          <a:p>
            <a:r>
              <a:rPr lang="en-US" sz="2000" b="1" i="0" dirty="0">
                <a:solidFill>
                  <a:schemeClr val="tx1">
                    <a:lumMod val="95000"/>
                  </a:schemeClr>
                </a:solidFill>
                <a:effectLst/>
                <a:latin typeface="Algerian" panose="04020705040A02060702" pitchFamily="82" charset="0"/>
              </a:rPr>
              <a:t>Vibration diagnostics, i.e. vibration and oscillation testing, is one of the fundamentals of the mechanical diagnostics of machines</a:t>
            </a:r>
            <a:r>
              <a:rPr lang="en-US" b="0" i="0" dirty="0">
                <a:solidFill>
                  <a:schemeClr val="tx1">
                    <a:lumMod val="95000"/>
                  </a:schemeClr>
                </a:solidFill>
                <a:effectLst/>
                <a:latin typeface="Lato" panose="020F0502020204030203" pitchFamily="34" charset="0"/>
              </a:rPr>
              <a:t>. </a:t>
            </a:r>
          </a:p>
          <a:p>
            <a:r>
              <a:rPr lang="en-US" b="0" i="0" dirty="0">
                <a:solidFill>
                  <a:schemeClr val="tx1">
                    <a:lumMod val="95000"/>
                  </a:schemeClr>
                </a:solidFill>
                <a:effectLst/>
                <a:latin typeface="Lato" panose="020F0502020204030203" pitchFamily="34" charset="0"/>
              </a:rPr>
              <a:t>It is indispensable when evaluating the balance of a machine and its individual components, including especially the assessment of bearings and concentricity. Moreover, it allows detecting any changes in the state of the machine foundation. Mechanical vibrations are a very fast oscillatory motion of a specific mechanical system around the axis of its equilibrium and they are caused by the inertia of individual elements (reciprocating motion).</a:t>
            </a:r>
            <a:endParaRPr lang="en-IN" dirty="0">
              <a:solidFill>
                <a:schemeClr val="tx1">
                  <a:lumMod val="95000"/>
                </a:schemeClr>
              </a:solidFill>
            </a:endParaRPr>
          </a:p>
        </p:txBody>
      </p:sp>
      <p:pic>
        <p:nvPicPr>
          <p:cNvPr id="2050" name="Picture 2" descr="Scanning Laser Doppler Vibrometer">
            <a:extLst>
              <a:ext uri="{FF2B5EF4-FFF2-40B4-BE49-F238E27FC236}">
                <a16:creationId xmlns:a16="http://schemas.microsoft.com/office/drawing/2014/main" id="{EF6C5725-06EE-5D12-5371-86AACEF11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788" y="3331576"/>
            <a:ext cx="4437529" cy="3183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76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7CD0-ADD5-910B-4250-457642762B61}"/>
              </a:ext>
            </a:extLst>
          </p:cNvPr>
          <p:cNvSpPr>
            <a:spLocks noGrp="1"/>
          </p:cNvSpPr>
          <p:nvPr>
            <p:ph type="title"/>
          </p:nvPr>
        </p:nvSpPr>
        <p:spPr/>
        <p:txBody>
          <a:bodyPr/>
          <a:lstStyle/>
          <a:p>
            <a:r>
              <a:rPr lang="en-IN"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Step</a:t>
            </a:r>
            <a:r>
              <a:rPr lang="en-IN" dirty="0">
                <a:latin typeface="Algerian" panose="04020705040A02060702" pitchFamily="82" charset="0"/>
              </a:rPr>
              <a:t> 1</a:t>
            </a:r>
            <a:r>
              <a:rPr lang="en-IN" dirty="0"/>
              <a:t> : </a:t>
            </a:r>
          </a:p>
        </p:txBody>
      </p:sp>
      <p:sp>
        <p:nvSpPr>
          <p:cNvPr id="3" name="Text Placeholder 2">
            <a:extLst>
              <a:ext uri="{FF2B5EF4-FFF2-40B4-BE49-F238E27FC236}">
                <a16:creationId xmlns:a16="http://schemas.microsoft.com/office/drawing/2014/main" id="{4D472C80-757B-40C0-871E-1FC13F93147A}"/>
              </a:ext>
            </a:extLst>
          </p:cNvPr>
          <p:cNvSpPr>
            <a:spLocks noGrp="1"/>
          </p:cNvSpPr>
          <p:nvPr>
            <p:ph type="body" idx="1"/>
          </p:nvPr>
        </p:nvSpPr>
        <p:spPr/>
        <p:txBody>
          <a:bodyPr/>
          <a:lstStyle/>
          <a:p>
            <a:r>
              <a:rPr lang="en-IN" dirty="0">
                <a:latin typeface="Algerian" panose="04020705040A02060702" pitchFamily="82" charset="0"/>
              </a:rPr>
              <a:t>Changing the and conversion of data set </a:t>
            </a:r>
          </a:p>
        </p:txBody>
      </p:sp>
      <p:sp>
        <p:nvSpPr>
          <p:cNvPr id="4" name="Content Placeholder 3">
            <a:extLst>
              <a:ext uri="{FF2B5EF4-FFF2-40B4-BE49-F238E27FC236}">
                <a16:creationId xmlns:a16="http://schemas.microsoft.com/office/drawing/2014/main" id="{5418DFF8-6A12-C8A9-57A6-6A419C160660}"/>
              </a:ext>
            </a:extLst>
          </p:cNvPr>
          <p:cNvSpPr>
            <a:spLocks noGrp="1"/>
          </p:cNvSpPr>
          <p:nvPr>
            <p:ph sz="half" idx="2"/>
          </p:nvPr>
        </p:nvSpPr>
        <p:spPr/>
        <p:txBody>
          <a:bodyPr>
            <a:normAutofit fontScale="85000" lnSpcReduction="10000"/>
          </a:bodyPr>
          <a:lstStyle/>
          <a:p>
            <a:pPr marL="36900" indent="0">
              <a:buNone/>
            </a:pPr>
            <a:r>
              <a:rPr lang="en-US" sz="1800" dirty="0">
                <a:effectLst/>
                <a:latin typeface="Times" panose="02020603050405020304" pitchFamily="18" charset="0"/>
                <a:ea typeface="Times New Roman" panose="02020603050405020304" pitchFamily="18" charset="0"/>
              </a:rPr>
              <a:t>. The reading of the vibrometer is in continuous numerical and in the time domain the domain required is frequency.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panose="02020603050405020304" pitchFamily="18" charset="0"/>
                <a:ea typeface="Times New Roman" panose="02020603050405020304" pitchFamily="18" charset="0"/>
              </a:rPr>
              <a:t>the data set analysis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panose="02020603050405020304" pitchFamily="18" charset="0"/>
                <a:ea typeface="Times New Roman" panose="02020603050405020304" pitchFamily="18" charset="0"/>
              </a:rPr>
              <a:t>machine learning model check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panose="02020603050405020304" pitchFamily="18" charset="0"/>
                <a:ea typeface="Times New Roman" panose="02020603050405020304" pitchFamily="18" charset="0"/>
              </a:rPr>
              <a:t>transformation of the data values into amplitude and frequency.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panose="02020603050405020304" pitchFamily="18" charset="0"/>
                <a:ea typeface="Times New Roman" panose="02020603050405020304" pitchFamily="18" charset="0"/>
              </a:rPr>
              <a:t>the method of FFT fast Fourier Transform  for discrete data.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6900" indent="0">
              <a:buNone/>
            </a:pPr>
            <a:endParaRPr lang="en-IN" dirty="0"/>
          </a:p>
        </p:txBody>
      </p:sp>
      <p:pic>
        <p:nvPicPr>
          <p:cNvPr id="3074" name="Picture 2" descr="Non-Contact Vibration Sensors: Laser Doppler Vibrometry. Single Point  Vibrometers, Scanning and Rotational Vibrometers, Microscope Based Systems,  Dynamic Stress and Strain, Software and Accessories.">
            <a:extLst>
              <a:ext uri="{FF2B5EF4-FFF2-40B4-BE49-F238E27FC236}">
                <a16:creationId xmlns:a16="http://schemas.microsoft.com/office/drawing/2014/main" id="{05164D60-2EDB-6975-6EB2-74BF83F37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494" y="2074335"/>
            <a:ext cx="3953436" cy="3459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40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D580A5-2713-D2F0-4DC7-D17BDEC74CD4}"/>
              </a:ext>
            </a:extLst>
          </p:cNvPr>
          <p:cNvPicPr>
            <a:picLocks noChangeAspect="1"/>
          </p:cNvPicPr>
          <p:nvPr/>
        </p:nvPicPr>
        <p:blipFill>
          <a:blip r:embed="rId2"/>
          <a:stretch>
            <a:fillRect/>
          </a:stretch>
        </p:blipFill>
        <p:spPr>
          <a:xfrm>
            <a:off x="762000" y="794952"/>
            <a:ext cx="4300575" cy="4530083"/>
          </a:xfrm>
          <a:prstGeom prst="rect">
            <a:avLst/>
          </a:prstGeom>
        </p:spPr>
      </p:pic>
      <p:pic>
        <p:nvPicPr>
          <p:cNvPr id="8" name="Picture 7">
            <a:extLst>
              <a:ext uri="{FF2B5EF4-FFF2-40B4-BE49-F238E27FC236}">
                <a16:creationId xmlns:a16="http://schemas.microsoft.com/office/drawing/2014/main" id="{9F08BA40-AFEC-4D2D-7C8F-AE6AC7694DF2}"/>
              </a:ext>
            </a:extLst>
          </p:cNvPr>
          <p:cNvPicPr>
            <a:picLocks noChangeAspect="1"/>
          </p:cNvPicPr>
          <p:nvPr/>
        </p:nvPicPr>
        <p:blipFill>
          <a:blip r:embed="rId3"/>
          <a:stretch>
            <a:fillRect/>
          </a:stretch>
        </p:blipFill>
        <p:spPr>
          <a:xfrm>
            <a:off x="5914108" y="2439724"/>
            <a:ext cx="5004904" cy="796535"/>
          </a:xfrm>
          <a:prstGeom prst="rect">
            <a:avLst/>
          </a:prstGeom>
        </p:spPr>
      </p:pic>
      <p:sp>
        <p:nvSpPr>
          <p:cNvPr id="9" name="TextBox 8">
            <a:extLst>
              <a:ext uri="{FF2B5EF4-FFF2-40B4-BE49-F238E27FC236}">
                <a16:creationId xmlns:a16="http://schemas.microsoft.com/office/drawing/2014/main" id="{9EEC2923-741D-B784-12A3-CBC5EE8508CB}"/>
              </a:ext>
            </a:extLst>
          </p:cNvPr>
          <p:cNvSpPr txBox="1"/>
          <p:nvPr/>
        </p:nvSpPr>
        <p:spPr>
          <a:xfrm>
            <a:off x="6096000" y="3747247"/>
            <a:ext cx="4222376" cy="369332"/>
          </a:xfrm>
          <a:prstGeom prst="rect">
            <a:avLst/>
          </a:prstGeom>
          <a:noFill/>
        </p:spPr>
        <p:txBody>
          <a:bodyPr wrap="square" rtlCol="0">
            <a:spAutoFit/>
          </a:bodyPr>
          <a:lstStyle/>
          <a:p>
            <a:r>
              <a:rPr lang="en-IN" dirty="0"/>
              <a:t>The data units and the converted units </a:t>
            </a:r>
          </a:p>
        </p:txBody>
      </p:sp>
    </p:spTree>
    <p:extLst>
      <p:ext uri="{BB962C8B-B14F-4D97-AF65-F5344CB8AC3E}">
        <p14:creationId xmlns:p14="http://schemas.microsoft.com/office/powerpoint/2010/main" val="275137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21EF44-E006-D8D0-1C7D-CEBDEF5F69E2}"/>
              </a:ext>
            </a:extLst>
          </p:cNvPr>
          <p:cNvSpPr txBox="1"/>
          <p:nvPr/>
        </p:nvSpPr>
        <p:spPr>
          <a:xfrm>
            <a:off x="2985247" y="708212"/>
            <a:ext cx="4625788" cy="707886"/>
          </a:xfrm>
          <a:prstGeom prst="rect">
            <a:avLst/>
          </a:prstGeom>
          <a:noFill/>
        </p:spPr>
        <p:txBody>
          <a:bodyPr wrap="square" rtlCol="0">
            <a:spAutoFit/>
          </a:bodyPr>
          <a:lstStyle/>
          <a:p>
            <a:r>
              <a:rPr lang="en-IN" sz="4000" dirty="0">
                <a:latin typeface="Algerian" panose="04020705040A02060702" pitchFamily="82" charset="0"/>
              </a:rPr>
              <a:t>  </a:t>
            </a:r>
            <a:r>
              <a:rPr lang="en-IN" sz="4000" u="sng" dirty="0">
                <a:latin typeface="Algerian" panose="04020705040A02060702" pitchFamily="82" charset="0"/>
              </a:rPr>
              <a:t>Model building </a:t>
            </a:r>
            <a:r>
              <a:rPr lang="en-IN" sz="4000" dirty="0">
                <a:latin typeface="Algerian" panose="04020705040A02060702" pitchFamily="82" charset="0"/>
              </a:rPr>
              <a:t>: </a:t>
            </a:r>
          </a:p>
        </p:txBody>
      </p:sp>
      <p:sp>
        <p:nvSpPr>
          <p:cNvPr id="7" name="TextBox 6">
            <a:extLst>
              <a:ext uri="{FF2B5EF4-FFF2-40B4-BE49-F238E27FC236}">
                <a16:creationId xmlns:a16="http://schemas.microsoft.com/office/drawing/2014/main" id="{C92D5EF3-53F3-A847-2545-4FE5C64B1FB0}"/>
              </a:ext>
            </a:extLst>
          </p:cNvPr>
          <p:cNvSpPr txBox="1"/>
          <p:nvPr/>
        </p:nvSpPr>
        <p:spPr>
          <a:xfrm>
            <a:off x="461682" y="1954305"/>
            <a:ext cx="9672918" cy="369332"/>
          </a:xfrm>
          <a:prstGeom prst="rect">
            <a:avLst/>
          </a:prstGeom>
          <a:noFill/>
        </p:spPr>
        <p:txBody>
          <a:bodyPr wrap="square" rtlCol="0">
            <a:spAutoFit/>
          </a:bodyPr>
          <a:lstStyle/>
          <a:p>
            <a:r>
              <a:rPr lang="en-IN" dirty="0">
                <a:solidFill>
                  <a:schemeClr val="tx1">
                    <a:lumMod val="95000"/>
                  </a:schemeClr>
                </a:solidFill>
              </a:rPr>
              <a:t> </a:t>
            </a:r>
            <a:endParaRPr lang="en-IN" sz="2800" dirty="0">
              <a:solidFill>
                <a:schemeClr val="tx1">
                  <a:lumMod val="95000"/>
                </a:schemeClr>
              </a:solidFill>
              <a:latin typeface="Algerian" panose="04020705040A02060702" pitchFamily="82" charset="0"/>
            </a:endParaRPr>
          </a:p>
        </p:txBody>
      </p:sp>
      <p:pic>
        <p:nvPicPr>
          <p:cNvPr id="3" name="Picture 2">
            <a:extLst>
              <a:ext uri="{FF2B5EF4-FFF2-40B4-BE49-F238E27FC236}">
                <a16:creationId xmlns:a16="http://schemas.microsoft.com/office/drawing/2014/main" id="{65896958-13F2-16CB-189D-DF37AF5333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4188" y="1562772"/>
            <a:ext cx="4249271" cy="4821506"/>
          </a:xfrm>
          <a:prstGeom prst="rect">
            <a:avLst/>
          </a:prstGeom>
          <a:noFill/>
          <a:ln>
            <a:noFill/>
          </a:ln>
        </p:spPr>
      </p:pic>
    </p:spTree>
    <p:extLst>
      <p:ext uri="{BB962C8B-B14F-4D97-AF65-F5344CB8AC3E}">
        <p14:creationId xmlns:p14="http://schemas.microsoft.com/office/powerpoint/2010/main" val="3803527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{A19B56DA-8D2E-4182-9196-D498B13D0AA1}tf11665031_win32</Template>
  <TotalTime>204</TotalTime>
  <Words>1107</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21</vt:i4>
      </vt:variant>
    </vt:vector>
  </HeadingPairs>
  <TitlesOfParts>
    <vt:vector size="37" baseType="lpstr">
      <vt:lpstr>Algerian</vt:lpstr>
      <vt:lpstr>Arial</vt:lpstr>
      <vt:lpstr>Arial</vt:lpstr>
      <vt:lpstr>Arial Narrow</vt:lpstr>
      <vt:lpstr>Arial Nova</vt:lpstr>
      <vt:lpstr>Arial Nova Light</vt:lpstr>
      <vt:lpstr>Baskerville Old Face</vt:lpstr>
      <vt:lpstr>Bell MT</vt:lpstr>
      <vt:lpstr>Calibri</vt:lpstr>
      <vt:lpstr>Lato</vt:lpstr>
      <vt:lpstr>Sitka Heading</vt:lpstr>
      <vt:lpstr>Sitka Small</vt:lpstr>
      <vt:lpstr>Times</vt:lpstr>
      <vt:lpstr>Times New Roman</vt:lpstr>
      <vt:lpstr>Wingdings 2</vt:lpstr>
      <vt:lpstr>SlateVTI</vt:lpstr>
      <vt:lpstr>Vibrations Signal  Analysis  of Cantilever Beam  Using Machine Learning </vt:lpstr>
      <vt:lpstr>outline: </vt:lpstr>
      <vt:lpstr>PowerPoint Presentation</vt:lpstr>
      <vt:lpstr>PowerPoint Presentation</vt:lpstr>
      <vt:lpstr>ROADMAP  </vt:lpstr>
      <vt:lpstr>PowerPoint Presentation</vt:lpstr>
      <vt:lpstr>Step 1 : </vt:lpstr>
      <vt:lpstr>PowerPoint Presentation</vt:lpstr>
      <vt:lpstr>PowerPoint Presentation</vt:lpstr>
      <vt:lpstr>PowerPoint Presentation</vt:lpstr>
      <vt:lpstr>Discrete Value Dataset representation the normal spread and SVM results       SVM modelling is not able to predict the correct and accurate result with an accuracy of nearly 57.67%       </vt:lpstr>
      <vt:lpstr>    oscillation of values .        </vt:lpstr>
      <vt:lpstr>PowerPoint Presentation</vt:lpstr>
      <vt:lpstr>PowerPoint Presentation</vt:lpstr>
      <vt:lpstr>PowerPoint Presentation</vt:lpstr>
      <vt:lpstr>PowerPoint Presentation</vt:lpstr>
      <vt:lpstr>Expected outcome vs our outcome </vt:lpstr>
      <vt:lpstr>1The future scope of the proposed model can be used for detecting earthquake, the age or quality check of dams, bridges, railway lines etc . This will check and also inform about the natural disasters which will be a helpful and reduce of losses of life and property.  .2  If in future the dataset is in form image , the image processing including the concept of deep learning and CNN can be used and implemented to get the results , the CNN will directly able to identify the strength of structure through images .  </vt:lpstr>
      <vt:lpstr>Learning outcome :   different domain knowledge    machine learning is versatile  vibration reading   fft transformation   time and frequency   accuracy  , SVm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VIBROMETER AUTOMATION SYSTEM</dc:title>
  <dc:creator>lalisharma1605@gmail.com</dc:creator>
  <cp:lastModifiedBy>lalisharma1605@gmail.com</cp:lastModifiedBy>
  <cp:revision>72</cp:revision>
  <dcterms:created xsi:type="dcterms:W3CDTF">2022-09-20T11:19:47Z</dcterms:created>
  <dcterms:modified xsi:type="dcterms:W3CDTF">2022-11-08T15:48:01Z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