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602C-E48F-40C8-9339-70827DAF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769C9-171D-4FD1-B6D3-2B2CCF2BA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F959-0C8F-48CE-8750-2DA8ABAB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3B6-ED46-4CE8-B760-C3310CC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E1A9-7853-48BB-8832-3743C5D3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593C-E3FD-4EBC-B8E2-65E6A105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B9F7-18EF-40A7-AC0D-AC6E4D37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A63C-D99C-48F9-A987-92F885E2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F1FB4-CE6A-455B-8543-098807B6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AED5-404F-453C-9421-63CC7AF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8BEDD-A340-4981-B44F-087D0F3DA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F835-098E-4DDF-97F5-60E15257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DE30-3077-42C4-A92D-381C4B6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034A-6D43-433E-8CB0-7BF623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BDBF-9E02-43DC-B941-AE1119DD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8771-6DE2-419B-90CC-869DC4A6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0D01-9603-40C9-B4D9-2600CE6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B003-DFD5-425F-8769-76FB601F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FEA4-20F1-422B-8E56-BCAC0006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7070-2339-48B6-9B68-E19DD993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5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5369-DE51-472D-BE60-3CBC3190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35FF-0E20-4D24-A3C7-188589C0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C1AD-D327-4785-83E2-CADF1169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0BB5-F2A4-42B0-B45D-02AB25E1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7820-DE8E-4A93-9EA1-4D8E3077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3697-17E9-412C-8E98-A9068809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BCE0-0E39-4421-B963-0E750A254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E4DF-C9AC-488A-9068-6A0864EF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1807-0AE2-4B87-A445-7C45078D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D73FA-7909-433A-A0FB-84378A70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7D1F-1A2A-4964-BC30-D2FFFB15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5B8B-8E04-4573-AB5C-43BBDD3A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398B-55AD-4E82-8129-0C570D74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B5677-7905-467D-B115-176F4BBC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439E9-1BDD-4A77-BA40-739513A6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2F35-2AA3-4CFA-84DC-90AD47474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D1AB0-0F6C-4B6F-87A9-DABA95F2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68751-7069-4AD3-8801-4D28FAE3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EAB6F-7CA7-4EEB-B7ED-755E91EE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BC61-DB82-4E68-BD1F-5DB6DF5F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DDFD3-0E4E-42F0-AC4C-14F1861B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A46D8-D70E-4D2D-867D-99F45478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01A94-7139-4D9E-8A10-41D9427E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0AFE-B6C2-47EB-8D23-23815557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3A346-E140-4A50-902D-00CE0287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55F7-703F-42FA-B62B-CFFDF981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84B-1F79-46A2-BB7F-ED7CC22B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2565-1AF3-4298-A654-DBFF7E4F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046E-93BC-4998-9DF4-06A37D1CF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2D34-1307-49E5-A6C7-9A225844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5D43B-9888-4E1E-A986-54F891BA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29893-C042-474C-9E27-CA56C5FF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957E-9478-4A3C-A83C-FB9E7ED8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6BC4B-9E32-4BD3-9A2E-3EE7BA4EE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7273-A5B6-4272-915D-16669BA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4038C-DFC6-4CC1-B496-EB777BAA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DBD5F-DE49-4C87-92BC-9575AEBB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E4BE-D807-4A93-AE47-D499CD9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77EEB-8431-4255-90C9-23E132B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7F72D-C93C-4FF1-92E2-A9AE5280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295A-59A6-427E-8CEE-B05105314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F532-F2ED-484F-8883-D258BAD53E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FB2E-F5A6-4043-9EB9-758CC4204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83FC-E6D1-4D8C-9C89-577C10A1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3AF7-27C6-4167-AC39-6BC2470C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9.png"/><Relationship Id="rId21" Type="http://schemas.openxmlformats.org/officeDocument/2006/relationships/tags" Target="../tags/tag21.xml"/><Relationship Id="rId34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7.png"/><Relationship Id="rId50" Type="http://schemas.openxmlformats.org/officeDocument/2006/relationships/image" Target="../media/image20.png"/><Relationship Id="rId55" Type="http://schemas.openxmlformats.org/officeDocument/2006/relationships/image" Target="../media/image25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10.png"/><Relationship Id="rId45" Type="http://schemas.openxmlformats.org/officeDocument/2006/relationships/image" Target="../media/image15.png"/><Relationship Id="rId53" Type="http://schemas.openxmlformats.org/officeDocument/2006/relationships/image" Target="../media/image23.png"/><Relationship Id="rId58" Type="http://schemas.openxmlformats.org/officeDocument/2006/relationships/image" Target="../media/image28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18.png"/><Relationship Id="rId56" Type="http://schemas.openxmlformats.org/officeDocument/2006/relationships/image" Target="../media/image26.png"/><Relationship Id="rId8" Type="http://schemas.openxmlformats.org/officeDocument/2006/relationships/tags" Target="../tags/tag8.xml"/><Relationship Id="rId51" Type="http://schemas.openxmlformats.org/officeDocument/2006/relationships/image" Target="../media/image21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3.png"/><Relationship Id="rId38" Type="http://schemas.openxmlformats.org/officeDocument/2006/relationships/image" Target="../media/image8.png"/><Relationship Id="rId46" Type="http://schemas.openxmlformats.org/officeDocument/2006/relationships/image" Target="../media/image16.png"/><Relationship Id="rId20" Type="http://schemas.openxmlformats.org/officeDocument/2006/relationships/tags" Target="../tags/tag20.xml"/><Relationship Id="rId41" Type="http://schemas.openxmlformats.org/officeDocument/2006/relationships/image" Target="../media/image11.png"/><Relationship Id="rId54" Type="http://schemas.openxmlformats.org/officeDocument/2006/relationships/image" Target="../media/image2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6.png"/><Relationship Id="rId49" Type="http://schemas.openxmlformats.org/officeDocument/2006/relationships/image" Target="../media/image19.png"/><Relationship Id="rId57" Type="http://schemas.openxmlformats.org/officeDocument/2006/relationships/image" Target="../media/image27.png"/><Relationship Id="rId10" Type="http://schemas.openxmlformats.org/officeDocument/2006/relationships/tags" Target="../tags/tag10.xml"/><Relationship Id="rId31" Type="http://schemas.openxmlformats.org/officeDocument/2006/relationships/image" Target="../media/image1.png"/><Relationship Id="rId44" Type="http://schemas.openxmlformats.org/officeDocument/2006/relationships/image" Target="../media/image14.png"/><Relationship Id="rId5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image" Target="../media/image38.png"/><Relationship Id="rId21" Type="http://schemas.openxmlformats.org/officeDocument/2006/relationships/tags" Target="../tags/tag50.xml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tags" Target="../tags/tag34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tags" Target="../tags/tag37.xml"/><Relationship Id="rId51" Type="http://schemas.openxmlformats.org/officeDocument/2006/relationships/image" Target="../media/image50.png"/><Relationship Id="rId3" Type="http://schemas.openxmlformats.org/officeDocument/2006/relationships/tags" Target="../tags/tag32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tags" Target="../tags/tag49.xml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tags" Target="../tags/tag39.xml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\documentclass{article}&#10;\usepackage[dvipsnames]{xcolor}&#10;\usepackage{amsmath}&#10;\pagestyle{empty}&#10;\begin{document}&#10;&#10;- Builds or Modifies a \texttt{\color{NavyBlue} FunctionalizedConfiguration}&#10;&#10;\end{document}" title="IguanaTex Bitmap Display">
            <a:extLst>
              <a:ext uri="{FF2B5EF4-FFF2-40B4-BE49-F238E27FC236}">
                <a16:creationId xmlns:a16="http://schemas.microsoft.com/office/drawing/2014/main" id="{392AA898-0B61-441F-9239-68B26C1FF4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" y="1582713"/>
            <a:ext cx="4060945" cy="158112"/>
          </a:xfrm>
          <a:prstGeom prst="rect">
            <a:avLst/>
          </a:prstGeom>
        </p:spPr>
      </p:pic>
      <p:pic>
        <p:nvPicPr>
          <p:cNvPr id="23" name="Picture 22" descr="\documentclass{article}&#10;\usepackage[dvipsnames]{xcolor}&#10;\usepackage{amsmath}&#10;\pagestyle{empty}&#10;\begin{document}&#10;&#10;All {\color{BrickRed} HOODLT configurations} &#10;&#10;&#10;\end{document}" title="IguanaTex Bitmap Display">
            <a:extLst>
              <a:ext uri="{FF2B5EF4-FFF2-40B4-BE49-F238E27FC236}">
                <a16:creationId xmlns:a16="http://schemas.microsoft.com/office/drawing/2014/main" id="{5F4C5DD6-313B-4682-A821-A76D626178F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7" y="122695"/>
            <a:ext cx="3126856" cy="233143"/>
          </a:xfrm>
          <a:prstGeom prst="rect">
            <a:avLst/>
          </a:prstGeom>
        </p:spPr>
      </p:pic>
      <p:pic>
        <p:nvPicPr>
          <p:cNvPr id="29" name="Picture 28" descr="\documentclass{article}&#10;\usepackage[dvipsnames]{xcolor}&#10;\usepackage{amsmath}&#10;\pagestyle{empty}&#10;\begin{document}&#10;&#10;are {\color{PineGreen} built from}&#10;&#10;\end{document}" title="IguanaTex Bitmap Display">
            <a:extLst>
              <a:ext uri="{FF2B5EF4-FFF2-40B4-BE49-F238E27FC236}">
                <a16:creationId xmlns:a16="http://schemas.microsoft.com/office/drawing/2014/main" id="{3E123181-FC62-4CA3-B8A9-1993294853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76" y="427220"/>
            <a:ext cx="1526857" cy="18133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B3F88FC-532A-4D82-BA2E-52DF6F97B628}"/>
              </a:ext>
            </a:extLst>
          </p:cNvPr>
          <p:cNvGrpSpPr/>
          <p:nvPr/>
        </p:nvGrpSpPr>
        <p:grpSpPr>
          <a:xfrm>
            <a:off x="208710" y="1108089"/>
            <a:ext cx="4162764" cy="2533468"/>
            <a:chOff x="1772815" y="1076004"/>
            <a:chExt cx="4162764" cy="2320911"/>
          </a:xfrm>
        </p:grpSpPr>
        <p:pic>
          <p:nvPicPr>
            <p:cNvPr id="9" name="Picture 8" descr="\documentclass{article}&#10;\usepackage[dvipsnames]{xcolor}&#10;\usepackage{amsmath}&#10;\pagestyle{empty}&#10;\begin{document}&#10;&#10;class \texttt{\color{NavyBlue} ConfigurationBuilder}&#10;&#10;\end{document}" title="IguanaTex Bitmap Display">
              <a:extLst>
                <a:ext uri="{FF2B5EF4-FFF2-40B4-BE49-F238E27FC236}">
                  <a16:creationId xmlns:a16="http://schemas.microsoft.com/office/drawing/2014/main" id="{A4825069-465A-4219-8537-76230948FFAF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935" y="1163032"/>
              <a:ext cx="3230476" cy="23314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203A0-22A3-4079-8EF4-9AE48A542AFE}"/>
                </a:ext>
              </a:extLst>
            </p:cNvPr>
            <p:cNvSpPr/>
            <p:nvPr/>
          </p:nvSpPr>
          <p:spPr>
            <a:xfrm>
              <a:off x="1772815" y="1076004"/>
              <a:ext cx="4162764" cy="232091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12AC96-DF95-498E-9576-D5EF22800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72815" y="1436914"/>
              <a:ext cx="4162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documentclass{article}&#10;\usepackage[dvipsnames]{xcolor}&#10;\usepackage{amsmath}&#10;\pagestyle{empty}&#10;\begin{document}&#10;&#10;&#10;\begin{itemize}&#10;\item{\texttt{add\_nc}: Builds and adds {\color{NavyBlue} FunctionalizedParticle}}&#10;\item{\texttt{add\_substrate}: Adds a substrate}&#10;\item{\texttt{add\_reinit\_nc}: Modifies a \texttt{\color{NavyBlue}FunctionalizedParticle} object.}&#10;\item{\texttt{add\_bond}: Adds a bond between NC centers.}&#10;\item{\texttt{add\_solvent}: Adds explicit solvent.}&#10;\item{\texttt{build\_lattice}:Builds a NC superlattice} &#10;&#10;\end{itemize}&#10;&#10;\end{document}" title="IguanaTex Bitmap Display">
            <a:extLst>
              <a:ext uri="{FF2B5EF4-FFF2-40B4-BE49-F238E27FC236}">
                <a16:creationId xmlns:a16="http://schemas.microsoft.com/office/drawing/2014/main" id="{F29E2FEF-9FCB-41FA-80B1-144F570825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9" y="1829912"/>
            <a:ext cx="3821791" cy="1495775"/>
          </a:xfrm>
          <a:prstGeom prst="rect">
            <a:avLst/>
          </a:prstGeom>
        </p:spPr>
      </p:pic>
      <p:pic>
        <p:nvPicPr>
          <p:cNvPr id="49" name="Picture 48" descr="\documentclass{article}&#10;\usepackage[dvipsnames]{xcolor}&#10;\usepackage{amsmath}&#10;\pagestyle{empty}&#10;\begin{document}&#10;&#10;{\color{magenta} self}.conf&#10;&#10;\end{document}" title="IguanaTex Bitmap Display">
            <a:extLst>
              <a:ext uri="{FF2B5EF4-FFF2-40B4-BE49-F238E27FC236}">
                <a16:creationId xmlns:a16="http://schemas.microsoft.com/office/drawing/2014/main" id="{6BDB5F4D-336D-4DDE-8EB8-C68A445EA0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893" y="1932980"/>
            <a:ext cx="646348" cy="131255"/>
          </a:xfrm>
          <a:prstGeom prst="rect">
            <a:avLst/>
          </a:prstGeom>
        </p:spPr>
      </p:pic>
      <p:sp>
        <p:nvSpPr>
          <p:cNvPr id="50" name="Arrow: Down 49">
            <a:extLst>
              <a:ext uri="{FF2B5EF4-FFF2-40B4-BE49-F238E27FC236}">
                <a16:creationId xmlns:a16="http://schemas.microsoft.com/office/drawing/2014/main" id="{E7CD5363-5626-4134-BF40-15D65E1CA6C0}"/>
              </a:ext>
            </a:extLst>
          </p:cNvPr>
          <p:cNvSpPr/>
          <p:nvPr/>
        </p:nvSpPr>
        <p:spPr>
          <a:xfrm>
            <a:off x="2622884" y="3337744"/>
            <a:ext cx="45719" cy="13125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3E9AFE-602C-4181-8B7A-ECA8D1306AEA}"/>
              </a:ext>
            </a:extLst>
          </p:cNvPr>
          <p:cNvGrpSpPr/>
          <p:nvPr/>
        </p:nvGrpSpPr>
        <p:grpSpPr>
          <a:xfrm>
            <a:off x="208710" y="4244862"/>
            <a:ext cx="4163441" cy="1030425"/>
            <a:chOff x="157123" y="4196096"/>
            <a:chExt cx="4163441" cy="103042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F302649-C776-4F46-BBCA-E21C0489B4C9}"/>
                </a:ext>
              </a:extLst>
            </p:cNvPr>
            <p:cNvGrpSpPr/>
            <p:nvPr/>
          </p:nvGrpSpPr>
          <p:grpSpPr>
            <a:xfrm>
              <a:off x="157123" y="4196096"/>
              <a:ext cx="4163441" cy="1030425"/>
              <a:chOff x="200012" y="3964069"/>
              <a:chExt cx="4163441" cy="1030425"/>
            </a:xfrm>
          </p:grpSpPr>
          <p:pic>
            <p:nvPicPr>
              <p:cNvPr id="74" name="Picture 73" descr="\documentclass{article}&#10;\usepackage[dvipsnames]{xcolor}&#10;\usepackage{amsmath}&#10;\pagestyle{empty}&#10;\begin{document}&#10;&#10;function \color{MidnightBlue} \texttt{save\_config}&#10;&#10;\end{document}" title="IguanaTex Bitmap Display">
                <a:extLst>
                  <a:ext uri="{FF2B5EF4-FFF2-40B4-BE49-F238E27FC236}">
                    <a16:creationId xmlns:a16="http://schemas.microsoft.com/office/drawing/2014/main" id="{7D48FFE0-1CF2-4C6E-99E5-ADEEB23A677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431" y="4022562"/>
                <a:ext cx="2403047" cy="236190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ADC814-4FF2-4F17-962D-8D515EEC0D64}"/>
                  </a:ext>
                </a:extLst>
              </p:cNvPr>
              <p:cNvSpPr/>
              <p:nvPr/>
            </p:nvSpPr>
            <p:spPr>
              <a:xfrm>
                <a:off x="200012" y="3964069"/>
                <a:ext cx="4162764" cy="103042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316D035-E23A-4B97-9E43-CA1A40DD3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9" y="4255362"/>
                <a:ext cx="41627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65" descr="\documentclass{article}&#10;\usepackage[dvipsnames]{xcolor}&#10;\usepackage{amsmath}&#10;\pagestyle{empty}&#10;\begin{document}&#10;&#10;- Saves a \texttt{\color{NavyBlue} FunctionalizedConfiguration}&#10;&#10;&#10;\end{document}" title="IguanaTex Bitmap Display">
              <a:extLst>
                <a:ext uri="{FF2B5EF4-FFF2-40B4-BE49-F238E27FC236}">
                  <a16:creationId xmlns:a16="http://schemas.microsoft.com/office/drawing/2014/main" id="{1F852306-DCCA-47F9-B72A-C068A6E85AAE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19" y="4499527"/>
              <a:ext cx="3107168" cy="158112"/>
            </a:xfrm>
            <a:prstGeom prst="rect">
              <a:avLst/>
            </a:prstGeom>
          </p:spPr>
        </p:pic>
        <p:pic>
          <p:nvPicPr>
            <p:cNvPr id="70" name="Picture 69" descr="\documentclass{article}&#10;\usepackage[dvipsnames]{xcolor}&#10;\usepackage{amsmath}&#10;\pagestyle{empty}&#10;\begin{document}&#10;&#10;&#10;\begin{itemize}&#10;\item{gsd file}&#10;\item{pickle object}&#10;\end{itemize}&#10;&#10;\end{document}" title="IguanaTex Bitmap Display">
              <a:extLst>
                <a:ext uri="{FF2B5EF4-FFF2-40B4-BE49-F238E27FC236}">
                  <a16:creationId xmlns:a16="http://schemas.microsoft.com/office/drawing/2014/main" id="{ECA9EDAF-4D69-4F17-89ED-F38355675BCF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78" y="4742174"/>
              <a:ext cx="883225" cy="399811"/>
            </a:xfrm>
            <a:prstGeom prst="rect">
              <a:avLst/>
            </a:prstGeom>
          </p:spPr>
        </p:pic>
      </p:grpSp>
      <p:sp>
        <p:nvSpPr>
          <p:cNvPr id="71" name="Arrow: Down 70">
            <a:extLst>
              <a:ext uri="{FF2B5EF4-FFF2-40B4-BE49-F238E27FC236}">
                <a16:creationId xmlns:a16="http://schemas.microsoft.com/office/drawing/2014/main" id="{EC564976-324E-4439-A493-DEE60A43C25E}"/>
              </a:ext>
            </a:extLst>
          </p:cNvPr>
          <p:cNvSpPr/>
          <p:nvPr/>
        </p:nvSpPr>
        <p:spPr>
          <a:xfrm>
            <a:off x="1988988" y="3732627"/>
            <a:ext cx="224590" cy="37802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 descr="\documentclass{article}&#10;\usepackage[dvipsnames]{xcolor}&#10;\usepackage{amsmath}&#10;\pagestyle{empty}&#10;\begin{document}&#10;&#10;\texttt{\color{NavyBlue}LatticeFunctionalizedConfiguration}&#10;&#10;&#10;\end{document}" title="IguanaTex Bitmap Display">
            <a:extLst>
              <a:ext uri="{FF2B5EF4-FFF2-40B4-BE49-F238E27FC236}">
                <a16:creationId xmlns:a16="http://schemas.microsoft.com/office/drawing/2014/main" id="{ACACB67D-B519-4D5B-9E99-53F60B4D95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43" y="3503541"/>
            <a:ext cx="2599844" cy="124053"/>
          </a:xfrm>
          <a:prstGeom prst="rect">
            <a:avLst/>
          </a:prstGeom>
        </p:spPr>
      </p:pic>
      <p:sp>
        <p:nvSpPr>
          <p:cNvPr id="85" name="Arrow: Down 84">
            <a:extLst>
              <a:ext uri="{FF2B5EF4-FFF2-40B4-BE49-F238E27FC236}">
                <a16:creationId xmlns:a16="http://schemas.microsoft.com/office/drawing/2014/main" id="{EE7FA711-F4E2-45D2-BE5E-3EC7047E617E}"/>
              </a:ext>
            </a:extLst>
          </p:cNvPr>
          <p:cNvSpPr/>
          <p:nvPr/>
        </p:nvSpPr>
        <p:spPr>
          <a:xfrm>
            <a:off x="3767277" y="1775046"/>
            <a:ext cx="45719" cy="131255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0CC58250-E710-421D-9DEE-039A6FF495CF}"/>
              </a:ext>
            </a:extLst>
          </p:cNvPr>
          <p:cNvSpPr/>
          <p:nvPr/>
        </p:nvSpPr>
        <p:spPr>
          <a:xfrm>
            <a:off x="1919751" y="669807"/>
            <a:ext cx="224590" cy="37802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B2780C5-7190-41EA-975C-B17A51501346}"/>
              </a:ext>
            </a:extLst>
          </p:cNvPr>
          <p:cNvGrpSpPr/>
          <p:nvPr/>
        </p:nvGrpSpPr>
        <p:grpSpPr>
          <a:xfrm>
            <a:off x="7995381" y="43020"/>
            <a:ext cx="4163441" cy="1509275"/>
            <a:chOff x="6096000" y="135041"/>
            <a:chExt cx="4163441" cy="150927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C0AAD1F-E1CF-4FBD-8781-5F2CF5C4655F}"/>
                </a:ext>
              </a:extLst>
            </p:cNvPr>
            <p:cNvSpPr/>
            <p:nvPr/>
          </p:nvSpPr>
          <p:spPr>
            <a:xfrm>
              <a:off x="6096000" y="135041"/>
              <a:ext cx="4162764" cy="150927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0693A4-59BC-4429-9B30-706F26E6E9C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677" y="426334"/>
              <a:ext cx="4162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103" descr="\documentclass{article}&#10;\usepackage[dvipsnames]{xcolor}&#10;\usepackage{amsmath}&#10;\pagestyle{empty}&#10;\begin{document}&#10;&#10;class \texttt{\color{NavyBlue} SystemEntity}&#10;&#10;\end{document}" title="IguanaTex Bitmap Display">
              <a:extLst>
                <a:ext uri="{FF2B5EF4-FFF2-40B4-BE49-F238E27FC236}">
                  <a16:creationId xmlns:a16="http://schemas.microsoft.com/office/drawing/2014/main" id="{B8D84ACC-EB24-4692-9A42-B29AD760C0B7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959" y="186653"/>
              <a:ext cx="2171429" cy="254495"/>
            </a:xfrm>
            <a:prstGeom prst="rect">
              <a:avLst/>
            </a:prstGeom>
          </p:spPr>
        </p:pic>
        <p:pic>
          <p:nvPicPr>
            <p:cNvPr id="110" name="Picture 109" descr="\documentclass{article}&#10;\usepackage[dvipsnames]{xcolor}&#10;\usepackage{amsmath}&#10;\pagestyle{empty}&#10;\begin{document}&#10;&#10;- Manages output and HOOMD-Blue Interaction.&#10;&#10;\end{document}" title="IguanaTex Bitmap Display">
              <a:extLst>
                <a:ext uri="{FF2B5EF4-FFF2-40B4-BE49-F238E27FC236}">
                  <a16:creationId xmlns:a16="http://schemas.microsoft.com/office/drawing/2014/main" id="{A33B05B0-2C93-4C2E-9CED-F6405D2D2DD5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510" y="666016"/>
              <a:ext cx="3665153" cy="154032"/>
            </a:xfrm>
            <a:prstGeom prst="rect">
              <a:avLst/>
            </a:prstGeom>
          </p:spPr>
        </p:pic>
        <p:pic>
          <p:nvPicPr>
            <p:cNvPr id="113" name="Picture 112" descr="\documentclass{article}&#10;\usepackage[dvipsnames]{xcolor}&#10;\usepackage{amsmath}&#10;\pagestyle{empty}&#10;\begin{document}&#10;&#10;(Abstract)&#10;\end{document}" title="IguanaTex Bitmap Display">
              <a:extLst>
                <a:ext uri="{FF2B5EF4-FFF2-40B4-BE49-F238E27FC236}">
                  <a16:creationId xmlns:a16="http://schemas.microsoft.com/office/drawing/2014/main" id="{2886AAC4-957E-4F6E-9E94-A406210845C5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510" y="470077"/>
              <a:ext cx="744660" cy="170353"/>
            </a:xfrm>
            <a:prstGeom prst="rect">
              <a:avLst/>
            </a:prstGeom>
          </p:spPr>
        </p:pic>
        <p:pic>
          <p:nvPicPr>
            <p:cNvPr id="120" name="Picture 119" descr="\documentclass{article}&#10;\usepackage[dvipsnames]{xcolor}&#10;\usepackage{amsmath}&#10;\pagestyle{empty}&#10;\begin{document}&#10;&#10;&#10;\begin{itemize}&#10;\item{\texttt{make\_snapshot}: returns a HOOMD-blue {\em snapshot}.}&#10;\item{\texttt{add\_to\_snap}: Adds to a HOOMD-blue {\em snapshot}.}&#10;\item{\texttt{apply\_units}: sets the units for the system.} &#10;&#10;\end{itemize}&#10;&#10;\end{document}" title="IguanaTex Bitmap Display">
              <a:extLst>
                <a:ext uri="{FF2B5EF4-FFF2-40B4-BE49-F238E27FC236}">
                  <a16:creationId xmlns:a16="http://schemas.microsoft.com/office/drawing/2014/main" id="{5357AC6C-D8A5-4EAE-9AD1-0803F8FE5EA9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572" y="869833"/>
              <a:ext cx="3170340" cy="677942"/>
            </a:xfrm>
            <a:prstGeom prst="rect">
              <a:avLst/>
            </a:prstGeom>
          </p:spPr>
        </p:pic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4AAEB89-2FFE-46E3-8DD7-A045DE29AC17}"/>
              </a:ext>
            </a:extLst>
          </p:cNvPr>
          <p:cNvCxnSpPr>
            <a:cxnSpLocks/>
          </p:cNvCxnSpPr>
          <p:nvPr/>
        </p:nvCxnSpPr>
        <p:spPr>
          <a:xfrm flipV="1">
            <a:off x="9323721" y="1534507"/>
            <a:ext cx="0" cy="89784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9BF6AE0-55D2-42F5-9C81-031C7B1BAC0F}"/>
              </a:ext>
            </a:extLst>
          </p:cNvPr>
          <p:cNvGrpSpPr/>
          <p:nvPr/>
        </p:nvGrpSpPr>
        <p:grpSpPr>
          <a:xfrm>
            <a:off x="7455988" y="2422433"/>
            <a:ext cx="4163441" cy="1030425"/>
            <a:chOff x="5602449" y="172662"/>
            <a:chExt cx="4163441" cy="103042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5AFAAF4-1560-4C85-857B-E13AB66A6F91}"/>
                </a:ext>
              </a:extLst>
            </p:cNvPr>
            <p:cNvGrpSpPr/>
            <p:nvPr/>
          </p:nvGrpSpPr>
          <p:grpSpPr>
            <a:xfrm>
              <a:off x="5602449" y="172662"/>
              <a:ext cx="4163441" cy="1030425"/>
              <a:chOff x="200012" y="3964069"/>
              <a:chExt cx="4163441" cy="103042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BFE2221-DD33-4AFD-B665-4363AC6CE279}"/>
                  </a:ext>
                </a:extLst>
              </p:cNvPr>
              <p:cNvSpPr/>
              <p:nvPr/>
            </p:nvSpPr>
            <p:spPr>
              <a:xfrm>
                <a:off x="200012" y="3964069"/>
                <a:ext cx="4162764" cy="103042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CD281-6084-4C74-93BD-4CBA1119F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9" y="4255362"/>
                <a:ext cx="41627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93" descr="\documentclass{article}&#10;\usepackage[dvipsnames]{xcolor}&#10;\usepackage{amsmath}&#10;\pagestyle{empty}&#10;\begin{document}&#10;&#10;class \texttt{\color{NavyBlue} FunctionalizedParticle}&#10;&#10;\end{document}" title="IguanaTex Bitmap Display">
              <a:extLst>
                <a:ext uri="{FF2B5EF4-FFF2-40B4-BE49-F238E27FC236}">
                  <a16:creationId xmlns:a16="http://schemas.microsoft.com/office/drawing/2014/main" id="{C32572E5-537A-489E-99FC-DCEC5F3B3F24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383" y="223833"/>
              <a:ext cx="3489524" cy="194614"/>
            </a:xfrm>
            <a:prstGeom prst="rect">
              <a:avLst/>
            </a:prstGeom>
          </p:spPr>
        </p:pic>
      </p:grpSp>
      <p:pic>
        <p:nvPicPr>
          <p:cNvPr id="129" name="Picture 128" descr="\documentclass{article}&#10;\usepackage[dvipsnames]{xcolor}&#10;\usepackage{amsmath}&#10;\pagestyle{empty}&#10;\begin{document}&#10;&#10;- Defines and manipulates a single NC (core+ligand).&#10;&#10;\end{document}" title="IguanaTex Bitmap Display">
            <a:extLst>
              <a:ext uri="{FF2B5EF4-FFF2-40B4-BE49-F238E27FC236}">
                <a16:creationId xmlns:a16="http://schemas.microsoft.com/office/drawing/2014/main" id="{EB7BB90E-AB6E-4799-8FF9-48060A199EC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76" y="2770897"/>
            <a:ext cx="3951797" cy="170353"/>
          </a:xfrm>
          <a:prstGeom prst="rect">
            <a:avLst/>
          </a:prstGeom>
        </p:spPr>
      </p:pic>
      <p:pic>
        <p:nvPicPr>
          <p:cNvPr id="45" name="Picture 44" descr="\documentclass{article}&#10;\usepackage[dvipsnames]{xcolor}&#10;\usepackage{amsmath}&#10;\pagestyle{empty}&#10;\begin{document}&#10;&#10;&#10;&#10;Performs functionalization: adding &#10;&#10;Adds a {\color{NavyBlue}NanoAbs} and {\color{NavyBlue}LigandsAbs}&#10;&#10;&#10;\end{document}" title="IguanaTex Bitmap Display">
            <a:extLst>
              <a:ext uri="{FF2B5EF4-FFF2-40B4-BE49-F238E27FC236}">
                <a16:creationId xmlns:a16="http://schemas.microsoft.com/office/drawing/2014/main" id="{4B6320A1-4944-43FA-A944-7F37A47B5F6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45" y="2975780"/>
            <a:ext cx="2085141" cy="289719"/>
          </a:xfrm>
          <a:prstGeom prst="rect">
            <a:avLst/>
          </a:prstGeom>
        </p:spPr>
      </p:pic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C6B306B-5185-46E9-AFB9-D15D84307459}"/>
              </a:ext>
            </a:extLst>
          </p:cNvPr>
          <p:cNvCxnSpPr>
            <a:cxnSpLocks/>
          </p:cNvCxnSpPr>
          <p:nvPr/>
        </p:nvCxnSpPr>
        <p:spPr>
          <a:xfrm flipV="1">
            <a:off x="11930985" y="1534507"/>
            <a:ext cx="0" cy="1995799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55D390-94B7-446F-988F-89A4AD6EBC60}"/>
              </a:ext>
            </a:extLst>
          </p:cNvPr>
          <p:cNvGrpSpPr/>
          <p:nvPr/>
        </p:nvGrpSpPr>
        <p:grpSpPr>
          <a:xfrm>
            <a:off x="7942742" y="3530306"/>
            <a:ext cx="4166096" cy="1337542"/>
            <a:chOff x="7942742" y="3210751"/>
            <a:chExt cx="4166096" cy="133754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AF57F-F3A6-4D93-9D35-45F2FEB1789E}"/>
                </a:ext>
              </a:extLst>
            </p:cNvPr>
            <p:cNvGrpSpPr/>
            <p:nvPr/>
          </p:nvGrpSpPr>
          <p:grpSpPr>
            <a:xfrm>
              <a:off x="7942742" y="3210751"/>
              <a:ext cx="4163441" cy="1337542"/>
              <a:chOff x="200012" y="3964070"/>
              <a:chExt cx="4163441" cy="133754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9DFD28A-9E0B-4863-ADC6-BE417E9F76BB}"/>
                  </a:ext>
                </a:extLst>
              </p:cNvPr>
              <p:cNvSpPr/>
              <p:nvPr/>
            </p:nvSpPr>
            <p:spPr>
              <a:xfrm>
                <a:off x="200012" y="3964070"/>
                <a:ext cx="4162764" cy="133754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D5BD13F-20EB-4072-A1B9-2F90205B6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9" y="4255362"/>
                <a:ext cx="41627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4" name="Picture 143" descr="\documentclass{article}&#10;\usepackage[dvipsnames]{xcolor}&#10;\usepackage{amsmath}&#10;\pagestyle{empty}&#10;\begin{document}&#10;&#10;class \texttt{\color{NavyBlue} FunctionalizedConfiguration}&#10;&#10;\end{document}" title="IguanaTex Bitmap Display">
              <a:extLst>
                <a:ext uri="{FF2B5EF4-FFF2-40B4-BE49-F238E27FC236}">
                  <a16:creationId xmlns:a16="http://schemas.microsoft.com/office/drawing/2014/main" id="{CD3F480D-0BA5-490B-8BC8-4006A8892E1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2742" y="3220534"/>
              <a:ext cx="4166096" cy="254495"/>
            </a:xfrm>
            <a:prstGeom prst="rect">
              <a:avLst/>
            </a:prstGeom>
          </p:spPr>
        </p:pic>
        <p:pic>
          <p:nvPicPr>
            <p:cNvPr id="163" name="Picture 162" descr="\documentclass{article}&#10;\usepackage[dvipsnames]{xcolor}&#10;\usepackage{amsmath}&#10;\pagestyle{empty}&#10;\begin{document}&#10;&#10;&#10;\begin{itemize}&#10;\item{\texttt{orient\_all}: rotates all NCs {\em snapshot}.}&#10;\item{\texttt{create\_box}: sets a box.}&#10;\item{\texttt{orient\_by\_index}: rotate a given NC.} &#10;&#10;\end{itemize}&#10;&#10;\end{document}" title="IguanaTex Bitmap Display">
              <a:extLst>
                <a:ext uri="{FF2B5EF4-FFF2-40B4-BE49-F238E27FC236}">
                  <a16:creationId xmlns:a16="http://schemas.microsoft.com/office/drawing/2014/main" id="{C181AA78-2F57-4852-8900-F69DB87D5F4D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24" y="3797418"/>
              <a:ext cx="2426179" cy="677942"/>
            </a:xfrm>
            <a:prstGeom prst="rect">
              <a:avLst/>
            </a:prstGeom>
          </p:spPr>
        </p:pic>
        <p:pic>
          <p:nvPicPr>
            <p:cNvPr id="157" name="Picture 156" descr="\documentclass{article}&#10;\usepackage[dvipsnames]{xcolor}&#10;\usepackage{amsmath}&#10;\pagestyle{empty}&#10;\begin{document}&#10;&#10;- A list of \texttt{\color{NavyBlue} FunctionalizedParticle} objects.&#10;&#10;\end{document}" title="IguanaTex Bitmap Display">
              <a:extLst>
                <a:ext uri="{FF2B5EF4-FFF2-40B4-BE49-F238E27FC236}">
                  <a16:creationId xmlns:a16="http://schemas.microsoft.com/office/drawing/2014/main" id="{8B0C3473-F82C-4C98-AB04-E590F5528B41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2276" y="3534403"/>
              <a:ext cx="3353008" cy="156072"/>
            </a:xfrm>
            <a:prstGeom prst="rect">
              <a:avLst/>
            </a:prstGeom>
          </p:spPr>
        </p:pic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4F84BC4E-C3C2-40FF-A8E6-B67E7090C741}"/>
                </a:ext>
              </a:extLst>
            </p:cNvPr>
            <p:cNvSpPr/>
            <p:nvPr/>
          </p:nvSpPr>
          <p:spPr>
            <a:xfrm>
              <a:off x="10697031" y="3706792"/>
              <a:ext cx="45719" cy="131255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 descr="\documentclass{article}&#10;\usepackage[dvipsnames]{xcolor}&#10;\usepackage{amsmath}&#10;\pagestyle{empty}&#10;\begin{document}&#10;&#10;{\color{magenta} self}.particles&#10;&#10;\end{document}" title="IguanaTex Bitmap Display">
              <a:extLst>
                <a:ext uri="{FF2B5EF4-FFF2-40B4-BE49-F238E27FC236}">
                  <a16:creationId xmlns:a16="http://schemas.microsoft.com/office/drawing/2014/main" id="{9A51621A-8EB5-4C42-8141-F124DAABFD83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598" y="3860823"/>
              <a:ext cx="972831" cy="164345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DCEB0F3-F3BC-49F1-B60D-A60C82C9D396}"/>
              </a:ext>
            </a:extLst>
          </p:cNvPr>
          <p:cNvGrpSpPr/>
          <p:nvPr/>
        </p:nvGrpSpPr>
        <p:grpSpPr>
          <a:xfrm>
            <a:off x="7950086" y="5351287"/>
            <a:ext cx="4163441" cy="636880"/>
            <a:chOff x="4530546" y="4605271"/>
            <a:chExt cx="4163441" cy="637359"/>
          </a:xfrm>
        </p:grpSpPr>
        <p:pic>
          <p:nvPicPr>
            <p:cNvPr id="170" name="Picture 169" descr="\documentclass{article}&#10;\usepackage[dvipsnames]{xcolor}&#10;\usepackage{amsmath}&#10;\pagestyle{empty}&#10;\begin{document}&#10;&#10;- Defines and manipulates a single NC (core+ligand).&#10;&#10;\end{document}" title="IguanaTex Bitmap Display">
              <a:extLst>
                <a:ext uri="{FF2B5EF4-FFF2-40B4-BE49-F238E27FC236}">
                  <a16:creationId xmlns:a16="http://schemas.microsoft.com/office/drawing/2014/main" id="{18AB6D6B-5860-491A-A235-6FEB11AC233E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734" y="4953735"/>
              <a:ext cx="3951797" cy="170353"/>
            </a:xfrm>
            <a:prstGeom prst="rect">
              <a:avLst/>
            </a:prstGeom>
          </p:spPr>
        </p:pic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65FC78E-D076-41A9-88E4-823A71C32A86}"/>
                </a:ext>
              </a:extLst>
            </p:cNvPr>
            <p:cNvGrpSpPr/>
            <p:nvPr/>
          </p:nvGrpSpPr>
          <p:grpSpPr>
            <a:xfrm>
              <a:off x="4530546" y="4605271"/>
              <a:ext cx="4163441" cy="637359"/>
              <a:chOff x="200012" y="3964069"/>
              <a:chExt cx="4163441" cy="637359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6D75241-67DB-41E2-A20D-F85CA04346F5}"/>
                  </a:ext>
                </a:extLst>
              </p:cNvPr>
              <p:cNvSpPr/>
              <p:nvPr/>
            </p:nvSpPr>
            <p:spPr>
              <a:xfrm>
                <a:off x="200012" y="3964069"/>
                <a:ext cx="4162764" cy="637359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3B68F24-2F40-4DE0-8FE6-0AC7D815F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9" y="4255362"/>
                <a:ext cx="416276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9" name="Picture 178" descr="\documentclass{article}&#10;\usepackage[dvipsnames]{xcolor}&#10;\usepackage{amsmath}&#10;\pagestyle{empty}&#10;\begin{document}&#10;&#10;class \texttt{\color{NavyBlue} LatticeFunctionalizedConfiguration}&#10;&#10;\end{document}" title="IguanaTex Bitmap Display">
              <a:extLst>
                <a:ext uri="{FF2B5EF4-FFF2-40B4-BE49-F238E27FC236}">
                  <a16:creationId xmlns:a16="http://schemas.microsoft.com/office/drawing/2014/main" id="{8F311D5A-5AEB-42D4-B100-CEF1E1063E58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076" y="4672567"/>
              <a:ext cx="4090141" cy="204277"/>
            </a:xfrm>
            <a:prstGeom prst="rect">
              <a:avLst/>
            </a:prstGeom>
          </p:spPr>
        </p:pic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F937A71-6D8F-4AA8-BC3D-18B8CCCDA44C}"/>
              </a:ext>
            </a:extLst>
          </p:cNvPr>
          <p:cNvCxnSpPr>
            <a:cxnSpLocks/>
          </p:cNvCxnSpPr>
          <p:nvPr/>
        </p:nvCxnSpPr>
        <p:spPr>
          <a:xfrm flipV="1">
            <a:off x="9323721" y="4876800"/>
            <a:ext cx="0" cy="45640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58FD234C-4676-45A9-BCE0-E41D47F608D8}"/>
              </a:ext>
            </a:extLst>
          </p:cNvPr>
          <p:cNvSpPr/>
          <p:nvPr/>
        </p:nvSpPr>
        <p:spPr>
          <a:xfrm rot="11016856">
            <a:off x="4269267" y="3690515"/>
            <a:ext cx="3799677" cy="1466466"/>
          </a:xfrm>
          <a:custGeom>
            <a:avLst/>
            <a:gdLst>
              <a:gd name="connsiteX0" fmla="*/ 0 w 4307306"/>
              <a:gd name="connsiteY0" fmla="*/ 0 h 2372256"/>
              <a:gd name="connsiteX1" fmla="*/ 2654969 w 4307306"/>
              <a:gd name="connsiteY1" fmla="*/ 2093494 h 2372256"/>
              <a:gd name="connsiteX2" fmla="*/ 4307306 w 4307306"/>
              <a:gd name="connsiteY2" fmla="*/ 2366210 h 23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7306" h="2372256">
                <a:moveTo>
                  <a:pt x="0" y="0"/>
                </a:moveTo>
                <a:cubicBezTo>
                  <a:pt x="968542" y="849563"/>
                  <a:pt x="1937085" y="1699126"/>
                  <a:pt x="2654969" y="2093494"/>
                </a:cubicBezTo>
                <a:cubicBezTo>
                  <a:pt x="3372853" y="2487862"/>
                  <a:pt x="4021222" y="2339473"/>
                  <a:pt x="4307306" y="2366210"/>
                </a:cubicBezTo>
              </a:path>
            </a:pathLst>
          </a:custGeom>
          <a:noFill/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1F5BFDD-2C37-42C9-A284-3823B627D1DA}"/>
              </a:ext>
            </a:extLst>
          </p:cNvPr>
          <p:cNvGrpSpPr/>
          <p:nvPr/>
        </p:nvGrpSpPr>
        <p:grpSpPr>
          <a:xfrm>
            <a:off x="4226423" y="291532"/>
            <a:ext cx="3076723" cy="712455"/>
            <a:chOff x="9036127" y="633223"/>
            <a:chExt cx="3076723" cy="712455"/>
          </a:xfrm>
        </p:grpSpPr>
        <p:pic>
          <p:nvPicPr>
            <p:cNvPr id="208" name="Picture 207" descr="\documentclass{article}&#10;\usepackage[dvipsnames]{xcolor}&#10;\usepackage{amsmath}&#10;\pagestyle{empty}&#10;\begin{document}&#10;&#10;- represents simple entitites.&#10;&#10;\end{document}" title="IguanaTex Bitmap Display">
              <a:extLst>
                <a:ext uri="{FF2B5EF4-FFF2-40B4-BE49-F238E27FC236}">
                  <a16:creationId xmlns:a16="http://schemas.microsoft.com/office/drawing/2014/main" id="{D6C031B1-56F4-4B5A-9C2B-9B10C947E4BC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3572" y="1060233"/>
              <a:ext cx="2068726" cy="149952"/>
            </a:xfrm>
            <a:prstGeom prst="rect">
              <a:avLst/>
            </a:prstGeom>
          </p:spPr>
        </p:pic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0E0241C-9FDB-49D5-8E97-60CACB9E78CD}"/>
                </a:ext>
              </a:extLst>
            </p:cNvPr>
            <p:cNvSpPr/>
            <p:nvPr/>
          </p:nvSpPr>
          <p:spPr>
            <a:xfrm>
              <a:off x="9036127" y="633223"/>
              <a:ext cx="3076723" cy="712455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3E74DF8-53CE-4769-B5E8-F62F4D88A1A0}"/>
                </a:ext>
              </a:extLst>
            </p:cNvPr>
            <p:cNvCxnSpPr>
              <a:cxnSpLocks/>
            </p:cNvCxnSpPr>
            <p:nvPr/>
          </p:nvCxnSpPr>
          <p:spPr>
            <a:xfrm>
              <a:off x="9038210" y="928334"/>
              <a:ext cx="3074640" cy="1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" name="Picture 203" descr="\documentclass{article}&#10;\usepackage[dvipsnames]{xcolor}&#10;\usepackage{amsmath}&#10;\pagestyle{empty}&#10;\begin{document}&#10;&#10;class \texttt{\color{NavyBlue} BasicSystemEntity}&#10;&#10;\end{document}" title="IguanaTex Bitmap Display">
              <a:extLst>
                <a:ext uri="{FF2B5EF4-FFF2-40B4-BE49-F238E27FC236}">
                  <a16:creationId xmlns:a16="http://schemas.microsoft.com/office/drawing/2014/main" id="{EC1161CC-998B-4333-A674-340D9038984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266" y="648215"/>
              <a:ext cx="2835811" cy="254495"/>
            </a:xfrm>
            <a:prstGeom prst="rect">
              <a:avLst/>
            </a:prstGeom>
          </p:spPr>
        </p:pic>
      </p:grp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A3A6940-F0B8-4D8F-8EE7-63636FC5924A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303050" y="790628"/>
            <a:ext cx="692331" cy="703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86D342-371E-4683-918B-9141DAEA3179}"/>
              </a:ext>
            </a:extLst>
          </p:cNvPr>
          <p:cNvGrpSpPr/>
          <p:nvPr/>
        </p:nvGrpSpPr>
        <p:grpSpPr>
          <a:xfrm>
            <a:off x="4463146" y="1388091"/>
            <a:ext cx="1693962" cy="523534"/>
            <a:chOff x="9091860" y="1486868"/>
            <a:chExt cx="1693962" cy="523534"/>
          </a:xfrm>
        </p:grpSpPr>
        <p:pic>
          <p:nvPicPr>
            <p:cNvPr id="12" name="Picture 11" descr="\documentclass{article}&#10;\usepackage[dvipsnames]{xcolor}&#10;\usepackage{amsmath}&#10;\pagestyle{empty}&#10;\begin{document}&#10;&#10;- Defines a General Core &#10;&#10;\end{document}" title="IguanaTex Bitmap Display">
              <a:extLst>
                <a:ext uri="{FF2B5EF4-FFF2-40B4-BE49-F238E27FC236}">
                  <a16:creationId xmlns:a16="http://schemas.microsoft.com/office/drawing/2014/main" id="{548BE06B-AC41-4B49-B768-FBD7E043BED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0067" y="1803997"/>
              <a:ext cx="1516841" cy="10288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F42D69E-F79F-4661-B92D-4686C054BE0C}"/>
                </a:ext>
              </a:extLst>
            </p:cNvPr>
            <p:cNvSpPr/>
            <p:nvPr/>
          </p:nvSpPr>
          <p:spPr>
            <a:xfrm>
              <a:off x="9092226" y="1486868"/>
              <a:ext cx="1682804" cy="5235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4C04B3-3B05-4987-A9FB-B4C3A127CEAB}"/>
                </a:ext>
              </a:extLst>
            </p:cNvPr>
            <p:cNvCxnSpPr>
              <a:cxnSpLocks/>
            </p:cNvCxnSpPr>
            <p:nvPr/>
          </p:nvCxnSpPr>
          <p:spPr>
            <a:xfrm>
              <a:off x="9091860" y="1738932"/>
              <a:ext cx="1693962" cy="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 descr="\documentclass{article}&#10;\usepackage[dvipsnames]{xcolor}&#10;\usepackage{amsmath}&#10;\pagestyle{empty}&#10;\begin{document}&#10;&#10;class \texttt{\color{NavyBlue} NanoAbs}&#10;&#10;\end{document}" title="IguanaTex Bitmap Display">
              <a:extLst>
                <a:ext uri="{FF2B5EF4-FFF2-40B4-BE49-F238E27FC236}">
                  <a16:creationId xmlns:a16="http://schemas.microsoft.com/office/drawing/2014/main" id="{E0B088DC-98EB-4A60-BDFC-1C39D28CB359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054" y="1501072"/>
              <a:ext cx="1497906" cy="194614"/>
            </a:xfrm>
            <a:prstGeom prst="rect">
              <a:avLst/>
            </a:prstGeom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DF91B36-DCE1-4710-AC10-EEABD7F2F5DA}"/>
              </a:ext>
            </a:extLst>
          </p:cNvPr>
          <p:cNvCxnSpPr>
            <a:cxnSpLocks/>
          </p:cNvCxnSpPr>
          <p:nvPr/>
        </p:nvCxnSpPr>
        <p:spPr>
          <a:xfrm flipV="1">
            <a:off x="5018888" y="1003987"/>
            <a:ext cx="0" cy="37430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45875F-0CBD-4114-83BB-B2C13C7B7BFE}"/>
              </a:ext>
            </a:extLst>
          </p:cNvPr>
          <p:cNvGrpSpPr/>
          <p:nvPr/>
        </p:nvGrpSpPr>
        <p:grpSpPr>
          <a:xfrm>
            <a:off x="5320616" y="1988633"/>
            <a:ext cx="1979255" cy="523534"/>
            <a:chOff x="10179651" y="2234750"/>
            <a:chExt cx="1979255" cy="523534"/>
          </a:xfrm>
        </p:grpSpPr>
        <p:pic>
          <p:nvPicPr>
            <p:cNvPr id="21" name="Picture 20" descr="\documentclass{article}&#10;\usepackage[dvipsnames]{xcolor}&#10;\usepackage{amsmath}&#10;\pagestyle{empty}&#10;\begin{document}&#10;&#10;- Defines a General Ligand &#10;&#10;\end{document}" title="IguanaTex Bitmap Display">
              <a:extLst>
                <a:ext uri="{FF2B5EF4-FFF2-40B4-BE49-F238E27FC236}">
                  <a16:creationId xmlns:a16="http://schemas.microsoft.com/office/drawing/2014/main" id="{1451FAA4-9C87-4932-8FD8-81FB8357577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572" y="2571996"/>
              <a:ext cx="1652030" cy="128387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9BF52A-4C09-41F8-8862-754844A8642C}"/>
                </a:ext>
              </a:extLst>
            </p:cNvPr>
            <p:cNvSpPr/>
            <p:nvPr/>
          </p:nvSpPr>
          <p:spPr>
            <a:xfrm>
              <a:off x="10179651" y="2234750"/>
              <a:ext cx="1968463" cy="5235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EECA553-0BD6-419E-9AA2-5F5EFE0D7383}"/>
                </a:ext>
              </a:extLst>
            </p:cNvPr>
            <p:cNvCxnSpPr>
              <a:cxnSpLocks/>
              <a:stCxn id="96" idx="1"/>
            </p:cNvCxnSpPr>
            <p:nvPr/>
          </p:nvCxnSpPr>
          <p:spPr>
            <a:xfrm flipV="1">
              <a:off x="10179651" y="2493633"/>
              <a:ext cx="1979255" cy="2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\documentclass{article}&#10;\usepackage[dvipsnames]{xcolor}&#10;\usepackage{amsmath}&#10;\pagestyle{empty}&#10;\begin{document}&#10;&#10;class \texttt{\color{NavyBlue} LigandAbs}&#10;&#10;\end{document}" title="IguanaTex Bitmap Display">
              <a:extLst>
                <a:ext uri="{FF2B5EF4-FFF2-40B4-BE49-F238E27FC236}">
                  <a16:creationId xmlns:a16="http://schemas.microsoft.com/office/drawing/2014/main" id="{2F6625BD-E1D4-49AC-90AE-200168DAAC7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948" y="2254283"/>
              <a:ext cx="1764573" cy="254495"/>
            </a:xfrm>
            <a:prstGeom prst="rect">
              <a:avLst/>
            </a:prstGeom>
          </p:spPr>
        </p:pic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2BCFC6-5E9B-438F-B9C9-934A604A53E7}"/>
              </a:ext>
            </a:extLst>
          </p:cNvPr>
          <p:cNvCxnSpPr>
            <a:cxnSpLocks/>
          </p:cNvCxnSpPr>
          <p:nvPr/>
        </p:nvCxnSpPr>
        <p:spPr>
          <a:xfrm flipV="1">
            <a:off x="6618438" y="986355"/>
            <a:ext cx="0" cy="97670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A8C048-33E9-449A-97F8-5886C55570F6}"/>
              </a:ext>
            </a:extLst>
          </p:cNvPr>
          <p:cNvSpPr/>
          <p:nvPr/>
        </p:nvSpPr>
        <p:spPr>
          <a:xfrm>
            <a:off x="4040155" y="1744824"/>
            <a:ext cx="3881535" cy="1912776"/>
          </a:xfrm>
          <a:custGeom>
            <a:avLst/>
            <a:gdLst>
              <a:gd name="connsiteX0" fmla="*/ 0 w 3881535"/>
              <a:gd name="connsiteY0" fmla="*/ 0 h 1912776"/>
              <a:gd name="connsiteX1" fmla="*/ 419878 w 3881535"/>
              <a:gd name="connsiteY1" fmla="*/ 690466 h 1912776"/>
              <a:gd name="connsiteX2" fmla="*/ 1698172 w 3881535"/>
              <a:gd name="connsiteY2" fmla="*/ 1511560 h 1912776"/>
              <a:gd name="connsiteX3" fmla="*/ 3881535 w 3881535"/>
              <a:gd name="connsiteY3" fmla="*/ 1912776 h 19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535" h="1912776">
                <a:moveTo>
                  <a:pt x="0" y="0"/>
                </a:moveTo>
                <a:cubicBezTo>
                  <a:pt x="68424" y="219269"/>
                  <a:pt x="136849" y="438539"/>
                  <a:pt x="419878" y="690466"/>
                </a:cubicBezTo>
                <a:cubicBezTo>
                  <a:pt x="702907" y="942393"/>
                  <a:pt x="1121229" y="1307842"/>
                  <a:pt x="1698172" y="1511560"/>
                </a:cubicBezTo>
                <a:cubicBezTo>
                  <a:pt x="2275115" y="1715278"/>
                  <a:pt x="3078325" y="1814027"/>
                  <a:pt x="3881535" y="1912776"/>
                </a:cubicBezTo>
              </a:path>
            </a:pathLst>
          </a:custGeom>
          <a:noFill/>
          <a:ln>
            <a:solidFill>
              <a:srgbClr val="00206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CD78146-C67F-4790-B419-E3EB923087B0}"/>
              </a:ext>
            </a:extLst>
          </p:cNvPr>
          <p:cNvSpPr/>
          <p:nvPr/>
        </p:nvSpPr>
        <p:spPr>
          <a:xfrm>
            <a:off x="2883159" y="1959429"/>
            <a:ext cx="4562670" cy="1019712"/>
          </a:xfrm>
          <a:custGeom>
            <a:avLst/>
            <a:gdLst>
              <a:gd name="connsiteX0" fmla="*/ 0 w 4562670"/>
              <a:gd name="connsiteY0" fmla="*/ 0 h 1019712"/>
              <a:gd name="connsiteX1" fmla="*/ 2612572 w 4562670"/>
              <a:gd name="connsiteY1" fmla="*/ 979714 h 1019712"/>
              <a:gd name="connsiteX2" fmla="*/ 4562670 w 4562670"/>
              <a:gd name="connsiteY2" fmla="*/ 737118 h 101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2670" h="1019712">
                <a:moveTo>
                  <a:pt x="0" y="0"/>
                </a:moveTo>
                <a:cubicBezTo>
                  <a:pt x="926063" y="428430"/>
                  <a:pt x="1852127" y="856861"/>
                  <a:pt x="2612572" y="979714"/>
                </a:cubicBezTo>
                <a:cubicBezTo>
                  <a:pt x="3373017" y="1102567"/>
                  <a:pt x="3967843" y="919842"/>
                  <a:pt x="4562670" y="737118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7ED7FC-AF1A-4604-A745-723296CE2DEC}"/>
              </a:ext>
            </a:extLst>
          </p:cNvPr>
          <p:cNvSpPr/>
          <p:nvPr/>
        </p:nvSpPr>
        <p:spPr>
          <a:xfrm>
            <a:off x="457200" y="438540"/>
            <a:ext cx="4366727" cy="2379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\documentclass{article}&#10;\usepackage[dvipsnames]{xcolor}&#10;\usepackage{amsmath}&#10;\pagestyle{empty}&#10;\begin{document}&#10;&#10;\texttt{\color{NavyBlue} FunctionalizedConfiguration}&#10;&#10;\end{document}" title="IguanaTex Bitmap Display">
            <a:extLst>
              <a:ext uri="{FF2B5EF4-FFF2-40B4-BE49-F238E27FC236}">
                <a16:creationId xmlns:a16="http://schemas.microsoft.com/office/drawing/2014/main" id="{26CAB3C7-4382-4ED0-98EF-2DDEE7B615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" y="542752"/>
            <a:ext cx="3574857" cy="234535"/>
          </a:xfrm>
          <a:prstGeom prst="rect">
            <a:avLst/>
          </a:prstGeom>
        </p:spPr>
      </p:pic>
      <p:pic>
        <p:nvPicPr>
          <p:cNvPr id="11" name="Picture 10" descr="\documentclass{article}&#10;\usepackage[dvipsnames]{xcolor}&#10;\usepackage{amsmath}&#10;\pagestyle{empty}&#10;\begin{document}&#10;&#10;list {\color{Salmon} particles}&#10;&#10;list {\color{Salmon} substrates}&#10;&#10;list {\color{Salmon} solvent}&#10;&#10;\end{document}" title="IguanaTex Bitmap Display">
            <a:extLst>
              <a:ext uri="{FF2B5EF4-FFF2-40B4-BE49-F238E27FC236}">
                <a16:creationId xmlns:a16="http://schemas.microsoft.com/office/drawing/2014/main" id="{62C169DD-82D4-4FC7-BD2B-5F77EE6F1B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6" y="1065763"/>
            <a:ext cx="1522286" cy="78476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F9AB281F-3445-42FD-9F56-48DD7FA26373}"/>
              </a:ext>
            </a:extLst>
          </p:cNvPr>
          <p:cNvSpPr/>
          <p:nvPr/>
        </p:nvSpPr>
        <p:spPr>
          <a:xfrm>
            <a:off x="2154001" y="1096323"/>
            <a:ext cx="173301" cy="473788"/>
          </a:xfrm>
          <a:prstGeom prst="rightBrace">
            <a:avLst>
              <a:gd name="adj1" fmla="val 305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\documentclass{article}&#10;\usepackage[dvipsnames]{xcolor}&#10;\usepackage{amsmath}&#10;\pagestyle{empty}&#10;\begin{document}&#10;&#10;list {\color{Salmon} bondable\_entities}&#10;&#10;\end{document}" title="IguanaTex Bitmap Display">
            <a:extLst>
              <a:ext uri="{FF2B5EF4-FFF2-40B4-BE49-F238E27FC236}">
                <a16:creationId xmlns:a16="http://schemas.microsoft.com/office/drawing/2014/main" id="{D29AD32B-58F7-4828-A2C1-1B3A90A697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43" y="1225412"/>
            <a:ext cx="2299429" cy="178286"/>
          </a:xfrm>
          <a:prstGeom prst="rect">
            <a:avLst/>
          </a:prstGeom>
        </p:spPr>
      </p:pic>
      <p:pic>
        <p:nvPicPr>
          <p:cNvPr id="18" name="Picture 17" descr="\documentclass{article}&#10;\usepackage[dvipsnames]{xcolor}&#10;\usepackage{amsmath}&#10;\pagestyle{empty}&#10;\begin{document}&#10;&#10;list {\color{Salmon} bonds}&#10;&#10;list {\color{Salmon} bonds\_types}&#10;&#10;&#10;\end{document}" title="IguanaTex Bitmap Display">
            <a:extLst>
              <a:ext uri="{FF2B5EF4-FFF2-40B4-BE49-F238E27FC236}">
                <a16:creationId xmlns:a16="http://schemas.microsoft.com/office/drawing/2014/main" id="{9CB6086C-0ABF-431B-BAC8-533B87DAEF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6" y="2162245"/>
            <a:ext cx="1738666" cy="5302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479E87-7045-4884-A377-8E261B7244CE}"/>
              </a:ext>
            </a:extLst>
          </p:cNvPr>
          <p:cNvSpPr txBox="1"/>
          <p:nvPr/>
        </p:nvSpPr>
        <p:spPr>
          <a:xfrm>
            <a:off x="2070107" y="2849799"/>
            <a:ext cx="79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object</a:t>
            </a:r>
          </a:p>
        </p:txBody>
      </p:sp>
      <p:pic>
        <p:nvPicPr>
          <p:cNvPr id="35" name="Picture 34" descr="\documentclass{article}&#10;\usepackage[dvipsnames]{xcolor}&#10;\usepackage{amsmath}&#10;\pagestyle{empty}&#10;\begin{document}&#10;&#10;{\color{Salmon} particles} = [$nc_1,nc_2,\cdots,nc_p$]&#10;&#10;{\color{Salmon} particles} = [$if_1,if_2,\cdots,if_l$]&#10;&#10;{\color{Salmon} solvent} = [$s_1,s_2,\cdots,s_m$]&#10;&#10;\end{document}" title="IguanaTex Bitmap Display">
            <a:extLst>
              <a:ext uri="{FF2B5EF4-FFF2-40B4-BE49-F238E27FC236}">
                <a16:creationId xmlns:a16="http://schemas.microsoft.com/office/drawing/2014/main" id="{D4184606-3D65-4822-939D-14975FCF7A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" y="3262111"/>
            <a:ext cx="3245716" cy="860952"/>
          </a:xfrm>
          <a:prstGeom prst="rect">
            <a:avLst/>
          </a:prstGeom>
        </p:spPr>
      </p:pic>
      <p:pic>
        <p:nvPicPr>
          <p:cNvPr id="59" name="Picture 58" descr="\documentclass{article}&#10;\usepackage[dvipsnames]{xcolor}&#10;\usepackage{amsmath}&#10;\pagestyle{empty}&#10;\begin{document}&#10;&#10;{\color{Salmon} bonds} = [(1,2),(1,3),$\cdots$]&#10;&#10;{\color{Salmon} bond\_types} = [ {\tiny'CTR-CTR1', 'CTR-CTR2'},$\cdots$]&#10;&#10;\end{document}" title="IguanaTex Bitmap Display">
            <a:extLst>
              <a:ext uri="{FF2B5EF4-FFF2-40B4-BE49-F238E27FC236}">
                <a16:creationId xmlns:a16="http://schemas.microsoft.com/office/drawing/2014/main" id="{5E7BB1CB-0517-453C-A6DB-7D11DEFAF85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" y="4730528"/>
            <a:ext cx="4259050" cy="557714"/>
          </a:xfrm>
          <a:prstGeom prst="rect">
            <a:avLst/>
          </a:prstGeom>
        </p:spPr>
      </p:pic>
      <p:pic>
        <p:nvPicPr>
          <p:cNvPr id="48" name="Picture 47" descr="\documentclass{article}&#10;\usepackage[dvipsnames]{xcolor}&#10;\usepackage{amsmath}&#10;\pagestyle{empty}&#10;\begin{document}&#10;&#10;\texttt{\color{ForestGreen} Snapshot}&#10;&#10;\end{document}" title="IguanaTex Bitmap Display">
            <a:extLst>
              <a:ext uri="{FF2B5EF4-FFF2-40B4-BE49-F238E27FC236}">
                <a16:creationId xmlns:a16="http://schemas.microsoft.com/office/drawing/2014/main" id="{E104D423-48D5-4274-B5B5-C73651B9374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33" y="544415"/>
            <a:ext cx="1030095" cy="232872"/>
          </a:xfrm>
          <a:prstGeom prst="rect">
            <a:avLst/>
          </a:prstGeom>
        </p:spPr>
      </p:pic>
      <p:pic>
        <p:nvPicPr>
          <p:cNvPr id="51" name="Picture 50" descr="\documentclass{article}&#10;\usepackage[dvipsnames]{xcolor}&#10;\usepackage{amsmath}&#10;\pagestyle{empty}&#10;\begin{document}&#10;&#10;{\color{Salmon} bondable\_entities} = [$nc_1,nc_2,if_1,\cdots if_l$]&#10;\end{document}" title="IguanaTex Bitmap Display">
            <a:extLst>
              <a:ext uri="{FF2B5EF4-FFF2-40B4-BE49-F238E27FC236}">
                <a16:creationId xmlns:a16="http://schemas.microsoft.com/office/drawing/2014/main" id="{40B9720C-6CFB-402F-B35A-592B46CD562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1" y="4299558"/>
            <a:ext cx="4399241" cy="254476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494547AC-DB89-4083-949C-6C3BE472B3BA}"/>
              </a:ext>
            </a:extLst>
          </p:cNvPr>
          <p:cNvSpPr/>
          <p:nvPr/>
        </p:nvSpPr>
        <p:spPr>
          <a:xfrm>
            <a:off x="5337447" y="2670537"/>
            <a:ext cx="709127" cy="29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2B8537DE-67E5-4856-9AA0-3FD5A87941CA}"/>
              </a:ext>
            </a:extLst>
          </p:cNvPr>
          <p:cNvSpPr/>
          <p:nvPr/>
        </p:nvSpPr>
        <p:spPr>
          <a:xfrm>
            <a:off x="4903862" y="424948"/>
            <a:ext cx="353650" cy="4849702"/>
          </a:xfrm>
          <a:prstGeom prst="rightBrace">
            <a:avLst>
              <a:gd name="adj1" fmla="val 8333"/>
              <a:gd name="adj2" fmla="val 494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65121820-1DBC-48DD-AAA5-B10FA6D47D9D}"/>
              </a:ext>
            </a:extLst>
          </p:cNvPr>
          <p:cNvSpPr/>
          <p:nvPr/>
        </p:nvSpPr>
        <p:spPr>
          <a:xfrm rot="10800000">
            <a:off x="6113200" y="390459"/>
            <a:ext cx="335377" cy="4836110"/>
          </a:xfrm>
          <a:prstGeom prst="rightBrace">
            <a:avLst>
              <a:gd name="adj1" fmla="val 0"/>
              <a:gd name="adj2" fmla="val 498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539558-8917-4D9E-B704-262AA410A22E}"/>
              </a:ext>
            </a:extLst>
          </p:cNvPr>
          <p:cNvGrpSpPr/>
          <p:nvPr/>
        </p:nvGrpSpPr>
        <p:grpSpPr>
          <a:xfrm>
            <a:off x="5169942" y="2162245"/>
            <a:ext cx="1044135" cy="456570"/>
            <a:chOff x="5185421" y="1458144"/>
            <a:chExt cx="1044135" cy="456570"/>
          </a:xfrm>
        </p:grpSpPr>
        <p:pic>
          <p:nvPicPr>
            <p:cNvPr id="66" name="Picture 65" descr="\documentclass{article}&#10;\usepackage[dvipsnames]{xcolor}&#10;\usepackage{amsmath}&#10;\pagestyle{empty}&#10;\begin{document}&#10;&#10;\texttt{\color{NavyBlue} SystemEntity}&#10;&#10;\end{document}" title="IguanaTex Bitmap Display">
              <a:extLst>
                <a:ext uri="{FF2B5EF4-FFF2-40B4-BE49-F238E27FC236}">
                  <a16:creationId xmlns:a16="http://schemas.microsoft.com/office/drawing/2014/main" id="{7AB03E25-42F2-4EA3-BCCA-4E031CBE6507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324" y="1503072"/>
              <a:ext cx="899875" cy="134078"/>
            </a:xfrm>
            <a:prstGeom prst="rect">
              <a:avLst/>
            </a:prstGeom>
          </p:spPr>
        </p:pic>
        <p:pic>
          <p:nvPicPr>
            <p:cNvPr id="73" name="Picture 72" descr="\documentclass{article}&#10;\usepackage[dvipsnames]{xcolor}&#10;\usepackage{amsmath}&#10;\pagestyle{empty}&#10;\begin{document}&#10;&#10;\texttt{\color{Blue} make\_snapshot}&#10;&#10;\end{document}" title="IguanaTex Bitmap Display">
              <a:extLst>
                <a:ext uri="{FF2B5EF4-FFF2-40B4-BE49-F238E27FC236}">
                  <a16:creationId xmlns:a16="http://schemas.microsoft.com/office/drawing/2014/main" id="{C71D7681-964D-4FE9-A41D-E1D5171CF0A3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676" y="1783489"/>
              <a:ext cx="955627" cy="131225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A8A3BFC-30DC-4820-A41B-5FBA1418A281}"/>
                </a:ext>
              </a:extLst>
            </p:cNvPr>
            <p:cNvSpPr/>
            <p:nvPr/>
          </p:nvSpPr>
          <p:spPr>
            <a:xfrm>
              <a:off x="5185421" y="1458144"/>
              <a:ext cx="1044135" cy="456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23ADC52-B056-4B0D-809F-44DE72198FCC}"/>
              </a:ext>
            </a:extLst>
          </p:cNvPr>
          <p:cNvCxnSpPr>
            <a:cxnSpLocks/>
          </p:cNvCxnSpPr>
          <p:nvPr/>
        </p:nvCxnSpPr>
        <p:spPr>
          <a:xfrm flipV="1">
            <a:off x="4822433" y="2401289"/>
            <a:ext cx="359115" cy="1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\documentclass{article}&#10;\usepackage[dvipsnames]{xcolor}&#10;\usepackage{amsmath}&#10;\pagestyle{empty}&#10;\begin{document}&#10;$&#10;\begin{array}{c c c c c}&#10;tag &amp; type\_id &amp;  body  &amp;  positions &amp; ...\\&#10; 0  &amp;      0  &amp;     0  &amp;            &amp;    \\&#10; 1  &amp;      1  &amp;    0   &amp;             &amp;   \\&#10; 2  &amp;      1  &amp;    0   &amp;            &amp;  \\&#10; .. &amp;      1  &amp;    0   &amp;            &amp;  \\&#10;122 &amp;      1  &amp;    0   &amp;            &amp;  \\&#10;123 &amp;      2  &amp;    0   &amp;            &amp; \\&#10;124 &amp;      3  &amp;   -1   &amp;            &amp;  \\&#10;..  &amp;      3  &amp;   -1   &amp;            &amp;  \\&#10;135 &amp;      4  &amp;   -1   &amp;            &amp;  \\ &#10;... &amp;      .  &amp;    .   &amp;            &amp;  \\&#10;150 &amp;      2  &amp;    0   &amp;            &amp;  \\&#10;... &amp;      3  &amp;    -1  &amp;            &amp;  \\&#10;1162 &amp;     4  &amp;    -1  &amp;            &amp;  \\&#10;\end{array}&#10;$&#10;&#10;\end{document}" title="IguanaTex Bitmap Display">
            <a:extLst>
              <a:ext uri="{FF2B5EF4-FFF2-40B4-BE49-F238E27FC236}">
                <a16:creationId xmlns:a16="http://schemas.microsoft.com/office/drawing/2014/main" id="{9C7FDE5D-0068-4C35-8163-ED849027C2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76" y="911859"/>
            <a:ext cx="1752561" cy="1814171"/>
          </a:xfrm>
          <a:prstGeom prst="rect">
            <a:avLst/>
          </a:prstGeom>
        </p:spPr>
      </p:pic>
      <p:pic>
        <p:nvPicPr>
          <p:cNvPr id="92" name="Picture 91" descr="\documentclass{article}&#10;\usepackage[dvipsnames]{xcolor}&#10;\usepackage{amsmath}&#10;\pagestyle{empty}&#10;\begin{document}&#10;$&#10;\begin{array}{c c c c c}&#10;tag &amp; type\_id &amp;  body  &amp;  positions &amp; ...\\&#10; 1163  &amp;      0  &amp;     1163   &amp;            &amp;    \\&#10; 1164  &amp;      1  &amp;     1163   &amp;             &amp;   \\&#10; .. &amp;      . &amp;    .  &amp;            &amp;  \\&#10; 2325 &amp;     4  &amp;    -1  &amp;            &amp;  \\&#10;\end{array}&#10;$&#10;&#10;\end{document}" title="IguanaTex Bitmap Display">
            <a:extLst>
              <a:ext uri="{FF2B5EF4-FFF2-40B4-BE49-F238E27FC236}">
                <a16:creationId xmlns:a16="http://schemas.microsoft.com/office/drawing/2014/main" id="{598DC4E8-FD54-4BD8-8ADE-484805E5B8D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921" y="2912416"/>
            <a:ext cx="1761267" cy="613429"/>
          </a:xfrm>
          <a:prstGeom prst="rect">
            <a:avLst/>
          </a:prstGeom>
        </p:spPr>
      </p:pic>
      <p:sp>
        <p:nvSpPr>
          <p:cNvPr id="93" name="Right Brace 92">
            <a:extLst>
              <a:ext uri="{FF2B5EF4-FFF2-40B4-BE49-F238E27FC236}">
                <a16:creationId xmlns:a16="http://schemas.microsoft.com/office/drawing/2014/main" id="{9474B9F7-A857-425B-95EF-E03FB5DB5892}"/>
              </a:ext>
            </a:extLst>
          </p:cNvPr>
          <p:cNvSpPr/>
          <p:nvPr/>
        </p:nvSpPr>
        <p:spPr>
          <a:xfrm>
            <a:off x="8649478" y="991880"/>
            <a:ext cx="270587" cy="823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5DB067EC-3F6B-4A67-8E3C-F346E4D4513B}"/>
              </a:ext>
            </a:extLst>
          </p:cNvPr>
          <p:cNvSpPr/>
          <p:nvPr/>
        </p:nvSpPr>
        <p:spPr>
          <a:xfrm>
            <a:off x="8658808" y="1868898"/>
            <a:ext cx="270587" cy="338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D7678404-2C83-458C-8CA2-99BBACB754AB}"/>
              </a:ext>
            </a:extLst>
          </p:cNvPr>
          <p:cNvSpPr/>
          <p:nvPr/>
        </p:nvSpPr>
        <p:spPr>
          <a:xfrm>
            <a:off x="10179698" y="911859"/>
            <a:ext cx="167951" cy="18141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9979492-ABE2-4F8F-BAAE-B19FEAF84979}"/>
              </a:ext>
            </a:extLst>
          </p:cNvPr>
          <p:cNvSpPr/>
          <p:nvPr/>
        </p:nvSpPr>
        <p:spPr>
          <a:xfrm>
            <a:off x="10184863" y="2835861"/>
            <a:ext cx="162786" cy="6894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E21623CE-E48D-4BB1-978F-7B390C4ECFCC}"/>
              </a:ext>
            </a:extLst>
          </p:cNvPr>
          <p:cNvSpPr/>
          <p:nvPr/>
        </p:nvSpPr>
        <p:spPr>
          <a:xfrm>
            <a:off x="8658808" y="2487590"/>
            <a:ext cx="261257" cy="234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 descr="\documentclass{article}&#10;\usepackage[dvipsnames]{xcolor}&#10;\usepackage{amsmath}&#10;\pagestyle{empty}&#10;\begin{document}&#10;&#10;core&#10;&#10;\end{document}" title="IguanaTex Bitmap Display">
            <a:extLst>
              <a:ext uri="{FF2B5EF4-FFF2-40B4-BE49-F238E27FC236}">
                <a16:creationId xmlns:a16="http://schemas.microsoft.com/office/drawing/2014/main" id="{3A814E8B-BFC5-4592-97EA-2F0A437AAA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19" y="1345792"/>
            <a:ext cx="435809" cy="115810"/>
          </a:xfrm>
          <a:prstGeom prst="rect">
            <a:avLst/>
          </a:prstGeom>
        </p:spPr>
      </p:pic>
      <p:pic>
        <p:nvPicPr>
          <p:cNvPr id="102" name="Picture 101" descr="\documentclass{article}&#10;\usepackage[dvipsnames]{xcolor}&#10;\usepackage{amsmath}&#10;\pagestyle{empty}&#10;\begin{document}&#10;&#10;ligand 1&#10;&#10;\end{document}" title="IguanaTex Bitmap Display">
            <a:extLst>
              <a:ext uri="{FF2B5EF4-FFF2-40B4-BE49-F238E27FC236}">
                <a16:creationId xmlns:a16="http://schemas.microsoft.com/office/drawing/2014/main" id="{23A9FF6B-1425-48B5-8EA2-24C36EEF439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19" y="1916583"/>
            <a:ext cx="857904" cy="227048"/>
          </a:xfrm>
          <a:prstGeom prst="rect">
            <a:avLst/>
          </a:prstGeom>
        </p:spPr>
      </p:pic>
      <p:pic>
        <p:nvPicPr>
          <p:cNvPr id="105" name="Picture 104" descr="\documentclass{article}&#10;\usepackage[dvipsnames]{xcolor}&#10;\usepackage{amsmath}&#10;\pagestyle{empty}&#10;\begin{document}&#10;&#10;ligand 80&#10;&#10;\end{document}" title="IguanaTex Bitmap Display">
            <a:extLst>
              <a:ext uri="{FF2B5EF4-FFF2-40B4-BE49-F238E27FC236}">
                <a16:creationId xmlns:a16="http://schemas.microsoft.com/office/drawing/2014/main" id="{006F2FE5-60C5-4764-A546-1990ECED3BC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20" y="2505291"/>
            <a:ext cx="995047" cy="227048"/>
          </a:xfrm>
          <a:prstGeom prst="rect">
            <a:avLst/>
          </a:prstGeom>
        </p:spPr>
      </p:pic>
      <p:pic>
        <p:nvPicPr>
          <p:cNvPr id="114" name="Picture 113" descr="\documentclass{article}&#10;\usepackage[dvipsnames]{xcolor}&#10;\usepackage{amsmath}&#10;\pagestyle{empty}&#10;\begin{document}&#10;&#10;$nc_1$&#10;&#10;\end{document}" title="IguanaTex Bitmap Display">
            <a:extLst>
              <a:ext uri="{FF2B5EF4-FFF2-40B4-BE49-F238E27FC236}">
                <a16:creationId xmlns:a16="http://schemas.microsoft.com/office/drawing/2014/main" id="{D8EF4EF5-9095-4EAD-829E-6B44EFAA41D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24" y="1767250"/>
            <a:ext cx="339809" cy="149333"/>
          </a:xfrm>
          <a:prstGeom prst="rect">
            <a:avLst/>
          </a:prstGeom>
        </p:spPr>
      </p:pic>
      <p:pic>
        <p:nvPicPr>
          <p:cNvPr id="117" name="Picture 116" descr="\documentclass{article}&#10;\usepackage[dvipsnames]{xcolor}&#10;\usepackage{amsmath}&#10;\pagestyle{empty}&#10;\begin{document}&#10;&#10;$nc_2$&#10;&#10;\end{document}" title="IguanaTex Bitmap Display">
            <a:extLst>
              <a:ext uri="{FF2B5EF4-FFF2-40B4-BE49-F238E27FC236}">
                <a16:creationId xmlns:a16="http://schemas.microsoft.com/office/drawing/2014/main" id="{E0D87ED4-2880-4AFA-90C8-C43AAB9ECD9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241" y="3112778"/>
            <a:ext cx="345904" cy="149333"/>
          </a:xfrm>
          <a:prstGeom prst="rect">
            <a:avLst/>
          </a:prstGeom>
        </p:spPr>
      </p:pic>
      <p:pic>
        <p:nvPicPr>
          <p:cNvPr id="120" name="Picture 119" descr="\documentclass{article}&#10;\usepackage[dvipsnames]{xcolor}&#10;\usepackage{amsmath}&#10;\pagestyle{empty}&#10;\begin{document}&#10;&#10;$nc_p$&#10;&#10;\end{document}" title="IguanaTex Bitmap Display">
            <a:extLst>
              <a:ext uri="{FF2B5EF4-FFF2-40B4-BE49-F238E27FC236}">
                <a16:creationId xmlns:a16="http://schemas.microsoft.com/office/drawing/2014/main" id="{29EA7239-ED0C-42E8-BAF2-50B1ABCB532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24" y="4030872"/>
            <a:ext cx="355047" cy="184381"/>
          </a:xfrm>
          <a:prstGeom prst="rect">
            <a:avLst/>
          </a:prstGeom>
        </p:spPr>
      </p:pic>
      <p:pic>
        <p:nvPicPr>
          <p:cNvPr id="123" name="Picture 122" descr="\documentclass{article}&#10;\usepackage[dvipsnames]{xcolor}&#10;\usepackage{amsmath}&#10;\pagestyle{empty}&#10;\begin{document}&#10;$&#10;\begin{array}{c c c c c}&#10;tag &amp; type\_id &amp;  body  &amp;  positions &amp; ...\\&#10; .. &amp;      . &amp;    .  &amp;            &amp;  \\&#10;\end{array}&#10;$&#10;&#10;\end{document}" title="IguanaTex Bitmap Display">
            <a:extLst>
              <a:ext uri="{FF2B5EF4-FFF2-40B4-BE49-F238E27FC236}">
                <a16:creationId xmlns:a16="http://schemas.microsoft.com/office/drawing/2014/main" id="{18667EED-5076-4EFA-87D1-BA7F4EDE921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85" y="4123063"/>
            <a:ext cx="1693629" cy="210280"/>
          </a:xfrm>
          <a:prstGeom prst="rect">
            <a:avLst/>
          </a:prstGeom>
        </p:spPr>
      </p:pic>
      <p:sp>
        <p:nvSpPr>
          <p:cNvPr id="124" name="Right Brace 123">
            <a:extLst>
              <a:ext uri="{FF2B5EF4-FFF2-40B4-BE49-F238E27FC236}">
                <a16:creationId xmlns:a16="http://schemas.microsoft.com/office/drawing/2014/main" id="{EAD0AB5B-C752-4E15-9E5B-5A9CC5BE7B72}"/>
              </a:ext>
            </a:extLst>
          </p:cNvPr>
          <p:cNvSpPr/>
          <p:nvPr/>
        </p:nvSpPr>
        <p:spPr>
          <a:xfrm>
            <a:off x="10195776" y="3902454"/>
            <a:ext cx="162786" cy="4590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\documentclass{article}&#10;\usepackage[dvipsnames]{xcolor}&#10;\usepackage{amsmath}&#10;\pagestyle{empty}&#10;\begin{document}&#10;$&#10;..............&#10;$&#10;\end{document}" title="IguanaTex Bitmap Display">
            <a:extLst>
              <a:ext uri="{FF2B5EF4-FFF2-40B4-BE49-F238E27FC236}">
                <a16:creationId xmlns:a16="http://schemas.microsoft.com/office/drawing/2014/main" id="{6721D63F-84E1-4FDF-9DA1-C1E974D65F2D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384" y="3806373"/>
            <a:ext cx="413195" cy="12054"/>
          </a:xfrm>
          <a:prstGeom prst="rect">
            <a:avLst/>
          </a:prstGeom>
        </p:spPr>
      </p:pic>
      <p:pic>
        <p:nvPicPr>
          <p:cNvPr id="129" name="Picture 128" descr="\documentclass{article}&#10;\usepackage[dvipsnames]{xcolor}&#10;\usepackage{amsmath}&#10;\pagestyle{empty}&#10;\begin{document}&#10;&#10;TO201 n=11 (122 core particles + 80 ligands(-S-(CH$_2)_{11}$-CH$_3$)&#10;&#10;\end{document}" title="IguanaTex Bitmap Display">
            <a:extLst>
              <a:ext uri="{FF2B5EF4-FFF2-40B4-BE49-F238E27FC236}">
                <a16:creationId xmlns:a16="http://schemas.microsoft.com/office/drawing/2014/main" id="{B50A902D-A3D8-487E-95EC-D63FE6426D88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55" y="92355"/>
            <a:ext cx="5719472" cy="209096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043A9E4-5B8E-4FB7-8F1B-F93C2D375683}"/>
              </a:ext>
            </a:extLst>
          </p:cNvPr>
          <p:cNvGrpSpPr/>
          <p:nvPr/>
        </p:nvGrpSpPr>
        <p:grpSpPr>
          <a:xfrm>
            <a:off x="6448577" y="5531204"/>
            <a:ext cx="4664182" cy="984790"/>
            <a:chOff x="6448577" y="5531204"/>
            <a:chExt cx="4664182" cy="984790"/>
          </a:xfrm>
        </p:grpSpPr>
        <p:pic>
          <p:nvPicPr>
            <p:cNvPr id="131" name="Picture 130" descr="\documentclass{article}&#10;\usepackage[dvipsnames]{xcolor}&#10;\usepackage{amsmath}&#10;\pagestyle{empty}&#10;\begin{document}&#10;&#10;particle\_types = [\_Au201, Au, S, CH$_2$, CH$_3$]&#10;&#10;\end{document}" title="IguanaTex Bitmap Display">
              <a:extLst>
                <a:ext uri="{FF2B5EF4-FFF2-40B4-BE49-F238E27FC236}">
                  <a16:creationId xmlns:a16="http://schemas.microsoft.com/office/drawing/2014/main" id="{D0F43FA5-A5FA-406C-9674-9508AFECDD80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885" y="5851809"/>
              <a:ext cx="4428243" cy="232918"/>
            </a:xfrm>
            <a:prstGeom prst="rect">
              <a:avLst/>
            </a:prstGeom>
          </p:spPr>
        </p:pic>
        <p:pic>
          <p:nvPicPr>
            <p:cNvPr id="134" name="Picture 133" descr="\documentclass{article}&#10;\usepackage[dvipsnames]{xcolor}&#10;\usepackage{amsmath}&#10;\pagestyle{empty}&#10;\begin{document}&#10;&#10;0&#10;\end{document}" title="IguanaTex Bitmap Display">
              <a:extLst>
                <a:ext uri="{FF2B5EF4-FFF2-40B4-BE49-F238E27FC236}">
                  <a16:creationId xmlns:a16="http://schemas.microsoft.com/office/drawing/2014/main" id="{D82F78F4-3FAC-4DA3-AA8F-EFACDBB17E29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601" y="5571423"/>
              <a:ext cx="99025" cy="158998"/>
            </a:xfrm>
            <a:prstGeom prst="rect">
              <a:avLst/>
            </a:prstGeom>
          </p:spPr>
        </p:pic>
        <p:pic>
          <p:nvPicPr>
            <p:cNvPr id="137" name="Picture 136" descr="\documentclass{article}&#10;\usepackage[dvipsnames]{xcolor}&#10;\usepackage{amsmath}&#10;\pagestyle{empty}&#10;\begin{document}&#10;&#10;1&#10;\end{document}" title="IguanaTex Bitmap Display">
              <a:extLst>
                <a:ext uri="{FF2B5EF4-FFF2-40B4-BE49-F238E27FC236}">
                  <a16:creationId xmlns:a16="http://schemas.microsoft.com/office/drawing/2014/main" id="{9F67F445-D0A7-472E-821E-909EB8536D81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193" y="5571423"/>
              <a:ext cx="78104" cy="153419"/>
            </a:xfrm>
            <a:prstGeom prst="rect">
              <a:avLst/>
            </a:prstGeom>
          </p:spPr>
        </p:pic>
        <p:pic>
          <p:nvPicPr>
            <p:cNvPr id="140" name="Picture 139" descr="\documentclass{article}&#10;\usepackage[dvipsnames]{xcolor}&#10;\usepackage{amsmath}&#10;\pagestyle{empty}&#10;\begin{document}&#10;&#10;2&#10;\end{document}" title="IguanaTex Bitmap Display">
              <a:extLst>
                <a:ext uri="{FF2B5EF4-FFF2-40B4-BE49-F238E27FC236}">
                  <a16:creationId xmlns:a16="http://schemas.microsoft.com/office/drawing/2014/main" id="{7A4F6E92-02E8-47FB-A756-2EE7F72E5096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8444" y="5577860"/>
              <a:ext cx="93446" cy="153419"/>
            </a:xfrm>
            <a:prstGeom prst="rect">
              <a:avLst/>
            </a:prstGeom>
          </p:spPr>
        </p:pic>
        <p:pic>
          <p:nvPicPr>
            <p:cNvPr id="143" name="Picture 142" descr="\documentclass{article}&#10;\usepackage[dvipsnames]{xcolor}&#10;\usepackage{amsmath}&#10;\pagestyle{empty}&#10;\begin{document}&#10;&#10;3&#10;\end{document}" title="IguanaTex Bitmap Display">
              <a:extLst>
                <a:ext uri="{FF2B5EF4-FFF2-40B4-BE49-F238E27FC236}">
                  <a16:creationId xmlns:a16="http://schemas.microsoft.com/office/drawing/2014/main" id="{2A865424-1B90-41A3-AF59-21ECE3479F84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737" y="5580767"/>
              <a:ext cx="97630" cy="158998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FA03F98-6FD7-484D-9D2D-0F723CDF64D9}"/>
                </a:ext>
              </a:extLst>
            </p:cNvPr>
            <p:cNvSpPr/>
            <p:nvPr/>
          </p:nvSpPr>
          <p:spPr>
            <a:xfrm>
              <a:off x="6448577" y="5531204"/>
              <a:ext cx="4664182" cy="98479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 descr="\documentclass{article}&#10;\usepackage[dvipsnames]{xcolor}&#10;\usepackage{amsmath}&#10;\pagestyle{empty}&#10;\begin{document}&#10;&#10;4&#10;&#10;\end{document}" title="IguanaTex Bitmap Display">
              <a:extLst>
                <a:ext uri="{FF2B5EF4-FFF2-40B4-BE49-F238E27FC236}">
                  <a16:creationId xmlns:a16="http://schemas.microsoft.com/office/drawing/2014/main" id="{D3EF03B4-B6B0-409F-A986-C72484AB333E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737" y="5580767"/>
              <a:ext cx="104604" cy="156209"/>
            </a:xfrm>
            <a:prstGeom prst="rect">
              <a:avLst/>
            </a:prstGeom>
          </p:spPr>
        </p:pic>
        <p:pic>
          <p:nvPicPr>
            <p:cNvPr id="150" name="Picture 149" descr="\documentclass{article}&#10;\usepackage[dvipsnames]{xcolor}&#10;\usepackage{amsmath}&#10;\pagestyle{empty}&#10;\begin{document}&#10;&#10;rigid body&#10;&#10;center&#10;&#10;\end{document}" title="IguanaTex Bitmap Display">
              <a:extLst>
                <a:ext uri="{FF2B5EF4-FFF2-40B4-BE49-F238E27FC236}">
                  <a16:creationId xmlns:a16="http://schemas.microsoft.com/office/drawing/2014/main" id="{AA432950-71EB-4272-8E01-278879CA94DB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6672" y="6106674"/>
              <a:ext cx="758668" cy="321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2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85.377"/>
  <p:tag name="LATEXADDIN" val="\documentclass{article}&#10;\usepackage[dvipsnames]{xcolor}&#10;\usepackage{amsmath}&#10;\pagestyle{empty}&#10;\begin{document}&#10;&#10;- Builds or Modifies a \texttt{\color{NavyBlue} FunctionalizedConfiguration}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68.3914"/>
  <p:tag name="LATEXADDIN" val="\documentclass{article}&#10;\usepackage[dvipsnames]{xcolor}&#10;\usepackage{amsmath}&#10;\pagestyle{empty}&#10;\begin{document}&#10;&#10;class \texttt{\color{NavyBlue} LigandAbs}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337.833"/>
  <p:tag name="LATEXADDIN" val="\documentclass{article}&#10;\usepackage[dvipsnames]{xcolor}&#10;\usepackage{amsmath}&#10;\pagestyle{empty}&#10;\begin{document}&#10;&#10;- Defines a General Core 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7.1579"/>
  <p:tag name="LATEXADDIN" val="\documentclass{article}&#10;\usepackage[dvipsnames]{xcolor}&#10;\usepackage{amsmath}&#10;\pagestyle{empty}&#10;\begin{document}&#10;&#10;class \texttt{\color{NavyBlue} NanoAbs}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520.81"/>
  <p:tag name="LATEXADDIN" val="\documentclass{article}&#10;\usepackage[dvipsnames]{xcolor}&#10;\usepackage{amsmath}&#10;\pagestyle{empty}&#10;\begin{document}&#10;&#10;- represents simple entitites.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395.575"/>
  <p:tag name="LATEXADDIN" val="\documentclass{article}&#10;\usepackage[dvipsnames]{xcolor}&#10;\usepackage{amsmath}&#10;\pagestyle{empty}&#10;\begin{document}&#10;&#10;class \texttt{\color{NavyBlue} BasicSystemEntity}&#10;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5.137"/>
  <p:tag name="LATEXADDIN" val="\documentclass{article}&#10;\usepackage[dvipsnames]{xcolor}&#10;\usepackage{amsmath}&#10;\pagestyle{empty}&#10;\begin{document}&#10;&#10;- Defines and manipulates a single NC (core+ligand).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507.687"/>
  <p:tag name="LATEXADDIN" val="\documentclass{article}&#10;\usepackage[dvipsnames]{xcolor}&#10;\usepackage{amsmath}&#10;\pagestyle{empty}&#10;\begin{document}&#10;&#10;class \texttt{\color{NavyBlue} LatticeFunctionalizedConfiguration}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050.244"/>
  <p:tag name="LATEXADDIN" val="\documentclass{article}&#10;\usepackage[dvipsnames]{xcolor}&#10;\usepackage{amsmath}&#10;\pagestyle{empty}&#10;\begin{document}&#10;&#10;class \texttt{\color{NavyBlue} FunctionalizedConfiguration}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4.1732"/>
  <p:tag name="ORIGINALWIDTH" val="2197.975"/>
  <p:tag name="LATEXADDIN" val="\documentclass{article}&#10;\usepackage[dvipsnames]{xcolor}&#10;\usepackage{amsmath}&#10;\pagestyle{empty}&#10;\begin{document}&#10;&#10;&#10;\begin{itemize}&#10;\item{\texttt{orient\_all}: rotates all NCs {\em snapshot}.}&#10;\item{\texttt{create\_box}: sets a box.}&#10;\item{\texttt{orient\_by\_index}: rotate a given NC.} &#10;&#10;\end{itemize}&#10;&#10;\end{document}"/>
  <p:tag name="IGUANATEXSIZE" val="20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464.942"/>
  <p:tag name="LATEXADDIN" val="\documentclass{article}&#10;\usepackage[dvipsnames]{xcolor}&#10;\usepackage{amsmath}&#10;\pagestyle{empty}&#10;\begin{document}&#10;&#10;- A list of \texttt{\color{NavyBlue} FunctionalizedParticle} objects.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538.808"/>
  <p:tag name="LATEXADDIN" val="\documentclass{article}&#10;\usepackage[dvipsnames]{xcolor}&#10;\usepackage{amsmath}&#10;\pagestyle{empty}&#10;\begin{document}&#10;&#10;All {\color{BrickRed} HOODLT configurations} 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1.4173"/>
  <p:tag name="LATEXADDIN" val="\documentclass{article}&#10;\usepackage[dvipsnames]{xcolor}&#10;\usepackage{amsmath}&#10;\pagestyle{empty}&#10;\begin{document}&#10;&#10;{\color{magenta} self}.particles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717.285"/>
  <p:tag name="LATEXADDIN" val="\documentclass{article}&#10;\usepackage[dvipsnames]{xcolor}&#10;\usepackage{amsmath}&#10;\pagestyle{empty}&#10;\begin{document}&#10;&#10;class \texttt{\color{NavyBlue} FunctionalizedParticle}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068.616"/>
  <p:tag name="LATEXADDIN" val="\documentclass{article}&#10;\usepackage[dvipsnames]{xcolor}&#10;\usepackage{amsmath}&#10;\pagestyle{empty}&#10;\begin{document}&#10;&#10;class \texttt{\color{NavyBlue} SystemEntity}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694.413"/>
  <p:tag name="LATEXADDIN" val="\documentclass{article}&#10;\usepackage[dvipsnames]{xcolor}&#10;\usepackage{amsmath}&#10;\pagestyle{empty}&#10;\begin{document}&#10;&#10;- Manages output and HOOMD-Blue Interaction.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7.4316"/>
  <p:tag name="LATEXADDIN" val="\documentclass{article}&#10;\usepackage[dvipsnames]{xcolor}&#10;\usepackage{amsmath}&#10;\pagestyle{empty}&#10;\begin{document}&#10;&#10;(Abstract)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4.1732"/>
  <p:tag name="ORIGINALWIDTH" val="2872.141"/>
  <p:tag name="LATEXADDIN" val="\documentclass{article}&#10;\usepackage[dvipsnames]{xcolor}&#10;\usepackage{amsmath}&#10;\pagestyle{empty}&#10;\begin{document}&#10;&#10;&#10;\begin{itemize}&#10;\item{\texttt{make\_snapshot}: returns a HOOMD-blue {\em snapshot}.}&#10;\item{\texttt{add\_to\_snap}: Adds to a HOOMD-blue {\em snapshot}.}&#10;\item{\texttt{apply\_units}: sets the units for the system.} &#10;&#10;\end{itemize}&#10;&#10;\end{document}"/>
  <p:tag name="IGUANATEXSIZE" val="20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284.215"/>
  <p:tag name="LATEXADDIN" val="\documentclass{article}&#10;\usepackage[dvipsnames]{xcolor}&#10;\usepackage{amsmath}&#10;\pagestyle{empty}&#10;\begin{document}&#10;&#10;- Saves a \texttt{\color{NavyBlue} FunctionalizedConfiguration}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800.15"/>
  <p:tag name="LATEXADDIN" val="\documentclass{article}&#10;\usepackage[dvipsnames]{xcolor}&#10;\usepackage{amsmath}&#10;\pagestyle{empty}&#10;\begin{document}&#10;&#10;&#10;\begin{itemize}&#10;\item{gsd file}&#10;\item{pickle object}&#10;\end{itemize}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182.602"/>
  <p:tag name="LATEXADDIN" val="\documentclass{article}&#10;\usepackage[dvipsnames]{xcolor}&#10;\usepackage{amsmath}&#10;\pagestyle{empty}&#10;\begin{document}&#10;&#10;function \color{MidnightBlue} \texttt{save\_config}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589.801"/>
  <p:tag name="LATEXADDIN" val="\documentclass{article}&#10;\usepackage[dvipsnames]{xcolor}&#10;\usepackage{amsmath}&#10;\pagestyle{empty}&#10;\begin{document}&#10;&#10;class \texttt{\color{NavyBlue} ConfigurationBuilder}&#10;&#10;\end{document}"/>
  <p:tag name="IGUANATEXSIZE" val="20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751.4061"/>
  <p:tag name="LATEXADDIN" val="\documentclass{article}&#10;\usepackage[dvipsnames]{xcolor}&#10;\usepackage{amsmath}&#10;\pagestyle{empty}&#10;\begin{document}&#10;&#10;are {\color{PineGreen} built from}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759.28"/>
  <p:tag name="LATEXADDIN" val="\documentclass{article}&#10;\usepackage[dvipsnames]{xcolor}&#10;\usepackage{amsmath}&#10;\pagestyle{empty}&#10;\begin{document}&#10;&#10;\texttt{\color{NavyBlue} FunctionalizedConfiguration}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.2017"/>
  <p:tag name="ORIGINALWIDTH" val="749.1564"/>
  <p:tag name="LATEXADDIN" val="\documentclass{article}&#10;\usepackage[dvipsnames]{xcolor}&#10;\usepackage{amsmath}&#10;\pagestyle{empty}&#10;\begin{document}&#10;&#10;list {\color{Salmon} particles}&#10;&#10;list {\color{Salmon} substrates}&#10;&#10;list {\color{Salmon} solvent}&#10;&#10;\end{document}"/>
  <p:tag name="IGUANATEXSIZE" val="20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31.609"/>
  <p:tag name="LATEXADDIN" val="\documentclass{article}&#10;\usepackage[dvipsnames]{xcolor}&#10;\usepackage{amsmath}&#10;\pagestyle{empty}&#10;\begin{document}&#10;&#10;list {\color{Salmon} bondable\_entities}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855.6431"/>
  <p:tag name="LATEXADDIN" val="\documentclass{article}&#10;\usepackage[dvipsnames]{xcolor}&#10;\usepackage{amsmath}&#10;\pagestyle{empty}&#10;\begin{document}&#10;&#10;list {\color{Salmon} bonds}&#10;&#10;list {\color{Salmon} bonds\_types}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597.3"/>
  <p:tag name="LATEXADDIN" val="\documentclass{article}&#10;\usepackage[dvipsnames]{xcolor}&#10;\usepackage{amsmath}&#10;\pagestyle{empty}&#10;\begin{document}&#10;&#10;{\color{Salmon} particles} = [$nc_1,nc_2,\cdots,nc_p$]&#10;&#10;{\color{Salmon} particles} = [$if_1,if_2,\cdots,if_l$]&#10;&#10;{\color{Salmon} solvent} = [$s_1,s_2,\cdots,s_m$]&#10;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095.988"/>
  <p:tag name="LATEXADDIN" val="\documentclass{article}&#10;\usepackage[dvipsnames]{xcolor}&#10;\usepackage{amsmath}&#10;\pagestyle{empty}&#10;\begin{document}&#10;&#10;{\color{Salmon} bonds} = [(1,2),(1,3),$\cdots$]&#10;&#10;{\color{Salmon} bond\_types} = [ {\tiny'CTR-CTR1', 'CTR-CTR2'},$\cdots$]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06.9366"/>
  <p:tag name="LATEXADDIN" val="\documentclass{article}&#10;\usepackage[dvipsnames]{xcolor}&#10;\usepackage{amsmath}&#10;\pagestyle{empty}&#10;\begin{document}&#10;&#10;\texttt{\color{ForestGreen} Snapshot}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64.979"/>
  <p:tag name="LATEXADDIN" val="\documentclass{article}&#10;\usepackage[dvipsnames]{xcolor}&#10;\usepackage{amsmath}&#10;\pagestyle{empty}&#10;\begin{document}&#10;&#10;{\color{Salmon} bondable\_entities} = [$nc_1,nc_2,if_1,\cdots if_l$]&#10;\end{document}"/>
  <p:tag name="IGUANATEXSIZE" val="2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1.496"/>
  <p:tag name="ORIGINALWIDTH" val="1962.505"/>
  <p:tag name="LATEXADDIN" val="\documentclass{article}&#10;\usepackage[dvipsnames]{xcolor}&#10;\usepackage{amsmath}&#10;\pagestyle{empty}&#10;\begin{document}&#10;$&#10;\begin{array}{c c c c c}&#10;tag &amp; type\_id &amp;  body  &amp;  positions &amp; ...\\&#10; 0  &amp;      0  &amp;     0  &amp;            &amp;    \\&#10; 1  &amp;      1  &amp;    0   &amp;             &amp;   \\&#10; 2  &amp;      1  &amp;    0   &amp;            &amp;  \\&#10; .. &amp;      1  &amp;    0   &amp;            &amp;  \\&#10;122 &amp;      1  &amp;    0   &amp;            &amp;  \\&#10;123 &amp;      2  &amp;    0   &amp;            &amp; \\&#10;124 &amp;      3  &amp;   -1   &amp;            &amp;  \\&#10;..  &amp;      3  &amp;   -1   &amp;            &amp;  \\&#10;135 &amp;      4  &amp;   -1   &amp;            &amp;  \\ &#10;... &amp;      .  &amp;    .   &amp;            &amp;  \\&#10;150 &amp;      2  &amp;    0   &amp;            &amp;  \\&#10;... &amp;      3  &amp;    -1  &amp;            &amp;  \\&#10;1162 &amp;     4  &amp;    -1  &amp;            &amp;  \\&#10;\end{array}&#10;$&#10;&#10;\end{document}"/>
  <p:tag name="IGUANATEXSIZE" val="20"/>
  <p:tag name="IGUANATEXCURSOR" val="7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6.9141"/>
  <p:tag name="ORIGINALWIDTH" val="1972.254"/>
  <p:tag name="LATEXADDIN" val="\documentclass{article}&#10;\usepackage[dvipsnames]{xcolor}&#10;\usepackage{amsmath}&#10;\pagestyle{empty}&#10;\begin{document}&#10;$&#10;\begin{array}{c c c c c}&#10;tag &amp; type\_id &amp;  body  &amp;  positions &amp; ...\\&#10; 1163  &amp;      0  &amp;     1163   &amp;            &amp;    \\&#10; 1164  &amp;      1  &amp;     1163   &amp;             &amp;   \\&#10; .. &amp;      . &amp;    .  &amp;            &amp;  \\&#10; 2325 &amp;     4  &amp;    -1  &amp;            &amp;  \\&#10;\end{array}&#10;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5.081"/>
  <p:tag name="ORIGINALWIDTH" val="3462.317"/>
  <p:tag name="LATEXADDIN" val="\documentclass{article}&#10;\usepackage[dvipsnames]{xcolor}&#10;\usepackage{amsmath}&#10;\pagestyle{empty}&#10;\begin{document}&#10;&#10;&#10;\begin{itemize}&#10;\item{\texttt{add\_nc}: Builds and adds {\color{NavyBlue} FunctionalizedParticle}}&#10;\item{\texttt{add\_substrate}: Adds a substrate}&#10;\item{\texttt{add\_reinit\_nc}: Modifies a \texttt{\color{NavyBlue}FunctionalizedParticle} object.}&#10;\item{\texttt{add\_bond}: Adds a bond between NC centers.}&#10;\item{\texttt{add\_solvent}: Adds explicit solvent.}&#10;\item{\texttt{build\_lattice}:Builds a NC superlattice} &#10;&#10;\end{itemize}&#10;&#10;\end{document}"/>
  <p:tag name="IGUANATEXSIZE" val="20"/>
  <p:tag name="IGUANATEXCURSOR" val="3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214.4731"/>
  <p:tag name="LATEXADDIN" val="\documentclass{article}&#10;\usepackage[dvipsnames]{xcolor}&#10;\usepackage{amsmath}&#10;\pagestyle{empty}&#10;\begin{document}&#10;&#10;core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22.1972"/>
  <p:tag name="LATEXADDIN" val="\documentclass{article}&#10;\usepackage[dvipsnames]{xcolor}&#10;\usepackage{amsmath}&#10;\pagestyle{empty}&#10;\begin{document}&#10;&#10;ligand 1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89.6888"/>
  <p:tag name="LATEXADDIN" val="\documentclass{article}&#10;\usepackage[dvipsnames]{xcolor}&#10;\usepackage{amsmath}&#10;\pagestyle{empty}&#10;\begin{document}&#10;&#10;ligand 80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67.2291"/>
  <p:tag name="LATEXADDIN" val="\documentclass{article}&#10;\usepackage[dvipsnames]{xcolor}&#10;\usepackage{amsmath}&#10;\pagestyle{empty}&#10;\begin{document}&#10;&#10;$nc_1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70.2287"/>
  <p:tag name="LATEXADDIN" val="\documentclass{article}&#10;\usepackage[dvipsnames]{xcolor}&#10;\usepackage{amsmath}&#10;\pagestyle{empty}&#10;\begin{document}&#10;&#10;$nc_2$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74.7282"/>
  <p:tag name="LATEXADDIN" val="\documentclass{article}&#10;\usepackage[dvipsnames]{xcolor}&#10;\usepackage{amsmath}&#10;\pagestyle{empty}&#10;\begin{document}&#10;&#10;$nc_p$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5.4706"/>
  <p:tag name="ORIGINALWIDTH" val="1896.513"/>
  <p:tag name="LATEXADDIN" val="\documentclass{article}&#10;\usepackage[dvipsnames]{xcolor}&#10;\usepackage{amsmath}&#10;\pagestyle{empty}&#10;\begin{document}&#10;$&#10;\begin{array}{c c c c c}&#10;tag &amp; type\_id &amp;  body  &amp;  positions &amp; ...\\&#10; .. &amp;      . &amp;    .  &amp;            &amp;  \\&#10;\end{array}&#10;$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462.6921"/>
  <p:tag name="LATEXADDIN" val="\documentclass{article}&#10;\usepackage[dvipsnames]{xcolor}&#10;\usepackage{amsmath}&#10;\pagestyle{empty}&#10;\begin{document}&#10;$&#10;..............&#10;$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[dvipsnames]{xcolor}&#10;\usepackage{amsmath}&#10;\pagestyle{empty}&#10;\begin{document}&#10;&#10;TO201 n=11 (122 core particles + 80 ligands(-S-(CH$_2)_{11}$-CH$_3$)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0.952"/>
  <p:tag name="LATEXADDIN" val="\documentclass{article}&#10;\usepackage[dvipsnames]{xcolor}&#10;\usepackage{amsmath}&#10;\pagestyle{empty}&#10;\begin{document}&#10;&#10;particle\_types = [\_Au201, Au, S, CH$_2$, CH$_3$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39.445"/>
  <p:tag name="LATEXADDIN" val="\documentclass{article}&#10;\usepackage[dvipsnames]{xcolor}&#10;\usepackage{amsmath}&#10;\pagestyle{empty}&#10;\begin{document}&#10;&#10;{\color{magenta} self}.conf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[dvipsnames]{xcolor}&#10;\usepackage{amsmath}&#10;\pagestyle{empty}&#10;\begin{document}&#10;&#10;0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[dvipsnames]{xcolor}&#10;\usepackage{amsmath}&#10;\pagestyle{empty}&#10;\begin{document}&#10;&#10;1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[dvipsnames]{xcolor}&#10;\usepackage{amsmath}&#10;\pagestyle{empty}&#10;\begin{document}&#10;&#10;2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[dvipsnames]{xcolor}&#10;\usepackage{amsmath}&#10;\pagestyle{empty}&#10;\begin{document}&#10;&#10;3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[dvipsnames]{xcolor}&#10;\usepackage{amsmath}&#10;\pagestyle{empty}&#10;\begin{document}&#10;&#10;4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558.6802"/>
  <p:tag name="LATEXADDIN" val="\documentclass{article}&#10;\usepackage[dvipsnames]{xcolor}&#10;\usepackage{amsmath}&#10;\pagestyle{empty}&#10;\begin{document}&#10;&#10;rigid body&#10;&#10;center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774.6531"/>
  <p:tag name="LATEXADDIN" val="\documentclass{article}&#10;\usepackage[dvipsnames]{xcolor}&#10;\usepackage{amsmath}&#10;\pagestyle{empty}&#10;\begin{document}&#10;&#10;\texttt{\color{NavyBlue} SystemEntity}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822.6472"/>
  <p:tag name="LATEXADDIN" val="\documentclass{article}&#10;\usepackage[dvipsnames]{xcolor}&#10;\usepackage{amsmath}&#10;\pagestyle{empty}&#10;\begin{document}&#10;&#10;\texttt{\color{Blue} make\_snapshot}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215.973"/>
  <p:tag name="LATEXADDIN" val="\documentclass{article}&#10;\usepackage[dvipsnames]{xcolor}&#10;\usepackage{amsmath}&#10;\pagestyle{empty}&#10;\begin{document}&#10;&#10;\texttt{\color{NavyBlue}LatticeFunctionalizedConfiguration}&#10;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5.137"/>
  <p:tag name="LATEXADDIN" val="\documentclass{article}&#10;\usepackage[dvipsnames]{xcolor}&#10;\usepackage{amsmath}&#10;\pagestyle{empty}&#10;\begin{document}&#10;&#10;- Defines and manipulates a single NC (core+ligand).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889.014"/>
  <p:tag name="LATEXADDIN" val="\documentclass{article}&#10;\usepackage[dvipsnames]{xcolor}&#10;\usepackage{amsmath}&#10;\pagestyle{empty}&#10;\begin{document}&#10;&#10;&#10;&#10;Performs functionalization: adding &#10;&#10;Adds a {\color{NavyBlue}NanoAbs} and {\color{NavyBlue}LigandsAbs}&#10;&#10;&#10;\end{document}"/>
  <p:tag name="IGUANATEXSIZE" val="20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57.068"/>
  <p:tag name="LATEXADDIN" val="\documentclass{article}&#10;\usepackage[dvipsnames]{xcolor}&#10;\usepackage{amsmath}&#10;\pagestyle{empty}&#10;\begin{document}&#10;&#10;- Defines a General Ligand 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Travesset-Casas, Alejandro [PHYSA]</dc:creator>
  <cp:lastModifiedBy>Travesset-Casas, Alejandro [PHYSA]</cp:lastModifiedBy>
  <cp:revision>19</cp:revision>
  <dcterms:created xsi:type="dcterms:W3CDTF">2021-05-07T14:35:51Z</dcterms:created>
  <dcterms:modified xsi:type="dcterms:W3CDTF">2021-06-10T13:35:23Z</dcterms:modified>
</cp:coreProperties>
</file>