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9" r:id="rId1"/>
  </p:sldMasterIdLst>
  <p:sldIdLst>
    <p:sldId id="257" r:id="rId2"/>
    <p:sldId id="256" r:id="rId3"/>
    <p:sldId id="259" r:id="rId4"/>
    <p:sldId id="260" r:id="rId5"/>
    <p:sldId id="261" r:id="rId6"/>
    <p:sldId id="262" r:id="rId7"/>
    <p:sldId id="263" r:id="rId8"/>
    <p:sldId id="264" r:id="rId9"/>
    <p:sldId id="265" r:id="rId10"/>
    <p:sldId id="266" r:id="rId11"/>
    <p:sldId id="269" r:id="rId12"/>
    <p:sldId id="270" r:id="rId13"/>
    <p:sldId id="271" r:id="rId14"/>
    <p:sldId id="272"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4\Downloads\jothi.xlxs.%20(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ari4\Downloads\jothi.xlxs.%20(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[jothi.xlxs. (1).xlsx]Sheet3!PivotTable1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0353420548369422E-2"/>
          <c:y val="4.659792708020645E-2"/>
          <c:w val="0.71938535017781446"/>
          <c:h val="0.82902092297376417"/>
        </c:manualLayout>
      </c:layout>
      <c:barChart>
        <c:barDir val="col"/>
        <c:grouping val="clustered"/>
        <c:varyColors val="0"/>
        <c:ser>
          <c:idx val="0"/>
          <c:order val="0"/>
          <c:tx>
            <c:strRef>
              <c:f>Sheet3!$B$1</c:f>
              <c:strCache>
                <c:ptCount val="1"/>
                <c:pt idx="0">
                  <c:v>Sum of Age</c:v>
                </c:pt>
              </c:strCache>
            </c:strRef>
          </c:tx>
          <c:spPr>
            <a:solidFill>
              <a:schemeClr val="accent1"/>
            </a:solidFill>
            <a:ln>
              <a:noFill/>
            </a:ln>
            <a:effectLst/>
          </c:spPr>
          <c:invertIfNegative val="0"/>
          <c:cat>
            <c:strRef>
              <c:f>Sheet3!$A$2:$A$20</c:f>
              <c:strCache>
                <c:ptCount val="18"/>
                <c:pt idx="0">
                  <c:v>Amanda</c:v>
                </c:pt>
                <c:pt idx="1">
                  <c:v>Angela</c:v>
                </c:pt>
                <c:pt idx="2">
                  <c:v>Anthony</c:v>
                </c:pt>
                <c:pt idx="3">
                  <c:v>Daryl</c:v>
                </c:pt>
                <c:pt idx="4">
                  <c:v>Donald</c:v>
                </c:pt>
                <c:pt idx="5">
                  <c:v>Douglas</c:v>
                </c:pt>
                <c:pt idx="6">
                  <c:v>Eric</c:v>
                </c:pt>
                <c:pt idx="7">
                  <c:v>Erin</c:v>
                </c:pt>
                <c:pt idx="8">
                  <c:v>James</c:v>
                </c:pt>
                <c:pt idx="9">
                  <c:v>Jonathan</c:v>
                </c:pt>
                <c:pt idx="10">
                  <c:v>Joshua</c:v>
                </c:pt>
                <c:pt idx="11">
                  <c:v>Kyle</c:v>
                </c:pt>
                <c:pt idx="12">
                  <c:v>Melissa</c:v>
                </c:pt>
                <c:pt idx="13">
                  <c:v>Ms.Emily</c:v>
                </c:pt>
                <c:pt idx="14">
                  <c:v>Shannon</c:v>
                </c:pt>
                <c:pt idx="15">
                  <c:v>Stephanie</c:v>
                </c:pt>
                <c:pt idx="16">
                  <c:v>Thomas</c:v>
                </c:pt>
                <c:pt idx="17">
                  <c:v>Tracy</c:v>
                </c:pt>
              </c:strCache>
            </c:strRef>
          </c:cat>
          <c:val>
            <c:numRef>
              <c:f>Sheet3!$B$2:$B$20</c:f>
              <c:numCache>
                <c:formatCode>General</c:formatCode>
                <c:ptCount val="18"/>
                <c:pt idx="0">
                  <c:v>36</c:v>
                </c:pt>
                <c:pt idx="1">
                  <c:v>29</c:v>
                </c:pt>
                <c:pt idx="2">
                  <c:v>59</c:v>
                </c:pt>
                <c:pt idx="3">
                  <c:v>30</c:v>
                </c:pt>
                <c:pt idx="4">
                  <c:v>25</c:v>
                </c:pt>
                <c:pt idx="5">
                  <c:v>25</c:v>
                </c:pt>
                <c:pt idx="6">
                  <c:v>36</c:v>
                </c:pt>
                <c:pt idx="7">
                  <c:v>46</c:v>
                </c:pt>
                <c:pt idx="8">
                  <c:v>41</c:v>
                </c:pt>
                <c:pt idx="9">
                  <c:v>24</c:v>
                </c:pt>
                <c:pt idx="10">
                  <c:v>68</c:v>
                </c:pt>
                <c:pt idx="11">
                  <c:v>33</c:v>
                </c:pt>
                <c:pt idx="12">
                  <c:v>40</c:v>
                </c:pt>
                <c:pt idx="13">
                  <c:v>32</c:v>
                </c:pt>
                <c:pt idx="14">
                  <c:v>23</c:v>
                </c:pt>
                <c:pt idx="15">
                  <c:v>43</c:v>
                </c:pt>
                <c:pt idx="16">
                  <c:v>30</c:v>
                </c:pt>
                <c:pt idx="17">
                  <c:v>39</c:v>
                </c:pt>
              </c:numCache>
            </c:numRef>
          </c:val>
          <c:extLst>
            <c:ext xmlns:c16="http://schemas.microsoft.com/office/drawing/2014/chart" uri="{C3380CC4-5D6E-409C-BE32-E72D297353CC}">
              <c16:uniqueId val="{00000000-69DD-4FA3-B36C-BF7BAC26D410}"/>
            </c:ext>
          </c:extLst>
        </c:ser>
        <c:ser>
          <c:idx val="1"/>
          <c:order val="1"/>
          <c:tx>
            <c:strRef>
              <c:f>Sheet3!$C$1</c:f>
              <c:strCache>
                <c:ptCount val="1"/>
                <c:pt idx="0">
                  <c:v>Sum of Projects Completed</c:v>
                </c:pt>
              </c:strCache>
            </c:strRef>
          </c:tx>
          <c:spPr>
            <a:solidFill>
              <a:schemeClr val="accent2"/>
            </a:solidFill>
            <a:ln>
              <a:noFill/>
            </a:ln>
            <a:effectLst/>
          </c:spPr>
          <c:invertIfNegative val="0"/>
          <c:cat>
            <c:strRef>
              <c:f>Sheet3!$A$2:$A$20</c:f>
              <c:strCache>
                <c:ptCount val="18"/>
                <c:pt idx="0">
                  <c:v>Amanda</c:v>
                </c:pt>
                <c:pt idx="1">
                  <c:v>Angela</c:v>
                </c:pt>
                <c:pt idx="2">
                  <c:v>Anthony</c:v>
                </c:pt>
                <c:pt idx="3">
                  <c:v>Daryl</c:v>
                </c:pt>
                <c:pt idx="4">
                  <c:v>Donald</c:v>
                </c:pt>
                <c:pt idx="5">
                  <c:v>Douglas</c:v>
                </c:pt>
                <c:pt idx="6">
                  <c:v>Eric</c:v>
                </c:pt>
                <c:pt idx="7">
                  <c:v>Erin</c:v>
                </c:pt>
                <c:pt idx="8">
                  <c:v>James</c:v>
                </c:pt>
                <c:pt idx="9">
                  <c:v>Jonathan</c:v>
                </c:pt>
                <c:pt idx="10">
                  <c:v>Joshua</c:v>
                </c:pt>
                <c:pt idx="11">
                  <c:v>Kyle</c:v>
                </c:pt>
                <c:pt idx="12">
                  <c:v>Melissa</c:v>
                </c:pt>
                <c:pt idx="13">
                  <c:v>Ms.Emily</c:v>
                </c:pt>
                <c:pt idx="14">
                  <c:v>Shannon</c:v>
                </c:pt>
                <c:pt idx="15">
                  <c:v>Stephanie</c:v>
                </c:pt>
                <c:pt idx="16">
                  <c:v>Thomas</c:v>
                </c:pt>
                <c:pt idx="17">
                  <c:v>Tracy</c:v>
                </c:pt>
              </c:strCache>
            </c:strRef>
          </c:cat>
          <c:val>
            <c:numRef>
              <c:f>Sheet3!$C$2:$C$20</c:f>
              <c:numCache>
                <c:formatCode>General</c:formatCode>
                <c:ptCount val="18"/>
                <c:pt idx="0">
                  <c:v>12</c:v>
                </c:pt>
                <c:pt idx="1">
                  <c:v>18</c:v>
                </c:pt>
                <c:pt idx="2">
                  <c:v>19</c:v>
                </c:pt>
                <c:pt idx="3">
                  <c:v>7</c:v>
                </c:pt>
                <c:pt idx="4">
                  <c:v>2</c:v>
                </c:pt>
                <c:pt idx="5">
                  <c:v>11</c:v>
                </c:pt>
                <c:pt idx="6">
                  <c:v>11</c:v>
                </c:pt>
                <c:pt idx="7">
                  <c:v>15</c:v>
                </c:pt>
                <c:pt idx="8">
                  <c:v>13</c:v>
                </c:pt>
                <c:pt idx="9">
                  <c:v>5</c:v>
                </c:pt>
                <c:pt idx="10">
                  <c:v>20</c:v>
                </c:pt>
                <c:pt idx="11">
                  <c:v>13</c:v>
                </c:pt>
                <c:pt idx="12">
                  <c:v>17</c:v>
                </c:pt>
                <c:pt idx="13">
                  <c:v>14</c:v>
                </c:pt>
                <c:pt idx="14">
                  <c:v>4</c:v>
                </c:pt>
                <c:pt idx="15">
                  <c:v>14</c:v>
                </c:pt>
                <c:pt idx="16">
                  <c:v>8</c:v>
                </c:pt>
                <c:pt idx="17">
                  <c:v>17</c:v>
                </c:pt>
              </c:numCache>
            </c:numRef>
          </c:val>
          <c:extLst>
            <c:ext xmlns:c16="http://schemas.microsoft.com/office/drawing/2014/chart" uri="{C3380CC4-5D6E-409C-BE32-E72D297353CC}">
              <c16:uniqueId val="{00000001-69DD-4FA3-B36C-BF7BAC26D410}"/>
            </c:ext>
          </c:extLst>
        </c:ser>
        <c:ser>
          <c:idx val="2"/>
          <c:order val="2"/>
          <c:tx>
            <c:strRef>
              <c:f>Sheet3!$D$1</c:f>
              <c:strCache>
                <c:ptCount val="1"/>
                <c:pt idx="0">
                  <c:v>Sum of Productivity (%)</c:v>
                </c:pt>
              </c:strCache>
            </c:strRef>
          </c:tx>
          <c:spPr>
            <a:solidFill>
              <a:schemeClr val="accent3"/>
            </a:solidFill>
            <a:ln>
              <a:noFill/>
            </a:ln>
            <a:effectLst/>
          </c:spPr>
          <c:invertIfNegative val="0"/>
          <c:cat>
            <c:strRef>
              <c:f>Sheet3!$A$2:$A$20</c:f>
              <c:strCache>
                <c:ptCount val="18"/>
                <c:pt idx="0">
                  <c:v>Amanda</c:v>
                </c:pt>
                <c:pt idx="1">
                  <c:v>Angela</c:v>
                </c:pt>
                <c:pt idx="2">
                  <c:v>Anthony</c:v>
                </c:pt>
                <c:pt idx="3">
                  <c:v>Daryl</c:v>
                </c:pt>
                <c:pt idx="4">
                  <c:v>Donald</c:v>
                </c:pt>
                <c:pt idx="5">
                  <c:v>Douglas</c:v>
                </c:pt>
                <c:pt idx="6">
                  <c:v>Eric</c:v>
                </c:pt>
                <c:pt idx="7">
                  <c:v>Erin</c:v>
                </c:pt>
                <c:pt idx="8">
                  <c:v>James</c:v>
                </c:pt>
                <c:pt idx="9">
                  <c:v>Jonathan</c:v>
                </c:pt>
                <c:pt idx="10">
                  <c:v>Joshua</c:v>
                </c:pt>
                <c:pt idx="11">
                  <c:v>Kyle</c:v>
                </c:pt>
                <c:pt idx="12">
                  <c:v>Melissa</c:v>
                </c:pt>
                <c:pt idx="13">
                  <c:v>Ms.Emily</c:v>
                </c:pt>
                <c:pt idx="14">
                  <c:v>Shannon</c:v>
                </c:pt>
                <c:pt idx="15">
                  <c:v>Stephanie</c:v>
                </c:pt>
                <c:pt idx="16">
                  <c:v>Thomas</c:v>
                </c:pt>
                <c:pt idx="17">
                  <c:v>Tracy</c:v>
                </c:pt>
              </c:strCache>
            </c:strRef>
          </c:cat>
          <c:val>
            <c:numRef>
              <c:f>Sheet3!$D$2:$D$20</c:f>
              <c:numCache>
                <c:formatCode>General</c:formatCode>
                <c:ptCount val="18"/>
                <c:pt idx="0">
                  <c:v>22</c:v>
                </c:pt>
                <c:pt idx="1">
                  <c:v>88</c:v>
                </c:pt>
                <c:pt idx="2">
                  <c:v>55</c:v>
                </c:pt>
                <c:pt idx="3">
                  <c:v>32</c:v>
                </c:pt>
                <c:pt idx="4">
                  <c:v>15</c:v>
                </c:pt>
                <c:pt idx="5">
                  <c:v>57</c:v>
                </c:pt>
                <c:pt idx="6">
                  <c:v>45</c:v>
                </c:pt>
                <c:pt idx="7">
                  <c:v>44</c:v>
                </c:pt>
                <c:pt idx="8">
                  <c:v>44</c:v>
                </c:pt>
                <c:pt idx="9">
                  <c:v>63</c:v>
                </c:pt>
                <c:pt idx="10">
                  <c:v>62</c:v>
                </c:pt>
                <c:pt idx="11">
                  <c:v>41</c:v>
                </c:pt>
                <c:pt idx="12">
                  <c:v>3</c:v>
                </c:pt>
                <c:pt idx="13">
                  <c:v>45</c:v>
                </c:pt>
                <c:pt idx="14">
                  <c:v>92</c:v>
                </c:pt>
                <c:pt idx="15">
                  <c:v>3</c:v>
                </c:pt>
                <c:pt idx="16">
                  <c:v>87</c:v>
                </c:pt>
                <c:pt idx="17">
                  <c:v>10</c:v>
                </c:pt>
              </c:numCache>
            </c:numRef>
          </c:val>
          <c:extLst>
            <c:ext xmlns:c16="http://schemas.microsoft.com/office/drawing/2014/chart" uri="{C3380CC4-5D6E-409C-BE32-E72D297353CC}">
              <c16:uniqueId val="{00000002-69DD-4FA3-B36C-BF7BAC26D410}"/>
            </c:ext>
          </c:extLst>
        </c:ser>
        <c:dLbls>
          <c:showLegendKey val="0"/>
          <c:showVal val="0"/>
          <c:showCatName val="0"/>
          <c:showSerName val="0"/>
          <c:showPercent val="0"/>
          <c:showBubbleSize val="0"/>
        </c:dLbls>
        <c:gapWidth val="219"/>
        <c:overlap val="-27"/>
        <c:axId val="1775151952"/>
        <c:axId val="1775152912"/>
      </c:barChart>
      <c:catAx>
        <c:axId val="1775151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5152912"/>
        <c:crosses val="autoZero"/>
        <c:auto val="1"/>
        <c:lblAlgn val="ctr"/>
        <c:lblOffset val="100"/>
        <c:noMultiLvlLbl val="0"/>
      </c:catAx>
      <c:valAx>
        <c:axId val="17751529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51519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[jothi.xlxs. (1).xlsx]Sheet4!PivotTable28</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 of Productivity (%) by Department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solidFill>
              <a:schemeClr val="accent1"/>
            </a:solidFill>
            <a:ln>
              <a:noFill/>
            </a:ln>
            <a:effectLst/>
          </c:spPr>
          <c:invertIfNegative val="0"/>
          <c:cat>
            <c:strRef>
              <c:f>Sheet4!$A$4:$A$8</c:f>
              <c:strCache>
                <c:ptCount val="5"/>
                <c:pt idx="0">
                  <c:v>Finance</c:v>
                </c:pt>
                <c:pt idx="1">
                  <c:v>HR</c:v>
                </c:pt>
                <c:pt idx="2">
                  <c:v>IT</c:v>
                </c:pt>
                <c:pt idx="3">
                  <c:v>Marketing</c:v>
                </c:pt>
                <c:pt idx="4">
                  <c:v>Sales</c:v>
                </c:pt>
              </c:strCache>
            </c:strRef>
          </c:cat>
          <c:val>
            <c:numRef>
              <c:f>Sheet4!$B$4:$B$8</c:f>
              <c:numCache>
                <c:formatCode>General</c:formatCode>
                <c:ptCount val="5"/>
                <c:pt idx="0">
                  <c:v>45</c:v>
                </c:pt>
                <c:pt idx="1">
                  <c:v>117</c:v>
                </c:pt>
                <c:pt idx="2">
                  <c:v>167</c:v>
                </c:pt>
                <c:pt idx="3">
                  <c:v>275</c:v>
                </c:pt>
                <c:pt idx="4">
                  <c:v>204</c:v>
                </c:pt>
              </c:numCache>
            </c:numRef>
          </c:val>
          <c:extLst>
            <c:ext xmlns:c16="http://schemas.microsoft.com/office/drawing/2014/chart" uri="{C3380CC4-5D6E-409C-BE32-E72D297353CC}">
              <c16:uniqueId val="{00000000-FE02-4F67-9942-887106D24CAF}"/>
            </c:ext>
          </c:extLst>
        </c:ser>
        <c:dLbls>
          <c:showLegendKey val="0"/>
          <c:showVal val="0"/>
          <c:showCatName val="0"/>
          <c:showSerName val="0"/>
          <c:showPercent val="0"/>
          <c:showBubbleSize val="0"/>
        </c:dLbls>
        <c:gapWidth val="219"/>
        <c:overlap val="-27"/>
        <c:axId val="1077684944"/>
        <c:axId val="1077683984"/>
      </c:barChart>
      <c:catAx>
        <c:axId val="1077684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7683984"/>
        <c:crosses val="autoZero"/>
        <c:auto val="1"/>
        <c:lblAlgn val="ctr"/>
        <c:lblOffset val="100"/>
        <c:noMultiLvlLbl val="0"/>
      </c:catAx>
      <c:valAx>
        <c:axId val="1077683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768494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96274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1187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07424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7158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0189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55714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4223409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70548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413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22941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599365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729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10083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783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98993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905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9634004"/>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 id="2147483902" r:id="rId13"/>
    <p:sldLayoutId id="2147483903" r:id="rId14"/>
    <p:sldLayoutId id="2147483904" r:id="rId15"/>
    <p:sldLayoutId id="21474839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DBF0-80A3-2825-D7DD-85855070DA62}"/>
              </a:ext>
            </a:extLst>
          </p:cNvPr>
          <p:cNvSpPr>
            <a:spLocks noGrp="1"/>
          </p:cNvSpPr>
          <p:nvPr>
            <p:ph type="title"/>
          </p:nvPr>
        </p:nvSpPr>
        <p:spPr>
          <a:xfrm>
            <a:off x="1414754" y="581907"/>
            <a:ext cx="8596668" cy="1320800"/>
          </a:xfrm>
        </p:spPr>
        <p:txBody>
          <a:bodyPr>
            <a:normAutofit/>
          </a:bodyPr>
          <a:lstStyle/>
          <a:p>
            <a:r>
              <a:rPr lang="en-US" sz="2800" dirty="0"/>
              <a:t>EMPLOYEE DATA ANALYSIS USING EXCEL</a:t>
            </a:r>
          </a:p>
        </p:txBody>
      </p:sp>
      <p:sp>
        <p:nvSpPr>
          <p:cNvPr id="3" name="Content Placeholder 2">
            <a:extLst>
              <a:ext uri="{FF2B5EF4-FFF2-40B4-BE49-F238E27FC236}">
                <a16:creationId xmlns:a16="http://schemas.microsoft.com/office/drawing/2014/main" id="{6846998E-790A-84FB-4039-A19337B7CFEB}"/>
              </a:ext>
            </a:extLst>
          </p:cNvPr>
          <p:cNvSpPr>
            <a:spLocks noGrp="1"/>
          </p:cNvSpPr>
          <p:nvPr>
            <p:ph idx="1"/>
          </p:nvPr>
        </p:nvSpPr>
        <p:spPr>
          <a:xfrm>
            <a:off x="1588162" y="1488613"/>
            <a:ext cx="8596668" cy="3880773"/>
          </a:xfrm>
        </p:spPr>
        <p:txBody>
          <a:bodyPr>
            <a:normAutofit/>
          </a:bodyPr>
          <a:lstStyle/>
          <a:p>
            <a:pPr>
              <a:buFont typeface="Courier New" panose="02070309020205020404" pitchFamily="49" charset="0"/>
              <a:buChar char="o"/>
            </a:pPr>
            <a:r>
              <a:rPr lang="en-US" sz="2400" dirty="0"/>
              <a:t>Student Name : </a:t>
            </a:r>
            <a:r>
              <a:rPr lang="en-IN" sz="2400" dirty="0"/>
              <a:t>LALITHAMBIGA G</a:t>
            </a:r>
            <a:endParaRPr lang="en-US" sz="2400" dirty="0"/>
          </a:p>
          <a:p>
            <a:pPr>
              <a:buFont typeface="Courier New" panose="02070309020205020404" pitchFamily="49" charset="0"/>
              <a:buChar char="o"/>
            </a:pPr>
            <a:r>
              <a:rPr lang="en-US" sz="2400" dirty="0"/>
              <a:t>Register No : </a:t>
            </a:r>
            <a:r>
              <a:rPr lang="en-IN" sz="2400" dirty="0"/>
              <a:t>312206370</a:t>
            </a:r>
            <a:r>
              <a:rPr lang="en-US" sz="2400" dirty="0"/>
              <a:t> / unm299bcom(</a:t>
            </a:r>
            <a:r>
              <a:rPr lang="en-IN" sz="2400" dirty="0"/>
              <a:t>g)24</a:t>
            </a:r>
            <a:r>
              <a:rPr lang="en-US" sz="2400" dirty="0"/>
              <a:t> / </a:t>
            </a:r>
            <a:r>
              <a:rPr lang="en-IN" sz="2400" dirty="0"/>
              <a:t>603670</a:t>
            </a:r>
            <a:endParaRPr lang="en-US" sz="2400" dirty="0"/>
          </a:p>
          <a:p>
            <a:pPr>
              <a:buFont typeface="Courier New" panose="02070309020205020404" pitchFamily="49" charset="0"/>
              <a:buChar char="o"/>
            </a:pPr>
            <a:r>
              <a:rPr lang="en-US" sz="2400" dirty="0"/>
              <a:t>Department : B.com (General) </a:t>
            </a:r>
          </a:p>
          <a:p>
            <a:pPr>
              <a:buFont typeface="Courier New" panose="02070309020205020404" pitchFamily="49" charset="0"/>
              <a:buChar char="o"/>
            </a:pPr>
            <a:r>
              <a:rPr lang="en-US" sz="2400" dirty="0"/>
              <a:t>College : SSKV College of arts and science for women, Kanchipuram, 631551</a:t>
            </a:r>
          </a:p>
        </p:txBody>
      </p:sp>
    </p:spTree>
    <p:extLst>
      <p:ext uri="{BB962C8B-B14F-4D97-AF65-F5344CB8AC3E}">
        <p14:creationId xmlns:p14="http://schemas.microsoft.com/office/powerpoint/2010/main" val="822512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525-68B4-D123-B0A6-9879C300A33E}"/>
              </a:ext>
            </a:extLst>
          </p:cNvPr>
          <p:cNvSpPr>
            <a:spLocks noGrp="1"/>
          </p:cNvSpPr>
          <p:nvPr>
            <p:ph type="title"/>
          </p:nvPr>
        </p:nvSpPr>
        <p:spPr>
          <a:xfrm>
            <a:off x="-827003" y="308847"/>
            <a:ext cx="7121829" cy="1320800"/>
          </a:xfrm>
        </p:spPr>
        <p:txBody>
          <a:bodyPr/>
          <a:lstStyle/>
          <a:p>
            <a:r>
              <a:rPr lang="en-US" dirty="0"/>
              <a:t>          MODELLING APPORACH</a:t>
            </a:r>
          </a:p>
        </p:txBody>
      </p:sp>
      <p:sp>
        <p:nvSpPr>
          <p:cNvPr id="3" name="Content Placeholder 2">
            <a:extLst>
              <a:ext uri="{FF2B5EF4-FFF2-40B4-BE49-F238E27FC236}">
                <a16:creationId xmlns:a16="http://schemas.microsoft.com/office/drawing/2014/main" id="{92473877-D296-6CC7-62C2-2BAE3272AEF6}"/>
              </a:ext>
            </a:extLst>
          </p:cNvPr>
          <p:cNvSpPr>
            <a:spLocks noGrp="1"/>
          </p:cNvSpPr>
          <p:nvPr>
            <p:ph idx="1"/>
          </p:nvPr>
        </p:nvSpPr>
        <p:spPr>
          <a:xfrm>
            <a:off x="892452" y="1456813"/>
            <a:ext cx="8596668" cy="5092340"/>
          </a:xfrm>
        </p:spPr>
        <p:txBody>
          <a:bodyPr>
            <a:normAutofit fontScale="92500" lnSpcReduction="20000"/>
          </a:bodyPr>
          <a:lstStyle/>
          <a:p>
            <a:r>
              <a:rPr lang="en-US" sz="3200" dirty="0"/>
              <a:t>Data collection</a:t>
            </a:r>
          </a:p>
          <a:p>
            <a:pPr marL="0" indent="0">
              <a:buNone/>
            </a:pPr>
            <a:r>
              <a:rPr lang="en-US" sz="3200" dirty="0"/>
              <a:t>        </a:t>
            </a:r>
            <a:r>
              <a:rPr lang="en-US" sz="2400" dirty="0"/>
              <a:t>The first step in preparing a Employee Data Analysis is to collect the data. The can be collected by using a website named KAGGLE.</a:t>
            </a:r>
          </a:p>
          <a:p>
            <a:pPr marL="0" indent="0">
              <a:buNone/>
            </a:pPr>
            <a:endParaRPr lang="en-US" sz="2400" dirty="0"/>
          </a:p>
          <a:p>
            <a:r>
              <a:rPr lang="en-US" sz="3200" dirty="0"/>
              <a:t>Feature selection</a:t>
            </a:r>
          </a:p>
          <a:p>
            <a:pPr marL="0" indent="0">
              <a:buNone/>
            </a:pPr>
            <a:r>
              <a:rPr lang="en-US" sz="3200" dirty="0"/>
              <a:t>         </a:t>
            </a:r>
            <a:r>
              <a:rPr lang="en-US" sz="2400" dirty="0"/>
              <a:t>After collecting the data, the dataset may have unwanted columns, irrelevant to the analysis. So the columns required for the analysis must be sorted out. Besides that there were many rows in the dataset downloaded from the Kaggle website. Thus the excess number of rows were deleted for convenience.</a:t>
            </a:r>
          </a:p>
        </p:txBody>
      </p:sp>
    </p:spTree>
    <p:extLst>
      <p:ext uri="{BB962C8B-B14F-4D97-AF65-F5344CB8AC3E}">
        <p14:creationId xmlns:p14="http://schemas.microsoft.com/office/powerpoint/2010/main" val="139559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553625-0960-66C3-E7AF-117974D3DF95}"/>
              </a:ext>
            </a:extLst>
          </p:cNvPr>
          <p:cNvSpPr>
            <a:spLocks noGrp="1"/>
          </p:cNvSpPr>
          <p:nvPr>
            <p:ph idx="1"/>
          </p:nvPr>
        </p:nvSpPr>
        <p:spPr>
          <a:xfrm>
            <a:off x="338004" y="1116384"/>
            <a:ext cx="9466791" cy="5407182"/>
          </a:xfrm>
        </p:spPr>
        <p:txBody>
          <a:bodyPr>
            <a:normAutofit lnSpcReduction="10000"/>
          </a:bodyPr>
          <a:lstStyle/>
          <a:p>
            <a:r>
              <a:rPr lang="en-US" sz="3200" dirty="0"/>
              <a:t>Text to Column</a:t>
            </a:r>
          </a:p>
          <a:p>
            <a:pPr marL="0" indent="0">
              <a:buNone/>
            </a:pPr>
            <a:r>
              <a:rPr lang="en-US" sz="3200" dirty="0"/>
              <a:t>      </a:t>
            </a:r>
            <a:r>
              <a:rPr lang="en-US" sz="2400" dirty="0"/>
              <a:t>“Text to columns” is useful in employee productivity analysis for splitting combined data, like names ad roles, into separate columns. This makes the data easier to organize and analyze for more accurate productivity insights.</a:t>
            </a:r>
          </a:p>
          <a:p>
            <a:r>
              <a:rPr lang="en-US" sz="3200" dirty="0"/>
              <a:t>Conditional Formatting</a:t>
            </a:r>
          </a:p>
          <a:p>
            <a:pPr marL="0" indent="0">
              <a:buNone/>
            </a:pPr>
            <a:r>
              <a:rPr lang="en-US" sz="2400" dirty="0"/>
              <a:t>         Conditional formatting in employee productivity analysis highlights important data by color-coding cells based on criteria, making it easy to spot trends, outliners, and performance issues.</a:t>
            </a:r>
          </a:p>
        </p:txBody>
      </p:sp>
    </p:spTree>
    <p:extLst>
      <p:ext uri="{BB962C8B-B14F-4D97-AF65-F5344CB8AC3E}">
        <p14:creationId xmlns:p14="http://schemas.microsoft.com/office/powerpoint/2010/main" val="2349025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5C7EC4-AC4A-441E-4768-BF23D00A55D2}"/>
              </a:ext>
            </a:extLst>
          </p:cNvPr>
          <p:cNvSpPr>
            <a:spLocks noGrp="1"/>
          </p:cNvSpPr>
          <p:nvPr>
            <p:ph idx="1"/>
          </p:nvPr>
        </p:nvSpPr>
        <p:spPr>
          <a:xfrm>
            <a:off x="623756" y="850509"/>
            <a:ext cx="8596668" cy="5156981"/>
          </a:xfrm>
        </p:spPr>
        <p:txBody>
          <a:bodyPr>
            <a:normAutofit fontScale="92500" lnSpcReduction="10000"/>
          </a:bodyPr>
          <a:lstStyle/>
          <a:p>
            <a:r>
              <a:rPr lang="en-US" sz="3200" dirty="0"/>
              <a:t>Pivot Table</a:t>
            </a:r>
          </a:p>
          <a:p>
            <a:pPr marL="0" indent="0">
              <a:buNone/>
            </a:pPr>
            <a:r>
              <a:rPr lang="en-US" sz="2800" dirty="0"/>
              <a:t>        </a:t>
            </a:r>
            <a:r>
              <a:rPr lang="en-US" sz="2400" dirty="0"/>
              <a:t>pivot tables in employee productivity analysis allow you to quickly summarize and compare data across different categories, helping to identify trends, track performance, and make informed decisions to improve productivity.</a:t>
            </a:r>
          </a:p>
          <a:p>
            <a:r>
              <a:rPr lang="en-US" sz="3200" dirty="0"/>
              <a:t>Data visualization</a:t>
            </a:r>
          </a:p>
          <a:p>
            <a:pPr marL="0" indent="0">
              <a:buNone/>
            </a:pPr>
            <a:r>
              <a:rPr lang="en-US" sz="3200" dirty="0"/>
              <a:t>        </a:t>
            </a:r>
            <a:r>
              <a:rPr lang="en-US" sz="2400" dirty="0"/>
              <a:t>Data visualization in employee productivity analysis helps present complex data in a clear, visual format like charts or graphs, making it easier to identify trends, </a:t>
            </a:r>
            <a:r>
              <a:rPr lang="en-IN" sz="2400" dirty="0"/>
              <a:t>compare </a:t>
            </a:r>
            <a:r>
              <a:rPr lang="en-US" sz="2400" dirty="0"/>
              <a:t>performance, and communicate insights effectively.</a:t>
            </a:r>
            <a:endParaRPr lang="en-US" sz="3200" dirty="0"/>
          </a:p>
        </p:txBody>
      </p:sp>
    </p:spTree>
    <p:extLst>
      <p:ext uri="{BB962C8B-B14F-4D97-AF65-F5344CB8AC3E}">
        <p14:creationId xmlns:p14="http://schemas.microsoft.com/office/powerpoint/2010/main" val="3025646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6736FF-2C78-0164-9FBE-0F56B4729B58}"/>
              </a:ext>
            </a:extLst>
          </p:cNvPr>
          <p:cNvSpPr>
            <a:spLocks noGrp="1"/>
          </p:cNvSpPr>
          <p:nvPr>
            <p:ph idx="1"/>
          </p:nvPr>
        </p:nvSpPr>
        <p:spPr>
          <a:xfrm>
            <a:off x="498740" y="1058516"/>
            <a:ext cx="8596668" cy="5348188"/>
          </a:xfrm>
        </p:spPr>
        <p:txBody>
          <a:bodyPr>
            <a:normAutofit/>
          </a:bodyPr>
          <a:lstStyle/>
          <a:p>
            <a:r>
              <a:rPr lang="en-US" sz="3200" dirty="0"/>
              <a:t>Pivot Chart</a:t>
            </a:r>
          </a:p>
          <a:p>
            <a:pPr marL="0" indent="0">
              <a:buNone/>
            </a:pPr>
            <a:r>
              <a:rPr lang="en-US" sz="3200" dirty="0"/>
              <a:t>       </a:t>
            </a:r>
            <a:r>
              <a:rPr lang="en-US" sz="2400" dirty="0"/>
              <a:t>Pivot charts in employee productivity analysis provide a visual representation of pivot table data, making it easier to compare performance, identify trends, and quickly interpret productivity insights across different categories.</a:t>
            </a:r>
          </a:p>
        </p:txBody>
      </p:sp>
    </p:spTree>
    <p:extLst>
      <p:ext uri="{BB962C8B-B14F-4D97-AF65-F5344CB8AC3E}">
        <p14:creationId xmlns:p14="http://schemas.microsoft.com/office/powerpoint/2010/main" val="2521109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F65D-8B17-0F5A-3AC5-82D481A0F6D5}"/>
              </a:ext>
            </a:extLst>
          </p:cNvPr>
          <p:cNvSpPr>
            <a:spLocks noGrp="1"/>
          </p:cNvSpPr>
          <p:nvPr>
            <p:ph type="title"/>
          </p:nvPr>
        </p:nvSpPr>
        <p:spPr/>
        <p:txBody>
          <a:bodyPr/>
          <a:lstStyle/>
          <a:p>
            <a:r>
              <a:rPr lang="en-US" dirty="0"/>
              <a:t>RESULTS AND DISCUSSION</a:t>
            </a:r>
          </a:p>
        </p:txBody>
      </p:sp>
      <p:graphicFrame>
        <p:nvGraphicFramePr>
          <p:cNvPr id="4" name="Content Placeholder 3">
            <a:extLst>
              <a:ext uri="{FF2B5EF4-FFF2-40B4-BE49-F238E27FC236}">
                <a16:creationId xmlns:a16="http://schemas.microsoft.com/office/drawing/2014/main" id="{14EE09AE-C73E-F01A-CC1A-23D16B175F24}"/>
              </a:ext>
            </a:extLst>
          </p:cNvPr>
          <p:cNvGraphicFramePr>
            <a:graphicFrameLocks noGrp="1"/>
          </p:cNvGraphicFramePr>
          <p:nvPr>
            <p:ph idx="1"/>
            <p:extLst>
              <p:ext uri="{D42A27DB-BD31-4B8C-83A1-F6EECF244321}">
                <p14:modId xmlns:p14="http://schemas.microsoft.com/office/powerpoint/2010/main" val="1068913448"/>
              </p:ext>
            </p:extLst>
          </p:nvPr>
        </p:nvGraphicFramePr>
        <p:xfrm>
          <a:off x="1103935" y="1887691"/>
          <a:ext cx="7743466" cy="43607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7396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829C2-0567-5EA0-2405-7B1F0E029206}"/>
              </a:ext>
            </a:extLst>
          </p:cNvPr>
          <p:cNvSpPr>
            <a:spLocks noGrp="1"/>
          </p:cNvSpPr>
          <p:nvPr>
            <p:ph type="title"/>
          </p:nvPr>
        </p:nvSpPr>
        <p:spPr>
          <a:xfrm>
            <a:off x="529305" y="491614"/>
            <a:ext cx="8596668" cy="1320800"/>
          </a:xfrm>
        </p:spPr>
        <p:txBody>
          <a:bodyPr/>
          <a:lstStyle/>
          <a:p>
            <a:r>
              <a:rPr lang="en-US" dirty="0"/>
              <a:t>RESULTS </a:t>
            </a:r>
          </a:p>
        </p:txBody>
      </p:sp>
      <p:graphicFrame>
        <p:nvGraphicFramePr>
          <p:cNvPr id="4" name="Content Placeholder 3">
            <a:extLst>
              <a:ext uri="{FF2B5EF4-FFF2-40B4-BE49-F238E27FC236}">
                <a16:creationId xmlns:a16="http://schemas.microsoft.com/office/drawing/2014/main" id="{53766C6A-8097-5593-7193-1D67CEB2B2E7}"/>
              </a:ext>
            </a:extLst>
          </p:cNvPr>
          <p:cNvGraphicFramePr>
            <a:graphicFrameLocks noGrp="1"/>
          </p:cNvGraphicFramePr>
          <p:nvPr>
            <p:ph idx="1"/>
            <p:extLst>
              <p:ext uri="{D42A27DB-BD31-4B8C-83A1-F6EECF244321}">
                <p14:modId xmlns:p14="http://schemas.microsoft.com/office/powerpoint/2010/main" val="676441387"/>
              </p:ext>
            </p:extLst>
          </p:nvPr>
        </p:nvGraphicFramePr>
        <p:xfrm>
          <a:off x="1292751" y="1453062"/>
          <a:ext cx="7462684" cy="43607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024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A2D9-534B-6AF1-26DE-4DECF4D5F6B1}"/>
              </a:ext>
            </a:extLst>
          </p:cNvPr>
          <p:cNvSpPr>
            <a:spLocks noGrp="1"/>
          </p:cNvSpPr>
          <p:nvPr>
            <p:ph type="title"/>
          </p:nvPr>
        </p:nvSpPr>
        <p:spPr>
          <a:xfrm>
            <a:off x="0" y="808056"/>
            <a:ext cx="7958331" cy="1077229"/>
          </a:xfrm>
        </p:spPr>
        <p:txBody>
          <a:bodyPr/>
          <a:lstStyle/>
          <a:p>
            <a:r>
              <a:rPr lang="en-US" dirty="0"/>
              <a:t>CONCLUSION</a:t>
            </a:r>
          </a:p>
        </p:txBody>
      </p:sp>
      <p:sp>
        <p:nvSpPr>
          <p:cNvPr id="3" name="Content Placeholder 2">
            <a:extLst>
              <a:ext uri="{FF2B5EF4-FFF2-40B4-BE49-F238E27FC236}">
                <a16:creationId xmlns:a16="http://schemas.microsoft.com/office/drawing/2014/main" id="{75951C4C-B81E-9318-2F17-0CEECDDBE1CE}"/>
              </a:ext>
            </a:extLst>
          </p:cNvPr>
          <p:cNvSpPr>
            <a:spLocks noGrp="1"/>
          </p:cNvSpPr>
          <p:nvPr>
            <p:ph idx="1"/>
          </p:nvPr>
        </p:nvSpPr>
        <p:spPr>
          <a:xfrm>
            <a:off x="613858" y="1885285"/>
            <a:ext cx="8596668" cy="3880773"/>
          </a:xfrm>
        </p:spPr>
        <p:txBody>
          <a:bodyPr>
            <a:normAutofit lnSpcReduction="10000"/>
          </a:bodyPr>
          <a:lstStyle/>
          <a:p>
            <a:pPr marL="0" indent="0">
              <a:buNone/>
            </a:pPr>
            <a:r>
              <a:rPr lang="en-US" sz="2400" dirty="0"/>
              <a:t>       In conclusion, the Employee Productivity Analysis project provided valuable insights into the performance and efficiently of employees across various metrices. By utilizing tools like pivot tables, conditional formatting, and data visualization, we were able to identify key trends and highlight areas for improvement to enhance overall productivity. The findings from this analysis will serve as a foundation for implementing targeted strategies to boost employee and achieve organizational goals and more effectively.</a:t>
            </a:r>
          </a:p>
        </p:txBody>
      </p:sp>
    </p:spTree>
    <p:extLst>
      <p:ext uri="{BB962C8B-B14F-4D97-AF65-F5344CB8AC3E}">
        <p14:creationId xmlns:p14="http://schemas.microsoft.com/office/powerpoint/2010/main" val="901465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6AA7-DE65-0EC1-E311-869687CB8CFC}"/>
              </a:ext>
            </a:extLst>
          </p:cNvPr>
          <p:cNvSpPr>
            <a:spLocks noGrp="1"/>
          </p:cNvSpPr>
          <p:nvPr>
            <p:ph type="ctrTitle"/>
          </p:nvPr>
        </p:nvSpPr>
        <p:spPr>
          <a:xfrm>
            <a:off x="1580639" y="3642573"/>
            <a:ext cx="7766936" cy="520262"/>
          </a:xfrm>
        </p:spPr>
        <p:txBody>
          <a:bodyPr/>
          <a:lstStyle/>
          <a:p>
            <a:r>
              <a:rPr lang="en-US" sz="2800" b="1" dirty="0"/>
              <a:t>Employee productivity analysis using excel</a:t>
            </a:r>
          </a:p>
        </p:txBody>
      </p:sp>
      <p:sp>
        <p:nvSpPr>
          <p:cNvPr id="5" name="Subtitle 4">
            <a:extLst>
              <a:ext uri="{FF2B5EF4-FFF2-40B4-BE49-F238E27FC236}">
                <a16:creationId xmlns:a16="http://schemas.microsoft.com/office/drawing/2014/main" id="{B90B2DE7-D10A-8F94-2B93-75F50E9296D2}"/>
              </a:ext>
            </a:extLst>
          </p:cNvPr>
          <p:cNvSpPr>
            <a:spLocks noGrp="1"/>
          </p:cNvSpPr>
          <p:nvPr>
            <p:ph type="subTitle" idx="1"/>
          </p:nvPr>
        </p:nvSpPr>
        <p:spPr>
          <a:xfrm>
            <a:off x="2732032" y="2025130"/>
            <a:ext cx="3363968" cy="930167"/>
          </a:xfrm>
        </p:spPr>
        <p:txBody>
          <a:bodyPr>
            <a:noAutofit/>
          </a:bodyPr>
          <a:lstStyle/>
          <a:p>
            <a:r>
              <a:rPr lang="en-US" sz="2800" b="1" dirty="0">
                <a:solidFill>
                  <a:schemeClr val="accent1"/>
                </a:solidFill>
              </a:rPr>
              <a:t>PROJECT TITLE</a:t>
            </a:r>
          </a:p>
        </p:txBody>
      </p:sp>
    </p:spTree>
    <p:extLst>
      <p:ext uri="{BB962C8B-B14F-4D97-AF65-F5344CB8AC3E}">
        <p14:creationId xmlns:p14="http://schemas.microsoft.com/office/powerpoint/2010/main" val="1537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E5E53-BC08-E20C-BA62-989292101D95}"/>
              </a:ext>
            </a:extLst>
          </p:cNvPr>
          <p:cNvSpPr>
            <a:spLocks noGrp="1"/>
          </p:cNvSpPr>
          <p:nvPr>
            <p:ph type="title"/>
          </p:nvPr>
        </p:nvSpPr>
        <p:spPr>
          <a:xfrm>
            <a:off x="1418314" y="374429"/>
            <a:ext cx="3854528" cy="1278466"/>
          </a:xfrm>
        </p:spPr>
        <p:txBody>
          <a:bodyPr>
            <a:normAutofit/>
          </a:bodyPr>
          <a:lstStyle/>
          <a:p>
            <a:r>
              <a:rPr lang="en-US" sz="3200" dirty="0"/>
              <a:t>AGENDA</a:t>
            </a:r>
          </a:p>
        </p:txBody>
      </p:sp>
      <p:sp>
        <p:nvSpPr>
          <p:cNvPr id="4" name="Text Placeholder 3">
            <a:extLst>
              <a:ext uri="{FF2B5EF4-FFF2-40B4-BE49-F238E27FC236}">
                <a16:creationId xmlns:a16="http://schemas.microsoft.com/office/drawing/2014/main" id="{E6152158-6A51-B6F2-C1D2-70DB6B5F1D56}"/>
              </a:ext>
            </a:extLst>
          </p:cNvPr>
          <p:cNvSpPr>
            <a:spLocks noGrp="1"/>
          </p:cNvSpPr>
          <p:nvPr>
            <p:ph type="body" sz="half" idx="2"/>
          </p:nvPr>
        </p:nvSpPr>
        <p:spPr>
          <a:xfrm>
            <a:off x="1418314" y="1876097"/>
            <a:ext cx="4556817" cy="4067503"/>
          </a:xfrm>
        </p:spPr>
        <p:txBody>
          <a:bodyPr>
            <a:normAutofit fontScale="85000" lnSpcReduction="20000"/>
          </a:bodyPr>
          <a:lstStyle/>
          <a:p>
            <a:pPr marL="342900" indent="-342900">
              <a:buFont typeface="Courier New" panose="02070309020205020404" pitchFamily="49" charset="0"/>
              <a:buChar char="o"/>
            </a:pPr>
            <a:r>
              <a:rPr lang="en-US" sz="2400" dirty="0">
                <a:solidFill>
                  <a:schemeClr val="tx1"/>
                </a:solidFill>
              </a:rPr>
              <a:t>Problem statement</a:t>
            </a:r>
          </a:p>
          <a:p>
            <a:pPr marL="342900" indent="-342900">
              <a:buFont typeface="Courier New" panose="02070309020205020404" pitchFamily="49" charset="0"/>
              <a:buChar char="o"/>
            </a:pPr>
            <a:r>
              <a:rPr lang="en-US" sz="2400" dirty="0">
                <a:solidFill>
                  <a:schemeClr val="tx1"/>
                </a:solidFill>
              </a:rPr>
              <a:t>Project overview</a:t>
            </a:r>
          </a:p>
          <a:p>
            <a:pPr marL="342900" indent="-342900">
              <a:buFont typeface="Courier New" panose="02070309020205020404" pitchFamily="49" charset="0"/>
              <a:buChar char="o"/>
            </a:pPr>
            <a:r>
              <a:rPr lang="en-US" sz="2400" dirty="0">
                <a:solidFill>
                  <a:schemeClr val="tx1"/>
                </a:solidFill>
              </a:rPr>
              <a:t>End users</a:t>
            </a:r>
          </a:p>
          <a:p>
            <a:pPr marL="342900" indent="-342900">
              <a:buFont typeface="Courier New" panose="02070309020205020404" pitchFamily="49" charset="0"/>
              <a:buChar char="o"/>
            </a:pPr>
            <a:r>
              <a:rPr lang="en-US" sz="2400" dirty="0">
                <a:solidFill>
                  <a:schemeClr val="tx1"/>
                </a:solidFill>
              </a:rPr>
              <a:t>Our solution and proposition</a:t>
            </a:r>
          </a:p>
          <a:p>
            <a:pPr marL="342900" indent="-342900">
              <a:buFont typeface="Courier New" panose="02070309020205020404" pitchFamily="49" charset="0"/>
              <a:buChar char="o"/>
            </a:pPr>
            <a:r>
              <a:rPr lang="en-US" sz="2400" dirty="0">
                <a:solidFill>
                  <a:schemeClr val="tx1"/>
                </a:solidFill>
              </a:rPr>
              <a:t>Dataset description</a:t>
            </a:r>
          </a:p>
          <a:p>
            <a:pPr marL="342900" indent="-342900">
              <a:buFont typeface="Courier New" panose="02070309020205020404" pitchFamily="49" charset="0"/>
              <a:buChar char="o"/>
            </a:pPr>
            <a:r>
              <a:rPr lang="en-US" sz="2400" dirty="0">
                <a:solidFill>
                  <a:schemeClr val="tx1"/>
                </a:solidFill>
              </a:rPr>
              <a:t>Modelling approach</a:t>
            </a:r>
          </a:p>
          <a:p>
            <a:pPr marL="342900" indent="-342900">
              <a:buFont typeface="Courier New" panose="02070309020205020404" pitchFamily="49" charset="0"/>
              <a:buChar char="o"/>
            </a:pPr>
            <a:r>
              <a:rPr lang="en-US" sz="2400" dirty="0">
                <a:solidFill>
                  <a:schemeClr val="tx1"/>
                </a:solidFill>
              </a:rPr>
              <a:t>Results and discussion</a:t>
            </a:r>
          </a:p>
          <a:p>
            <a:pPr marL="342900" indent="-342900">
              <a:buFont typeface="Courier New" panose="02070309020205020404" pitchFamily="49" charset="0"/>
              <a:buChar char="o"/>
            </a:pPr>
            <a:r>
              <a:rPr lang="en-US" sz="2400" dirty="0">
                <a:solidFill>
                  <a:schemeClr val="tx1"/>
                </a:solidFill>
              </a:rPr>
              <a:t>Conclusion</a:t>
            </a:r>
          </a:p>
          <a:p>
            <a:pPr marL="342900" indent="-342900">
              <a:buFont typeface="Courier New" panose="02070309020205020404" pitchFamily="49" charset="0"/>
              <a:buChar char="o"/>
            </a:pPr>
            <a:endParaRPr lang="en-US" sz="2400" dirty="0">
              <a:solidFill>
                <a:schemeClr val="tx1"/>
              </a:solidFill>
            </a:endParaRPr>
          </a:p>
          <a:p>
            <a:pPr marL="342900" indent="-342900">
              <a:buFont typeface="Courier New" panose="02070309020205020404" pitchFamily="49" charset="0"/>
              <a:buChar char="o"/>
            </a:pPr>
            <a:endParaRPr lang="en-US" sz="2400" dirty="0">
              <a:solidFill>
                <a:schemeClr val="tx1"/>
              </a:solidFill>
            </a:endParaRPr>
          </a:p>
        </p:txBody>
      </p:sp>
    </p:spTree>
    <p:extLst>
      <p:ext uri="{BB962C8B-B14F-4D97-AF65-F5344CB8AC3E}">
        <p14:creationId xmlns:p14="http://schemas.microsoft.com/office/powerpoint/2010/main" val="102847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6A69-89AC-D2AE-CED1-3CA662EE325A}"/>
              </a:ext>
            </a:extLst>
          </p:cNvPr>
          <p:cNvSpPr>
            <a:spLocks noGrp="1"/>
          </p:cNvSpPr>
          <p:nvPr>
            <p:ph type="title"/>
          </p:nvPr>
        </p:nvSpPr>
        <p:spPr>
          <a:xfrm>
            <a:off x="339328" y="766352"/>
            <a:ext cx="11108531" cy="733836"/>
          </a:xfrm>
        </p:spPr>
        <p:txBody>
          <a:bodyPr/>
          <a:lstStyle/>
          <a:p>
            <a:r>
              <a:rPr lang="en-US" dirty="0"/>
              <a:t>PROBLEM STATEMENT</a:t>
            </a:r>
          </a:p>
        </p:txBody>
      </p:sp>
      <p:sp>
        <p:nvSpPr>
          <p:cNvPr id="3" name="Content Placeholder 2">
            <a:extLst>
              <a:ext uri="{FF2B5EF4-FFF2-40B4-BE49-F238E27FC236}">
                <a16:creationId xmlns:a16="http://schemas.microsoft.com/office/drawing/2014/main" id="{0B04E55A-DA25-043C-B1C9-6F2CB324AE99}"/>
              </a:ext>
            </a:extLst>
          </p:cNvPr>
          <p:cNvSpPr>
            <a:spLocks noGrp="1"/>
          </p:cNvSpPr>
          <p:nvPr>
            <p:ph idx="1"/>
          </p:nvPr>
        </p:nvSpPr>
        <p:spPr>
          <a:xfrm>
            <a:off x="855929" y="1818921"/>
            <a:ext cx="8596668" cy="4129852"/>
          </a:xfrm>
        </p:spPr>
        <p:txBody>
          <a:bodyPr>
            <a:normAutofit fontScale="85000" lnSpcReduction="10000"/>
          </a:bodyPr>
          <a:lstStyle/>
          <a:p>
            <a:pPr>
              <a:buFont typeface="Courier New" panose="02070309020205020404" pitchFamily="49" charset="0"/>
              <a:buChar char="o"/>
            </a:pPr>
            <a:r>
              <a:rPr lang="en-US" sz="2400" dirty="0"/>
              <a:t>Employee productivity analysis is done  to understand how effectively employees are working and to identify areas where they can improve.</a:t>
            </a:r>
          </a:p>
          <a:p>
            <a:pPr>
              <a:buFont typeface="Courier New" panose="02070309020205020404" pitchFamily="49" charset="0"/>
              <a:buChar char="o"/>
            </a:pPr>
            <a:r>
              <a:rPr lang="en-US" sz="2400" dirty="0"/>
              <a:t>By analyzing productivity, companies can spot trends, and make decisions to enhance efficiency.</a:t>
            </a:r>
          </a:p>
          <a:p>
            <a:pPr>
              <a:buFont typeface="Courier New" panose="02070309020205020404" pitchFamily="49" charset="0"/>
              <a:buChar char="o"/>
            </a:pPr>
            <a:r>
              <a:rPr lang="en-US" sz="2400" dirty="0"/>
              <a:t>It helps in ensuring that resources are being used optimally, and it can also highlight which employees might need additional support or training.</a:t>
            </a:r>
          </a:p>
          <a:p>
            <a:pPr>
              <a:buFont typeface="Courier New" panose="02070309020205020404" pitchFamily="49" charset="0"/>
              <a:buChar char="o"/>
            </a:pPr>
            <a:r>
              <a:rPr lang="en-US" sz="2400" dirty="0"/>
              <a:t>Overall, it’s a tool to boost both individual and organizational success.</a:t>
            </a:r>
          </a:p>
          <a:p>
            <a:pPr>
              <a:buFont typeface="Courier New" panose="02070309020205020404" pitchFamily="49" charset="0"/>
              <a:buChar char="o"/>
            </a:pPr>
            <a:endParaRPr lang="en-US" sz="2400" dirty="0"/>
          </a:p>
          <a:p>
            <a:pPr marL="0" indent="0">
              <a:buNone/>
            </a:pPr>
            <a:endParaRPr lang="en-US" sz="2800" dirty="0"/>
          </a:p>
          <a:p>
            <a:pPr>
              <a:buFont typeface="Courier New" panose="02070309020205020404" pitchFamily="49" charset="0"/>
              <a:buChar char="o"/>
            </a:pPr>
            <a:endParaRPr lang="en-US" sz="2800" dirty="0"/>
          </a:p>
        </p:txBody>
      </p:sp>
    </p:spTree>
    <p:extLst>
      <p:ext uri="{BB962C8B-B14F-4D97-AF65-F5344CB8AC3E}">
        <p14:creationId xmlns:p14="http://schemas.microsoft.com/office/powerpoint/2010/main" val="3509458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86DF7-FBF9-5CC0-467F-81131A3D42E0}"/>
              </a:ext>
            </a:extLst>
          </p:cNvPr>
          <p:cNvSpPr>
            <a:spLocks noGrp="1"/>
          </p:cNvSpPr>
          <p:nvPr>
            <p:ph type="title"/>
          </p:nvPr>
        </p:nvSpPr>
        <p:spPr>
          <a:xfrm>
            <a:off x="-1239956" y="594852"/>
            <a:ext cx="8596668" cy="1320800"/>
          </a:xfrm>
        </p:spPr>
        <p:txBody>
          <a:bodyPr/>
          <a:lstStyle/>
          <a:p>
            <a:r>
              <a:rPr lang="en-US" dirty="0"/>
              <a:t>              PROJECT OVERVIEW</a:t>
            </a:r>
          </a:p>
        </p:txBody>
      </p:sp>
      <p:sp>
        <p:nvSpPr>
          <p:cNvPr id="3" name="Content Placeholder 2">
            <a:extLst>
              <a:ext uri="{FF2B5EF4-FFF2-40B4-BE49-F238E27FC236}">
                <a16:creationId xmlns:a16="http://schemas.microsoft.com/office/drawing/2014/main" id="{791E9BBD-EFC0-B13B-ABA0-2DC56DE7E9D8}"/>
              </a:ext>
            </a:extLst>
          </p:cNvPr>
          <p:cNvSpPr>
            <a:spLocks noGrp="1"/>
          </p:cNvSpPr>
          <p:nvPr>
            <p:ph idx="1"/>
          </p:nvPr>
        </p:nvSpPr>
        <p:spPr>
          <a:xfrm>
            <a:off x="677334" y="1639615"/>
            <a:ext cx="8596668" cy="4401748"/>
          </a:xfrm>
        </p:spPr>
        <p:txBody>
          <a:bodyPr>
            <a:normAutofit lnSpcReduction="10000"/>
          </a:bodyPr>
          <a:lstStyle/>
          <a:p>
            <a:pPr>
              <a:buFont typeface="Courier New" panose="02070309020205020404" pitchFamily="49" charset="0"/>
              <a:buChar char="o"/>
            </a:pPr>
            <a:r>
              <a:rPr lang="en-US" sz="2400" dirty="0"/>
              <a:t>The Employee Productivity Analysis project aims to evaluate the efficiency and effectiveness of employees in achieving their work goals. </a:t>
            </a:r>
          </a:p>
          <a:p>
            <a:pPr>
              <a:buFont typeface="Courier New" panose="02070309020205020404" pitchFamily="49" charset="0"/>
              <a:buChar char="o"/>
            </a:pPr>
            <a:r>
              <a:rPr lang="en-US" sz="2400" dirty="0"/>
              <a:t>The insights gained will help in optimizing work processes, providing targeted training, and improving overall organizational performance.</a:t>
            </a:r>
          </a:p>
          <a:p>
            <a:pPr>
              <a:buFont typeface="Courier New" panose="02070309020205020404" pitchFamily="49" charset="0"/>
              <a:buChar char="o"/>
            </a:pPr>
            <a:r>
              <a:rPr lang="en-US" sz="2400" dirty="0"/>
              <a:t>The ultimate goal is to enhance employee engagement and productivity, contributing to the company’s growth and success.</a:t>
            </a:r>
          </a:p>
          <a:p>
            <a:pPr>
              <a:buFont typeface="Courier New" panose="02070309020205020404" pitchFamily="49" charset="0"/>
              <a:buChar char="o"/>
            </a:pPr>
            <a:endParaRPr lang="en-US" sz="2400" dirty="0"/>
          </a:p>
        </p:txBody>
      </p:sp>
    </p:spTree>
    <p:extLst>
      <p:ext uri="{BB962C8B-B14F-4D97-AF65-F5344CB8AC3E}">
        <p14:creationId xmlns:p14="http://schemas.microsoft.com/office/powerpoint/2010/main" val="222925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F5EE5-075C-869B-061B-8789DBD34D46}"/>
              </a:ext>
            </a:extLst>
          </p:cNvPr>
          <p:cNvSpPr>
            <a:spLocks noGrp="1"/>
          </p:cNvSpPr>
          <p:nvPr>
            <p:ph type="title"/>
          </p:nvPr>
        </p:nvSpPr>
        <p:spPr>
          <a:xfrm>
            <a:off x="-867687" y="694022"/>
            <a:ext cx="8596668" cy="1320800"/>
          </a:xfrm>
        </p:spPr>
        <p:txBody>
          <a:bodyPr/>
          <a:lstStyle/>
          <a:p>
            <a:r>
              <a:rPr lang="en-US" dirty="0"/>
              <a:t>               WHO ARE THE END USERS ?</a:t>
            </a:r>
          </a:p>
        </p:txBody>
      </p:sp>
      <p:sp>
        <p:nvSpPr>
          <p:cNvPr id="3" name="Content Placeholder 2">
            <a:extLst>
              <a:ext uri="{FF2B5EF4-FFF2-40B4-BE49-F238E27FC236}">
                <a16:creationId xmlns:a16="http://schemas.microsoft.com/office/drawing/2014/main" id="{09348CE8-7BDE-3133-D054-765A02312660}"/>
              </a:ext>
            </a:extLst>
          </p:cNvPr>
          <p:cNvSpPr>
            <a:spLocks noGrp="1"/>
          </p:cNvSpPr>
          <p:nvPr>
            <p:ph idx="1"/>
          </p:nvPr>
        </p:nvSpPr>
        <p:spPr>
          <a:xfrm>
            <a:off x="1182413" y="1571996"/>
            <a:ext cx="8596668" cy="3714007"/>
          </a:xfrm>
        </p:spPr>
        <p:txBody>
          <a:bodyPr>
            <a:normAutofit fontScale="85000" lnSpcReduction="10000"/>
          </a:bodyPr>
          <a:lstStyle/>
          <a:p>
            <a:pPr marL="0" indent="0">
              <a:buNone/>
            </a:pPr>
            <a:r>
              <a:rPr lang="en-US" sz="2800" dirty="0"/>
              <a:t>The end users of an employee productivity analysis include: </a:t>
            </a:r>
          </a:p>
          <a:p>
            <a:pPr>
              <a:buFont typeface="Courier New" panose="02070309020205020404" pitchFamily="49" charset="0"/>
              <a:buChar char="o"/>
            </a:pPr>
            <a:r>
              <a:rPr lang="en-US" sz="2800" dirty="0"/>
              <a:t>Manager and Supervisors</a:t>
            </a:r>
          </a:p>
          <a:p>
            <a:pPr>
              <a:buFont typeface="Courier New" panose="02070309020205020404" pitchFamily="49" charset="0"/>
              <a:buChar char="o"/>
            </a:pPr>
            <a:r>
              <a:rPr lang="en-US" sz="2800" dirty="0"/>
              <a:t>Human Resources (HR)</a:t>
            </a:r>
          </a:p>
          <a:p>
            <a:pPr>
              <a:buFont typeface="Courier New" panose="02070309020205020404" pitchFamily="49" charset="0"/>
              <a:buChar char="o"/>
            </a:pPr>
            <a:r>
              <a:rPr lang="en-US" sz="2800" dirty="0"/>
              <a:t>Executives and Senior Leadership</a:t>
            </a:r>
          </a:p>
          <a:p>
            <a:pPr>
              <a:buFont typeface="Courier New" panose="02070309020205020404" pitchFamily="49" charset="0"/>
              <a:buChar char="o"/>
            </a:pPr>
            <a:r>
              <a:rPr lang="en-US" sz="2800" dirty="0"/>
              <a:t>Employees</a:t>
            </a:r>
          </a:p>
          <a:p>
            <a:pPr>
              <a:buFont typeface="Courier New" panose="02070309020205020404" pitchFamily="49" charset="0"/>
              <a:buChar char="o"/>
            </a:pPr>
            <a:r>
              <a:rPr lang="en-US" sz="2800" dirty="0"/>
              <a:t>Business Analysis</a:t>
            </a:r>
          </a:p>
        </p:txBody>
      </p:sp>
    </p:spTree>
    <p:extLst>
      <p:ext uri="{BB962C8B-B14F-4D97-AF65-F5344CB8AC3E}">
        <p14:creationId xmlns:p14="http://schemas.microsoft.com/office/powerpoint/2010/main" val="3466081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44C9A-9741-D06B-E446-67D5221FABFF}"/>
              </a:ext>
            </a:extLst>
          </p:cNvPr>
          <p:cNvSpPr>
            <a:spLocks noGrp="1"/>
          </p:cNvSpPr>
          <p:nvPr>
            <p:ph type="title"/>
          </p:nvPr>
        </p:nvSpPr>
        <p:spPr/>
        <p:txBody>
          <a:bodyPr/>
          <a:lstStyle/>
          <a:p>
            <a:r>
              <a:rPr lang="en-US" dirty="0"/>
              <a:t>OUR SOLUTION AND ITS VALUE PROPOSITION</a:t>
            </a:r>
          </a:p>
        </p:txBody>
      </p:sp>
      <p:sp>
        <p:nvSpPr>
          <p:cNvPr id="3" name="Content Placeholder 2">
            <a:extLst>
              <a:ext uri="{FF2B5EF4-FFF2-40B4-BE49-F238E27FC236}">
                <a16:creationId xmlns:a16="http://schemas.microsoft.com/office/drawing/2014/main" id="{497A843C-9D12-1D11-1F72-0021DB09ADA6}"/>
              </a:ext>
            </a:extLst>
          </p:cNvPr>
          <p:cNvSpPr>
            <a:spLocks noGrp="1"/>
          </p:cNvSpPr>
          <p:nvPr>
            <p:ph idx="1"/>
          </p:nvPr>
        </p:nvSpPr>
        <p:spPr>
          <a:xfrm>
            <a:off x="1259096" y="2169171"/>
            <a:ext cx="8596668" cy="3880773"/>
          </a:xfrm>
        </p:spPr>
        <p:txBody>
          <a:bodyPr>
            <a:normAutofit fontScale="92500" lnSpcReduction="10000"/>
          </a:bodyPr>
          <a:lstStyle/>
          <a:p>
            <a:pPr marL="0" indent="0">
              <a:buNone/>
            </a:pPr>
            <a:r>
              <a:rPr lang="en-US" sz="2400" dirty="0"/>
              <a:t>The techniques used in the Employee Data Analysis using excel are,</a:t>
            </a:r>
          </a:p>
          <a:p>
            <a:pPr>
              <a:buFont typeface="Courier New" panose="02070309020205020404" pitchFamily="49" charset="0"/>
              <a:buChar char="o"/>
            </a:pPr>
            <a:r>
              <a:rPr lang="en-US" sz="2400" dirty="0"/>
              <a:t>Text to Column</a:t>
            </a:r>
          </a:p>
          <a:p>
            <a:pPr>
              <a:buFont typeface="Courier New" panose="02070309020205020404" pitchFamily="49" charset="0"/>
              <a:buChar char="o"/>
            </a:pPr>
            <a:r>
              <a:rPr lang="en-US" sz="2400" dirty="0"/>
              <a:t>Conditional Formatting</a:t>
            </a:r>
          </a:p>
          <a:p>
            <a:pPr>
              <a:buFont typeface="Courier New" panose="02070309020205020404" pitchFamily="49" charset="0"/>
              <a:buChar char="o"/>
            </a:pPr>
            <a:r>
              <a:rPr lang="en-US" sz="2400" dirty="0"/>
              <a:t>Pivot Table</a:t>
            </a:r>
          </a:p>
          <a:p>
            <a:pPr>
              <a:buFont typeface="Courier New" panose="02070309020205020404" pitchFamily="49" charset="0"/>
              <a:buChar char="o"/>
            </a:pPr>
            <a:r>
              <a:rPr lang="en-US" sz="2400" dirty="0"/>
              <a:t>Data Visualization</a:t>
            </a:r>
          </a:p>
          <a:p>
            <a:pPr>
              <a:buFont typeface="Courier New" panose="02070309020205020404" pitchFamily="49" charset="0"/>
              <a:buChar char="o"/>
            </a:pPr>
            <a:r>
              <a:rPr lang="en-US" sz="2400" dirty="0"/>
              <a:t>Pivot Chart</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305387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AC2C-25C0-ECA5-4E07-75FD20A3ACD5}"/>
              </a:ext>
            </a:extLst>
          </p:cNvPr>
          <p:cNvSpPr>
            <a:spLocks noGrp="1"/>
          </p:cNvSpPr>
          <p:nvPr>
            <p:ph type="title"/>
          </p:nvPr>
        </p:nvSpPr>
        <p:spPr>
          <a:xfrm>
            <a:off x="618341" y="329941"/>
            <a:ext cx="8596668" cy="1320800"/>
          </a:xfrm>
        </p:spPr>
        <p:txBody>
          <a:bodyPr/>
          <a:lstStyle/>
          <a:p>
            <a:r>
              <a:rPr lang="en-US" dirty="0"/>
              <a:t>DATASET DESCRIPTION </a:t>
            </a:r>
          </a:p>
        </p:txBody>
      </p:sp>
      <p:sp>
        <p:nvSpPr>
          <p:cNvPr id="3" name="Content Placeholder 2">
            <a:extLst>
              <a:ext uri="{FF2B5EF4-FFF2-40B4-BE49-F238E27FC236}">
                <a16:creationId xmlns:a16="http://schemas.microsoft.com/office/drawing/2014/main" id="{C4AE7500-596D-9B68-7AF1-123C94E698C9}"/>
              </a:ext>
            </a:extLst>
          </p:cNvPr>
          <p:cNvSpPr>
            <a:spLocks noGrp="1"/>
          </p:cNvSpPr>
          <p:nvPr>
            <p:ph idx="1"/>
          </p:nvPr>
        </p:nvSpPr>
        <p:spPr>
          <a:xfrm>
            <a:off x="2172107" y="1650741"/>
            <a:ext cx="8596668" cy="5609996"/>
          </a:xfrm>
        </p:spPr>
        <p:txBody>
          <a:bodyPr>
            <a:normAutofit fontScale="70000" lnSpcReduction="20000"/>
          </a:bodyPr>
          <a:lstStyle/>
          <a:p>
            <a:pPr>
              <a:buFont typeface="Courier New" panose="02070309020205020404" pitchFamily="49" charset="0"/>
              <a:buChar char="o"/>
            </a:pPr>
            <a:r>
              <a:rPr lang="en-US" sz="2400" dirty="0"/>
              <a:t>Employees – Kaggle</a:t>
            </a:r>
          </a:p>
          <a:p>
            <a:pPr>
              <a:buFont typeface="Courier New" panose="02070309020205020404" pitchFamily="49" charset="0"/>
              <a:buChar char="o"/>
            </a:pPr>
            <a:r>
              <a:rPr lang="en-US" sz="2400" dirty="0"/>
              <a:t>20 – Features</a:t>
            </a:r>
          </a:p>
          <a:p>
            <a:pPr>
              <a:buFont typeface="Courier New" panose="02070309020205020404" pitchFamily="49" charset="0"/>
              <a:buChar char="o"/>
            </a:pPr>
            <a:r>
              <a:rPr lang="en-US" sz="2400" dirty="0"/>
              <a:t>9 – Features</a:t>
            </a:r>
          </a:p>
          <a:p>
            <a:pPr>
              <a:buFont typeface="Courier New" panose="02070309020205020404" pitchFamily="49" charset="0"/>
              <a:buChar char="o"/>
            </a:pPr>
            <a:r>
              <a:rPr lang="en-US" sz="2400" dirty="0"/>
              <a:t>Name – Text</a:t>
            </a:r>
          </a:p>
          <a:p>
            <a:pPr>
              <a:buFont typeface="Courier New" panose="02070309020205020404" pitchFamily="49" charset="0"/>
              <a:buChar char="o"/>
            </a:pPr>
            <a:r>
              <a:rPr lang="en-US" sz="2400" dirty="0"/>
              <a:t>Age – Number</a:t>
            </a:r>
          </a:p>
          <a:p>
            <a:pPr>
              <a:buFont typeface="Courier New" panose="02070309020205020404" pitchFamily="49" charset="0"/>
              <a:buChar char="o"/>
            </a:pPr>
            <a:r>
              <a:rPr lang="en-US" sz="2400" dirty="0"/>
              <a:t>Gender – Male / Female</a:t>
            </a:r>
          </a:p>
          <a:p>
            <a:pPr>
              <a:buFont typeface="Courier New" panose="02070309020205020404" pitchFamily="49" charset="0"/>
              <a:buChar char="o"/>
            </a:pPr>
            <a:r>
              <a:rPr lang="en-US" sz="2400" dirty="0"/>
              <a:t>Project completed – Number</a:t>
            </a:r>
          </a:p>
          <a:p>
            <a:pPr>
              <a:buFont typeface="Courier New" panose="02070309020205020404" pitchFamily="49" charset="0"/>
              <a:buChar char="o"/>
            </a:pPr>
            <a:r>
              <a:rPr lang="en-US" sz="2400" dirty="0"/>
              <a:t>Productivity – </a:t>
            </a:r>
            <a:r>
              <a:rPr lang="en-IN" sz="2400" dirty="0"/>
              <a:t>percentage</a:t>
            </a:r>
            <a:endParaRPr lang="en-US" sz="2400" dirty="0"/>
          </a:p>
          <a:p>
            <a:pPr>
              <a:buFont typeface="Courier New" panose="02070309020205020404" pitchFamily="49" charset="0"/>
              <a:buChar char="o"/>
            </a:pPr>
            <a:r>
              <a:rPr lang="en-US" sz="2400" dirty="0"/>
              <a:t>Department – Text</a:t>
            </a:r>
          </a:p>
          <a:p>
            <a:pPr>
              <a:buFont typeface="Courier New" panose="02070309020205020404" pitchFamily="49" charset="0"/>
              <a:buChar char="o"/>
            </a:pPr>
            <a:r>
              <a:rPr lang="en-US" sz="2400" dirty="0"/>
              <a:t>Position – Text</a:t>
            </a:r>
          </a:p>
          <a:p>
            <a:pPr>
              <a:buFont typeface="Courier New" panose="02070309020205020404" pitchFamily="49" charset="0"/>
              <a:buChar char="o"/>
            </a:pPr>
            <a:r>
              <a:rPr lang="en-US" sz="2400" dirty="0"/>
              <a:t>Joining Date – Date</a:t>
            </a:r>
          </a:p>
          <a:p>
            <a:pPr>
              <a:buFont typeface="Courier New" panose="02070309020205020404" pitchFamily="49" charset="0"/>
              <a:buChar char="o"/>
            </a:pPr>
            <a:r>
              <a:rPr lang="en-US" sz="2400" dirty="0"/>
              <a:t>Salary - Number</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62264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2B7D-AEE7-9CAB-ED8E-215CD27987F6}"/>
              </a:ext>
            </a:extLst>
          </p:cNvPr>
          <p:cNvSpPr>
            <a:spLocks noGrp="1"/>
          </p:cNvSpPr>
          <p:nvPr>
            <p:ph type="title"/>
          </p:nvPr>
        </p:nvSpPr>
        <p:spPr>
          <a:xfrm>
            <a:off x="1473748" y="447369"/>
            <a:ext cx="8596668" cy="1320800"/>
          </a:xfrm>
        </p:spPr>
        <p:txBody>
          <a:bodyPr/>
          <a:lstStyle/>
          <a:p>
            <a:r>
              <a:rPr lang="en-US" dirty="0"/>
              <a:t>THE “WOW IN OUR SOLUTION</a:t>
            </a:r>
          </a:p>
        </p:txBody>
      </p:sp>
      <p:sp>
        <p:nvSpPr>
          <p:cNvPr id="3" name="Content Placeholder 2">
            <a:extLst>
              <a:ext uri="{FF2B5EF4-FFF2-40B4-BE49-F238E27FC236}">
                <a16:creationId xmlns:a16="http://schemas.microsoft.com/office/drawing/2014/main" id="{13685EBD-30F0-9225-4B86-BE0B6BDB8D7A}"/>
              </a:ext>
            </a:extLst>
          </p:cNvPr>
          <p:cNvSpPr>
            <a:spLocks noGrp="1"/>
          </p:cNvSpPr>
          <p:nvPr>
            <p:ph idx="1"/>
          </p:nvPr>
        </p:nvSpPr>
        <p:spPr>
          <a:xfrm>
            <a:off x="1029107" y="2053919"/>
            <a:ext cx="8596668" cy="3880773"/>
          </a:xfrm>
        </p:spPr>
        <p:txBody>
          <a:bodyPr>
            <a:normAutofit/>
          </a:bodyPr>
          <a:lstStyle/>
          <a:p>
            <a:pPr marL="0" indent="0">
              <a:buNone/>
            </a:pPr>
            <a:r>
              <a:rPr lang="en-US" sz="2800" dirty="0"/>
              <a:t>The </a:t>
            </a:r>
            <a:r>
              <a:rPr lang="en-US" sz="2800" b="1" dirty="0"/>
              <a:t>“WOW’ </a:t>
            </a:r>
            <a:r>
              <a:rPr lang="en-US" sz="2800" dirty="0"/>
              <a:t>in our solution is </a:t>
            </a:r>
            <a:r>
              <a:rPr lang="en-US" sz="2800" b="1" dirty="0"/>
              <a:t>“PIVOT TABLE”.</a:t>
            </a:r>
          </a:p>
          <a:p>
            <a:pPr marL="0" indent="0">
              <a:buNone/>
            </a:pPr>
            <a:r>
              <a:rPr lang="en-US" sz="2400" dirty="0"/>
              <a:t>Pivot tables are essential in employee productivity analysis because they allow you to quickly summarize and </a:t>
            </a:r>
            <a:r>
              <a:rPr lang="en-US" sz="2400"/>
              <a:t>compare data</a:t>
            </a:r>
            <a:r>
              <a:rPr lang="en-US" sz="2400" dirty="0"/>
              <a:t>, like hours worked or tasks completed, across different categories. This helps identify trends and make informed decisions to boost productivity.</a:t>
            </a:r>
          </a:p>
        </p:txBody>
      </p:sp>
    </p:spTree>
    <p:extLst>
      <p:ext uri="{BB962C8B-B14F-4D97-AF65-F5344CB8AC3E}">
        <p14:creationId xmlns:p14="http://schemas.microsoft.com/office/powerpoint/2010/main" val="36254765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357</TotalTime>
  <Words>740</Words>
  <Application>Microsoft Office PowerPoint</Application>
  <PresentationFormat>Widescreen</PresentationFormat>
  <Paragraphs>77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EMPLOYEE DATA ANALYSIS USING EXCEL</vt:lpstr>
      <vt:lpstr>Employee productivity analysis using excel</vt:lpstr>
      <vt:lpstr>AGENDA</vt:lpstr>
      <vt:lpstr>PROBLEM STATEMENT</vt:lpstr>
      <vt:lpstr>              PROJECT OVERVIEW</vt:lpstr>
      <vt:lpstr>               WHO ARE THE END USERS ?</vt:lpstr>
      <vt:lpstr>OUR SOLUTION AND ITS VALUE PROPOSITION</vt:lpstr>
      <vt:lpstr>DATASET DESCRIPTION </vt:lpstr>
      <vt:lpstr>THE “WOW IN OUR SOLUTION</vt:lpstr>
      <vt:lpstr>          MODELLING APPORACH</vt:lpstr>
      <vt:lpstr>PowerPoint Presentation</vt:lpstr>
      <vt:lpstr>PowerPoint Presentation</vt:lpstr>
      <vt:lpstr>PowerPoint Presentation</vt:lpstr>
      <vt:lpstr>RESULTS AND DISCUSSION</vt:lpstr>
      <vt:lpstr>RESULTS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Hariharan K</dc:creator>
  <cp:lastModifiedBy>Guest User</cp:lastModifiedBy>
  <cp:revision>20</cp:revision>
  <dcterms:created xsi:type="dcterms:W3CDTF">2024-08-31T00:24:23Z</dcterms:created>
  <dcterms:modified xsi:type="dcterms:W3CDTF">2024-08-31T15:25:02Z</dcterms:modified>
</cp:coreProperties>
</file>