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3"/>
  </p:notesMasterIdLst>
  <p:sldIdLst>
    <p:sldId id="256" r:id="rId2"/>
    <p:sldId id="281" r:id="rId3"/>
    <p:sldId id="276" r:id="rId4"/>
    <p:sldId id="277" r:id="rId5"/>
    <p:sldId id="279" r:id="rId6"/>
    <p:sldId id="282" r:id="rId7"/>
    <p:sldId id="268" r:id="rId8"/>
    <p:sldId id="269" r:id="rId9"/>
    <p:sldId id="270" r:id="rId10"/>
    <p:sldId id="259" r:id="rId11"/>
    <p:sldId id="272" r:id="rId12"/>
    <p:sldId id="295" r:id="rId13"/>
    <p:sldId id="296" r:id="rId14"/>
    <p:sldId id="299" r:id="rId15"/>
    <p:sldId id="289" r:id="rId16"/>
    <p:sldId id="294" r:id="rId17"/>
    <p:sldId id="293" r:id="rId18"/>
    <p:sldId id="297" r:id="rId19"/>
    <p:sldId id="300" r:id="rId20"/>
    <p:sldId id="286"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4660"/>
  </p:normalViewPr>
  <p:slideViewPr>
    <p:cSldViewPr snapToGrid="0">
      <p:cViewPr varScale="1">
        <p:scale>
          <a:sx n="81" d="100"/>
          <a:sy n="81" d="100"/>
        </p:scale>
        <p:origin x="446" y="5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E544A-A9EA-43D1-9090-8C6710E93614}"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DD185-3F78-47BA-9307-09B34E701BF7}" type="slidenum">
              <a:rPr lang="en-US" smtClean="0"/>
              <a:t>‹#›</a:t>
            </a:fld>
            <a:endParaRPr lang="en-US"/>
          </a:p>
        </p:txBody>
      </p:sp>
    </p:spTree>
    <p:extLst>
      <p:ext uri="{BB962C8B-B14F-4D97-AF65-F5344CB8AC3E}">
        <p14:creationId xmlns:p14="http://schemas.microsoft.com/office/powerpoint/2010/main" val="65145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84F5-5636-4AC8-B90B-E797CECFBF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A94E2C-4175-45A6-A8F6-96EBC5A3F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42B728-38B4-41ED-A093-1E804349F868}"/>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5" name="Footer Placeholder 4">
            <a:extLst>
              <a:ext uri="{FF2B5EF4-FFF2-40B4-BE49-F238E27FC236}">
                <a16:creationId xmlns:a16="http://schemas.microsoft.com/office/drawing/2014/main" id="{624DD566-2B36-463C-8F5F-CE6EA12FC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04432-EBB7-4D16-B1E3-D890AA0575AB}"/>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156120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675F-9E36-42BB-B259-D0EB0AC43F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CA046F-A4BD-43C8-AC51-A9A30FEA76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3DAD2-2AAE-40EA-AA1A-2800577E2B2A}"/>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5" name="Footer Placeholder 4">
            <a:extLst>
              <a:ext uri="{FF2B5EF4-FFF2-40B4-BE49-F238E27FC236}">
                <a16:creationId xmlns:a16="http://schemas.microsoft.com/office/drawing/2014/main" id="{35A38D37-100E-43ED-99BD-D11942AF0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DEEC2-8256-4183-A9CE-67526B1D390D}"/>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390566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20AA9-BED5-404F-AC8A-4A006EFB2D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7A00B9-715E-4293-999C-7DFB63B9A4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041C7-A7B8-442C-A303-B5CAD3D3000B}"/>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5" name="Footer Placeholder 4">
            <a:extLst>
              <a:ext uri="{FF2B5EF4-FFF2-40B4-BE49-F238E27FC236}">
                <a16:creationId xmlns:a16="http://schemas.microsoft.com/office/drawing/2014/main" id="{8B78D161-21E1-4ECE-A0F4-D148D5604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E4B2C-4A51-46F2-A4CD-85F7E50E28D7}"/>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267036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1917-152A-46E5-8616-CDD5DE2851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CCFCB-1A27-42D8-A667-7D8A451240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E146E-8A2F-4CF6-BE9F-5415A204A43B}"/>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5" name="Footer Placeholder 4">
            <a:extLst>
              <a:ext uri="{FF2B5EF4-FFF2-40B4-BE49-F238E27FC236}">
                <a16:creationId xmlns:a16="http://schemas.microsoft.com/office/drawing/2014/main" id="{F6A3068C-EC2D-473F-ACA1-67412E86A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620C4-955A-4E0B-ACC3-A8955C0D463E}"/>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125519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817-9248-43B0-8CA2-4E40AB74C0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379D55-EA9A-4EFD-8F58-983F89D0B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620982-866A-4F34-9903-B0FBAA924BB2}"/>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5" name="Footer Placeholder 4">
            <a:extLst>
              <a:ext uri="{FF2B5EF4-FFF2-40B4-BE49-F238E27FC236}">
                <a16:creationId xmlns:a16="http://schemas.microsoft.com/office/drawing/2014/main" id="{B3935472-BF03-4208-9B55-49659AAB2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87334-D87F-4050-B4A2-E41CB51149CD}"/>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199443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A477-93E1-4071-8C49-B91BCFD9BD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2BB484-3575-4076-AD0D-02CD11C10A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17770A-BBFC-4A91-A74F-7F64E35D20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EAF2A4-1A2D-4E45-91AE-BE1E94D8E5F1}"/>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6" name="Footer Placeholder 5">
            <a:extLst>
              <a:ext uri="{FF2B5EF4-FFF2-40B4-BE49-F238E27FC236}">
                <a16:creationId xmlns:a16="http://schemas.microsoft.com/office/drawing/2014/main" id="{65903CC5-687F-41B8-9250-A933A4837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961D4-9F8A-482D-8206-9E90621DFC12}"/>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390871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FD88-0508-454C-B071-E0C4CAAA16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B30464-2019-4B4E-84F2-68DCABCED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969D8-130D-4FBD-81B6-3BFFB94377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6D4D8F-C107-4874-8816-1B9F79257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78A075-BA06-44DB-8284-A1114A9030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DF094C-491F-4D94-A213-A4405EA01984}"/>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8" name="Footer Placeholder 7">
            <a:extLst>
              <a:ext uri="{FF2B5EF4-FFF2-40B4-BE49-F238E27FC236}">
                <a16:creationId xmlns:a16="http://schemas.microsoft.com/office/drawing/2014/main" id="{556A14DF-7A21-4AFE-AA56-EC7F93440F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496666-AB78-4B6E-A99D-342AEB27163B}"/>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394951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8EE3-C2EA-40AA-B65D-AF453A048D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2F414C-5457-4B08-B0FC-52ED198263EF}"/>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4" name="Footer Placeholder 3">
            <a:extLst>
              <a:ext uri="{FF2B5EF4-FFF2-40B4-BE49-F238E27FC236}">
                <a16:creationId xmlns:a16="http://schemas.microsoft.com/office/drawing/2014/main" id="{C8659ECB-1C4D-404D-88C0-E8DEBDA421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C228F-372E-43E7-9785-40AA92CA810A}"/>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26743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69EA2-552B-482B-8C95-EBF88A593C21}"/>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3" name="Footer Placeholder 2">
            <a:extLst>
              <a:ext uri="{FF2B5EF4-FFF2-40B4-BE49-F238E27FC236}">
                <a16:creationId xmlns:a16="http://schemas.microsoft.com/office/drawing/2014/main" id="{95448455-B068-4640-A842-8455F8735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377865-79E3-420E-824B-82F8184206FF}"/>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351611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CA6B-F951-4365-9AC5-EEB2F3735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F75448-BBC5-48DA-ABCA-81F557325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9E076A-B97E-4FF1-81CB-68A3287D0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15789D-E114-4105-B440-093CDAC19B59}"/>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6" name="Footer Placeholder 5">
            <a:extLst>
              <a:ext uri="{FF2B5EF4-FFF2-40B4-BE49-F238E27FC236}">
                <a16:creationId xmlns:a16="http://schemas.microsoft.com/office/drawing/2014/main" id="{98A132F9-A52A-4855-B9DA-EB6E46724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632C5-9331-4DDC-A867-AE8FBB428FCD}"/>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89077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5226-F97D-49D9-A6B7-B84266281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A27A8A-4903-4AE8-B587-DEA21157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EA5E2B-B19A-427E-920A-D33356066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35BAB8-5E64-4DDB-92C2-ECDA8BB87682}"/>
              </a:ext>
            </a:extLst>
          </p:cNvPr>
          <p:cNvSpPr>
            <a:spLocks noGrp="1"/>
          </p:cNvSpPr>
          <p:nvPr>
            <p:ph type="dt" sz="half" idx="10"/>
          </p:nvPr>
        </p:nvSpPr>
        <p:spPr/>
        <p:txBody>
          <a:bodyPr/>
          <a:lstStyle/>
          <a:p>
            <a:fld id="{04302F48-26F4-4253-B05C-9B52925C1712}" type="datetimeFigureOut">
              <a:rPr lang="en-US" smtClean="0"/>
              <a:t>6/9/2023</a:t>
            </a:fld>
            <a:endParaRPr lang="en-US"/>
          </a:p>
        </p:txBody>
      </p:sp>
      <p:sp>
        <p:nvSpPr>
          <p:cNvPr id="6" name="Footer Placeholder 5">
            <a:extLst>
              <a:ext uri="{FF2B5EF4-FFF2-40B4-BE49-F238E27FC236}">
                <a16:creationId xmlns:a16="http://schemas.microsoft.com/office/drawing/2014/main" id="{F3CCC463-6886-4C3D-82E8-A2A00D4C4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AB88C-254E-4524-8686-2ED713BB55CE}"/>
              </a:ext>
            </a:extLst>
          </p:cNvPr>
          <p:cNvSpPr>
            <a:spLocks noGrp="1"/>
          </p:cNvSpPr>
          <p:nvPr>
            <p:ph type="sldNum" sz="quarter" idx="12"/>
          </p:nvPr>
        </p:nvSpPr>
        <p:spPr/>
        <p:txBody>
          <a:bodyPr/>
          <a:lstStyle/>
          <a:p>
            <a:fld id="{4D323C9F-7FDB-4B09-93BD-7DE684956DA9}" type="slidenum">
              <a:rPr lang="en-US" smtClean="0"/>
              <a:t>‹#›</a:t>
            </a:fld>
            <a:endParaRPr lang="en-US"/>
          </a:p>
        </p:txBody>
      </p:sp>
    </p:spTree>
    <p:extLst>
      <p:ext uri="{BB962C8B-B14F-4D97-AF65-F5344CB8AC3E}">
        <p14:creationId xmlns:p14="http://schemas.microsoft.com/office/powerpoint/2010/main" val="196447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8E22C-7988-49A5-8F5F-F54DCE6B2F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958699-A36A-4383-A523-1D164A73D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50966-C133-43B6-A155-42273B238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02F48-26F4-4253-B05C-9B52925C1712}" type="datetimeFigureOut">
              <a:rPr lang="en-US" smtClean="0"/>
              <a:t>6/9/2023</a:t>
            </a:fld>
            <a:endParaRPr lang="en-US"/>
          </a:p>
        </p:txBody>
      </p:sp>
      <p:sp>
        <p:nvSpPr>
          <p:cNvPr id="5" name="Footer Placeholder 4">
            <a:extLst>
              <a:ext uri="{FF2B5EF4-FFF2-40B4-BE49-F238E27FC236}">
                <a16:creationId xmlns:a16="http://schemas.microsoft.com/office/drawing/2014/main" id="{70B277D5-6C3C-4734-A729-3F88474AC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FA678A-D802-4B02-ADAA-DD835E870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23C9F-7FDB-4B09-93BD-7DE684956DA9}" type="slidenum">
              <a:rPr lang="en-US" smtClean="0"/>
              <a:t>‹#›</a:t>
            </a:fld>
            <a:endParaRPr lang="en-US"/>
          </a:p>
        </p:txBody>
      </p:sp>
    </p:spTree>
    <p:extLst>
      <p:ext uri="{BB962C8B-B14F-4D97-AF65-F5344CB8AC3E}">
        <p14:creationId xmlns:p14="http://schemas.microsoft.com/office/powerpoint/2010/main" val="131895082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hyperlink" Target="http://mlg.ulb.ac.be/" TargetMode="External"/><Relationship Id="rId1" Type="http://schemas.openxmlformats.org/officeDocument/2006/relationships/slideLayout" Target="../slideLayouts/slideLayout7.xml"/><Relationship Id="rId5" Type="http://schemas.openxmlformats.org/officeDocument/2006/relationships/hyperlink" Target="https://www.researchgate.net/publication/333143698_Combining_Unsupervised_and_Supervised_Learning_in_Credit_Card_Fraud_Detection" TargetMode="External"/><Relationship Id="rId4" Type="http://schemas.openxmlformats.org/officeDocument/2006/relationships/hyperlink" Target="https://www.researchgate.net/publication/332180999_Deep-Learning_Domain_Adaptation_Techniques_for_Credit_Cards_Fraud_Dete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9AD4-74EA-4C60-BC78-F94C8FA6E5F0}"/>
              </a:ext>
            </a:extLst>
          </p:cNvPr>
          <p:cNvSpPr>
            <a:spLocks noGrp="1"/>
          </p:cNvSpPr>
          <p:nvPr>
            <p:ph type="ctrTitle"/>
          </p:nvPr>
        </p:nvSpPr>
        <p:spPr>
          <a:xfrm>
            <a:off x="1213204" y="1094"/>
            <a:ext cx="9765584" cy="846668"/>
          </a:xfrm>
        </p:spPr>
        <p:txBody>
          <a:bodyPr>
            <a:noAutofit/>
          </a:bodyPr>
          <a:lstStyle/>
          <a:p>
            <a:pPr algn="ct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Government Engineering College , Raipur C.G.</a:t>
            </a:r>
          </a:p>
        </p:txBody>
      </p:sp>
      <p:sp>
        <p:nvSpPr>
          <p:cNvPr id="3" name="Subtitle 2">
            <a:extLst>
              <a:ext uri="{FF2B5EF4-FFF2-40B4-BE49-F238E27FC236}">
                <a16:creationId xmlns:a16="http://schemas.microsoft.com/office/drawing/2014/main" id="{81E4E0CE-DC94-46F7-8AE8-61695B82DC6D}"/>
              </a:ext>
            </a:extLst>
          </p:cNvPr>
          <p:cNvSpPr>
            <a:spLocks noGrp="1"/>
          </p:cNvSpPr>
          <p:nvPr>
            <p:ph type="subTitle" idx="1"/>
          </p:nvPr>
        </p:nvSpPr>
        <p:spPr>
          <a:xfrm>
            <a:off x="939299" y="5157653"/>
            <a:ext cx="10313377" cy="1567647"/>
          </a:xfrm>
        </p:spPr>
        <p:txBody>
          <a:bodyPr>
            <a:noAutofit/>
          </a:bodyPr>
          <a:lstStyle/>
          <a:p>
            <a:pPr algn="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Submitted by:</a:t>
            </a:r>
          </a:p>
          <a:p>
            <a:pPr algn="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Harsh Kumar Kandra(301602219019) </a:t>
            </a:r>
          </a:p>
          <a:p>
            <a:pPr algn="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Yash Bakshi(301602219059)</a:t>
            </a:r>
          </a:p>
          <a:p>
            <a:pPr algn="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Lalini Sahu(301602220303)</a:t>
            </a:r>
          </a:p>
          <a:p>
            <a:pPr algn="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F613C9-0098-4B0E-9BB5-A66E3C59F69A}"/>
              </a:ext>
            </a:extLst>
          </p:cNvPr>
          <p:cNvSpPr txBox="1"/>
          <p:nvPr/>
        </p:nvSpPr>
        <p:spPr>
          <a:xfrm>
            <a:off x="1856629" y="3443316"/>
            <a:ext cx="8478711" cy="156966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Presentation of Machine Learning Based Fraud Detection for Credit Card </a:t>
            </a:r>
          </a:p>
          <a:p>
            <a:pPr algn="ct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2C0504-BB1E-4742-92E4-8550CE04B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37" y="599126"/>
            <a:ext cx="2526106" cy="2526106"/>
          </a:xfrm>
          <a:prstGeom prst="rect">
            <a:avLst/>
          </a:prstGeom>
        </p:spPr>
      </p:pic>
      <p:sp>
        <p:nvSpPr>
          <p:cNvPr id="9" name="TextBox 8">
            <a:extLst>
              <a:ext uri="{FF2B5EF4-FFF2-40B4-BE49-F238E27FC236}">
                <a16:creationId xmlns:a16="http://schemas.microsoft.com/office/drawing/2014/main" id="{A63B9D61-B003-4A92-9D0B-595B7FBDB741}"/>
              </a:ext>
            </a:extLst>
          </p:cNvPr>
          <p:cNvSpPr txBox="1"/>
          <p:nvPr/>
        </p:nvSpPr>
        <p:spPr>
          <a:xfrm>
            <a:off x="2358517" y="2969958"/>
            <a:ext cx="7474933"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Department of Computer Science and Engineering</a:t>
            </a:r>
            <a:endParaRPr lang="en-IN" sz="24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5353FC9-1363-4447-8E5A-010C2CECE44E}"/>
              </a:ext>
            </a:extLst>
          </p:cNvPr>
          <p:cNvSpPr txBox="1"/>
          <p:nvPr/>
        </p:nvSpPr>
        <p:spPr>
          <a:xfrm>
            <a:off x="4916401" y="4557489"/>
            <a:ext cx="2359171"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Session :2022-23</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237D95C-FD34-47FD-8BFC-2D37755F4F63}"/>
              </a:ext>
            </a:extLst>
          </p:cNvPr>
          <p:cNvSpPr txBox="1"/>
          <p:nvPr/>
        </p:nvSpPr>
        <p:spPr>
          <a:xfrm>
            <a:off x="983999" y="5157653"/>
            <a:ext cx="10223976"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Guided by:</a:t>
            </a:r>
          </a:p>
          <a:p>
            <a:r>
              <a:rPr lang="en-US" sz="2000" dirty="0">
                <a:latin typeface="Times New Roman" panose="02020603050405020304" pitchFamily="18" charset="0"/>
                <a:cs typeface="Times New Roman" panose="02020603050405020304" pitchFamily="18" charset="0"/>
              </a:rPr>
              <a:t>Mrs. Hazra Anjum Khan Mam</a:t>
            </a:r>
          </a:p>
          <a:p>
            <a:r>
              <a:rPr lang="en-US" sz="2000" dirty="0">
                <a:latin typeface="Times New Roman" panose="02020603050405020304" pitchFamily="18" charset="0"/>
                <a:cs typeface="Times New Roman" panose="02020603050405020304" pitchFamily="18" charset="0"/>
              </a:rPr>
              <a:t>(Asst. Professor)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29CDE-0D24-4D22-9560-3C363C72100B}"/>
              </a:ext>
            </a:extLst>
          </p:cNvPr>
          <p:cNvSpPr txBox="1"/>
          <p:nvPr/>
        </p:nvSpPr>
        <p:spPr>
          <a:xfrm>
            <a:off x="4374094" y="325139"/>
            <a:ext cx="3443811"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Flowchart</a:t>
            </a:r>
          </a:p>
        </p:txBody>
      </p:sp>
      <p:pic>
        <p:nvPicPr>
          <p:cNvPr id="4" name="Picture 3">
            <a:extLst>
              <a:ext uri="{FF2B5EF4-FFF2-40B4-BE49-F238E27FC236}">
                <a16:creationId xmlns:a16="http://schemas.microsoft.com/office/drawing/2014/main" id="{EE40BCFC-1831-30AC-8F87-9FF72F93B1FC}"/>
              </a:ext>
            </a:extLst>
          </p:cNvPr>
          <p:cNvPicPr>
            <a:picLocks noChangeAspect="1"/>
          </p:cNvPicPr>
          <p:nvPr/>
        </p:nvPicPr>
        <p:blipFill rotWithShape="1">
          <a:blip r:embed="rId2"/>
          <a:srcRect l="26077" t="39514" r="28134" b="10388"/>
          <a:stretch/>
        </p:blipFill>
        <p:spPr bwMode="auto">
          <a:xfrm>
            <a:off x="1960775" y="884751"/>
            <a:ext cx="8531257" cy="52489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051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20965-01AE-4286-BC9B-90E16F0E223C}"/>
              </a:ext>
            </a:extLst>
          </p:cNvPr>
          <p:cNvSpPr txBox="1"/>
          <p:nvPr/>
        </p:nvSpPr>
        <p:spPr>
          <a:xfrm>
            <a:off x="3119804" y="451436"/>
            <a:ext cx="5952392"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Packages</a:t>
            </a:r>
            <a:r>
              <a:rPr lang="en-US" sz="2800" b="1" i="1" u="sng" dirty="0">
                <a:latin typeface="Times New Roman" panose="02020603050405020304" pitchFamily="18" charset="0"/>
                <a:cs typeface="Times New Roman" panose="02020603050405020304" pitchFamily="18" charset="0"/>
              </a:rPr>
              <a:t> </a:t>
            </a:r>
            <a:endParaRPr lang="en-IN" sz="2800" b="1"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A5F429-139B-4D69-81FE-17ACF9E5D132}"/>
              </a:ext>
            </a:extLst>
          </p:cNvPr>
          <p:cNvSpPr txBox="1"/>
          <p:nvPr/>
        </p:nvSpPr>
        <p:spPr>
          <a:xfrm>
            <a:off x="1981972" y="1382286"/>
            <a:ext cx="8228056" cy="4093428"/>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Different packages are being used for data exploration, pre processing and for implementing Machine learning algorithm are: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For simple arrays.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pandas</a:t>
            </a:r>
            <a:r>
              <a:rPr lang="en-US" sz="2000" b="0" i="0" dirty="0">
                <a:solidFill>
                  <a:srgbClr val="000000"/>
                </a:solidFill>
                <a:effectLst/>
                <a:latin typeface="Times New Roman" panose="02020603050405020304" pitchFamily="18" charset="0"/>
                <a:cs typeface="Times New Roman" panose="02020603050405020304" pitchFamily="18" charset="0"/>
              </a:rPr>
              <a:t> - used to perform data manipulation and analysis.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SciKit</a:t>
            </a:r>
            <a:r>
              <a:rPr lang="en-IN" sz="2000" dirty="0">
                <a:latin typeface="Times New Roman" panose="02020603050405020304" pitchFamily="18" charset="0"/>
                <a:cs typeface="Times New Roman" panose="02020603050405020304" pitchFamily="18" charset="0"/>
              </a:rPr>
              <a:t>: Learn- for pre-processing.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Matplotlib and Seaborn</a:t>
            </a:r>
            <a:r>
              <a:rPr lang="en-IN" sz="2000" dirty="0">
                <a:latin typeface="Times New Roman" panose="02020603050405020304" pitchFamily="18" charset="0"/>
                <a:cs typeface="Times New Roman" panose="02020603050405020304" pitchFamily="18" charset="0"/>
              </a:rPr>
              <a:t>: For plotting and representing confusion matrix colour format. </a:t>
            </a:r>
          </a:p>
          <a:p>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362313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A7320-1EE5-7592-F1DA-1803EE85B69B}"/>
              </a:ext>
            </a:extLst>
          </p:cNvPr>
          <p:cNvSpPr txBox="1"/>
          <p:nvPr/>
        </p:nvSpPr>
        <p:spPr>
          <a:xfrm>
            <a:off x="3677238" y="251668"/>
            <a:ext cx="468512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Data Pre-processing</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07CB59-F8BA-B5FA-9EBE-F2580EA3DDC5}"/>
              </a:ext>
            </a:extLst>
          </p:cNvPr>
          <p:cNvSpPr txBox="1"/>
          <p:nvPr/>
        </p:nvSpPr>
        <p:spPr>
          <a:xfrm>
            <a:off x="1915745" y="774888"/>
            <a:ext cx="8360509" cy="594008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Pre-processing refers to the modifications we do to our data before feeding it to the algorithm. Data preprocessing is a technique used to turn raw data into a clean data collection. In other words, anytime data is received from various sources, it is collected in raw format, which makes analysis inefficient and inaccurate.</a:t>
            </a:r>
          </a:p>
          <a:p>
            <a:pPr algn="just"/>
            <a:endParaRPr lang="en-US" sz="2000" dirty="0">
              <a:latin typeface="Times New Roman" panose="02020603050405020304" pitchFamily="18" charset="0"/>
              <a:cs typeface="Times New Roman" panose="02020603050405020304" pitchFamily="18" charset="0"/>
            </a:endParaRPr>
          </a:p>
          <a:p>
            <a:pPr algn="just"/>
            <a:r>
              <a:rPr lang="en-IN" sz="2000" b="1" i="0" dirty="0">
                <a:solidFill>
                  <a:srgbClr val="3D4251"/>
                </a:solidFill>
                <a:effectLst/>
                <a:latin typeface="Times New Roman" panose="02020603050405020304" pitchFamily="18" charset="0"/>
                <a:cs typeface="Times New Roman" panose="02020603050405020304" pitchFamily="18" charset="0"/>
              </a:rPr>
              <a:t>1. </a:t>
            </a:r>
            <a:r>
              <a:rPr lang="en-IN" sz="2000" b="1" i="0" u="sng" dirty="0">
                <a:solidFill>
                  <a:srgbClr val="3D4251"/>
                </a:solidFill>
                <a:effectLst/>
                <a:latin typeface="Times New Roman" panose="02020603050405020304" pitchFamily="18" charset="0"/>
                <a:cs typeface="Times New Roman" panose="02020603050405020304" pitchFamily="18" charset="0"/>
              </a:rPr>
              <a:t>Data Cleaning</a:t>
            </a:r>
          </a:p>
          <a:p>
            <a:pPr algn="just"/>
            <a:endParaRPr lang="en-IN" sz="2000" dirty="0">
              <a:solidFill>
                <a:srgbClr val="3D4251"/>
              </a:solidFill>
              <a:latin typeface="Times New Roman" panose="02020603050405020304" pitchFamily="18" charset="0"/>
              <a:cs typeface="Times New Roman" panose="02020603050405020304" pitchFamily="18" charset="0"/>
            </a:endParaRPr>
          </a:p>
          <a:p>
            <a:pPr algn="just"/>
            <a:r>
              <a:rPr lang="en-US" sz="2000" b="1" i="0" dirty="0">
                <a:solidFill>
                  <a:srgbClr val="212529"/>
                </a:solidFill>
                <a:effectLst/>
                <a:latin typeface="Times New Roman" panose="02020603050405020304" pitchFamily="18" charset="0"/>
                <a:cs typeface="Times New Roman" panose="02020603050405020304" pitchFamily="18" charset="0"/>
              </a:rPr>
              <a:t>Handling Missing Values: </a:t>
            </a:r>
            <a:r>
              <a:rPr lang="en-US" sz="2000" b="0" i="0" dirty="0">
                <a:solidFill>
                  <a:srgbClr val="212529"/>
                </a:solidFill>
                <a:effectLst/>
                <a:latin typeface="Times New Roman" panose="02020603050405020304" pitchFamily="18" charset="0"/>
                <a:cs typeface="Times New Roman" panose="02020603050405020304" pitchFamily="18" charset="0"/>
              </a:rPr>
              <a:t>There are various ways of handling missing values, namely: </a:t>
            </a:r>
          </a:p>
          <a:p>
            <a:pPr algn="just">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Ignoring the tuple- Simply discard the tuples with that missing information. This is feasible for large data sets, where ignoring a small proportion of tuples wouldn’t significantly affect the further analysis.</a:t>
            </a:r>
          </a:p>
          <a:p>
            <a:pPr algn="just">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Manually filling in missing values can be an extremely tiresome process but might be necessary, especially when the dataset is small.</a:t>
            </a:r>
          </a:p>
          <a:p>
            <a:pPr algn="just">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Assigning a constant to all missing values</a:t>
            </a:r>
          </a:p>
          <a:p>
            <a:pPr algn="just">
              <a:buFont typeface="Arial" panose="020B0604020202020204" pitchFamily="34" charset="0"/>
              <a:buChar char="•"/>
            </a:pPr>
            <a:r>
              <a:rPr lang="en-US" sz="2000" b="0" i="0" dirty="0">
                <a:solidFill>
                  <a:srgbClr val="212529"/>
                </a:solidFill>
                <a:effectLst/>
                <a:latin typeface="Times New Roman" panose="02020603050405020304" pitchFamily="18" charset="0"/>
                <a:cs typeface="Times New Roman" panose="02020603050405020304" pitchFamily="18" charset="0"/>
              </a:rPr>
              <a:t>Imputation- Done by replacing the mean of all samples, the mean of samples with similar classification or resultant values, or any other logical manner.</a:t>
            </a:r>
          </a:p>
          <a:p>
            <a:pPr algn="just"/>
            <a:endParaRPr lang="en-IN" sz="2000" b="0" i="0" dirty="0">
              <a:solidFill>
                <a:srgbClr val="3D42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74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93D7D-B881-B0E0-CC11-F9BE9B2ABEB9}"/>
              </a:ext>
            </a:extLst>
          </p:cNvPr>
          <p:cNvSpPr txBox="1"/>
          <p:nvPr/>
        </p:nvSpPr>
        <p:spPr>
          <a:xfrm>
            <a:off x="1758435" y="566678"/>
            <a:ext cx="8675129" cy="572464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Integration of Data</a:t>
            </a:r>
          </a:p>
          <a:p>
            <a:pPr algn="just"/>
            <a:r>
              <a:rPr lang="en-US" dirty="0">
                <a:latin typeface="Times New Roman" panose="02020603050405020304" pitchFamily="18" charset="0"/>
                <a:cs typeface="Times New Roman" panose="02020603050405020304" pitchFamily="18" charset="0"/>
              </a:rPr>
              <a:t>The practice of merging data from numerous sources into a single dataset is known as data integration. This entails schema integration, which entails integrating information from many sources and resolving data value conflicts caused by discrepancies in units of measurement, representation, and so on.</a:t>
            </a:r>
          </a:p>
          <a:p>
            <a:pPr algn="just"/>
            <a:endParaRPr lang="en-US" dirty="0">
              <a:latin typeface="Times New Roman" panose="02020603050405020304" pitchFamily="18" charset="0"/>
              <a:cs typeface="Times New Roman" panose="02020603050405020304" pitchFamily="18" charset="0"/>
            </a:endParaRPr>
          </a:p>
          <a:p>
            <a:pPr algn="just"/>
            <a:r>
              <a:rPr lang="en-IN" b="1" i="0" dirty="0">
                <a:effectLst/>
                <a:latin typeface="Times New Roman" panose="02020603050405020304" pitchFamily="18" charset="0"/>
                <a:cs typeface="Times New Roman" panose="02020603050405020304" pitchFamily="18" charset="0"/>
              </a:rPr>
              <a:t>3. </a:t>
            </a:r>
            <a:r>
              <a:rPr lang="en-IN" sz="2000" b="1" i="0" u="sng" dirty="0">
                <a:effectLst/>
                <a:latin typeface="Times New Roman" panose="02020603050405020304" pitchFamily="18" charset="0"/>
                <a:cs typeface="Times New Roman" panose="02020603050405020304" pitchFamily="18" charset="0"/>
              </a:rPr>
              <a:t>Data Reduction</a:t>
            </a:r>
          </a:p>
          <a:p>
            <a:pPr algn="just"/>
            <a:r>
              <a:rPr lang="en-IN" dirty="0">
                <a:effectLst/>
                <a:latin typeface="Times New Roman" panose="02020603050405020304" pitchFamily="18" charset="0"/>
                <a:cs typeface="Times New Roman" panose="02020603050405020304" pitchFamily="18" charset="0"/>
              </a:rPr>
              <a:t>Dimensionality Reduction:</a:t>
            </a:r>
          </a:p>
          <a:p>
            <a:pPr algn="just"/>
            <a:r>
              <a:rPr lang="en-US" b="0" i="0" dirty="0">
                <a:effectLst/>
                <a:latin typeface="Times New Roman" panose="02020603050405020304" pitchFamily="18" charset="0"/>
                <a:cs typeface="Times New Roman" panose="02020603050405020304" pitchFamily="18" charset="0"/>
              </a:rPr>
              <a:t>Principal component analysis - Principal component analysis or PCA works by searching for a set of orthogonal vectors, which is smaller than the original attribute vectors, that can best represent the data, thus resulting in dimensionality reduction. PCA compounds the original attributes into an</a:t>
            </a:r>
          </a:p>
          <a:p>
            <a:pPr algn="just"/>
            <a:r>
              <a:rPr lang="en-US" b="0" i="0" dirty="0">
                <a:effectLst/>
                <a:latin typeface="Times New Roman" panose="02020603050405020304" pitchFamily="18" charset="0"/>
                <a:cs typeface="Times New Roman" panose="02020603050405020304" pitchFamily="18" charset="0"/>
              </a:rPr>
              <a:t>an alternative, smaller set. </a:t>
            </a:r>
          </a:p>
          <a:p>
            <a:pPr algn="just"/>
            <a:endParaRPr lang="en-US" b="1" i="0" dirty="0">
              <a:effectLst/>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a:t>
            </a:r>
            <a:r>
              <a:rPr lang="en-US" sz="2000" b="1" i="0" u="sng" dirty="0">
                <a:effectLst/>
                <a:latin typeface="Times New Roman" panose="02020603050405020304" pitchFamily="18" charset="0"/>
                <a:cs typeface="Times New Roman" panose="02020603050405020304" pitchFamily="18" charset="0"/>
              </a:rPr>
              <a:t>Feature scaling or normalization. </a:t>
            </a:r>
          </a:p>
          <a:p>
            <a:pPr algn="just"/>
            <a:r>
              <a:rPr lang="en-US" b="0" i="0" dirty="0">
                <a:effectLst/>
                <a:latin typeface="Times New Roman" panose="02020603050405020304" pitchFamily="18" charset="0"/>
                <a:cs typeface="Times New Roman" panose="02020603050405020304" pitchFamily="18" charset="0"/>
              </a:rPr>
              <a:t>Often, multiple variables change over different scales, or one will change linearly while another will change exponentially. For example, amount might be measured in thousands of dollars, while class is represented in a single digit. Scaling helps to transform the data in a way that makes it easier for algorithms to tease apart a meaningful relationship between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54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35E61-EF6C-DDFF-99F3-30C501506DFC}"/>
              </a:ext>
            </a:extLst>
          </p:cNvPr>
          <p:cNvSpPr txBox="1"/>
          <p:nvPr/>
        </p:nvSpPr>
        <p:spPr>
          <a:xfrm>
            <a:off x="1743959" y="694670"/>
            <a:ext cx="8949551" cy="2369880"/>
          </a:xfrm>
          <a:prstGeom prst="rect">
            <a:avLst/>
          </a:prstGeom>
          <a:noFill/>
        </p:spPr>
        <p:txBody>
          <a:bodyPr wrap="square" rtlCol="0">
            <a:spAutoFit/>
          </a:bodyPr>
          <a:lstStyle/>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Under Sampling</a:t>
            </a:r>
            <a:endParaRPr lang="en-US" sz="2000" b="1"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Under sampling is a technique to balance uneven datasets by keeping all of the data in the minority class and decreasing the size of the majority class. It is one of several techniques data scientists can use to extract more accurate information from originally imbalanced datasets.</a:t>
            </a:r>
          </a:p>
          <a:p>
            <a:pPr algn="just"/>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7E071A-B93E-C4B7-1455-FC446EE3D27C}"/>
              </a:ext>
            </a:extLst>
          </p:cNvPr>
          <p:cNvSpPr txBox="1"/>
          <p:nvPr/>
        </p:nvSpPr>
        <p:spPr>
          <a:xfrm>
            <a:off x="3119432" y="254364"/>
            <a:ext cx="5953125"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Sampling the data</a:t>
            </a:r>
          </a:p>
        </p:txBody>
      </p:sp>
      <p:pic>
        <p:nvPicPr>
          <p:cNvPr id="5" name="Picture 4">
            <a:extLst>
              <a:ext uri="{FF2B5EF4-FFF2-40B4-BE49-F238E27FC236}">
                <a16:creationId xmlns:a16="http://schemas.microsoft.com/office/drawing/2014/main" id="{00582FD2-0D66-3F99-AFA1-0C196A9FE927}"/>
              </a:ext>
            </a:extLst>
          </p:cNvPr>
          <p:cNvPicPr>
            <a:picLocks noChangeAspect="1"/>
          </p:cNvPicPr>
          <p:nvPr/>
        </p:nvPicPr>
        <p:blipFill>
          <a:blip r:embed="rId2"/>
          <a:stretch>
            <a:fillRect/>
          </a:stretch>
        </p:blipFill>
        <p:spPr>
          <a:xfrm>
            <a:off x="2011857" y="2941439"/>
            <a:ext cx="8168277" cy="3296892"/>
          </a:xfrm>
          <a:prstGeom prst="rect">
            <a:avLst/>
          </a:prstGeom>
        </p:spPr>
      </p:pic>
    </p:spTree>
    <p:extLst>
      <p:ext uri="{BB962C8B-B14F-4D97-AF65-F5344CB8AC3E}">
        <p14:creationId xmlns:p14="http://schemas.microsoft.com/office/powerpoint/2010/main" val="369368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BBB3EB-F942-4909-B5DF-C1D4D70274FE}"/>
              </a:ext>
            </a:extLst>
          </p:cNvPr>
          <p:cNvSpPr/>
          <p:nvPr/>
        </p:nvSpPr>
        <p:spPr>
          <a:xfrm>
            <a:off x="3861997" y="290119"/>
            <a:ext cx="4468005" cy="523220"/>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KNN(</a:t>
            </a:r>
            <a:r>
              <a:rPr lang="en-IN" sz="2800" b="1" u="sng" dirty="0">
                <a:latin typeface="Times New Roman" panose="02020603050405020304" pitchFamily="18" charset="0"/>
                <a:cs typeface="Times New Roman" panose="02020603050405020304" pitchFamily="18" charset="0"/>
              </a:rPr>
              <a:t>K-Nearest </a:t>
            </a:r>
            <a:r>
              <a:rPr lang="en-IN" sz="2800" b="1" u="sng" dirty="0" err="1">
                <a:latin typeface="Times New Roman" panose="02020603050405020304" pitchFamily="18" charset="0"/>
                <a:cs typeface="Times New Roman" panose="02020603050405020304" pitchFamily="18" charset="0"/>
              </a:rPr>
              <a:t>Neighbor</a:t>
            </a:r>
            <a:r>
              <a:rPr lang="en-US" sz="2800" b="1" u="sng" dirty="0">
                <a:latin typeface="Times New Roman" panose="02020603050405020304" pitchFamily="18" charset="0"/>
                <a:cs typeface="Times New Roman" panose="02020603050405020304" pitchFamily="18" charset="0"/>
              </a:rPr>
              <a:t>)</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87063C-3987-4D01-9B8E-E0ABB499C4DF}"/>
              </a:ext>
            </a:extLst>
          </p:cNvPr>
          <p:cNvSpPr txBox="1"/>
          <p:nvPr/>
        </p:nvSpPr>
        <p:spPr>
          <a:xfrm>
            <a:off x="1641597" y="1151673"/>
            <a:ext cx="8908804" cy="193899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KNN</a:t>
            </a:r>
            <a:r>
              <a:rPr lang="en-US" sz="2000" dirty="0">
                <a:latin typeface="Times New Roman" panose="02020603050405020304" pitchFamily="18" charset="0"/>
                <a:cs typeface="Times New Roman" panose="02020603050405020304" pitchFamily="18" charset="0"/>
              </a:rPr>
              <a:t> is a simple, supervised machine learning (ML) algorithm that can be used for classification or regression tasks - and is also frequently used in missing value imputation. It is based on the idea that the observations closest to a given data point are the most "similar" observations in a data set, and we can therefore classify unforeseen points based on the values of the closest existing points. By choosing K, the user can select the number of nearby observations to use in the algorithm.</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3EEFDB-92C0-4626-8B8E-D4B38C51E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852" y="3429000"/>
            <a:ext cx="5848739" cy="2980392"/>
          </a:xfrm>
          <a:prstGeom prst="rect">
            <a:avLst/>
          </a:prstGeom>
        </p:spPr>
      </p:pic>
    </p:spTree>
    <p:extLst>
      <p:ext uri="{BB962C8B-B14F-4D97-AF65-F5344CB8AC3E}">
        <p14:creationId xmlns:p14="http://schemas.microsoft.com/office/powerpoint/2010/main" val="74652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45710D-1970-4367-ADCE-FD2E9D18DED7}"/>
              </a:ext>
            </a:extLst>
          </p:cNvPr>
          <p:cNvSpPr txBox="1"/>
          <p:nvPr/>
        </p:nvSpPr>
        <p:spPr>
          <a:xfrm>
            <a:off x="2206869" y="1843950"/>
            <a:ext cx="7778261" cy="317009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Step-1:</a:t>
            </a:r>
            <a:r>
              <a:rPr lang="en-US" sz="2000" dirty="0">
                <a:latin typeface="Times New Roman" panose="02020603050405020304" pitchFamily="18" charset="0"/>
                <a:cs typeface="Times New Roman" panose="02020603050405020304" pitchFamily="18" charset="0"/>
              </a:rPr>
              <a:t> Select the number K of the neighbors</a:t>
            </a:r>
          </a:p>
          <a:p>
            <a:pPr algn="just"/>
            <a:r>
              <a:rPr lang="en-US" sz="2000" b="1" dirty="0">
                <a:latin typeface="Times New Roman" panose="02020603050405020304" pitchFamily="18" charset="0"/>
                <a:cs typeface="Times New Roman" panose="02020603050405020304" pitchFamily="18" charset="0"/>
              </a:rPr>
              <a:t>Step-2:</a:t>
            </a:r>
            <a:r>
              <a:rPr lang="en-US" sz="2000" dirty="0">
                <a:latin typeface="Times New Roman" panose="02020603050405020304" pitchFamily="18" charset="0"/>
                <a:cs typeface="Times New Roman" panose="02020603050405020304" pitchFamily="18" charset="0"/>
              </a:rPr>
              <a:t> Calculate the Euclidean distance of </a:t>
            </a:r>
            <a:r>
              <a:rPr lang="en-US" sz="2000" b="1" dirty="0">
                <a:latin typeface="Times New Roman" panose="02020603050405020304" pitchFamily="18" charset="0"/>
                <a:cs typeface="Times New Roman" panose="02020603050405020304" pitchFamily="18" charset="0"/>
              </a:rPr>
              <a:t>K number of neighbors</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Step-3:</a:t>
            </a:r>
            <a:r>
              <a:rPr lang="en-US" sz="2000" dirty="0">
                <a:latin typeface="Times New Roman" panose="02020603050405020304" pitchFamily="18" charset="0"/>
                <a:cs typeface="Times New Roman" panose="02020603050405020304" pitchFamily="18" charset="0"/>
              </a:rPr>
              <a:t> Take the K nearest neighbors as per the calculated Euclidean distance.</a:t>
            </a:r>
          </a:p>
          <a:p>
            <a:pPr algn="just"/>
            <a:r>
              <a:rPr lang="en-US" sz="2000" b="1" dirty="0">
                <a:latin typeface="Times New Roman" panose="02020603050405020304" pitchFamily="18" charset="0"/>
                <a:cs typeface="Times New Roman" panose="02020603050405020304" pitchFamily="18" charset="0"/>
              </a:rPr>
              <a:t>Step-4:</a:t>
            </a:r>
            <a:r>
              <a:rPr lang="en-US" sz="2000" dirty="0">
                <a:latin typeface="Times New Roman" panose="02020603050405020304" pitchFamily="18" charset="0"/>
                <a:cs typeface="Times New Roman" panose="02020603050405020304" pitchFamily="18" charset="0"/>
              </a:rPr>
              <a:t> Among these k neighbors, count the number of the data points in each category.</a:t>
            </a:r>
          </a:p>
          <a:p>
            <a:pPr algn="just"/>
            <a:r>
              <a:rPr lang="en-US" sz="2000" b="1" dirty="0">
                <a:latin typeface="Times New Roman" panose="02020603050405020304" pitchFamily="18" charset="0"/>
                <a:cs typeface="Times New Roman" panose="02020603050405020304" pitchFamily="18" charset="0"/>
              </a:rPr>
              <a:t>Step-5:</a:t>
            </a:r>
            <a:r>
              <a:rPr lang="en-US" sz="2000" dirty="0">
                <a:latin typeface="Times New Roman" panose="02020603050405020304" pitchFamily="18" charset="0"/>
                <a:cs typeface="Times New Roman" panose="02020603050405020304" pitchFamily="18" charset="0"/>
              </a:rPr>
              <a:t> Assign the new data points to that category for which the number of the neighbor is maximum.</a:t>
            </a:r>
          </a:p>
          <a:p>
            <a:pPr algn="just"/>
            <a:r>
              <a:rPr lang="en-US" sz="2000" b="1" dirty="0">
                <a:latin typeface="Times New Roman" panose="02020603050405020304" pitchFamily="18" charset="0"/>
                <a:cs typeface="Times New Roman" panose="02020603050405020304" pitchFamily="18" charset="0"/>
              </a:rPr>
              <a:t>Step-6:</a:t>
            </a:r>
            <a:r>
              <a:rPr lang="en-US" sz="2000" dirty="0">
                <a:latin typeface="Times New Roman" panose="02020603050405020304" pitchFamily="18" charset="0"/>
                <a:cs typeface="Times New Roman" panose="02020603050405020304" pitchFamily="18" charset="0"/>
              </a:rPr>
              <a:t> Our model is ready.</a:t>
            </a:r>
          </a:p>
          <a:p>
            <a:pPr algn="just"/>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FE785F-0562-4D75-999C-BE3DA4F89C29}"/>
              </a:ext>
            </a:extLst>
          </p:cNvPr>
          <p:cNvSpPr txBox="1"/>
          <p:nvPr/>
        </p:nvSpPr>
        <p:spPr>
          <a:xfrm>
            <a:off x="4492870" y="650631"/>
            <a:ext cx="5697415"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ALGORITHM</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586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1AF4AD-F168-885F-E443-52DAA4533B5E}"/>
              </a:ext>
            </a:extLst>
          </p:cNvPr>
          <p:cNvPicPr>
            <a:picLocks noChangeAspect="1"/>
          </p:cNvPicPr>
          <p:nvPr/>
        </p:nvPicPr>
        <p:blipFill>
          <a:blip r:embed="rId2"/>
          <a:stretch>
            <a:fillRect/>
          </a:stretch>
        </p:blipFill>
        <p:spPr>
          <a:xfrm>
            <a:off x="1046375" y="817029"/>
            <a:ext cx="7598004" cy="5468254"/>
          </a:xfrm>
          <a:prstGeom prst="rect">
            <a:avLst/>
          </a:prstGeom>
        </p:spPr>
      </p:pic>
    </p:spTree>
    <p:extLst>
      <p:ext uri="{BB962C8B-B14F-4D97-AF65-F5344CB8AC3E}">
        <p14:creationId xmlns:p14="http://schemas.microsoft.com/office/powerpoint/2010/main" val="2013351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9832B-9AD9-E0A7-5599-D4C7463CA4E4}"/>
              </a:ext>
            </a:extLst>
          </p:cNvPr>
          <p:cNvSpPr txBox="1"/>
          <p:nvPr/>
        </p:nvSpPr>
        <p:spPr>
          <a:xfrm>
            <a:off x="1583702" y="782423"/>
            <a:ext cx="9238269" cy="3416320"/>
          </a:xfrm>
          <a:prstGeom prst="rect">
            <a:avLst/>
          </a:prstGeom>
          <a:noFill/>
        </p:spPr>
        <p:txBody>
          <a:bodyPr wrap="square" rtlCol="0">
            <a:spAutoFit/>
          </a:bodyPr>
          <a:lstStyle/>
          <a:p>
            <a:pPr algn="just"/>
            <a:endParaRPr lang="en-US" dirty="0"/>
          </a:p>
          <a:p>
            <a:pPr algn="just"/>
            <a:endParaRPr lang="en-US" b="1" dirty="0">
              <a:solidFill>
                <a:srgbClr val="222222"/>
              </a:solidFill>
              <a:latin typeface="Lato" panose="020F0502020204030203" pitchFamily="34"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endParaRPr lang="en-IN" dirty="0"/>
          </a:p>
        </p:txBody>
      </p:sp>
      <p:pic>
        <p:nvPicPr>
          <p:cNvPr id="1026" name="Picture 2" descr="Support Vector Machine (SVM) Algorithm - Javatpoint">
            <a:extLst>
              <a:ext uri="{FF2B5EF4-FFF2-40B4-BE49-F238E27FC236}">
                <a16:creationId xmlns:a16="http://schemas.microsoft.com/office/drawing/2014/main" id="{0FAC7150-F8A5-8DEF-87DA-4950401A6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635" y="3537949"/>
            <a:ext cx="4425492" cy="2950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EC4638-978C-7BDC-8785-8BAE4F895151}"/>
              </a:ext>
            </a:extLst>
          </p:cNvPr>
          <p:cNvSpPr txBox="1"/>
          <p:nvPr/>
        </p:nvSpPr>
        <p:spPr>
          <a:xfrm>
            <a:off x="3376367" y="369723"/>
            <a:ext cx="5439266" cy="954107"/>
          </a:xfrm>
          <a:prstGeom prst="rect">
            <a:avLst/>
          </a:prstGeom>
          <a:noFill/>
        </p:spPr>
        <p:txBody>
          <a:bodyPr wrap="square" rtlCol="0">
            <a:spAutoFit/>
          </a:bodyPr>
          <a:lstStyle/>
          <a:p>
            <a:pPr algn="ctr"/>
            <a:r>
              <a:rPr lang="en-US" sz="2800" b="1" u="sng" dirty="0">
                <a:solidFill>
                  <a:srgbClr val="222222"/>
                </a:solidFill>
                <a:latin typeface="Times New Roman" panose="02020603050405020304" pitchFamily="18" charset="0"/>
                <a:cs typeface="Times New Roman" panose="02020603050405020304" pitchFamily="18" charset="0"/>
              </a:rPr>
              <a:t>SVM(Support vector machine)</a:t>
            </a:r>
          </a:p>
          <a:p>
            <a:pPr algn="ctr"/>
            <a:endParaRPr lang="en-IN" sz="2800" dirty="0"/>
          </a:p>
        </p:txBody>
      </p:sp>
    </p:spTree>
    <p:extLst>
      <p:ext uri="{BB962C8B-B14F-4D97-AF65-F5344CB8AC3E}">
        <p14:creationId xmlns:p14="http://schemas.microsoft.com/office/powerpoint/2010/main" val="352925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C7783-1BA7-7A27-99E5-30DA57EACFFA}"/>
              </a:ext>
            </a:extLst>
          </p:cNvPr>
          <p:cNvSpPr txBox="1"/>
          <p:nvPr/>
        </p:nvSpPr>
        <p:spPr>
          <a:xfrm>
            <a:off x="3777006" y="417120"/>
            <a:ext cx="4637988"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RESULT SUMMARY</a:t>
            </a:r>
            <a:endParaRPr lang="en-IN" sz="28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BE3A9B1-42A5-3ECB-41DA-13CEAE4872EE}"/>
              </a:ext>
            </a:extLst>
          </p:cNvPr>
          <p:cNvSpPr txBox="1"/>
          <p:nvPr/>
        </p:nvSpPr>
        <p:spPr>
          <a:xfrm>
            <a:off x="1891645" y="1525294"/>
            <a:ext cx="8625526" cy="377072"/>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Summary of machine learning models result:</a:t>
            </a:r>
            <a:endParaRPr lang="en-IN" dirty="0"/>
          </a:p>
        </p:txBody>
      </p:sp>
      <p:sp>
        <p:nvSpPr>
          <p:cNvPr id="10" name="TextBox 9">
            <a:extLst>
              <a:ext uri="{FF2B5EF4-FFF2-40B4-BE49-F238E27FC236}">
                <a16:creationId xmlns:a16="http://schemas.microsoft.com/office/drawing/2014/main" id="{D7E55A00-CF06-283B-4176-CFFF73F91BDE}"/>
              </a:ext>
            </a:extLst>
          </p:cNvPr>
          <p:cNvSpPr txBox="1"/>
          <p:nvPr/>
        </p:nvSpPr>
        <p:spPr>
          <a:xfrm>
            <a:off x="1866507" y="4944358"/>
            <a:ext cx="8700941"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According to the summary of the results accuracy increases with sampling.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11" name="TextBox 10">
            <a:extLst>
              <a:ext uri="{FF2B5EF4-FFF2-40B4-BE49-F238E27FC236}">
                <a16:creationId xmlns:a16="http://schemas.microsoft.com/office/drawing/2014/main" id="{25BFDE81-D51F-E9E4-4D8D-5041823D4BBF}"/>
              </a:ext>
            </a:extLst>
          </p:cNvPr>
          <p:cNvSpPr txBox="1"/>
          <p:nvPr/>
        </p:nvSpPr>
        <p:spPr>
          <a:xfrm>
            <a:off x="2630078" y="2648932"/>
            <a:ext cx="7729980" cy="1489435"/>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2A8C6A06-8541-6E44-E604-CD3D4D9794B8}"/>
              </a:ext>
            </a:extLst>
          </p:cNvPr>
          <p:cNvPicPr>
            <a:picLocks noChangeAspect="1"/>
          </p:cNvPicPr>
          <p:nvPr/>
        </p:nvPicPr>
        <p:blipFill>
          <a:blip r:embed="rId2"/>
          <a:stretch>
            <a:fillRect/>
          </a:stretch>
        </p:blipFill>
        <p:spPr>
          <a:xfrm>
            <a:off x="2681944" y="2140855"/>
            <a:ext cx="6828112" cy="2400508"/>
          </a:xfrm>
          <a:prstGeom prst="rect">
            <a:avLst/>
          </a:prstGeom>
        </p:spPr>
      </p:pic>
    </p:spTree>
    <p:extLst>
      <p:ext uri="{BB962C8B-B14F-4D97-AF65-F5344CB8AC3E}">
        <p14:creationId xmlns:p14="http://schemas.microsoft.com/office/powerpoint/2010/main" val="294935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A6274-12F2-4CF5-B2DB-8D98A9D304A7}"/>
              </a:ext>
            </a:extLst>
          </p:cNvPr>
          <p:cNvSpPr txBox="1"/>
          <p:nvPr/>
        </p:nvSpPr>
        <p:spPr>
          <a:xfrm>
            <a:off x="2992120" y="597408"/>
            <a:ext cx="6207760"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607D988A-E58C-468D-BDCB-DD316B95CD8C}"/>
              </a:ext>
            </a:extLst>
          </p:cNvPr>
          <p:cNvSpPr txBox="1"/>
          <p:nvPr/>
        </p:nvSpPr>
        <p:spPr>
          <a:xfrm>
            <a:off x="1790192" y="1633337"/>
            <a:ext cx="8611616" cy="1889620"/>
          </a:xfrm>
          <a:prstGeom prst="rect">
            <a:avLst/>
          </a:prstGeom>
          <a:noFill/>
        </p:spPr>
        <p:txBody>
          <a:bodyPr wrap="square" rtlCol="0">
            <a:spAutoFit/>
          </a:bodyPr>
          <a:lstStyle/>
          <a:p>
            <a:pPr algn="just">
              <a:lnSpc>
                <a:spcPct val="150000"/>
              </a:lnSpc>
              <a:spcAft>
                <a:spcPts val="4255"/>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Our goal machine learning based fraud detection for Credit Card is to detect fraudulent transactions while trying to minimize the false fraud classifications using various Machine learning algorithms, as well as to analyze the behavior of each algorithm in order to solve our problem.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3491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36A17-FDE8-44ED-A07A-0F53F5C5B4B1}"/>
              </a:ext>
            </a:extLst>
          </p:cNvPr>
          <p:cNvSpPr txBox="1"/>
          <p:nvPr/>
        </p:nvSpPr>
        <p:spPr>
          <a:xfrm>
            <a:off x="4281011" y="663389"/>
            <a:ext cx="3026664"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99596F63-8025-4DFF-818F-2FBF32954053}"/>
              </a:ext>
            </a:extLst>
          </p:cNvPr>
          <p:cNvSpPr txBox="1"/>
          <p:nvPr/>
        </p:nvSpPr>
        <p:spPr>
          <a:xfrm>
            <a:off x="1866900" y="1797784"/>
            <a:ext cx="8458200" cy="1754326"/>
          </a:xfrm>
          <a:prstGeom prst="rect">
            <a:avLst/>
          </a:prstGeom>
          <a:noFill/>
        </p:spPr>
        <p:txBody>
          <a:bodyPr wrap="square" rtlCol="0">
            <a:spAutoFit/>
          </a:bodyPr>
          <a:lstStyle/>
          <a:p>
            <a:pPr algn="just"/>
            <a:r>
              <a:rPr lang="en-US" sz="1800" dirty="0">
                <a:effectLst/>
                <a:latin typeface="Times New Roman" panose="02020603050405020304" pitchFamily="18" charset="0"/>
                <a:ea typeface="Calibri" panose="020F0502020204030204" pitchFamily="34" charset="0"/>
              </a:rPr>
              <a:t>Our work can be extended to use of Deep Learning techniques in order to build more complex models and to increase efficiency and accuracy of such models. Deep learning has shown to be quite good at spotting and stopping credit card fraud. Deep learning models can analyze massive amounts of transactional data and accurately spot fraudulent tendencies by utilizing the power of neural networks and sophisticated data processing methods.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902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C56A3-C2C9-46EE-901F-39C7074CA320}"/>
              </a:ext>
            </a:extLst>
          </p:cNvPr>
          <p:cNvSpPr txBox="1"/>
          <p:nvPr/>
        </p:nvSpPr>
        <p:spPr>
          <a:xfrm>
            <a:off x="4368208" y="325110"/>
            <a:ext cx="3455582"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0F70D649-1409-4B2D-A09D-FE12331BDF4D}"/>
              </a:ext>
            </a:extLst>
          </p:cNvPr>
          <p:cNvSpPr txBox="1"/>
          <p:nvPr/>
        </p:nvSpPr>
        <p:spPr>
          <a:xfrm>
            <a:off x="1472426" y="1228397"/>
            <a:ext cx="9247147" cy="4708981"/>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Machine Learning Group</a:t>
            </a:r>
            <a:r>
              <a:rPr lang="en-US" sz="2000" dirty="0">
                <a:latin typeface="Times New Roman" panose="02020603050405020304" pitchFamily="18" charset="0"/>
                <a:cs typeface="Times New Roman" panose="02020603050405020304" pitchFamily="18" charset="0"/>
              </a:rPr>
              <a:t> - ULB: </a:t>
            </a:r>
            <a:r>
              <a:rPr lang="en-US" sz="2000" i="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Credit Card Fraud Detection</a:t>
            </a:r>
            <a:r>
              <a:rPr lang="en-US" sz="2000" i="1" dirty="0">
                <a:latin typeface="Times New Roman" panose="02020603050405020304" pitchFamily="18" charset="0"/>
                <a:cs typeface="Times New Roman" panose="02020603050405020304" pitchFamily="18" charset="0"/>
              </a:rPr>
              <a:t>, Kaggle Datasets</a:t>
            </a:r>
          </a:p>
          <a:p>
            <a:pPr marL="285750" indent="-28575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Bertrand </a:t>
            </a:r>
            <a:r>
              <a:rPr lang="en-US" sz="2000" dirty="0" err="1">
                <a:latin typeface="Times New Roman" panose="02020603050405020304" pitchFamily="18" charset="0"/>
                <a:cs typeface="Times New Roman" panose="02020603050405020304" pitchFamily="18" charset="0"/>
              </a:rPr>
              <a:t>Lebichot</a:t>
            </a:r>
            <a:r>
              <a:rPr lang="en-US" sz="2000" dirty="0">
                <a:latin typeface="Times New Roman" panose="02020603050405020304" pitchFamily="18" charset="0"/>
                <a:cs typeface="Times New Roman" panose="02020603050405020304" pitchFamily="18" charset="0"/>
              </a:rPr>
              <a:t>, Yann-</a:t>
            </a:r>
            <a:r>
              <a:rPr lang="en-US" sz="2000" dirty="0" err="1">
                <a:latin typeface="Times New Roman" panose="02020603050405020304" pitchFamily="18" charset="0"/>
                <a:cs typeface="Times New Roman" panose="02020603050405020304" pitchFamily="18" charset="0"/>
              </a:rPr>
              <a:t>Aël</a:t>
            </a:r>
            <a:r>
              <a:rPr lang="en-US" sz="2000" dirty="0">
                <a:latin typeface="Times New Roman" panose="02020603050405020304" pitchFamily="18" charset="0"/>
                <a:cs typeface="Times New Roman" panose="02020603050405020304" pitchFamily="18" charset="0"/>
              </a:rPr>
              <a:t> Le Borgne, </a:t>
            </a:r>
            <a:r>
              <a:rPr lang="en-US" sz="2000" dirty="0" err="1">
                <a:latin typeface="Times New Roman" panose="02020603050405020304" pitchFamily="18" charset="0"/>
                <a:cs typeface="Times New Roman" panose="02020603050405020304" pitchFamily="18" charset="0"/>
              </a:rPr>
              <a:t>Liyun</a:t>
            </a:r>
            <a:r>
              <a:rPr lang="en-US" sz="2000" dirty="0">
                <a:latin typeface="Times New Roman" panose="02020603050405020304" pitchFamily="18" charset="0"/>
                <a:cs typeface="Times New Roman" panose="02020603050405020304" pitchFamily="18" charset="0"/>
              </a:rPr>
              <a:t> He, </a:t>
            </a:r>
            <a:r>
              <a:rPr lang="en-US" sz="2000" dirty="0" err="1">
                <a:latin typeface="Times New Roman" panose="02020603050405020304" pitchFamily="18" charset="0"/>
                <a:cs typeface="Times New Roman" panose="02020603050405020304" pitchFamily="18" charset="0"/>
              </a:rPr>
              <a:t>Oblé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Bontempi</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Deep-Learning Domain Adaptation Techniques for Credit Cards Fraud Detection</a:t>
            </a:r>
            <a:r>
              <a:rPr lang="en-US" sz="2000" dirty="0">
                <a:latin typeface="Times New Roman" panose="02020603050405020304" pitchFamily="18" charset="0"/>
                <a:cs typeface="Times New Roman" panose="02020603050405020304" pitchFamily="18" charset="0"/>
              </a:rPr>
              <a:t>, INNSBDDL 2019: Recent Advances in Big Data and Deep Learning, pp 78-88, 2019</a:t>
            </a:r>
          </a:p>
          <a:p>
            <a:pPr marL="285750" indent="-285750" algn="just"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Fabrizio </a:t>
            </a:r>
            <a:r>
              <a:rPr lang="en-US" sz="2000" dirty="0" err="1">
                <a:latin typeface="Times New Roman" panose="02020603050405020304" pitchFamily="18" charset="0"/>
                <a:cs typeface="Times New Roman" panose="02020603050405020304" pitchFamily="18" charset="0"/>
              </a:rPr>
              <a:t>Carcillo</a:t>
            </a:r>
            <a:r>
              <a:rPr lang="en-US" sz="2000" dirty="0">
                <a:latin typeface="Times New Roman" panose="02020603050405020304" pitchFamily="18" charset="0"/>
                <a:cs typeface="Times New Roman" panose="02020603050405020304" pitchFamily="18" charset="0"/>
              </a:rPr>
              <a:t>, Olivier </a:t>
            </a:r>
            <a:r>
              <a:rPr lang="en-US" sz="2000" dirty="0" err="1">
                <a:latin typeface="Times New Roman" panose="02020603050405020304" pitchFamily="18" charset="0"/>
                <a:cs typeface="Times New Roman" panose="02020603050405020304" pitchFamily="18" charset="0"/>
              </a:rPr>
              <a:t>Caelen</a:t>
            </a:r>
            <a:r>
              <a:rPr lang="en-US" sz="2000" dirty="0">
                <a:latin typeface="Times New Roman" panose="02020603050405020304" pitchFamily="18" charset="0"/>
                <a:cs typeface="Times New Roman" panose="02020603050405020304" pitchFamily="18" charset="0"/>
              </a:rPr>
              <a:t>, Frederic  </a:t>
            </a:r>
            <a:r>
              <a:rPr lang="en-US" sz="2000" i="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Combining Unsupervised and Supervised Learning in Credit Card Fraud Detection</a:t>
            </a:r>
            <a:r>
              <a:rPr lang="en-US" sz="2000" dirty="0">
                <a:latin typeface="Times New Roman" panose="02020603050405020304" pitchFamily="18" charset="0"/>
                <a:cs typeface="Times New Roman" panose="02020603050405020304" pitchFamily="18" charset="0"/>
              </a:rPr>
              <a:t>, Information Sciences, 2019</a:t>
            </a:r>
          </a:p>
          <a:p>
            <a:pPr marL="285750" indent="-285750" algn="just"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r>
              <a:rPr lang="en-US" sz="2000" i="1" u="sng" dirty="0">
                <a:latin typeface="Times New Roman" panose="02020603050405020304" pitchFamily="18" charset="0"/>
                <a:cs typeface="Times New Roman" panose="02020603050405020304" pitchFamily="18" charset="0"/>
              </a:rPr>
              <a:t>“Survey Paper on Credit Card Fraud Detection by Suman</a:t>
            </a:r>
            <a:r>
              <a:rPr lang="en-US" sz="2000" dirty="0">
                <a:latin typeface="Times New Roman" panose="02020603050405020304" pitchFamily="18" charset="0"/>
                <a:cs typeface="Times New Roman" panose="02020603050405020304" pitchFamily="18" charset="0"/>
              </a:rPr>
              <a:t>” , Research Scholar, GJUS&amp;T Hisar HCE, </a:t>
            </a:r>
            <a:r>
              <a:rPr lang="en-US" sz="2000" dirty="0" err="1">
                <a:latin typeface="Times New Roman" panose="02020603050405020304" pitchFamily="18" charset="0"/>
                <a:cs typeface="Times New Roman" panose="02020603050405020304" pitchFamily="18" charset="0"/>
              </a:rPr>
              <a:t>Sonepat</a:t>
            </a:r>
            <a:r>
              <a:rPr lang="en-US" sz="2000" dirty="0">
                <a:latin typeface="Times New Roman" panose="02020603050405020304" pitchFamily="18" charset="0"/>
                <a:cs typeface="Times New Roman" panose="02020603050405020304" pitchFamily="18" charset="0"/>
              </a:rPr>
              <a:t> published by International Journal of Advanced Research in Computer Engineering &amp; Technology (IJARCET) Volume 3 Issue 3, March 2014</a:t>
            </a:r>
            <a:endParaRPr lang="en-IN" sz="2000"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i="1" u="sng" dirty="0">
                <a:latin typeface="Times New Roman" panose="02020603050405020304" pitchFamily="18" charset="0"/>
                <a:cs typeface="Times New Roman" panose="02020603050405020304" pitchFamily="18" charset="0"/>
              </a:rPr>
              <a:t>Credit Card Fraud Detection: A Realistic </a:t>
            </a:r>
            <a:r>
              <a:rPr lang="en-IN" sz="2000" i="1" u="sng" dirty="0" err="1">
                <a:latin typeface="Times New Roman" panose="02020603050405020304" pitchFamily="18" charset="0"/>
                <a:cs typeface="Times New Roman" panose="02020603050405020304" pitchFamily="18" charset="0"/>
              </a:rPr>
              <a:t>Modeling</a:t>
            </a:r>
            <a:r>
              <a:rPr lang="en-IN" sz="2000" i="1" u="sng" dirty="0">
                <a:latin typeface="Times New Roman" panose="02020603050405020304" pitchFamily="18" charset="0"/>
                <a:cs typeface="Times New Roman" panose="02020603050405020304" pitchFamily="18" charset="0"/>
              </a:rPr>
              <a:t> and a Novel Learning Strategy</a:t>
            </a:r>
            <a:r>
              <a:rPr lang="en-IN" sz="2000" dirty="0">
                <a:latin typeface="Times New Roman" panose="02020603050405020304" pitchFamily="18" charset="0"/>
                <a:cs typeface="Times New Roman" panose="02020603050405020304" pitchFamily="18" charset="0"/>
              </a:rPr>
              <a:t>” published by IEEE TRANSACTIONS ON NEURAL NETWORKS AND LEARNING SYSTEMS, VOL. 29, NO. 8, AUGUST 2018</a:t>
            </a:r>
          </a:p>
          <a:p>
            <a:pPr marL="285750" indent="-285750" algn="just"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29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E3222-B80C-7E16-8874-E1F318776867}"/>
              </a:ext>
            </a:extLst>
          </p:cNvPr>
          <p:cNvSpPr txBox="1"/>
          <p:nvPr/>
        </p:nvSpPr>
        <p:spPr>
          <a:xfrm>
            <a:off x="2933168" y="532255"/>
            <a:ext cx="5788058"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Abstract</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813F4F7-A3BA-8A95-161D-09801D3867D8}"/>
              </a:ext>
            </a:extLst>
          </p:cNvPr>
          <p:cNvSpPr txBox="1"/>
          <p:nvPr/>
        </p:nvSpPr>
        <p:spPr>
          <a:xfrm>
            <a:off x="1403227" y="1509751"/>
            <a:ext cx="9217216"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It is vital that credit card companies are able to identify fraudulent credit card transactions so that customers are not charged for items that they did not purchase. Such problems can be tackled with Machine Learning. This project intends to illustrate the modelling of a data set using machine learning with Credit Card Fraud Detection.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Credit Card Fraud Detection Problem includes modelling past credit card transactions with the data of fraud ones. Our objective here is to detect  of the fraudulent transactions while minimizing the incorrect fraud classifications. Credit Card Fraud Detection is a typical sample of </a:t>
            </a:r>
            <a:r>
              <a:rPr lang="en-US" sz="2000" b="1" dirty="0">
                <a:latin typeface="Times New Roman" panose="02020603050405020304" pitchFamily="18" charset="0"/>
                <a:cs typeface="Times New Roman" panose="02020603050405020304" pitchFamily="18" charset="0"/>
              </a:rPr>
              <a:t>classification</a:t>
            </a:r>
            <a:r>
              <a:rPr lang="en-US" sz="2000" dirty="0">
                <a:latin typeface="Times New Roman" panose="02020603050405020304" pitchFamily="18" charset="0"/>
                <a:cs typeface="Times New Roman" panose="02020603050405020304" pitchFamily="18" charset="0"/>
              </a:rPr>
              <a:t>. In this process, we have focused on analyzing and pre-processing data sets as well as the deployment of multiple anomaly detection algorithms such as </a:t>
            </a:r>
            <a:r>
              <a:rPr lang="en-US" sz="2000" b="1" dirty="0">
                <a:latin typeface="Times New Roman" panose="02020603050405020304" pitchFamily="18" charset="0"/>
                <a:cs typeface="Times New Roman" panose="02020603050405020304" pitchFamily="18" charset="0"/>
              </a:rPr>
              <a:t>Logistic regression, Random Forest, KNN, SVM</a:t>
            </a:r>
            <a:r>
              <a:rPr lang="en-US" sz="2000" dirty="0">
                <a:latin typeface="Times New Roman" panose="02020603050405020304" pitchFamily="18" charset="0"/>
                <a:cs typeface="Times New Roman" panose="02020603050405020304" pitchFamily="18" charset="0"/>
              </a:rPr>
              <a:t> algorithm on the PCA transformed Credit Card Transaction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74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53352-C55D-0534-7537-7E8C4CA5B849}"/>
              </a:ext>
            </a:extLst>
          </p:cNvPr>
          <p:cNvSpPr txBox="1"/>
          <p:nvPr/>
        </p:nvSpPr>
        <p:spPr>
          <a:xfrm>
            <a:off x="2461966" y="564959"/>
            <a:ext cx="7268066"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Literature </a:t>
            </a:r>
            <a:r>
              <a:rPr lang="en-IN" sz="2800" b="1" u="sng" dirty="0">
                <a:latin typeface="Times New Roman" panose="02020603050405020304" pitchFamily="18" charset="0"/>
                <a:cs typeface="Times New Roman" panose="02020603050405020304" pitchFamily="18" charset="0"/>
              </a:rPr>
              <a:t>Survey</a:t>
            </a:r>
            <a:endParaRPr lang="en-US"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537ADD-7E0E-C2D8-3779-149B0DEB8A39}"/>
              </a:ext>
            </a:extLst>
          </p:cNvPr>
          <p:cNvSpPr txBox="1"/>
          <p:nvPr/>
        </p:nvSpPr>
        <p:spPr>
          <a:xfrm>
            <a:off x="1698395" y="1568624"/>
            <a:ext cx="8795209"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Fraud act as the unlawful or criminal deception intended to result in financial or personal benefit. It is a deliberate act that is against the law, rule or policy with an aim to attain unauthorized financial benefit. </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Numerous literatures pertaining to anomaly or fraud detection in this domain have been published already and are available for public usage. A comprehensive survey conducted by Clifton </a:t>
            </a:r>
            <a:r>
              <a:rPr lang="en-US" sz="2000" dirty="0" err="1">
                <a:latin typeface="Times New Roman" panose="02020603050405020304" pitchFamily="18" charset="0"/>
                <a:cs typeface="Times New Roman" panose="02020603050405020304" pitchFamily="18" charset="0"/>
              </a:rPr>
              <a:t>Phua</a:t>
            </a:r>
            <a:r>
              <a:rPr lang="en-US" sz="2000" dirty="0">
                <a:latin typeface="Times New Roman" panose="02020603050405020304" pitchFamily="18" charset="0"/>
                <a:cs typeface="Times New Roman" panose="02020603050405020304" pitchFamily="18" charset="0"/>
              </a:rPr>
              <a:t> and his associates have revealed that techniques employed in this domain include data mining applications, automated fraud detection, adversarial detection. In another paper, Suman, Research Scholar, GJUS&amp;T at Hisar HCE presented techniques like Supervised and Unsupervised Learning for credit card fraud detection. Even though these methods and algorithms fetched an unexpected success in some areas, they failed to provide a permanent and consistent solution to fraud detection.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56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32FD7-ADC0-497A-BF0F-B0EBE3B12597}"/>
              </a:ext>
            </a:extLst>
          </p:cNvPr>
          <p:cNvSpPr txBox="1"/>
          <p:nvPr/>
        </p:nvSpPr>
        <p:spPr>
          <a:xfrm>
            <a:off x="1734838" y="1420082"/>
            <a:ext cx="8722322" cy="3785652"/>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Credit card frauds are increasing day by day regardless of the various techniques developed for its detection. Fraudsters are so expert that they generate new ways for committing fraudulent transactions each day which demands constant innovation for its detection techniques.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Most of the techniques based on Artificial Intelligence, Fuzzy logic, neural network, logistic regression, Naïve Bayesian, Machine learning, Sequence Alignment, decision tree, Bayesian network, meta learning, Genetic Programming etc., these are evolved in detecting various credit card fraudulent transactions. This paper presents a survey of various techniques used in credit card fraud detection mechanisms. (Author-Dinesh L. </a:t>
            </a:r>
            <a:r>
              <a:rPr lang="en-US" sz="2000" dirty="0" err="1">
                <a:latin typeface="Times New Roman" panose="02020603050405020304" pitchFamily="18" charset="0"/>
                <a:cs typeface="Times New Roman" panose="02020603050405020304" pitchFamily="18" charset="0"/>
              </a:rPr>
              <a:t>Talekar</a:t>
            </a:r>
            <a:r>
              <a:rPr lang="en-US" sz="2000" dirty="0">
                <a:latin typeface="Times New Roman" panose="02020603050405020304" pitchFamily="18" charset="0"/>
                <a:cs typeface="Times New Roman" panose="02020603050405020304" pitchFamily="18" charset="0"/>
              </a:rPr>
              <a:t>, K. P. </a:t>
            </a:r>
            <a:r>
              <a:rPr lang="en-US" sz="2000" dirty="0" err="1">
                <a:latin typeface="Times New Roman" panose="02020603050405020304" pitchFamily="18" charset="0"/>
                <a:cs typeface="Times New Roman" panose="02020603050405020304" pitchFamily="18" charset="0"/>
              </a:rPr>
              <a:t>Adhiya</a:t>
            </a:r>
            <a:r>
              <a:rPr lang="en-US" sz="20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C2122DD-6B26-40B9-A4CF-CABB4E314D64}"/>
              </a:ext>
            </a:extLst>
          </p:cNvPr>
          <p:cNvSpPr txBox="1"/>
          <p:nvPr/>
        </p:nvSpPr>
        <p:spPr>
          <a:xfrm>
            <a:off x="2198077" y="589085"/>
            <a:ext cx="7795845" cy="83099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Credit Card Fraud Detection System-A Survey: </a:t>
            </a:r>
          </a:p>
          <a:p>
            <a:pPr algn="ct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29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2C83D-880D-4EBD-B4AC-BB19E42FA459}"/>
              </a:ext>
            </a:extLst>
          </p:cNvPr>
          <p:cNvSpPr txBox="1"/>
          <p:nvPr/>
        </p:nvSpPr>
        <p:spPr>
          <a:xfrm>
            <a:off x="1793748" y="1690062"/>
            <a:ext cx="8604504" cy="347787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paper the concept of frauds related to credit cards and their various types is introduced. They have explained various techniques available for a fraud detection system such as Support Vector Machine (SVM), Bayesian Network, K- Nearest Neighbor (KNN), Hidden Markov Model, Fuzzy Logic Based System and Decision Trees. An extensive review is done on the existing and proposed models for credit card fraud detection and has done a comparative study on these techniques on the basis of quantitative measurements such as accuracy, detection rate and false alarm rate.(Author-</a:t>
            </a:r>
            <a:r>
              <a:rPr lang="en-US" sz="2000" dirty="0" err="1">
                <a:latin typeface="Times New Roman" panose="02020603050405020304" pitchFamily="18" charset="0"/>
                <a:cs typeface="Times New Roman" panose="02020603050405020304" pitchFamily="18" charset="0"/>
              </a:rPr>
              <a:t>Yashvi</a:t>
            </a:r>
            <a:r>
              <a:rPr lang="en-US" sz="2000" dirty="0">
                <a:latin typeface="Times New Roman" panose="02020603050405020304" pitchFamily="18" charset="0"/>
                <a:cs typeface="Times New Roman" panose="02020603050405020304" pitchFamily="18" charset="0"/>
              </a:rPr>
              <a:t> Jain, Namrata Tiwari, </a:t>
            </a:r>
            <a:r>
              <a:rPr lang="en-US" sz="2000" dirty="0" err="1">
                <a:latin typeface="Times New Roman" panose="02020603050405020304" pitchFamily="18" charset="0"/>
                <a:cs typeface="Times New Roman" panose="02020603050405020304" pitchFamily="18" charset="0"/>
              </a:rPr>
              <a:t>Shripriya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Dubey,Sarika</a:t>
            </a:r>
            <a:r>
              <a:rPr lang="en-US" sz="2000" dirty="0">
                <a:latin typeface="Times New Roman" panose="02020603050405020304" pitchFamily="18" charset="0"/>
                <a:cs typeface="Times New Roman" panose="02020603050405020304" pitchFamily="18" charset="0"/>
              </a:rPr>
              <a:t> Jain)</a:t>
            </a:r>
          </a:p>
        </p:txBody>
      </p:sp>
      <p:sp>
        <p:nvSpPr>
          <p:cNvPr id="3" name="TextBox 2">
            <a:extLst>
              <a:ext uri="{FF2B5EF4-FFF2-40B4-BE49-F238E27FC236}">
                <a16:creationId xmlns:a16="http://schemas.microsoft.com/office/drawing/2014/main" id="{5B0155B2-7301-46C3-B920-8143C9675C22}"/>
              </a:ext>
            </a:extLst>
          </p:cNvPr>
          <p:cNvSpPr txBox="1"/>
          <p:nvPr/>
        </p:nvSpPr>
        <p:spPr>
          <a:xfrm>
            <a:off x="1154173" y="536331"/>
            <a:ext cx="9883654"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A Comparative Analysis of Various Credit Card Fraud Detection Techniques:</a:t>
            </a:r>
            <a:endParaRPr lang="en-IN" sz="2800" u="sng" dirty="0"/>
          </a:p>
        </p:txBody>
      </p:sp>
    </p:spTree>
    <p:extLst>
      <p:ext uri="{BB962C8B-B14F-4D97-AF65-F5344CB8AC3E}">
        <p14:creationId xmlns:p14="http://schemas.microsoft.com/office/powerpoint/2010/main" val="357252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D7790-D463-CFB9-5C7E-530CBBBF84EB}"/>
              </a:ext>
            </a:extLst>
          </p:cNvPr>
          <p:cNvSpPr txBox="1"/>
          <p:nvPr/>
        </p:nvSpPr>
        <p:spPr>
          <a:xfrm>
            <a:off x="2861186" y="520511"/>
            <a:ext cx="6469626"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Data Set</a:t>
            </a:r>
          </a:p>
        </p:txBody>
      </p:sp>
      <p:sp>
        <p:nvSpPr>
          <p:cNvPr id="3" name="TextBox 2">
            <a:extLst>
              <a:ext uri="{FF2B5EF4-FFF2-40B4-BE49-F238E27FC236}">
                <a16:creationId xmlns:a16="http://schemas.microsoft.com/office/drawing/2014/main" id="{16FD2404-35E4-9A61-8C87-F456A5C5F0BD}"/>
              </a:ext>
            </a:extLst>
          </p:cNvPr>
          <p:cNvSpPr txBox="1"/>
          <p:nvPr/>
        </p:nvSpPr>
        <p:spPr>
          <a:xfrm>
            <a:off x="1614958" y="1397674"/>
            <a:ext cx="8878327" cy="4708981"/>
          </a:xfrm>
          <a:prstGeom prst="rect">
            <a:avLst/>
          </a:prstGeom>
          <a:noFill/>
        </p:spPr>
        <p:txBody>
          <a:bodyPr wrap="square" rtlCol="0">
            <a:spAutoFit/>
          </a:bodyPr>
          <a:lstStyle/>
          <a:p>
            <a:pPr algn="just" rtl="0" fontAlgn="base"/>
            <a:r>
              <a:rPr lang="en-US" sz="2000" b="0" i="0" dirty="0">
                <a:solidFill>
                  <a:srgbClr val="000000"/>
                </a:solidFill>
                <a:effectLst/>
                <a:latin typeface="Times New Roman" panose="02020603050405020304" pitchFamily="18" charset="0"/>
                <a:cs typeface="Times New Roman" panose="02020603050405020304" pitchFamily="18" charset="0"/>
              </a:rPr>
              <a:t>The dataset contains transactions made by credit cards in September 2013 by European cardholders. This dataset presents transactions that occurred in two days, where we have </a:t>
            </a:r>
            <a:r>
              <a:rPr lang="en-US" sz="2000" b="1" i="0" dirty="0">
                <a:solidFill>
                  <a:srgbClr val="000000"/>
                </a:solidFill>
                <a:effectLst/>
                <a:latin typeface="Times New Roman" panose="02020603050405020304" pitchFamily="18" charset="0"/>
                <a:cs typeface="Times New Roman" panose="02020603050405020304" pitchFamily="18" charset="0"/>
              </a:rPr>
              <a:t>492</a:t>
            </a:r>
            <a:r>
              <a:rPr lang="en-US" sz="2000" b="0" i="0" dirty="0">
                <a:solidFill>
                  <a:srgbClr val="000000"/>
                </a:solidFill>
                <a:effectLst/>
                <a:latin typeface="Times New Roman" panose="02020603050405020304" pitchFamily="18" charset="0"/>
                <a:cs typeface="Times New Roman" panose="02020603050405020304" pitchFamily="18" charset="0"/>
              </a:rPr>
              <a:t> frauds out of </a:t>
            </a:r>
            <a:r>
              <a:rPr lang="en-US" sz="2000" b="1" i="0" dirty="0">
                <a:solidFill>
                  <a:srgbClr val="000000"/>
                </a:solidFill>
                <a:effectLst/>
                <a:latin typeface="Times New Roman" panose="02020603050405020304" pitchFamily="18" charset="0"/>
                <a:cs typeface="Times New Roman" panose="02020603050405020304" pitchFamily="18" charset="0"/>
              </a:rPr>
              <a:t>284,807</a:t>
            </a:r>
            <a:r>
              <a:rPr lang="en-US" sz="2000" b="0" i="0" dirty="0">
                <a:solidFill>
                  <a:srgbClr val="000000"/>
                </a:solidFill>
                <a:effectLst/>
                <a:latin typeface="Times New Roman" panose="02020603050405020304" pitchFamily="18" charset="0"/>
                <a:cs typeface="Times New Roman" panose="02020603050405020304" pitchFamily="18" charset="0"/>
              </a:rPr>
              <a:t> transactions. The dataset is highly unbalanced, the positive class (frauds) account for 0.172% of all the transactions.</a:t>
            </a:r>
            <a:br>
              <a:rPr lang="en-US" sz="2000" b="0" i="0" dirty="0">
                <a:solidFill>
                  <a:srgbClr val="000000"/>
                </a:solidFill>
                <a:effectLst/>
                <a:latin typeface="Times New Roman" panose="02020603050405020304" pitchFamily="18" charset="0"/>
                <a:cs typeface="Times New Roman" panose="02020603050405020304" pitchFamily="18" charset="0"/>
              </a:rPr>
            </a:b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rtl="0" fontAlgn="base"/>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rtl="0" fontAlgn="base"/>
            <a:r>
              <a:rPr lang="en-US" sz="2000" b="0" i="0" dirty="0">
                <a:solidFill>
                  <a:srgbClr val="000000"/>
                </a:solidFill>
                <a:effectLst/>
                <a:latin typeface="Times New Roman" panose="02020603050405020304" pitchFamily="18" charset="0"/>
                <a:cs typeface="Times New Roman" panose="02020603050405020304" pitchFamily="18" charset="0"/>
              </a:rPr>
              <a:t>It contains only numerical input variables which are the result of a </a:t>
            </a:r>
            <a:r>
              <a:rPr lang="en-US" sz="2000" b="1" i="0" dirty="0">
                <a:solidFill>
                  <a:srgbClr val="000000"/>
                </a:solidFill>
                <a:effectLst/>
                <a:latin typeface="Times New Roman" panose="02020603050405020304" pitchFamily="18" charset="0"/>
                <a:cs typeface="Times New Roman" panose="02020603050405020304" pitchFamily="18" charset="0"/>
              </a:rPr>
              <a:t>PCA transformation</a:t>
            </a:r>
            <a:r>
              <a:rPr lang="en-US" sz="2000" b="0" i="0" dirty="0">
                <a:solidFill>
                  <a:srgbClr val="000000"/>
                </a:solidFill>
                <a:effectLst/>
                <a:latin typeface="Times New Roman" panose="02020603050405020304" pitchFamily="18" charset="0"/>
                <a:cs typeface="Times New Roman" panose="02020603050405020304" pitchFamily="18" charset="0"/>
              </a:rPr>
              <a:t>. Unfortunately, due to confidentiality issues, we cannot have the original features and more background information about the data. Features </a:t>
            </a:r>
            <a:r>
              <a:rPr lang="en-US" sz="2000" b="1" i="0" dirty="0">
                <a:solidFill>
                  <a:srgbClr val="000000"/>
                </a:solidFill>
                <a:effectLst/>
                <a:latin typeface="Times New Roman" panose="02020603050405020304" pitchFamily="18" charset="0"/>
                <a:cs typeface="Times New Roman" panose="02020603050405020304" pitchFamily="18" charset="0"/>
              </a:rPr>
              <a:t>V1, V2, … V28 </a:t>
            </a:r>
            <a:r>
              <a:rPr lang="en-US" sz="2000" b="0" i="0" dirty="0">
                <a:solidFill>
                  <a:srgbClr val="000000"/>
                </a:solidFill>
                <a:effectLst/>
                <a:latin typeface="Times New Roman" panose="02020603050405020304" pitchFamily="18" charset="0"/>
                <a:cs typeface="Times New Roman" panose="02020603050405020304" pitchFamily="18" charset="0"/>
              </a:rPr>
              <a:t>are the principal components obtained with PCA, the only features which have not been transformed with PCA are '</a:t>
            </a:r>
            <a:r>
              <a:rPr lang="en-US" sz="2000" b="1" i="0" dirty="0">
                <a:solidFill>
                  <a:srgbClr val="000000"/>
                </a:solidFill>
                <a:effectLst/>
                <a:latin typeface="Times New Roman" panose="02020603050405020304" pitchFamily="18" charset="0"/>
                <a:cs typeface="Times New Roman" panose="02020603050405020304" pitchFamily="18" charset="0"/>
              </a:rPr>
              <a:t>Time</a:t>
            </a:r>
            <a:r>
              <a:rPr lang="en-US" sz="2000" b="0" i="0" dirty="0">
                <a:solidFill>
                  <a:srgbClr val="000000"/>
                </a:solidFill>
                <a:effectLst/>
                <a:latin typeface="Times New Roman" panose="02020603050405020304" pitchFamily="18" charset="0"/>
                <a:cs typeface="Times New Roman" panose="02020603050405020304" pitchFamily="18" charset="0"/>
              </a:rPr>
              <a:t>' and '</a:t>
            </a:r>
            <a:r>
              <a:rPr lang="en-US" sz="2000" b="1" i="0" dirty="0">
                <a:solidFill>
                  <a:srgbClr val="000000"/>
                </a:solidFill>
                <a:effectLst/>
                <a:latin typeface="Times New Roman" panose="02020603050405020304" pitchFamily="18" charset="0"/>
                <a:cs typeface="Times New Roman" panose="02020603050405020304" pitchFamily="18" charset="0"/>
              </a:rPr>
              <a:t>Amount</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rtl="0" fontAlgn="base"/>
            <a:endParaRPr lang="en-US" sz="2000" dirty="0">
              <a:solidFill>
                <a:srgbClr val="000000"/>
              </a:solidFill>
              <a:latin typeface="Times New Roman" panose="02020603050405020304" pitchFamily="18" charset="0"/>
              <a:cs typeface="Times New Roman" panose="02020603050405020304" pitchFamily="18" charset="0"/>
            </a:endParaRPr>
          </a:p>
          <a:p>
            <a:pPr fontAlgn="base"/>
            <a:r>
              <a:rPr lang="en-US" sz="2000" b="1" i="0" dirty="0">
                <a:solidFill>
                  <a:srgbClr val="000000"/>
                </a:solidFill>
                <a:effectLst/>
                <a:latin typeface="Times New Roman" panose="02020603050405020304" pitchFamily="18" charset="0"/>
                <a:cs typeface="Times New Roman" panose="02020603050405020304" pitchFamily="18" charset="0"/>
              </a:rPr>
              <a:t>Time</a:t>
            </a:r>
            <a:r>
              <a:rPr lang="en-US" sz="2000" b="0" i="0" dirty="0">
                <a:solidFill>
                  <a:srgbClr val="000000"/>
                </a:solidFill>
                <a:effectLst/>
                <a:latin typeface="Times New Roman" panose="02020603050405020304" pitchFamily="18" charset="0"/>
                <a:cs typeface="Times New Roman" panose="02020603050405020304" pitchFamily="18" charset="0"/>
              </a:rPr>
              <a:t>: contains the seconds elapsed between each transaction and the first transaction in the dataset.</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1" i="0" dirty="0">
                <a:solidFill>
                  <a:srgbClr val="000000"/>
                </a:solidFill>
                <a:effectLst/>
                <a:latin typeface="Times New Roman" panose="02020603050405020304" pitchFamily="18" charset="0"/>
                <a:cs typeface="Times New Roman" panose="02020603050405020304" pitchFamily="18" charset="0"/>
              </a:rPr>
              <a:t>Amount</a:t>
            </a:r>
            <a:r>
              <a:rPr lang="en-US" sz="2000" b="0" i="0" dirty="0">
                <a:solidFill>
                  <a:srgbClr val="000000"/>
                </a:solidFill>
                <a:effectLst/>
                <a:latin typeface="Times New Roman" panose="02020603050405020304" pitchFamily="18" charset="0"/>
                <a:cs typeface="Times New Roman" panose="02020603050405020304" pitchFamily="18" charset="0"/>
              </a:rPr>
              <a:t>: contains the amount of transactions.</a:t>
            </a:r>
          </a:p>
        </p:txBody>
      </p:sp>
      <p:sp>
        <p:nvSpPr>
          <p:cNvPr id="4" name="TextBox 3">
            <a:extLst>
              <a:ext uri="{FF2B5EF4-FFF2-40B4-BE49-F238E27FC236}">
                <a16:creationId xmlns:a16="http://schemas.microsoft.com/office/drawing/2014/main" id="{2B4ECE28-F023-7FB9-8F6A-794B4184549B}"/>
              </a:ext>
            </a:extLst>
          </p:cNvPr>
          <p:cNvSpPr txBox="1"/>
          <p:nvPr/>
        </p:nvSpPr>
        <p:spPr>
          <a:xfrm>
            <a:off x="1698715" y="3105834"/>
            <a:ext cx="6666271" cy="646331"/>
          </a:xfrm>
          <a:prstGeom prst="rect">
            <a:avLst/>
          </a:prstGeom>
          <a:noFill/>
        </p:spPr>
        <p:txBody>
          <a:bodyPr wrap="square" rtlCol="0">
            <a:spAutoFit/>
          </a:bodyPr>
          <a:lstStyle/>
          <a:p>
            <a:br>
              <a:rPr lang="en-US" dirty="0"/>
            </a:br>
            <a:endParaRPr lang="en-US" dirty="0"/>
          </a:p>
        </p:txBody>
      </p:sp>
    </p:spTree>
    <p:extLst>
      <p:ext uri="{BB962C8B-B14F-4D97-AF65-F5344CB8AC3E}">
        <p14:creationId xmlns:p14="http://schemas.microsoft.com/office/powerpoint/2010/main" val="58611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EDD42-7852-4106-9EED-61F33B467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16" y="342900"/>
            <a:ext cx="11236570" cy="6268915"/>
          </a:xfrm>
          <a:prstGeom prst="rect">
            <a:avLst/>
          </a:prstGeom>
        </p:spPr>
      </p:pic>
    </p:spTree>
    <p:extLst>
      <p:ext uri="{BB962C8B-B14F-4D97-AF65-F5344CB8AC3E}">
        <p14:creationId xmlns:p14="http://schemas.microsoft.com/office/powerpoint/2010/main" val="48536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37A63-EDBF-466A-A545-26EED3BC4C03}"/>
              </a:ext>
            </a:extLst>
          </p:cNvPr>
          <p:cNvSpPr txBox="1"/>
          <p:nvPr/>
        </p:nvSpPr>
        <p:spPr>
          <a:xfrm>
            <a:off x="2992901" y="404446"/>
            <a:ext cx="6242538"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Data Set </a:t>
            </a:r>
            <a:endParaRPr lang="en-IN" sz="28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DB67DC-7EE0-4DC6-8E59-28883C87D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073"/>
            <a:ext cx="12228341" cy="5062481"/>
          </a:xfrm>
          <a:prstGeom prst="rect">
            <a:avLst/>
          </a:prstGeom>
        </p:spPr>
      </p:pic>
    </p:spTree>
    <p:extLst>
      <p:ext uri="{BB962C8B-B14F-4D97-AF65-F5344CB8AC3E}">
        <p14:creationId xmlns:p14="http://schemas.microsoft.com/office/powerpoint/2010/main" val="1687316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4277</TotalTime>
  <Words>1812</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Times New Roman</vt:lpstr>
      <vt:lpstr>Office Theme</vt:lpstr>
      <vt:lpstr>Government Engineering College , Raipur C.G.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Engineering College , Raipur C.G.</dc:title>
  <dc:creator>Yash Bakshi</dc:creator>
  <cp:lastModifiedBy>Lalini Sahu</cp:lastModifiedBy>
  <cp:revision>15</cp:revision>
  <dcterms:created xsi:type="dcterms:W3CDTF">2022-12-30T18:48:42Z</dcterms:created>
  <dcterms:modified xsi:type="dcterms:W3CDTF">2023-06-09T06:20:50Z</dcterms:modified>
</cp:coreProperties>
</file>