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5" r:id="rId7"/>
    <p:sldId id="276" r:id="rId8"/>
    <p:sldId id="279" r:id="rId9"/>
    <p:sldId id="280" r:id="rId10"/>
    <p:sldId id="281" r:id="rId11"/>
    <p:sldId id="263" r:id="rId12"/>
    <p:sldId id="262" r:id="rId13"/>
    <p:sldId id="277" r:id="rId14"/>
    <p:sldId id="278" r:id="rId15"/>
    <p:sldId id="282" r:id="rId16"/>
    <p:sldId id="267" r:id="rId17"/>
    <p:sldId id="264" r:id="rId18"/>
    <p:sldId id="265" r:id="rId19"/>
    <p:sldId id="268" r:id="rId20"/>
    <p:sldId id="269" r:id="rId21"/>
    <p:sldId id="271" r:id="rId22"/>
    <p:sldId id="270" r:id="rId23"/>
    <p:sldId id="274" r:id="rId24"/>
    <p:sldId id="27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2428668-D712-4AD6-9169-AB5881091E6D}">
          <p14:sldIdLst>
            <p14:sldId id="256"/>
          </p14:sldIdLst>
        </p14:section>
        <p14:section name="Untitled Section" id="{7C708CE6-BC4C-4394-ACCD-1D1971C7F8FB}">
          <p14:sldIdLst>
            <p14:sldId id="257"/>
            <p14:sldId id="258"/>
            <p14:sldId id="259"/>
            <p14:sldId id="260"/>
            <p14:sldId id="275"/>
            <p14:sldId id="276"/>
            <p14:sldId id="279"/>
            <p14:sldId id="280"/>
            <p14:sldId id="281"/>
            <p14:sldId id="263"/>
            <p14:sldId id="262"/>
            <p14:sldId id="277"/>
            <p14:sldId id="278"/>
            <p14:sldId id="282"/>
            <p14:sldId id="267"/>
            <p14:sldId id="264"/>
            <p14:sldId id="265"/>
            <p14:sldId id="268"/>
            <p14:sldId id="269"/>
            <p14:sldId id="271"/>
            <p14:sldId id="270"/>
            <p14:sldId id="274"/>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9/11/2017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9/11/2017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755" y="-26126"/>
            <a:ext cx="12453257" cy="6858000"/>
          </a:xfrm>
          <a:prstGeom prst="rect">
            <a:avLst/>
          </a:prstGeom>
        </p:spPr>
      </p:pic>
      <p:sp>
        <p:nvSpPr>
          <p:cNvPr id="2" name="Title 1"/>
          <p:cNvSpPr>
            <a:spLocks noGrp="1"/>
          </p:cNvSpPr>
          <p:nvPr>
            <p:ph type="ctrTitle"/>
          </p:nvPr>
        </p:nvSpPr>
        <p:spPr>
          <a:xfrm>
            <a:off x="1674085" y="71846"/>
            <a:ext cx="8791575" cy="2387600"/>
          </a:xfrm>
        </p:spPr>
        <p:txBody>
          <a:bodyPr>
            <a:normAutofit/>
          </a:bodyPr>
          <a:lstStyle/>
          <a:p>
            <a:r>
              <a:rPr lang="en-IN" dirty="0">
                <a:latin typeface="Times New Roman" panose="02020603050405020304" pitchFamily="18" charset="0"/>
                <a:cs typeface="Times New Roman" panose="02020603050405020304" pitchFamily="18" charset="0"/>
              </a:rPr>
              <a:t>PRESENTATION 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SMART DEVICES</a:t>
            </a:r>
          </a:p>
        </p:txBody>
      </p:sp>
      <p:sp>
        <p:nvSpPr>
          <p:cNvPr id="3" name="Subtitle 2"/>
          <p:cNvSpPr>
            <a:spLocks noGrp="1"/>
          </p:cNvSpPr>
          <p:nvPr>
            <p:ph type="subTitle" idx="1"/>
          </p:nvPr>
        </p:nvSpPr>
        <p:spPr>
          <a:xfrm>
            <a:off x="1674084" y="4712381"/>
            <a:ext cx="8791575" cy="1655762"/>
          </a:xfrm>
        </p:spPr>
        <p:txBody>
          <a:bodyPr/>
          <a:lstStyle/>
          <a:p>
            <a:r>
              <a:rPr lang="en-IN" cap="none" dirty="0" smtClean="0">
                <a:solidFill>
                  <a:schemeClr val="tx2">
                    <a:lumMod val="40000"/>
                    <a:lumOff val="60000"/>
                  </a:schemeClr>
                </a:solidFill>
                <a:latin typeface="Times New Roman" panose="02020603050405020304" pitchFamily="18" charset="0"/>
                <a:cs typeface="Times New Roman" panose="02020603050405020304" pitchFamily="18" charset="0"/>
              </a:rPr>
              <a:t>SUBMITTED TO :- 			SUBMITTED BY :-</a:t>
            </a:r>
          </a:p>
          <a:p>
            <a:r>
              <a:rPr lang="en-IN" cap="none" dirty="0" smtClean="0">
                <a:solidFill>
                  <a:schemeClr val="tx2">
                    <a:lumMod val="40000"/>
                    <a:lumOff val="60000"/>
                  </a:schemeClr>
                </a:solidFill>
                <a:latin typeface="Times New Roman" panose="02020603050405020304" pitchFamily="18" charset="0"/>
                <a:cs typeface="Times New Roman" panose="02020603050405020304" pitchFamily="18" charset="0"/>
              </a:rPr>
              <a:t>	</a:t>
            </a:r>
            <a:r>
              <a:rPr lang="en-IN" cap="none" dirty="0" smtClean="0">
                <a:solidFill>
                  <a:schemeClr val="tx2">
                    <a:lumMod val="40000"/>
                    <a:lumOff val="60000"/>
                  </a:schemeClr>
                </a:solidFill>
                <a:latin typeface="Times New Roman" panose="02020603050405020304" pitchFamily="18" charset="0"/>
                <a:cs typeface="Times New Roman" panose="02020603050405020304" pitchFamily="18" charset="0"/>
              </a:rPr>
              <a:t>MISS  </a:t>
            </a:r>
            <a:r>
              <a:rPr lang="en-IN" cap="none" dirty="0" smtClean="0">
                <a:solidFill>
                  <a:schemeClr val="tx2">
                    <a:lumMod val="40000"/>
                    <a:lumOff val="60000"/>
                  </a:schemeClr>
                </a:solidFill>
                <a:latin typeface="Times New Roman" panose="02020603050405020304" pitchFamily="18" charset="0"/>
                <a:cs typeface="Times New Roman" panose="02020603050405020304" pitchFamily="18" charset="0"/>
              </a:rPr>
              <a:t>RICHA MA’AM		LALIT CHOUHAN(0801CS141042)</a:t>
            </a:r>
            <a:endParaRPr lang="en-IN" cap="none" dirty="0">
              <a:solidFill>
                <a:schemeClr val="tx2">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51954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2417" y="449218"/>
            <a:ext cx="10105293" cy="954107"/>
          </a:xfrm>
          <a:prstGeom prst="rect">
            <a:avLst/>
          </a:prstGeom>
        </p:spPr>
        <p:txBody>
          <a:bodyPr wrap="square">
            <a:spAutoFit/>
          </a:bodyPr>
          <a:lstStyle/>
          <a:p>
            <a:pPr marL="457200" indent="-457200" fontAlgn="base">
              <a:buFont typeface="Wingdings" panose="05000000000000000000" pitchFamily="2" charset="2"/>
              <a:buChar char="Ø"/>
            </a:pPr>
            <a:r>
              <a:rPr lang="en-IN" sz="2800" b="1" dirty="0">
                <a:solidFill>
                  <a:srgbClr val="333333"/>
                </a:solidFill>
                <a:latin typeface="Times New Roman" panose="02020603050405020304" pitchFamily="18" charset="0"/>
                <a:cs typeface="Times New Roman" panose="02020603050405020304" pitchFamily="18" charset="0"/>
              </a:rPr>
              <a:t>Smartphones</a:t>
            </a:r>
            <a:r>
              <a:rPr lang="en-IN" sz="2800" dirty="0">
                <a:solidFill>
                  <a:srgbClr val="333333"/>
                </a:solidFill>
                <a:latin typeface="Times New Roman" panose="02020603050405020304" pitchFamily="18" charset="0"/>
                <a:cs typeface="Times New Roman" panose="02020603050405020304" pitchFamily="18" charset="0"/>
              </a:rPr>
              <a:t> – A smartphone is like a mini-computer which can multitask and can be used to call and messaging.</a:t>
            </a:r>
            <a:endParaRPr lang="en-IN" sz="2800" b="0" i="0" dirty="0">
              <a:solidFill>
                <a:srgbClr val="333333"/>
              </a:solidFill>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2417" y="1948374"/>
            <a:ext cx="6954131" cy="444539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6548" y="1948374"/>
            <a:ext cx="3278164" cy="2908300"/>
          </a:xfrm>
          <a:prstGeom prst="rect">
            <a:avLst/>
          </a:prstGeom>
        </p:spPr>
      </p:pic>
    </p:spTree>
    <p:extLst>
      <p:ext uri="{BB962C8B-B14F-4D97-AF65-F5344CB8AC3E}">
        <p14:creationId xmlns:p14="http://schemas.microsoft.com/office/powerpoint/2010/main" val="1555875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3787" y="666931"/>
            <a:ext cx="2658677" cy="646331"/>
          </a:xfrm>
          <a:prstGeom prst="rect">
            <a:avLst/>
          </a:prstGeom>
        </p:spPr>
        <p:txBody>
          <a:bodyPr wrap="none">
            <a:spAutoFit/>
          </a:bodyPr>
          <a:lstStyle/>
          <a:p>
            <a:pPr marL="571500" indent="-571500">
              <a:buFont typeface="Wingdings" panose="05000000000000000000" pitchFamily="2" charset="2"/>
              <a:buChar char="Ø"/>
            </a:pPr>
            <a:r>
              <a:rPr lang="en-US" altLang="ko-KR" sz="3600" b="1" dirty="0">
                <a:solidFill>
                  <a:schemeClr val="bg1"/>
                </a:solidFill>
              </a:rPr>
              <a:t>Smart Car</a:t>
            </a:r>
            <a:endParaRPr lang="en-IN" sz="3600" b="1" dirty="0">
              <a:solidFill>
                <a:schemeClr val="bg1"/>
              </a:solidFill>
            </a:endParaRPr>
          </a:p>
        </p:txBody>
      </p:sp>
      <p:pic>
        <p:nvPicPr>
          <p:cNvPr id="3" name="Picture 2" descr="http://m.c.lnkd.licdn.com/mpr/mpr/AAEAAQAAAAAAAAJQAAAAJDhhNDQ1NWQ5LTUzYTItNDZiNi1hNmFiLTI0ZmU0MDlhYmQ5Y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886" y="1672043"/>
            <a:ext cx="9041892" cy="4265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151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54123" y="779606"/>
            <a:ext cx="7023925" cy="1631216"/>
          </a:xfrm>
          <a:prstGeom prst="rect">
            <a:avLst/>
          </a:prstGeom>
        </p:spPr>
        <p:txBody>
          <a:bodyPr wrap="square">
            <a:spAutoFit/>
          </a:bodyPr>
          <a:lstStyle/>
          <a:p>
            <a:r>
              <a:rPr lang="en-US" altLang="ko-KR" sz="3600" b="1" dirty="0" smtClean="0">
                <a:solidFill>
                  <a:schemeClr val="bg1"/>
                </a:solidFill>
                <a:latin typeface="Times New Roman" panose="02020603050405020304" pitchFamily="18" charset="0"/>
                <a:cs typeface="Times New Roman" panose="02020603050405020304" pitchFamily="18" charset="0"/>
              </a:rPr>
              <a:t>Smart TV</a:t>
            </a:r>
          </a:p>
          <a:p>
            <a:r>
              <a:rPr lang="en-US" altLang="ko-KR" sz="3200" dirty="0" smtClean="0">
                <a:solidFill>
                  <a:schemeClr val="bg1"/>
                </a:solidFill>
                <a:latin typeface="Times New Roman" panose="02020603050405020304" pitchFamily="18" charset="0"/>
                <a:cs typeface="Times New Roman" panose="02020603050405020304" pitchFamily="18" charset="0"/>
              </a:rPr>
              <a:t>A </a:t>
            </a:r>
            <a:r>
              <a:rPr lang="en-US" altLang="ko-KR" sz="3200" dirty="0">
                <a:solidFill>
                  <a:schemeClr val="bg1"/>
                </a:solidFill>
                <a:latin typeface="Times New Roman" panose="02020603050405020304" pitchFamily="18" charset="0"/>
                <a:cs typeface="Times New Roman" panose="02020603050405020304" pitchFamily="18" charset="0"/>
              </a:rPr>
              <a:t>television set or set-top box with integrated Internet and Web 2.0 features</a:t>
            </a:r>
            <a:endParaRPr lang="ko-KR" altLang="en-US" sz="3200" dirty="0">
              <a:solidFill>
                <a:schemeClr val="bg1"/>
              </a:solidFill>
              <a:latin typeface="Times New Roman" panose="02020603050405020304" pitchFamily="18" charset="0"/>
              <a:cs typeface="Times New Roman" panose="02020603050405020304" pitchFamily="18" charset="0"/>
            </a:endParaRPr>
          </a:p>
        </p:txBody>
      </p:sp>
      <p:pic>
        <p:nvPicPr>
          <p:cNvPr id="3" name="Picture 2" descr="http://howto.watch/wp-content/uploads/2013/08/smarttv.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837" y="2700886"/>
            <a:ext cx="7115827" cy="366168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ttp://www.itshealthylicious.com/wp-content/uploads/2014/10/tv-serie.jpg"/>
          <p:cNvPicPr>
            <a:picLocks noChangeAspect="1" noChangeArrowheads="1"/>
          </p:cNvPicPr>
          <p:nvPr/>
        </p:nvPicPr>
        <p:blipFill rotWithShape="1">
          <a:blip r:embed="rId3">
            <a:extLst>
              <a:ext uri="{28A0092B-C50C-407E-A947-70E740481C1C}">
                <a14:useLocalDpi xmlns:a14="http://schemas.microsoft.com/office/drawing/2010/main" val="0"/>
              </a:ext>
            </a:extLst>
          </a:blip>
          <a:srcRect l="19301" r="13805"/>
          <a:stretch/>
        </p:blipFill>
        <p:spPr bwMode="auto">
          <a:xfrm>
            <a:off x="8302664" y="3031136"/>
            <a:ext cx="2167002" cy="181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5152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5687" y="1566789"/>
            <a:ext cx="8953500" cy="4686300"/>
          </a:xfrm>
          <a:prstGeom prst="rect">
            <a:avLst/>
          </a:prstGeom>
        </p:spPr>
      </p:pic>
      <p:sp>
        <p:nvSpPr>
          <p:cNvPr id="4" name="Rectangle 3"/>
          <p:cNvSpPr/>
          <p:nvPr/>
        </p:nvSpPr>
        <p:spPr>
          <a:xfrm>
            <a:off x="1767840" y="420945"/>
            <a:ext cx="8692368" cy="954107"/>
          </a:xfrm>
          <a:prstGeom prst="rect">
            <a:avLst/>
          </a:prstGeom>
        </p:spPr>
        <p:txBody>
          <a:bodyPr wrap="square">
            <a:spAutoFit/>
          </a:bodyPr>
          <a:lstStyle/>
          <a:p>
            <a:pPr marL="457200" indent="-457200" fontAlgn="base">
              <a:buFont typeface="Wingdings" panose="05000000000000000000" pitchFamily="2" charset="2"/>
              <a:buChar char="Ø"/>
            </a:pPr>
            <a:r>
              <a:rPr lang="en-IN" sz="2800" b="1" dirty="0">
                <a:solidFill>
                  <a:srgbClr val="333333"/>
                </a:solidFill>
                <a:latin typeface="Times New Roman" panose="02020603050405020304" pitchFamily="18" charset="0"/>
                <a:cs typeface="Times New Roman" panose="02020603050405020304" pitchFamily="18" charset="0"/>
              </a:rPr>
              <a:t>Smart city</a:t>
            </a:r>
            <a:r>
              <a:rPr lang="en-IN" sz="2800" dirty="0">
                <a:solidFill>
                  <a:srgbClr val="333333"/>
                </a:solidFill>
                <a:latin typeface="Times New Roman" panose="02020603050405020304" pitchFamily="18" charset="0"/>
                <a:cs typeface="Times New Roman" panose="02020603050405020304" pitchFamily="18" charset="0"/>
              </a:rPr>
              <a:t> – A city with all resources for living, more alive, has advanced transport and living conditions.</a:t>
            </a:r>
            <a:endParaRPr lang="en-IN" sz="28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27028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85936" y="543337"/>
            <a:ext cx="4990113" cy="646331"/>
          </a:xfrm>
          <a:prstGeom prst="rect">
            <a:avLst/>
          </a:prstGeom>
        </p:spPr>
        <p:txBody>
          <a:bodyPr wrap="square">
            <a:spAutoFit/>
          </a:bodyPr>
          <a:lstStyle/>
          <a:p>
            <a:pPr marL="571500" indent="-571500">
              <a:buFont typeface="Wingdings" panose="05000000000000000000" pitchFamily="2" charset="2"/>
              <a:buChar char="Ø"/>
            </a:pPr>
            <a:r>
              <a:rPr lang="en-IN" sz="3600" b="1" dirty="0">
                <a:solidFill>
                  <a:srgbClr val="333333"/>
                </a:solidFill>
                <a:latin typeface="Times New Roman" panose="02020603050405020304" pitchFamily="18" charset="0"/>
                <a:cs typeface="Times New Roman" panose="02020603050405020304" pitchFamily="18" charset="0"/>
              </a:rPr>
              <a:t>Smart glass</a:t>
            </a:r>
            <a:endParaRPr lang="en-IN" sz="3600" dirty="0">
              <a:latin typeface="Times New Roman" panose="02020603050405020304" pitchFamily="18" charset="0"/>
              <a:cs typeface="Times New Roman" panose="02020603050405020304" pitchFamily="18" charset="0"/>
            </a:endParaRPr>
          </a:p>
        </p:txBody>
      </p:sp>
      <p:sp>
        <p:nvSpPr>
          <p:cNvPr id="4" name="Rectangle 3"/>
          <p:cNvSpPr/>
          <p:nvPr/>
        </p:nvSpPr>
        <p:spPr>
          <a:xfrm>
            <a:off x="1824111" y="1253254"/>
            <a:ext cx="8459372" cy="1200329"/>
          </a:xfrm>
          <a:prstGeom prst="rect">
            <a:avLst/>
          </a:prstGeom>
        </p:spPr>
        <p:txBody>
          <a:bodyPr wrap="square">
            <a:spAutoFit/>
          </a:bodyPr>
          <a:lstStyle/>
          <a:p>
            <a:r>
              <a:rPr lang="en-IN" sz="2400" dirty="0">
                <a:solidFill>
                  <a:srgbClr val="333333"/>
                </a:solidFill>
                <a:latin typeface="Times New Roman" panose="02020603050405020304" pitchFamily="18" charset="0"/>
                <a:cs typeface="Times New Roman" panose="02020603050405020304" pitchFamily="18" charset="0"/>
              </a:rPr>
              <a:t>Sun glasses which displays information on the screen about speed, distance, height, name of places, information about the viewing objects, take photo by blinking twice, face recognition</a:t>
            </a:r>
            <a:endParaRPr lang="en-IN"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4111" y="2725028"/>
            <a:ext cx="9140081" cy="3197469"/>
          </a:xfrm>
          <a:prstGeom prst="rect">
            <a:avLst/>
          </a:prstGeom>
        </p:spPr>
      </p:pic>
    </p:spTree>
    <p:extLst>
      <p:ext uri="{BB962C8B-B14F-4D97-AF65-F5344CB8AC3E}">
        <p14:creationId xmlns:p14="http://schemas.microsoft.com/office/powerpoint/2010/main" val="32459050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70891" y="475177"/>
            <a:ext cx="9008013" cy="954107"/>
          </a:xfrm>
          <a:prstGeom prst="rect">
            <a:avLst/>
          </a:prstGeom>
        </p:spPr>
        <p:txBody>
          <a:bodyPr wrap="square">
            <a:spAutoFit/>
          </a:bodyPr>
          <a:lstStyle/>
          <a:p>
            <a:r>
              <a:rPr lang="en-IN" sz="2800" b="1" dirty="0">
                <a:solidFill>
                  <a:schemeClr val="bg1"/>
                </a:solidFill>
                <a:latin typeface="Times New Roman" panose="02020603050405020304" pitchFamily="18" charset="0"/>
                <a:cs typeface="Times New Roman" panose="02020603050405020304" pitchFamily="18" charset="0"/>
              </a:rPr>
              <a:t>Smartwatch</a:t>
            </a:r>
            <a:r>
              <a:rPr lang="en-IN" sz="2800" dirty="0">
                <a:solidFill>
                  <a:schemeClr val="bg1"/>
                </a:solidFill>
                <a:latin typeface="Times New Roman" panose="02020603050405020304" pitchFamily="18" charset="0"/>
                <a:cs typeface="Times New Roman" panose="02020603050405020304" pitchFamily="18" charset="0"/>
              </a:rPr>
              <a:t> – It will show time, tracks your health, monitor your heart rate, shows distance you </a:t>
            </a:r>
            <a:r>
              <a:rPr lang="en-IN" sz="2800" dirty="0" err="1">
                <a:solidFill>
                  <a:schemeClr val="bg1"/>
                </a:solidFill>
                <a:latin typeface="Times New Roman" panose="02020603050405020304" pitchFamily="18" charset="0"/>
                <a:cs typeface="Times New Roman" panose="02020603050405020304" pitchFamily="18" charset="0"/>
              </a:rPr>
              <a:t>traveled</a:t>
            </a:r>
            <a:r>
              <a:rPr lang="en-IN" sz="2800" dirty="0">
                <a:solidFill>
                  <a:schemeClr val="bg1"/>
                </a:solidFill>
                <a:latin typeface="Times New Roman" panose="02020603050405020304" pitchFamily="18" charset="0"/>
                <a:cs typeface="Times New Roman" panose="02020603050405020304" pitchFamily="18" charset="0"/>
              </a:rPr>
              <a:t>, calories burned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0891" y="1730326"/>
            <a:ext cx="8387569" cy="4248444"/>
          </a:xfrm>
          <a:prstGeom prst="rect">
            <a:avLst/>
          </a:prstGeom>
        </p:spPr>
      </p:pic>
    </p:spTree>
    <p:extLst>
      <p:ext uri="{BB962C8B-B14F-4D97-AF65-F5344CB8AC3E}">
        <p14:creationId xmlns:p14="http://schemas.microsoft.com/office/powerpoint/2010/main" val="22227433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LUV Rainbow7 Smart LED Light Bul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866" y="1254034"/>
            <a:ext cx="8034728" cy="51054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93222" y="546148"/>
            <a:ext cx="5879775" cy="707886"/>
          </a:xfrm>
          <a:prstGeom prst="rect">
            <a:avLst/>
          </a:prstGeom>
        </p:spPr>
        <p:txBody>
          <a:bodyPr wrap="square">
            <a:spAutoFit/>
          </a:bodyPr>
          <a:lstStyle/>
          <a:p>
            <a:r>
              <a:rPr lang="en-US" altLang="ko-KR" sz="4000" dirty="0">
                <a:solidFill>
                  <a:schemeClr val="bg1"/>
                </a:solidFill>
                <a:latin typeface="Times New Roman" panose="02020603050405020304" pitchFamily="18" charset="0"/>
                <a:cs typeface="Times New Roman" panose="02020603050405020304" pitchFamily="18" charset="0"/>
              </a:rPr>
              <a:t>Smart LED Bulb</a:t>
            </a:r>
            <a:endParaRPr lang="en-IN" sz="4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76042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4905" y="971238"/>
            <a:ext cx="9326880" cy="954107"/>
          </a:xfrm>
          <a:prstGeom prst="rect">
            <a:avLst/>
          </a:prstGeom>
        </p:spPr>
        <p:txBody>
          <a:bodyPr wrap="square">
            <a:spAutoFit/>
          </a:bodyPr>
          <a:lstStyle/>
          <a:p>
            <a:r>
              <a:rPr lang="en-US" altLang="ko-KR" sz="2800" dirty="0">
                <a:solidFill>
                  <a:schemeClr val="bg1"/>
                </a:solidFill>
                <a:latin typeface="Times New Roman" panose="02020603050405020304" pitchFamily="18" charset="0"/>
                <a:cs typeface="Times New Roman" panose="02020603050405020304" pitchFamily="18" charset="0"/>
              </a:rPr>
              <a:t>Clothing and accessories incorporating computer and advanced electronic technologies</a:t>
            </a:r>
            <a:endParaRPr lang="ko-KR" altLang="en-US" sz="2800" dirty="0">
              <a:solidFill>
                <a:schemeClr val="bg1"/>
              </a:solidFill>
              <a:latin typeface="Times New Roman" panose="02020603050405020304" pitchFamily="18" charset="0"/>
              <a:cs typeface="Times New Roman" panose="02020603050405020304" pitchFamily="18" charset="0"/>
            </a:endParaRPr>
          </a:p>
        </p:txBody>
      </p:sp>
      <p:pic>
        <p:nvPicPr>
          <p:cNvPr id="3" name="Picture 2" descr="https://lh4.googleusercontent.com/XB0TKOP9RlUJvDN633aX-2UnsGzxQqRBjQsMpTNAezMXhsn0G9Wb-M3K3nXECxcaBgQSab8WtFNlr2iKt9r5POlHFN4cmaU2Qmza1P1sqW1FPwNmfwsgxmZZloHQgegd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5582" y="2085256"/>
            <a:ext cx="8481591" cy="404050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434905" y="263352"/>
            <a:ext cx="3479534" cy="707886"/>
          </a:xfrm>
          <a:prstGeom prst="rect">
            <a:avLst/>
          </a:prstGeom>
        </p:spPr>
        <p:txBody>
          <a:bodyPr wrap="square">
            <a:spAutoFit/>
          </a:bodyPr>
          <a:lstStyle/>
          <a:p>
            <a:r>
              <a:rPr lang="en-US" altLang="ko-KR" sz="4000" b="1" dirty="0">
                <a:solidFill>
                  <a:schemeClr val="bg1"/>
                </a:solidFill>
                <a:latin typeface="Times New Roman" panose="02020603050405020304" pitchFamily="18" charset="0"/>
                <a:cs typeface="Times New Roman" panose="02020603050405020304" pitchFamily="18" charset="0"/>
              </a:rPr>
              <a:t>Wearables</a:t>
            </a:r>
            <a:endParaRPr lang="en-IN" sz="4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60504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80932" y="252940"/>
            <a:ext cx="7524111" cy="769441"/>
          </a:xfrm>
          <a:prstGeom prst="rect">
            <a:avLst/>
          </a:prstGeom>
        </p:spPr>
        <p:txBody>
          <a:bodyPr wrap="none">
            <a:spAutoFit/>
          </a:bodyPr>
          <a:lstStyle/>
          <a:p>
            <a:r>
              <a:rPr lang="en-US" altLang="ko-KR" sz="4400" b="1" dirty="0" smtClean="0">
                <a:solidFill>
                  <a:schemeClr val="bg1"/>
                </a:solidFill>
                <a:latin typeface="Times New Roman" panose="02020603050405020304" pitchFamily="18" charset="0"/>
                <a:cs typeface="Times New Roman" panose="02020603050405020304" pitchFamily="18" charset="0"/>
              </a:rPr>
              <a:t>PEOPLE ARE INTERESTED</a:t>
            </a:r>
            <a:endParaRPr lang="en-IN" sz="4400" b="1" dirty="0">
              <a:solidFill>
                <a:schemeClr val="bg1"/>
              </a:solidFill>
              <a:latin typeface="Times New Roman" panose="02020603050405020304" pitchFamily="18" charset="0"/>
              <a:cs typeface="Times New Roman" panose="02020603050405020304" pitchFamily="18" charset="0"/>
            </a:endParaRPr>
          </a:p>
        </p:txBody>
      </p:sp>
      <p:pic>
        <p:nvPicPr>
          <p:cNvPr id="3" name="Picture 2" descr="http://venturebeat.com/wp-content/uploads/2013/06/screen-shot-2013-06-20-at-7-55-24-am.p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80932" y="1022381"/>
            <a:ext cx="7239000" cy="5531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2444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4111" y="1308522"/>
            <a:ext cx="7854462" cy="4832092"/>
          </a:xfrm>
          <a:prstGeom prst="rect">
            <a:avLst/>
          </a:prstGeom>
        </p:spPr>
        <p:txBody>
          <a:bodyPr wrap="square">
            <a:spAutoFit/>
          </a:bodyPr>
          <a:lstStyle/>
          <a:p>
            <a:pPr marL="457200" indent="-457200">
              <a:buFont typeface="Wingdings" panose="05000000000000000000" pitchFamily="2" charset="2"/>
              <a:buChar char="Ø"/>
            </a:pPr>
            <a:r>
              <a:rPr lang="en-US" altLang="ko-KR" sz="2800" dirty="0">
                <a:solidFill>
                  <a:schemeClr val="bg1"/>
                </a:solidFill>
                <a:latin typeface="Times New Roman" panose="02020603050405020304" pitchFamily="18" charset="0"/>
                <a:cs typeface="Times New Roman" panose="02020603050405020304" pitchFamily="18" charset="0"/>
              </a:rPr>
              <a:t>CPU (Central Processing Unit)</a:t>
            </a:r>
          </a:p>
          <a:p>
            <a:pPr marL="914400" lvl="1" indent="-457200">
              <a:buFont typeface="Arial" panose="020B0604020202020204" pitchFamily="34" charset="0"/>
              <a:buChar char="•"/>
            </a:pPr>
            <a:r>
              <a:rPr lang="en-US" altLang="ko-KR" sz="2800" dirty="0" smtClean="0">
                <a:solidFill>
                  <a:schemeClr val="bg1"/>
                </a:solidFill>
                <a:latin typeface="Times New Roman" panose="02020603050405020304" pitchFamily="18" charset="0"/>
                <a:cs typeface="Times New Roman" panose="02020603050405020304" pitchFamily="18" charset="0"/>
              </a:rPr>
              <a:t>AMD</a:t>
            </a:r>
            <a:endParaRPr lang="en-US" altLang="ko-KR" sz="2800" dirty="0">
              <a:solidFill>
                <a:schemeClr val="bg1"/>
              </a:solidFill>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altLang="ko-KR" sz="2800" dirty="0" smtClean="0">
                <a:solidFill>
                  <a:schemeClr val="bg1"/>
                </a:solidFill>
                <a:latin typeface="Times New Roman" panose="02020603050405020304" pitchFamily="18" charset="0"/>
                <a:cs typeface="Times New Roman" panose="02020603050405020304" pitchFamily="18" charset="0"/>
              </a:rPr>
              <a:t>Intel</a:t>
            </a:r>
          </a:p>
          <a:p>
            <a:pPr marL="914400" lvl="1" indent="-457200">
              <a:buFont typeface="Arial" panose="020B0604020202020204" pitchFamily="34" charset="0"/>
              <a:buChar char="•"/>
            </a:pPr>
            <a:endParaRPr lang="en-US" altLang="ko-KR" sz="2800" dirty="0" smtClean="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altLang="ko-KR" sz="2800" dirty="0">
                <a:solidFill>
                  <a:schemeClr val="bg1"/>
                </a:solidFill>
                <a:latin typeface="Times New Roman" panose="02020603050405020304" pitchFamily="18" charset="0"/>
                <a:cs typeface="Times New Roman" panose="02020603050405020304" pitchFamily="18" charset="0"/>
              </a:rPr>
              <a:t>I/O (Input/Output) </a:t>
            </a:r>
            <a:endParaRPr lang="en-US" altLang="ko-KR" sz="2800" dirty="0" smtClean="0">
              <a:solidFill>
                <a:schemeClr val="bg1"/>
              </a:solidFill>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altLang="ko-KR" sz="2800" dirty="0" smtClean="0">
                <a:solidFill>
                  <a:schemeClr val="bg1"/>
                </a:solidFill>
                <a:latin typeface="Times New Roman" panose="02020603050405020304" pitchFamily="18" charset="0"/>
                <a:cs typeface="Times New Roman" panose="02020603050405020304" pitchFamily="18" charset="0"/>
              </a:rPr>
              <a:t>Internet</a:t>
            </a:r>
            <a:r>
              <a:rPr lang="en-US" altLang="ko-KR" sz="2800" dirty="0">
                <a:solidFill>
                  <a:schemeClr val="bg1"/>
                </a:solidFill>
                <a:latin typeface="Times New Roman" panose="02020603050405020304" pitchFamily="18" charset="0"/>
                <a:cs typeface="Times New Roman" panose="02020603050405020304" pitchFamily="18" charset="0"/>
              </a:rPr>
              <a:t>, </a:t>
            </a:r>
            <a:r>
              <a:rPr lang="en-US" altLang="ko-KR" sz="2800" dirty="0" smtClean="0">
                <a:solidFill>
                  <a:schemeClr val="bg1"/>
                </a:solidFill>
                <a:latin typeface="Times New Roman" panose="02020603050405020304" pitchFamily="18" charset="0"/>
                <a:cs typeface="Times New Roman" panose="02020603050405020304" pitchFamily="18" charset="0"/>
              </a:rPr>
              <a:t>Bluetooth</a:t>
            </a:r>
          </a:p>
          <a:p>
            <a:pPr marL="914400" lvl="1" indent="-457200">
              <a:buFont typeface="Arial" panose="020B0604020202020204" pitchFamily="34" charset="0"/>
              <a:buChar char="•"/>
            </a:pPr>
            <a:r>
              <a:rPr lang="en-US" altLang="ko-KR" sz="2800" dirty="0">
                <a:solidFill>
                  <a:schemeClr val="bg1"/>
                </a:solidFill>
                <a:latin typeface="Times New Roman" panose="02020603050405020304" pitchFamily="18" charset="0"/>
                <a:cs typeface="Times New Roman" panose="02020603050405020304" pitchFamily="18" charset="0"/>
              </a:rPr>
              <a:t>sensor, </a:t>
            </a:r>
            <a:r>
              <a:rPr lang="en-US" altLang="ko-KR" sz="2800" dirty="0" smtClean="0">
                <a:solidFill>
                  <a:schemeClr val="bg1"/>
                </a:solidFill>
                <a:latin typeface="Times New Roman" panose="02020603050405020304" pitchFamily="18" charset="0"/>
                <a:cs typeface="Times New Roman" panose="02020603050405020304" pitchFamily="18" charset="0"/>
              </a:rPr>
              <a:t>peripheral</a:t>
            </a:r>
          </a:p>
          <a:p>
            <a:pPr marL="914400" lvl="1" indent="-457200">
              <a:buFont typeface="Arial" panose="020B0604020202020204" pitchFamily="34" charset="0"/>
              <a:buChar char="•"/>
            </a:pPr>
            <a:endParaRPr lang="en-US" altLang="ko-KR" sz="2800" dirty="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altLang="ko-KR" sz="2800" dirty="0">
                <a:solidFill>
                  <a:schemeClr val="bg1"/>
                </a:solidFill>
                <a:latin typeface="Times New Roman" panose="02020603050405020304" pitchFamily="18" charset="0"/>
                <a:cs typeface="Times New Roman" panose="02020603050405020304" pitchFamily="18" charset="0"/>
              </a:rPr>
              <a:t>OS (Operating System)</a:t>
            </a:r>
          </a:p>
          <a:p>
            <a:pPr marL="914400" lvl="1" indent="-457200">
              <a:buFont typeface="Arial" panose="020B0604020202020204" pitchFamily="34" charset="0"/>
              <a:buChar char="•"/>
            </a:pPr>
            <a:r>
              <a:rPr lang="en-US" altLang="ko-KR" sz="2800" dirty="0">
                <a:solidFill>
                  <a:schemeClr val="bg1"/>
                </a:solidFill>
                <a:latin typeface="Times New Roman" panose="02020603050405020304" pitchFamily="18" charset="0"/>
                <a:cs typeface="Times New Roman" panose="02020603050405020304" pitchFamily="18" charset="0"/>
              </a:rPr>
              <a:t>Mobile OS: </a:t>
            </a:r>
            <a:endParaRPr lang="en-US" altLang="ko-KR" sz="2800" dirty="0" smtClean="0">
              <a:solidFill>
                <a:schemeClr val="bg1"/>
              </a:solidFill>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altLang="ko-KR" sz="2800" dirty="0" smtClean="0">
                <a:solidFill>
                  <a:schemeClr val="bg1"/>
                </a:solidFill>
                <a:latin typeface="Times New Roman" panose="02020603050405020304" pitchFamily="18" charset="0"/>
                <a:cs typeface="Times New Roman" panose="02020603050405020304" pitchFamily="18" charset="0"/>
              </a:rPr>
              <a:t>RTOS </a:t>
            </a:r>
            <a:r>
              <a:rPr lang="en-US" altLang="ko-KR" sz="2800" dirty="0">
                <a:solidFill>
                  <a:schemeClr val="bg1"/>
                </a:solidFill>
                <a:latin typeface="Times New Roman" panose="02020603050405020304" pitchFamily="18" charset="0"/>
                <a:cs typeface="Times New Roman" panose="02020603050405020304" pitchFamily="18" charset="0"/>
              </a:rPr>
              <a:t>(Real-Time OS</a:t>
            </a:r>
            <a:r>
              <a:rPr lang="en-US" altLang="ko-KR" sz="2800" dirty="0" smtClean="0">
                <a:solidFill>
                  <a:schemeClr val="bg1"/>
                </a:solidFill>
                <a:latin typeface="Times New Roman" panose="02020603050405020304" pitchFamily="18" charset="0"/>
                <a:cs typeface="Times New Roman" panose="02020603050405020304" pitchFamily="18" charset="0"/>
              </a:rPr>
              <a:t>)</a:t>
            </a:r>
            <a:endParaRPr lang="en-US" altLang="ko-KR" sz="2800" dirty="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613601" y="292859"/>
            <a:ext cx="6343403" cy="1015663"/>
          </a:xfrm>
          <a:prstGeom prst="rect">
            <a:avLst/>
          </a:prstGeom>
        </p:spPr>
        <p:txBody>
          <a:bodyPr wrap="none">
            <a:spAutoFit/>
          </a:bodyPr>
          <a:lstStyle/>
          <a:p>
            <a:r>
              <a:rPr lang="en-US" altLang="ko-KR" sz="6000" b="1" dirty="0">
                <a:solidFill>
                  <a:schemeClr val="bg1"/>
                </a:solidFill>
                <a:latin typeface="Times New Roman" panose="02020603050405020304" pitchFamily="18" charset="0"/>
                <a:cs typeface="Times New Roman" panose="02020603050405020304" pitchFamily="18" charset="0"/>
              </a:rPr>
              <a:t>Components of SD</a:t>
            </a:r>
            <a:endParaRPr lang="en-IN" sz="6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92303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09452" y="1520038"/>
            <a:ext cx="11103429" cy="1015663"/>
          </a:xfrm>
          <a:prstGeom prst="rect">
            <a:avLst/>
          </a:prstGeom>
        </p:spPr>
        <p:txBody>
          <a:bodyPr wrap="square">
            <a:spAutoFit/>
          </a:bodyPr>
          <a:lstStyle/>
          <a:p>
            <a:r>
              <a:rPr lang="en-US" sz="6000" dirty="0" smtClean="0">
                <a:solidFill>
                  <a:schemeClr val="accent4">
                    <a:lumMod val="50000"/>
                  </a:schemeClr>
                </a:solidFill>
                <a:latin typeface="Times New Roman" panose="02020603050405020304" pitchFamily="18" charset="0"/>
                <a:cs typeface="Times New Roman" panose="02020603050405020304" pitchFamily="18" charset="0"/>
              </a:rPr>
              <a:t>WHAT IS SMART DEVICE?</a:t>
            </a:r>
            <a:endParaRPr lang="en-IN" sz="6000" dirty="0">
              <a:solidFill>
                <a:schemeClr val="accent4">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21653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ptop.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3667"/>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528689" y="2174188"/>
            <a:ext cx="6096000" cy="3539430"/>
          </a:xfrm>
          <a:prstGeom prst="rect">
            <a:avLst/>
          </a:prstGeom>
        </p:spPr>
        <p:txBody>
          <a:bodyPr>
            <a:spAutoFit/>
          </a:bodyPr>
          <a:lstStyle/>
          <a:p>
            <a:pPr marL="457200" indent="-457200">
              <a:buFont typeface="Wingdings" panose="05000000000000000000" pitchFamily="2" charset="2"/>
              <a:buChar char="Ø"/>
              <a:defRPr/>
            </a:pPr>
            <a:r>
              <a:rPr lang="en-GB" sz="2800" dirty="0">
                <a:solidFill>
                  <a:schemeClr val="bg1"/>
                </a:solidFill>
                <a:latin typeface="Times New Roman" panose="02020603050405020304" pitchFamily="18" charset="0"/>
                <a:cs typeface="Times New Roman" panose="02020603050405020304" pitchFamily="18" charset="0"/>
              </a:rPr>
              <a:t>Informal, self organised </a:t>
            </a:r>
            <a:r>
              <a:rPr lang="en-GB" sz="2800" dirty="0" smtClean="0">
                <a:solidFill>
                  <a:schemeClr val="bg1"/>
                </a:solidFill>
                <a:latin typeface="Times New Roman" panose="02020603050405020304" pitchFamily="18" charset="0"/>
                <a:cs typeface="Times New Roman" panose="02020603050405020304" pitchFamily="18" charset="0"/>
              </a:rPr>
              <a:t>learning</a:t>
            </a:r>
          </a:p>
          <a:p>
            <a:pPr marL="457200" indent="-457200">
              <a:buFont typeface="Wingdings" panose="05000000000000000000" pitchFamily="2" charset="2"/>
              <a:buChar char="Ø"/>
              <a:defRPr/>
            </a:pPr>
            <a:endParaRPr lang="en-GB" sz="2800" dirty="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defRPr/>
            </a:pPr>
            <a:r>
              <a:rPr lang="en-GB" sz="2800" dirty="0">
                <a:solidFill>
                  <a:schemeClr val="bg1"/>
                </a:solidFill>
                <a:latin typeface="Times New Roman" panose="02020603050405020304" pitchFamily="18" charset="0"/>
                <a:cs typeface="Times New Roman" panose="02020603050405020304" pitchFamily="18" charset="0"/>
              </a:rPr>
              <a:t>Problem based </a:t>
            </a:r>
            <a:r>
              <a:rPr lang="en-GB" sz="2800" dirty="0" smtClean="0">
                <a:solidFill>
                  <a:schemeClr val="bg1"/>
                </a:solidFill>
                <a:latin typeface="Times New Roman" panose="02020603050405020304" pitchFamily="18" charset="0"/>
                <a:cs typeface="Times New Roman" panose="02020603050405020304" pitchFamily="18" charset="0"/>
              </a:rPr>
              <a:t>learning</a:t>
            </a:r>
          </a:p>
          <a:p>
            <a:pPr marL="457200" indent="-457200">
              <a:buFont typeface="Wingdings" panose="05000000000000000000" pitchFamily="2" charset="2"/>
              <a:buChar char="Ø"/>
              <a:defRPr/>
            </a:pPr>
            <a:endParaRPr lang="en-GB" sz="2800" dirty="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defRPr/>
            </a:pPr>
            <a:r>
              <a:rPr lang="en-GB" sz="2800" dirty="0">
                <a:solidFill>
                  <a:schemeClr val="bg1"/>
                </a:solidFill>
                <a:latin typeface="Times New Roman" panose="02020603050405020304" pitchFamily="18" charset="0"/>
                <a:cs typeface="Times New Roman" panose="02020603050405020304" pitchFamily="18" charset="0"/>
              </a:rPr>
              <a:t>Group based </a:t>
            </a:r>
            <a:r>
              <a:rPr lang="en-GB" sz="2800" dirty="0" smtClean="0">
                <a:solidFill>
                  <a:schemeClr val="bg1"/>
                </a:solidFill>
                <a:latin typeface="Times New Roman" panose="02020603050405020304" pitchFamily="18" charset="0"/>
                <a:cs typeface="Times New Roman" panose="02020603050405020304" pitchFamily="18" charset="0"/>
              </a:rPr>
              <a:t>activities</a:t>
            </a:r>
          </a:p>
          <a:p>
            <a:pPr marL="457200" indent="-457200">
              <a:buFont typeface="Wingdings" panose="05000000000000000000" pitchFamily="2" charset="2"/>
              <a:buChar char="Ø"/>
              <a:defRPr/>
            </a:pPr>
            <a:endParaRPr lang="en-GB" sz="2800" dirty="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defRPr/>
            </a:pPr>
            <a:r>
              <a:rPr lang="en-GB" sz="2800" dirty="0" smtClean="0">
                <a:solidFill>
                  <a:schemeClr val="bg1"/>
                </a:solidFill>
                <a:latin typeface="Times New Roman" panose="02020603050405020304" pitchFamily="18" charset="0"/>
                <a:cs typeface="Times New Roman" panose="02020603050405020304" pitchFamily="18" charset="0"/>
              </a:rPr>
              <a:t>Distance </a:t>
            </a:r>
            <a:r>
              <a:rPr lang="en-GB" sz="2800" dirty="0">
                <a:solidFill>
                  <a:schemeClr val="bg1"/>
                </a:solidFill>
                <a:latin typeface="Times New Roman" panose="02020603050405020304" pitchFamily="18" charset="0"/>
                <a:cs typeface="Times New Roman" panose="02020603050405020304" pitchFamily="18" charset="0"/>
              </a:rPr>
              <a:t>learning</a:t>
            </a:r>
          </a:p>
          <a:p>
            <a:pPr>
              <a:defRPr/>
            </a:pPr>
            <a:endParaRPr lang="en-GB" sz="2800" dirty="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292155" y="801580"/>
            <a:ext cx="9379491" cy="923330"/>
          </a:xfrm>
          <a:prstGeom prst="rect">
            <a:avLst/>
          </a:prstGeom>
        </p:spPr>
        <p:txBody>
          <a:bodyPr wrap="none">
            <a:spAutoFit/>
          </a:bodyPr>
          <a:lstStyle/>
          <a:p>
            <a:r>
              <a:rPr lang="en-GB" sz="5400" b="1" dirty="0">
                <a:solidFill>
                  <a:schemeClr val="bg1"/>
                </a:solidFill>
                <a:latin typeface="Times New Roman" panose="02020603050405020304" pitchFamily="18" charset="0"/>
                <a:cs typeface="Times New Roman" panose="02020603050405020304" pitchFamily="18" charset="0"/>
              </a:rPr>
              <a:t>Some possible smart </a:t>
            </a:r>
            <a:r>
              <a:rPr lang="en-GB" sz="5400" b="1" dirty="0" smtClean="0">
                <a:solidFill>
                  <a:schemeClr val="bg1"/>
                </a:solidFill>
                <a:latin typeface="Times New Roman" panose="02020603050405020304" pitchFamily="18" charset="0"/>
                <a:cs typeface="Times New Roman" panose="02020603050405020304" pitchFamily="18" charset="0"/>
              </a:rPr>
              <a:t>teach </a:t>
            </a:r>
            <a:r>
              <a:rPr lang="en-GB" sz="5400" b="1" dirty="0">
                <a:solidFill>
                  <a:schemeClr val="bg1"/>
                </a:solidFill>
                <a:latin typeface="Times New Roman" panose="02020603050405020304" pitchFamily="18" charset="0"/>
                <a:cs typeface="Times New Roman" panose="02020603050405020304" pitchFamily="18" charset="0"/>
              </a:rPr>
              <a:t>uses</a:t>
            </a:r>
            <a:endParaRPr lang="en-IN" sz="5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49828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08722" y="1034923"/>
            <a:ext cx="9346511" cy="4401205"/>
          </a:xfrm>
          <a:prstGeom prst="rect">
            <a:avLst/>
          </a:prstGeom>
        </p:spPr>
        <p:txBody>
          <a:bodyPr wrap="square">
            <a:spAutoFit/>
          </a:bodyPr>
          <a:lstStyle/>
          <a:p>
            <a:endParaRPr lang="en-GB" altLang="en-US" sz="2800" dirty="0" smtClean="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IN" sz="2800" dirty="0">
                <a:solidFill>
                  <a:schemeClr val="bg1"/>
                </a:solidFill>
                <a:latin typeface="Times New Roman" panose="02020603050405020304" pitchFamily="18" charset="0"/>
                <a:cs typeface="Times New Roman" panose="02020603050405020304" pitchFamily="18" charset="0"/>
              </a:rPr>
              <a:t>Security</a:t>
            </a:r>
          </a:p>
          <a:p>
            <a:endParaRPr lang="en-GB" altLang="en-US" sz="2800" dirty="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GB" altLang="en-US" sz="2800" dirty="0">
                <a:solidFill>
                  <a:schemeClr val="bg1"/>
                </a:solidFill>
                <a:latin typeface="Times New Roman" panose="02020603050405020304" pitchFamily="18" charset="0"/>
                <a:cs typeface="Times New Roman" panose="02020603050405020304" pitchFamily="18" charset="0"/>
              </a:rPr>
              <a:t>Connectivity </a:t>
            </a:r>
            <a:r>
              <a:rPr lang="en-GB" altLang="en-US" sz="2800" dirty="0" smtClean="0">
                <a:solidFill>
                  <a:schemeClr val="bg1"/>
                </a:solidFill>
                <a:latin typeface="Times New Roman" panose="02020603050405020304" pitchFamily="18" charset="0"/>
                <a:cs typeface="Times New Roman" panose="02020603050405020304" pitchFamily="18" charset="0"/>
              </a:rPr>
              <a:t>Problem</a:t>
            </a:r>
          </a:p>
          <a:p>
            <a:pPr marL="457200" indent="-457200">
              <a:buFont typeface="Wingdings" panose="05000000000000000000" pitchFamily="2" charset="2"/>
              <a:buChar char="Ø"/>
            </a:pPr>
            <a:endParaRPr lang="en-GB" altLang="en-US" sz="2800" dirty="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IN" sz="2800" dirty="0" smtClean="0">
                <a:solidFill>
                  <a:schemeClr val="bg1"/>
                </a:solidFill>
                <a:latin typeface="Times New Roman" panose="02020603050405020304" pitchFamily="18" charset="0"/>
                <a:cs typeface="Times New Roman" panose="02020603050405020304" pitchFamily="18" charset="0"/>
              </a:rPr>
              <a:t>Reliability</a:t>
            </a:r>
            <a:endParaRPr lang="en-IN" sz="2800" dirty="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IN" sz="2800" dirty="0" smtClean="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IN" sz="2800" dirty="0" smtClean="0">
                <a:solidFill>
                  <a:schemeClr val="bg1"/>
                </a:solidFill>
                <a:latin typeface="Times New Roman" panose="02020603050405020304" pitchFamily="18" charset="0"/>
                <a:cs typeface="Times New Roman" panose="02020603050405020304" pitchFamily="18" charset="0"/>
              </a:rPr>
              <a:t>Response </a:t>
            </a:r>
            <a:r>
              <a:rPr lang="en-IN" sz="2800" dirty="0">
                <a:solidFill>
                  <a:schemeClr val="bg1"/>
                </a:solidFill>
                <a:latin typeface="Times New Roman" panose="02020603050405020304" pitchFamily="18" charset="0"/>
                <a:cs typeface="Times New Roman" panose="02020603050405020304" pitchFamily="18" charset="0"/>
              </a:rPr>
              <a:t>Time  / </a:t>
            </a:r>
            <a:r>
              <a:rPr lang="en-IN" sz="2800" dirty="0" smtClean="0">
                <a:solidFill>
                  <a:schemeClr val="bg1"/>
                </a:solidFill>
                <a:latin typeface="Times New Roman" panose="02020603050405020304" pitchFamily="18" charset="0"/>
                <a:cs typeface="Times New Roman" panose="02020603050405020304" pitchFamily="18" charset="0"/>
              </a:rPr>
              <a:t>Latency</a:t>
            </a:r>
          </a:p>
          <a:p>
            <a:endParaRPr lang="en-GB" altLang="en-US" sz="2800" dirty="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IN" sz="2800" dirty="0" smtClean="0">
                <a:solidFill>
                  <a:schemeClr val="bg1"/>
                </a:solidFill>
                <a:latin typeface="Times New Roman" panose="02020603050405020304" pitchFamily="18" charset="0"/>
                <a:cs typeface="Times New Roman" panose="02020603050405020304" pitchFamily="18" charset="0"/>
              </a:rPr>
              <a:t>Fragmentation/Interoperability</a:t>
            </a:r>
            <a:endParaRPr lang="en-GB" altLang="en-US" sz="2800" dirty="0">
              <a:solidFill>
                <a:schemeClr val="bg1"/>
              </a:solidFill>
              <a:latin typeface="Times New Roman" panose="02020603050405020304" pitchFamily="18" charset="0"/>
              <a:cs typeface="Times New Roman" panose="02020603050405020304" pitchFamily="18" charset="0"/>
            </a:endParaRPr>
          </a:p>
        </p:txBody>
      </p:sp>
      <p:sp>
        <p:nvSpPr>
          <p:cNvPr id="4" name="Rectangle 3"/>
          <p:cNvSpPr/>
          <p:nvPr/>
        </p:nvSpPr>
        <p:spPr>
          <a:xfrm>
            <a:off x="1392163" y="416728"/>
            <a:ext cx="8525091" cy="830997"/>
          </a:xfrm>
          <a:prstGeom prst="rect">
            <a:avLst/>
          </a:prstGeom>
        </p:spPr>
        <p:txBody>
          <a:bodyPr wrap="none">
            <a:spAutoFit/>
          </a:bodyPr>
          <a:lstStyle/>
          <a:p>
            <a:r>
              <a:rPr lang="en-GB" altLang="en-US" sz="4800" b="1" dirty="0">
                <a:solidFill>
                  <a:schemeClr val="bg1"/>
                </a:solidFill>
                <a:latin typeface="Times New Roman" panose="02020603050405020304" pitchFamily="18" charset="0"/>
                <a:cs typeface="Times New Roman" panose="02020603050405020304" pitchFamily="18" charset="0"/>
              </a:rPr>
              <a:t>Some issues with Smart Devices</a:t>
            </a:r>
            <a:endParaRPr lang="en-IN" sz="4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21893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0022" y="811628"/>
            <a:ext cx="4288075" cy="707886"/>
          </a:xfrm>
          <a:prstGeom prst="rect">
            <a:avLst/>
          </a:prstGeom>
        </p:spPr>
        <p:txBody>
          <a:bodyPr wrap="square">
            <a:spAutoFit/>
          </a:bodyPr>
          <a:lstStyle/>
          <a:p>
            <a:r>
              <a:rPr lang="en-US" sz="4000" b="1" dirty="0" smtClean="0">
                <a:solidFill>
                  <a:schemeClr val="bg1"/>
                </a:solidFill>
                <a:latin typeface="Times New Roman" panose="02020603050405020304" pitchFamily="18" charset="0"/>
                <a:cs typeface="Times New Roman" panose="02020603050405020304" pitchFamily="18" charset="0"/>
              </a:rPr>
              <a:t>Conclusion</a:t>
            </a:r>
            <a:endParaRPr lang="en-IN" sz="4000" b="1" dirty="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816096" y="1396943"/>
            <a:ext cx="11408897" cy="5262979"/>
          </a:xfrm>
          <a:prstGeom prst="rect">
            <a:avLst/>
          </a:prstGeom>
        </p:spPr>
        <p:txBody>
          <a:bodyPr wrap="square">
            <a:spAutoFit/>
          </a:bodyPr>
          <a:lstStyle/>
          <a:p>
            <a:pPr marL="457200" indent="-457200">
              <a:buFont typeface="Wingdings" panose="05000000000000000000" pitchFamily="2" charset="2"/>
              <a:buChar char="Ø"/>
            </a:pPr>
            <a:r>
              <a:rPr lang="en-IN" sz="2800" dirty="0">
                <a:solidFill>
                  <a:schemeClr val="bg1"/>
                </a:solidFill>
                <a:latin typeface="Times New Roman" panose="02020603050405020304" pitchFamily="18" charset="0"/>
                <a:cs typeface="Times New Roman" panose="02020603050405020304" pitchFamily="18" charset="0"/>
              </a:rPr>
              <a:t>Smart devices have good and bad sides</a:t>
            </a:r>
            <a:r>
              <a:rPr lang="en-IN" sz="2800" dirty="0" smtClean="0">
                <a:solidFill>
                  <a:schemeClr val="bg1"/>
                </a:solidFill>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endParaRPr lang="en-IN" sz="2800" dirty="0" smtClean="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IN" sz="2800" dirty="0">
                <a:solidFill>
                  <a:schemeClr val="bg1"/>
                </a:solidFill>
                <a:latin typeface="Times New Roman" panose="02020603050405020304" pitchFamily="18" charset="0"/>
                <a:cs typeface="Times New Roman" panose="02020603050405020304" pitchFamily="18" charset="0"/>
              </a:rPr>
              <a:t> According to the research smart devices only have the disadvantages of addiction and not using for the right purposes some </a:t>
            </a:r>
            <a:r>
              <a:rPr lang="en-IN" sz="2800" dirty="0" smtClean="0">
                <a:solidFill>
                  <a:schemeClr val="bg1"/>
                </a:solidFill>
                <a:latin typeface="Times New Roman" panose="02020603050405020304" pitchFamily="18" charset="0"/>
                <a:cs typeface="Times New Roman" panose="02020603050405020304" pitchFamily="18" charset="0"/>
              </a:rPr>
              <a:t>times.</a:t>
            </a:r>
          </a:p>
          <a:p>
            <a:endParaRPr lang="en-IN" sz="2800" dirty="0" smtClean="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IN" sz="2800" dirty="0" smtClean="0">
                <a:solidFill>
                  <a:schemeClr val="bg1"/>
                </a:solidFill>
                <a:latin typeface="Times New Roman" panose="02020603050405020304" pitchFamily="18" charset="0"/>
                <a:cs typeface="Times New Roman" panose="02020603050405020304" pitchFamily="18" charset="0"/>
              </a:rPr>
              <a:t>smart </a:t>
            </a:r>
            <a:r>
              <a:rPr lang="en-IN" sz="2800" dirty="0">
                <a:solidFill>
                  <a:schemeClr val="bg1"/>
                </a:solidFill>
                <a:latin typeface="Times New Roman" panose="02020603050405020304" pitchFamily="18" charset="0"/>
                <a:cs typeface="Times New Roman" panose="02020603050405020304" pitchFamily="18" charset="0"/>
              </a:rPr>
              <a:t>devices do have an effect on education in both good and bad ways. It makes </a:t>
            </a:r>
            <a:r>
              <a:rPr lang="en-IN" sz="2800" dirty="0" smtClean="0">
                <a:solidFill>
                  <a:schemeClr val="bg1"/>
                </a:solidFill>
                <a:latin typeface="Times New Roman" panose="02020603050405020304" pitchFamily="18" charset="0"/>
                <a:cs typeface="Times New Roman" panose="02020603050405020304" pitchFamily="18" charset="0"/>
              </a:rPr>
              <a:t> study </a:t>
            </a:r>
            <a:r>
              <a:rPr lang="en-IN" sz="2800" dirty="0">
                <a:solidFill>
                  <a:schemeClr val="bg1"/>
                </a:solidFill>
                <a:latin typeface="Times New Roman" panose="02020603050405020304" pitchFamily="18" charset="0"/>
                <a:cs typeface="Times New Roman" panose="02020603050405020304" pitchFamily="18" charset="0"/>
              </a:rPr>
              <a:t>,research easier but </a:t>
            </a:r>
            <a:r>
              <a:rPr lang="en-IN" sz="2800" dirty="0">
                <a:solidFill>
                  <a:schemeClr val="bg1"/>
                </a:solidFill>
                <a:latin typeface="Times New Roman" panose="02020603050405020304" pitchFamily="18" charset="0"/>
                <a:cs typeface="Times New Roman" panose="02020603050405020304" pitchFamily="18" charset="0"/>
              </a:rPr>
              <a:t>some students </a:t>
            </a:r>
            <a:r>
              <a:rPr lang="en-IN" sz="2800" dirty="0" smtClean="0">
                <a:solidFill>
                  <a:schemeClr val="bg1"/>
                </a:solidFill>
                <a:latin typeface="Times New Roman" panose="02020603050405020304" pitchFamily="18" charset="0"/>
                <a:cs typeface="Times New Roman" panose="02020603050405020304" pitchFamily="18" charset="0"/>
              </a:rPr>
              <a:t>use </a:t>
            </a:r>
            <a:r>
              <a:rPr lang="en-IN" sz="2800" dirty="0" smtClean="0">
                <a:solidFill>
                  <a:schemeClr val="bg1"/>
                </a:solidFill>
                <a:latin typeface="Times New Roman" panose="02020603050405020304" pitchFamily="18" charset="0"/>
                <a:cs typeface="Times New Roman" panose="02020603050405020304" pitchFamily="18" charset="0"/>
              </a:rPr>
              <a:t>them wrong manner.  </a:t>
            </a:r>
            <a:endParaRPr lang="en-IN" sz="2800" dirty="0" smtClean="0">
              <a:solidFill>
                <a:schemeClr val="bg1"/>
              </a:solidFill>
              <a:latin typeface="Times New Roman" panose="02020603050405020304" pitchFamily="18" charset="0"/>
              <a:cs typeface="Times New Roman" panose="02020603050405020304" pitchFamily="18" charset="0"/>
            </a:endParaRPr>
          </a:p>
          <a:p>
            <a:endParaRPr lang="en-IN" sz="2800" dirty="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IN" sz="2800" dirty="0" smtClean="0">
                <a:solidFill>
                  <a:schemeClr val="bg1"/>
                </a:solidFill>
                <a:latin typeface="Times New Roman" panose="02020603050405020304" pitchFamily="18" charset="0"/>
                <a:cs typeface="Times New Roman" panose="02020603050405020304" pitchFamily="18" charset="0"/>
              </a:rPr>
              <a:t> </a:t>
            </a:r>
            <a:r>
              <a:rPr lang="en-IN" sz="2800" dirty="0">
                <a:solidFill>
                  <a:schemeClr val="bg1"/>
                </a:solidFill>
                <a:latin typeface="Times New Roman" panose="02020603050405020304" pitchFamily="18" charset="0"/>
                <a:cs typeface="Times New Roman" panose="02020603050405020304" pitchFamily="18" charset="0"/>
              </a:rPr>
              <a:t>In </a:t>
            </a:r>
            <a:r>
              <a:rPr lang="en-IN" sz="2800" dirty="0" smtClean="0">
                <a:solidFill>
                  <a:schemeClr val="bg1"/>
                </a:solidFill>
                <a:latin typeface="Times New Roman" panose="02020603050405020304" pitchFamily="18" charset="0"/>
                <a:cs typeface="Times New Roman" panose="02020603050405020304" pitchFamily="18" charset="0"/>
              </a:rPr>
              <a:t>today’s world </a:t>
            </a:r>
            <a:r>
              <a:rPr lang="en-IN" sz="2800" dirty="0">
                <a:solidFill>
                  <a:schemeClr val="bg1"/>
                </a:solidFill>
                <a:latin typeface="Times New Roman" panose="02020603050405020304" pitchFamily="18" charset="0"/>
                <a:cs typeface="Times New Roman" panose="02020603050405020304" pitchFamily="18" charset="0"/>
              </a:rPr>
              <a:t>we really need smart devices </a:t>
            </a:r>
            <a:r>
              <a:rPr lang="en-IN" sz="2800" dirty="0" smtClean="0">
                <a:solidFill>
                  <a:schemeClr val="bg1"/>
                </a:solidFill>
                <a:latin typeface="Times New Roman" panose="02020603050405020304" pitchFamily="18" charset="0"/>
                <a:cs typeface="Times New Roman" panose="02020603050405020304" pitchFamily="18" charset="0"/>
              </a:rPr>
              <a:t>because </a:t>
            </a:r>
            <a:r>
              <a:rPr lang="en-IN" sz="2800" dirty="0">
                <a:solidFill>
                  <a:schemeClr val="bg1"/>
                </a:solidFill>
                <a:latin typeface="Times New Roman" panose="02020603050405020304" pitchFamily="18" charset="0"/>
                <a:cs typeface="Times New Roman" panose="02020603050405020304" pitchFamily="18" charset="0"/>
              </a:rPr>
              <a:t>they </a:t>
            </a:r>
            <a:r>
              <a:rPr lang="en-IN" sz="2800" dirty="0" smtClean="0">
                <a:solidFill>
                  <a:schemeClr val="bg1"/>
                </a:solidFill>
                <a:latin typeface="Times New Roman" panose="02020603050405020304" pitchFamily="18" charset="0"/>
                <a:cs typeface="Times New Roman" panose="02020603050405020304" pitchFamily="18" charset="0"/>
              </a:rPr>
              <a:t>are making us SMART.</a:t>
            </a:r>
            <a:endParaRPr lang="en-IN" sz="2800" dirty="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IN" sz="2800" dirty="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02278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b="1" dirty="0">
                <a:solidFill>
                  <a:schemeClr val="bg1"/>
                </a:solidFill>
                <a:latin typeface="Times New Roman" panose="02020603050405020304" pitchFamily="18" charset="0"/>
                <a:cs typeface="Times New Roman" panose="02020603050405020304" pitchFamily="18" charset="0"/>
              </a:rPr>
              <a:t>References:</a:t>
            </a:r>
          </a:p>
        </p:txBody>
      </p:sp>
      <p:sp>
        <p:nvSpPr>
          <p:cNvPr id="9" name="Content Placeholder 8"/>
          <p:cNvSpPr>
            <a:spLocks noGrp="1"/>
          </p:cNvSpPr>
          <p:nvPr>
            <p:ph idx="1"/>
          </p:nvPr>
        </p:nvSpPr>
        <p:spPr/>
        <p:txBody>
          <a:bodyPr/>
          <a:lstStyle/>
          <a:p>
            <a:pPr>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https://en.wikipedia.org/wiki/Smart_device</a:t>
            </a:r>
          </a:p>
          <a:p>
            <a:pPr>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https://</a:t>
            </a:r>
            <a:r>
              <a:rPr lang="en-IN" dirty="0" smtClean="0">
                <a:solidFill>
                  <a:schemeClr val="bg1"/>
                </a:solidFill>
                <a:latin typeface="Times New Roman" panose="02020603050405020304" pitchFamily="18" charset="0"/>
                <a:cs typeface="Times New Roman" panose="02020603050405020304" pitchFamily="18" charset="0"/>
              </a:rPr>
              <a:t>www.slideshare.net/bunnytiger007/smart-devices-41444355</a:t>
            </a:r>
          </a:p>
          <a:p>
            <a:pPr>
              <a:buFont typeface="Wingdings" panose="05000000000000000000" pitchFamily="2" charset="2"/>
              <a:buChar char="Ø"/>
            </a:pPr>
            <a:r>
              <a:rPr lang="en-IN" dirty="0" smtClean="0">
                <a:solidFill>
                  <a:schemeClr val="bg1"/>
                </a:solidFill>
                <a:latin typeface="Times New Roman" panose="02020603050405020304" pitchFamily="18" charset="0"/>
                <a:cs typeface="Times New Roman" panose="02020603050405020304" pitchFamily="18" charset="0"/>
              </a:rPr>
              <a:t>http</a:t>
            </a:r>
            <a:r>
              <a:rPr lang="en-IN" dirty="0">
                <a:solidFill>
                  <a:schemeClr val="bg1"/>
                </a:solidFill>
                <a:latin typeface="Times New Roman" panose="02020603050405020304" pitchFamily="18" charset="0"/>
                <a:cs typeface="Times New Roman" panose="02020603050405020304" pitchFamily="18" charset="0"/>
              </a:rPr>
              <a:t>://</a:t>
            </a:r>
            <a:r>
              <a:rPr lang="en-IN" dirty="0" smtClean="0">
                <a:solidFill>
                  <a:schemeClr val="bg1"/>
                </a:solidFill>
                <a:latin typeface="Times New Roman" panose="02020603050405020304" pitchFamily="18" charset="0"/>
                <a:cs typeface="Times New Roman" panose="02020603050405020304" pitchFamily="18" charset="0"/>
              </a:rPr>
              <a:t>iotlist.co/</a:t>
            </a:r>
          </a:p>
          <a:p>
            <a:pPr>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mailto:adavy@tssg.org</a:t>
            </a:r>
          </a:p>
        </p:txBody>
      </p:sp>
    </p:spTree>
    <p:extLst>
      <p:ext uri="{BB962C8B-B14F-4D97-AF65-F5344CB8AC3E}">
        <p14:creationId xmlns:p14="http://schemas.microsoft.com/office/powerpoint/2010/main" val="32422880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connec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3"/>
            <a:ext cx="12192000" cy="7104161"/>
          </a:xfrm>
          <a:prstGeom prst="rect">
            <a:avLst/>
          </a:prstGeom>
          <a:noFill/>
          <a:ln>
            <a:noFill/>
          </a:ln>
          <a:effectLst>
            <a:outerShdw blurRad="50800" dist="50800" dir="5400000" algn="ctr" rotWithShape="0">
              <a:srgbClr val="000000">
                <a:alpha val="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562929" y="1040061"/>
            <a:ext cx="6444778" cy="1323439"/>
          </a:xfrm>
          <a:prstGeom prst="rect">
            <a:avLst/>
          </a:prstGeom>
          <a:noFill/>
        </p:spPr>
        <p:txBody>
          <a:bodyPr wrap="none" lIns="91440" tIns="45720" rIns="91440" bIns="45720">
            <a:spAutoFit/>
          </a:bodyPr>
          <a:lstStyle/>
          <a:p>
            <a:pPr algn="ctr"/>
            <a:r>
              <a:rPr lang="en-US" sz="8000" b="1" cap="none" spc="0" dirty="0" smtClean="0">
                <a:ln w="10160">
                  <a:solidFill>
                    <a:schemeClr val="accent5"/>
                  </a:solidFill>
                  <a:prstDash val="solid"/>
                </a:ln>
                <a:solidFill>
                  <a:schemeClr val="bg1"/>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THANK YOU</a:t>
            </a:r>
            <a:endParaRPr lang="en-US" sz="8000" b="1" cap="none" spc="0"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6963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23701" y="216265"/>
            <a:ext cx="9009017" cy="1815882"/>
          </a:xfrm>
          <a:prstGeom prst="rect">
            <a:avLst/>
          </a:prstGeom>
        </p:spPr>
        <p:txBody>
          <a:bodyPr wrap="square">
            <a:spAutoFit/>
          </a:bodyPr>
          <a:lstStyle/>
          <a:p>
            <a:pPr>
              <a:buClr>
                <a:srgbClr val="FFFF00"/>
              </a:buClr>
            </a:pPr>
            <a:r>
              <a:rPr lang="en-IN" sz="2800" dirty="0">
                <a:solidFill>
                  <a:schemeClr val="bg1"/>
                </a:solidFill>
                <a:latin typeface="Times New Roman" panose="02020603050405020304" pitchFamily="18" charset="0"/>
                <a:cs typeface="Times New Roman" panose="02020603050405020304" pitchFamily="18" charset="0"/>
              </a:rPr>
              <a:t>A </a:t>
            </a:r>
            <a:r>
              <a:rPr lang="en-IN" sz="2800" b="1" dirty="0">
                <a:solidFill>
                  <a:schemeClr val="bg1"/>
                </a:solidFill>
                <a:latin typeface="Times New Roman" panose="02020603050405020304" pitchFamily="18" charset="0"/>
                <a:cs typeface="Times New Roman" panose="02020603050405020304" pitchFamily="18" charset="0"/>
              </a:rPr>
              <a:t>smart device</a:t>
            </a:r>
            <a:r>
              <a:rPr lang="en-IN" sz="2800" dirty="0">
                <a:solidFill>
                  <a:schemeClr val="bg1"/>
                </a:solidFill>
                <a:latin typeface="Times New Roman" panose="02020603050405020304" pitchFamily="18" charset="0"/>
                <a:cs typeface="Times New Roman" panose="02020603050405020304" pitchFamily="18" charset="0"/>
              </a:rPr>
              <a:t> is an electronic </a:t>
            </a:r>
            <a:r>
              <a:rPr lang="en-IN" sz="2800" b="1" dirty="0">
                <a:solidFill>
                  <a:schemeClr val="bg1"/>
                </a:solidFill>
                <a:latin typeface="Times New Roman" panose="02020603050405020304" pitchFamily="18" charset="0"/>
                <a:cs typeface="Times New Roman" panose="02020603050405020304" pitchFamily="18" charset="0"/>
              </a:rPr>
              <a:t>device</a:t>
            </a:r>
            <a:r>
              <a:rPr lang="en-IN" sz="2800" dirty="0">
                <a:solidFill>
                  <a:schemeClr val="bg1"/>
                </a:solidFill>
                <a:latin typeface="Times New Roman" panose="02020603050405020304" pitchFamily="18" charset="0"/>
                <a:cs typeface="Times New Roman" panose="02020603050405020304" pitchFamily="18" charset="0"/>
              </a:rPr>
              <a:t>, generally connected to other devices </a:t>
            </a:r>
            <a:r>
              <a:rPr lang="en-IN" sz="2800" dirty="0" smtClean="0">
                <a:solidFill>
                  <a:schemeClr val="bg1"/>
                </a:solidFill>
                <a:latin typeface="Times New Roman" panose="02020603050405020304" pitchFamily="18" charset="0"/>
                <a:cs typeface="Times New Roman" panose="02020603050405020304" pitchFamily="18" charset="0"/>
              </a:rPr>
              <a:t>or networks via </a:t>
            </a:r>
            <a:r>
              <a:rPr lang="en-IN" sz="2800" dirty="0">
                <a:solidFill>
                  <a:schemeClr val="bg1"/>
                </a:solidFill>
                <a:latin typeface="Times New Roman" panose="02020603050405020304" pitchFamily="18" charset="0"/>
                <a:cs typeface="Times New Roman" panose="02020603050405020304" pitchFamily="18" charset="0"/>
              </a:rPr>
              <a:t>different protocols such as </a:t>
            </a:r>
            <a:r>
              <a:rPr lang="en-IN" sz="2800" dirty="0" smtClean="0">
                <a:solidFill>
                  <a:schemeClr val="bg1"/>
                </a:solidFill>
                <a:latin typeface="Times New Roman" panose="02020603050405020304" pitchFamily="18" charset="0"/>
                <a:cs typeface="Times New Roman" panose="02020603050405020304" pitchFamily="18" charset="0"/>
              </a:rPr>
              <a:t>Bluetooth, </a:t>
            </a:r>
            <a:r>
              <a:rPr lang="en-IN" sz="2800" dirty="0" err="1" smtClean="0">
                <a:solidFill>
                  <a:schemeClr val="bg1"/>
                </a:solidFill>
                <a:latin typeface="Times New Roman" panose="02020603050405020304" pitchFamily="18" charset="0"/>
                <a:cs typeface="Times New Roman" panose="02020603050405020304" pitchFamily="18" charset="0"/>
              </a:rPr>
              <a:t>NFC,Wi</a:t>
            </a:r>
            <a:r>
              <a:rPr lang="en-IN" sz="2800" dirty="0" smtClean="0">
                <a:solidFill>
                  <a:schemeClr val="bg1"/>
                </a:solidFill>
                <a:latin typeface="Times New Roman" panose="02020603050405020304" pitchFamily="18" charset="0"/>
                <a:cs typeface="Times New Roman" panose="02020603050405020304" pitchFamily="18" charset="0"/>
              </a:rPr>
              <a:t>-Fi</a:t>
            </a:r>
            <a:r>
              <a:rPr lang="en-IN" sz="2800" dirty="0">
                <a:solidFill>
                  <a:schemeClr val="bg1"/>
                </a:solidFill>
                <a:latin typeface="Times New Roman" panose="02020603050405020304" pitchFamily="18" charset="0"/>
                <a:cs typeface="Times New Roman" panose="02020603050405020304" pitchFamily="18" charset="0"/>
              </a:rPr>
              <a:t>, </a:t>
            </a:r>
            <a:r>
              <a:rPr lang="en-IN" sz="2800" dirty="0" smtClean="0">
                <a:solidFill>
                  <a:schemeClr val="bg1"/>
                </a:solidFill>
                <a:latin typeface="Times New Roman" panose="02020603050405020304" pitchFamily="18" charset="0"/>
                <a:cs typeface="Times New Roman" panose="02020603050405020304" pitchFamily="18" charset="0"/>
              </a:rPr>
              <a:t>Internet, </a:t>
            </a:r>
            <a:r>
              <a:rPr lang="en-IN" sz="2800" dirty="0">
                <a:solidFill>
                  <a:schemeClr val="bg1"/>
                </a:solidFill>
                <a:latin typeface="Times New Roman" panose="02020603050405020304" pitchFamily="18" charset="0"/>
                <a:cs typeface="Times New Roman" panose="02020603050405020304" pitchFamily="18" charset="0"/>
              </a:rPr>
              <a:t>etc., that can operate to some extent interactively and </a:t>
            </a:r>
            <a:r>
              <a:rPr lang="en-IN" sz="2800" dirty="0" smtClean="0">
                <a:solidFill>
                  <a:schemeClr val="bg1"/>
                </a:solidFill>
                <a:latin typeface="Times New Roman" panose="02020603050405020304" pitchFamily="18" charset="0"/>
                <a:cs typeface="Times New Roman" panose="02020603050405020304" pitchFamily="18" charset="0"/>
              </a:rPr>
              <a:t>autonomously</a:t>
            </a:r>
            <a:endParaRPr lang="en-US" sz="2800" dirty="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3701" y="2032147"/>
            <a:ext cx="9525000" cy="3896750"/>
          </a:xfrm>
          <a:prstGeom prst="rect">
            <a:avLst/>
          </a:prstGeom>
        </p:spPr>
      </p:pic>
    </p:spTree>
    <p:extLst>
      <p:ext uri="{BB962C8B-B14F-4D97-AF65-F5344CB8AC3E}">
        <p14:creationId xmlns:p14="http://schemas.microsoft.com/office/powerpoint/2010/main" val="3407246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9190" y="1428599"/>
            <a:ext cx="9584787" cy="3970318"/>
          </a:xfrm>
          <a:prstGeom prst="rect">
            <a:avLst/>
          </a:prstGeom>
        </p:spPr>
        <p:txBody>
          <a:bodyPr wrap="square">
            <a:spAutoFit/>
          </a:bodyPr>
          <a:lstStyle/>
          <a:p>
            <a:pPr marL="342900" indent="-342900">
              <a:buFont typeface="Wingdings" panose="05000000000000000000" pitchFamily="2" charset="2"/>
              <a:buChar char="Ø"/>
            </a:pPr>
            <a:r>
              <a:rPr lang="en-US" sz="2000" dirty="0">
                <a:solidFill>
                  <a:schemeClr val="bg2"/>
                </a:solidFill>
              </a:rPr>
              <a:t> </a:t>
            </a:r>
            <a:r>
              <a:rPr lang="en-US" sz="2800" dirty="0">
                <a:solidFill>
                  <a:schemeClr val="bg1"/>
                </a:solidFill>
                <a:latin typeface="Times New Roman" panose="02020603050405020304" pitchFamily="18" charset="0"/>
                <a:cs typeface="Times New Roman" panose="02020603050405020304" pitchFamily="18" charset="0"/>
              </a:rPr>
              <a:t>Set of system </a:t>
            </a:r>
            <a:r>
              <a:rPr lang="en-US" sz="2800" dirty="0" smtClean="0">
                <a:solidFill>
                  <a:schemeClr val="bg1"/>
                </a:solidFill>
                <a:latin typeface="Times New Roman" panose="02020603050405020304" pitchFamily="18" charset="0"/>
                <a:cs typeface="Times New Roman" panose="02020603050405020304" pitchFamily="18" charset="0"/>
              </a:rPr>
              <a:t>hardware </a:t>
            </a:r>
            <a:r>
              <a:rPr lang="en-US" sz="2800" dirty="0">
                <a:solidFill>
                  <a:schemeClr val="bg1"/>
                </a:solidFill>
                <a:latin typeface="Times New Roman" panose="02020603050405020304" pitchFamily="18" charset="0"/>
                <a:cs typeface="Times New Roman" panose="02020603050405020304" pitchFamily="18" charset="0"/>
              </a:rPr>
              <a:t>and software</a:t>
            </a:r>
            <a:r>
              <a:rPr lang="en-US" sz="2800" dirty="0" smtClean="0">
                <a:solidFill>
                  <a:schemeClr val="bg1"/>
                </a:solidFill>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endParaRPr lang="en-US" sz="2800" dirty="0" smtClean="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Remote external service </a:t>
            </a:r>
            <a:r>
              <a:rPr lang="en-US" sz="2800" dirty="0" smtClean="0">
                <a:solidFill>
                  <a:schemeClr val="bg1"/>
                </a:solidFill>
                <a:latin typeface="Times New Roman" panose="02020603050405020304" pitchFamily="18" charset="0"/>
                <a:cs typeface="Times New Roman" panose="02020603050405020304" pitchFamily="18" charset="0"/>
              </a:rPr>
              <a:t>access and execution.</a:t>
            </a:r>
          </a:p>
          <a:p>
            <a:pPr marL="457200" indent="-457200">
              <a:buFont typeface="Wingdings" panose="05000000000000000000" pitchFamily="2" charset="2"/>
              <a:buChar char="Ø"/>
            </a:pPr>
            <a:endParaRPr lang="en-US" sz="2800" dirty="0" smtClean="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Access to external </a:t>
            </a:r>
            <a:r>
              <a:rPr lang="en-US" sz="2800" dirty="0" smtClean="0">
                <a:solidFill>
                  <a:schemeClr val="bg1"/>
                </a:solidFill>
                <a:latin typeface="Times New Roman" panose="02020603050405020304" pitchFamily="18" charset="0"/>
                <a:cs typeface="Times New Roman" panose="02020603050405020304" pitchFamily="18" charset="0"/>
              </a:rPr>
              <a:t>environment</a:t>
            </a:r>
            <a:r>
              <a:rPr lang="en-US" sz="2800" dirty="0">
                <a:solidFill>
                  <a:schemeClr val="bg1"/>
                </a:solidFill>
                <a:latin typeface="Times New Roman" panose="02020603050405020304" pitchFamily="18" charset="0"/>
                <a:cs typeface="Times New Roman" panose="02020603050405020304" pitchFamily="18" charset="0"/>
              </a:rPr>
              <a:t>.</a:t>
            </a:r>
            <a:endParaRPr lang="en-US" sz="2800" dirty="0" smtClean="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2800" dirty="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Ubiquitous computing properties.</a:t>
            </a:r>
          </a:p>
          <a:p>
            <a:pPr marL="457200" indent="-457200">
              <a:buFont typeface="Wingdings" panose="05000000000000000000" pitchFamily="2" charset="2"/>
              <a:buChar char="Ø"/>
            </a:pPr>
            <a:endParaRPr lang="en-US" sz="2800" dirty="0" smtClean="0">
              <a:solidFill>
                <a:schemeClr val="bg1"/>
              </a:solidFill>
              <a:latin typeface="Times New Roman" panose="02020603050405020304" pitchFamily="18" charset="0"/>
              <a:cs typeface="Times New Roman" panose="02020603050405020304" pitchFamily="18" charset="0"/>
            </a:endParaRPr>
          </a:p>
          <a:p>
            <a:endParaRPr lang="en-US" sz="2800" dirty="0" smtClean="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409190" y="418738"/>
            <a:ext cx="7792518" cy="584775"/>
          </a:xfrm>
          <a:prstGeom prst="rect">
            <a:avLst/>
          </a:prstGeom>
        </p:spPr>
        <p:txBody>
          <a:bodyPr wrap="none">
            <a:spAutoFit/>
          </a:bodyPr>
          <a:lstStyle/>
          <a:p>
            <a:r>
              <a:rPr lang="en-US" sz="3200" b="1" dirty="0" smtClean="0">
                <a:solidFill>
                  <a:schemeClr val="bg1"/>
                </a:solidFill>
                <a:latin typeface="Times New Roman" panose="02020603050405020304" pitchFamily="18" charset="0"/>
                <a:cs typeface="Times New Roman" panose="02020603050405020304" pitchFamily="18" charset="0"/>
              </a:rPr>
              <a:t>What smart devices </a:t>
            </a:r>
            <a:r>
              <a:rPr lang="en-US" sz="3200" b="1" dirty="0">
                <a:solidFill>
                  <a:schemeClr val="bg1"/>
                </a:solidFill>
                <a:latin typeface="Times New Roman" panose="02020603050405020304" pitchFamily="18" charset="0"/>
                <a:cs typeface="Times New Roman" panose="02020603050405020304" pitchFamily="18" charset="0"/>
              </a:rPr>
              <a:t>P</a:t>
            </a:r>
            <a:r>
              <a:rPr lang="en-US" sz="3200" b="1" dirty="0" smtClean="0">
                <a:solidFill>
                  <a:schemeClr val="bg1"/>
                </a:solidFill>
                <a:latin typeface="Times New Roman" panose="02020603050405020304" pitchFamily="18" charset="0"/>
                <a:cs typeface="Times New Roman" panose="02020603050405020304" pitchFamily="18" charset="0"/>
              </a:rPr>
              <a:t>ossess/Characteristics</a:t>
            </a:r>
            <a:endParaRPr lang="en-IN" sz="32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5863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8806" y="1752156"/>
            <a:ext cx="10128739" cy="3108543"/>
          </a:xfrm>
          <a:prstGeom prst="rect">
            <a:avLst/>
          </a:prstGeom>
        </p:spPr>
        <p:txBody>
          <a:bodyPr wrap="square">
            <a:spAutoFit/>
          </a:bodyPr>
          <a:lstStyle/>
          <a:p>
            <a:pPr marL="457200" indent="-457200">
              <a:buFont typeface="Wingdings" panose="05000000000000000000" pitchFamily="2" charset="2"/>
              <a:buChar char="Ø"/>
            </a:pPr>
            <a:r>
              <a:rPr lang="en-US" sz="2800" dirty="0" smtClean="0">
                <a:solidFill>
                  <a:schemeClr val="bg1"/>
                </a:solidFill>
                <a:latin typeface="Times New Roman" panose="02020603050405020304" pitchFamily="18" charset="0"/>
                <a:cs typeface="Times New Roman" panose="02020603050405020304" pitchFamily="18" charset="0"/>
              </a:rPr>
              <a:t>Device Need to be Networked</a:t>
            </a:r>
            <a:r>
              <a:rPr lang="en-US" sz="2800" dirty="0">
                <a:solidFill>
                  <a:schemeClr val="bg1"/>
                </a:solidFill>
                <a:latin typeface="Times New Roman" panose="02020603050405020304" pitchFamily="18" charset="0"/>
                <a:cs typeface="Times New Roman" panose="02020603050405020304" pitchFamily="18" charset="0"/>
              </a:rPr>
              <a:t>, distributed and transparently accessible.</a:t>
            </a:r>
          </a:p>
          <a:p>
            <a:pPr marL="457200" indent="-457200">
              <a:buFont typeface="Wingdings" panose="05000000000000000000" pitchFamily="2" charset="2"/>
              <a:buChar char="Ø"/>
            </a:pPr>
            <a:endParaRPr lang="en-US" sz="2800" dirty="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 </a:t>
            </a:r>
            <a:r>
              <a:rPr lang="en-IN" sz="2800" dirty="0">
                <a:solidFill>
                  <a:schemeClr val="bg1"/>
                </a:solidFill>
                <a:latin typeface="Times New Roman" panose="02020603050405020304" pitchFamily="18" charset="0"/>
                <a:cs typeface="Times New Roman" panose="02020603050405020304" pitchFamily="18" charset="0"/>
              </a:rPr>
              <a:t>Devices </a:t>
            </a:r>
            <a:r>
              <a:rPr lang="en-IN" sz="2800" dirty="0" smtClean="0">
                <a:solidFill>
                  <a:schemeClr val="bg1"/>
                </a:solidFill>
                <a:latin typeface="Times New Roman" panose="02020603050405020304" pitchFamily="18" charset="0"/>
                <a:cs typeface="Times New Roman" panose="02020603050405020304" pitchFamily="18" charset="0"/>
              </a:rPr>
              <a:t>should </a:t>
            </a:r>
            <a:r>
              <a:rPr lang="en-IN" sz="2800" dirty="0">
                <a:solidFill>
                  <a:schemeClr val="bg1"/>
                </a:solidFill>
                <a:latin typeface="Times New Roman" panose="02020603050405020304" pitchFamily="18" charset="0"/>
                <a:cs typeface="Times New Roman" panose="02020603050405020304" pitchFamily="18" charset="0"/>
              </a:rPr>
              <a:t>operate to some extent </a:t>
            </a:r>
            <a:r>
              <a:rPr lang="en-IN" sz="2800" dirty="0" smtClean="0">
                <a:solidFill>
                  <a:schemeClr val="bg1"/>
                </a:solidFill>
                <a:latin typeface="Times New Roman" panose="02020603050405020304" pitchFamily="18" charset="0"/>
                <a:cs typeface="Times New Roman" panose="02020603050405020304" pitchFamily="18" charset="0"/>
              </a:rPr>
              <a:t>autonomously</a:t>
            </a:r>
            <a:r>
              <a:rPr lang="en-IN" sz="2800" dirty="0" smtClean="0">
                <a:solidFill>
                  <a:schemeClr val="bg1"/>
                </a:solidFill>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endParaRPr lang="en-US" sz="2800" dirty="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smtClean="0">
                <a:solidFill>
                  <a:schemeClr val="bg1"/>
                </a:solidFill>
                <a:latin typeface="Times New Roman" panose="02020603050405020304" pitchFamily="18" charset="0"/>
                <a:cs typeface="Times New Roman" panose="02020603050405020304" pitchFamily="18" charset="0"/>
              </a:rPr>
              <a:t>Context awareness of an environment in order to optimize their operation in that environment.</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05508" y="821677"/>
            <a:ext cx="7336302" cy="584775"/>
          </a:xfrm>
          <a:prstGeom prst="rect">
            <a:avLst/>
          </a:prstGeom>
        </p:spPr>
        <p:txBody>
          <a:bodyPr wrap="square">
            <a:spAutoFit/>
          </a:bodyPr>
          <a:lstStyle/>
          <a:p>
            <a:pPr algn="ctr"/>
            <a:r>
              <a:rPr lang="en-US" sz="3200" b="1" dirty="0">
                <a:solidFill>
                  <a:schemeClr val="bg1"/>
                </a:solidFill>
                <a:latin typeface="Times New Roman" panose="02020603050405020304" pitchFamily="18" charset="0"/>
                <a:cs typeface="Times New Roman" panose="02020603050405020304" pitchFamily="18" charset="0"/>
              </a:rPr>
              <a:t>Ubiquitous computing properties</a:t>
            </a:r>
          </a:p>
        </p:txBody>
      </p:sp>
    </p:spTree>
    <p:extLst>
      <p:ext uri="{BB962C8B-B14F-4D97-AF65-F5344CB8AC3E}">
        <p14:creationId xmlns:p14="http://schemas.microsoft.com/office/powerpoint/2010/main" val="287286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0505" y="1627724"/>
            <a:ext cx="11507371" cy="4031873"/>
          </a:xfrm>
          <a:prstGeom prst="rect">
            <a:avLst/>
          </a:prstGeom>
        </p:spPr>
        <p:txBody>
          <a:bodyPr wrap="square">
            <a:spAutoFit/>
          </a:bodyPr>
          <a:lstStyle/>
          <a:p>
            <a:pPr>
              <a:buClr>
                <a:srgbClr val="FFFF00"/>
              </a:buClr>
            </a:pPr>
            <a:r>
              <a:rPr lang="en-IN" sz="3200" dirty="0">
                <a:solidFill>
                  <a:schemeClr val="bg1"/>
                </a:solidFill>
                <a:latin typeface="Times New Roman" panose="02020603050405020304" pitchFamily="18" charset="0"/>
                <a:cs typeface="Times New Roman" panose="02020603050405020304" pitchFamily="18" charset="0"/>
              </a:rPr>
              <a:t>In 1991 </a:t>
            </a:r>
            <a:r>
              <a:rPr lang="en-IN" sz="3200" b="1" dirty="0" smtClean="0">
                <a:solidFill>
                  <a:schemeClr val="bg1">
                    <a:lumMod val="95000"/>
                    <a:lumOff val="5000"/>
                  </a:schemeClr>
                </a:solidFill>
                <a:latin typeface="Times New Roman" panose="02020603050405020304" pitchFamily="18" charset="0"/>
                <a:cs typeface="Times New Roman" panose="02020603050405020304" pitchFamily="18" charset="0"/>
              </a:rPr>
              <a:t>Mark Weiser</a:t>
            </a:r>
            <a:r>
              <a:rPr lang="en-IN" sz="3200" dirty="0">
                <a:solidFill>
                  <a:schemeClr val="bg1"/>
                </a:solidFill>
                <a:latin typeface="Times New Roman" panose="02020603050405020304" pitchFamily="18" charset="0"/>
                <a:cs typeface="Times New Roman" panose="02020603050405020304" pitchFamily="18" charset="0"/>
              </a:rPr>
              <a:t> proposed three basic forms for ubiquitous system devices: tabs, pads and boards.</a:t>
            </a:r>
          </a:p>
          <a:p>
            <a:pPr>
              <a:buFont typeface="Arial" pitchFamily="34" charset="0"/>
              <a:buChar char="•"/>
            </a:pPr>
            <a:r>
              <a:rPr lang="en-IN" sz="3200" b="1" i="1" u="sng" dirty="0">
                <a:solidFill>
                  <a:schemeClr val="bg1"/>
                </a:solidFill>
                <a:latin typeface="Times New Roman" panose="02020603050405020304" pitchFamily="18" charset="0"/>
                <a:cs typeface="Times New Roman" panose="02020603050405020304" pitchFamily="18" charset="0"/>
              </a:rPr>
              <a:t>Tabs </a:t>
            </a:r>
            <a:r>
              <a:rPr lang="en-IN" sz="3200" b="1" dirty="0">
                <a:solidFill>
                  <a:schemeClr val="bg1"/>
                </a:solidFill>
                <a:latin typeface="Times New Roman" panose="02020603050405020304" pitchFamily="18" charset="0"/>
                <a:cs typeface="Times New Roman" panose="02020603050405020304" pitchFamily="18" charset="0"/>
              </a:rPr>
              <a:t>: </a:t>
            </a:r>
            <a:r>
              <a:rPr lang="en-IN" sz="3200" dirty="0">
                <a:solidFill>
                  <a:schemeClr val="bg1"/>
                </a:solidFill>
                <a:latin typeface="Times New Roman" panose="02020603050405020304" pitchFamily="18" charset="0"/>
                <a:cs typeface="Times New Roman" panose="02020603050405020304" pitchFamily="18" charset="0"/>
              </a:rPr>
              <a:t>accompanied or wearable centimetre sized devices, e.g</a:t>
            </a:r>
            <a:r>
              <a:rPr lang="en-IN" sz="3200" dirty="0" smtClean="0">
                <a:solidFill>
                  <a:schemeClr val="bg1"/>
                </a:solidFill>
                <a:latin typeface="Times New Roman" panose="02020603050405020304" pitchFamily="18" charset="0"/>
                <a:cs typeface="Times New Roman" panose="02020603050405020304" pitchFamily="18" charset="0"/>
              </a:rPr>
              <a:t>.</a:t>
            </a:r>
            <a:r>
              <a:rPr lang="en-IN" sz="3200" dirty="0">
                <a:solidFill>
                  <a:schemeClr val="bg1"/>
                </a:solidFill>
                <a:latin typeface="Times New Roman" panose="02020603050405020304" pitchFamily="18" charset="0"/>
                <a:cs typeface="Times New Roman" panose="02020603050405020304" pitchFamily="18" charset="0"/>
              </a:rPr>
              <a:t> smart phones, smart cards etc.,</a:t>
            </a:r>
          </a:p>
          <a:p>
            <a:pPr>
              <a:buFont typeface="Arial" pitchFamily="34" charset="0"/>
              <a:buChar char="•"/>
            </a:pPr>
            <a:r>
              <a:rPr lang="en-IN" sz="3200" b="1" i="1" u="sng" dirty="0">
                <a:solidFill>
                  <a:schemeClr val="bg1"/>
                </a:solidFill>
                <a:latin typeface="Times New Roman" panose="02020603050405020304" pitchFamily="18" charset="0"/>
                <a:cs typeface="Times New Roman" panose="02020603050405020304" pitchFamily="18" charset="0"/>
              </a:rPr>
              <a:t>Pads </a:t>
            </a:r>
            <a:r>
              <a:rPr lang="en-IN" sz="3200" b="1" dirty="0">
                <a:solidFill>
                  <a:schemeClr val="bg1"/>
                </a:solidFill>
                <a:latin typeface="Times New Roman" panose="02020603050405020304" pitchFamily="18" charset="0"/>
                <a:cs typeface="Times New Roman" panose="02020603050405020304" pitchFamily="18" charset="0"/>
              </a:rPr>
              <a:t>: </a:t>
            </a:r>
            <a:r>
              <a:rPr lang="en-IN" sz="3200" dirty="0">
                <a:solidFill>
                  <a:schemeClr val="bg1"/>
                </a:solidFill>
                <a:latin typeface="Times New Roman" panose="02020603050405020304" pitchFamily="18" charset="0"/>
                <a:cs typeface="Times New Roman" panose="02020603050405020304" pitchFamily="18" charset="0"/>
              </a:rPr>
              <a:t>hand-held decimetre-sized devices, </a:t>
            </a:r>
          </a:p>
          <a:p>
            <a:pPr>
              <a:buNone/>
            </a:pPr>
            <a:r>
              <a:rPr lang="en-IN" sz="3200" dirty="0">
                <a:solidFill>
                  <a:schemeClr val="bg1"/>
                </a:solidFill>
                <a:latin typeface="Times New Roman" panose="02020603050405020304" pitchFamily="18" charset="0"/>
                <a:cs typeface="Times New Roman" panose="02020603050405020304" pitchFamily="18" charset="0"/>
              </a:rPr>
              <a:t>    e.g., </a:t>
            </a:r>
            <a:r>
              <a:rPr lang="en-IN" sz="3200" dirty="0" smtClean="0">
                <a:solidFill>
                  <a:schemeClr val="bg1"/>
                </a:solidFill>
                <a:latin typeface="Times New Roman" panose="02020603050405020304" pitchFamily="18" charset="0"/>
                <a:cs typeface="Times New Roman" panose="02020603050405020304" pitchFamily="18" charset="0"/>
              </a:rPr>
              <a:t>laptops.</a:t>
            </a:r>
            <a:endParaRPr lang="en-IN" sz="3200" dirty="0">
              <a:solidFill>
                <a:schemeClr val="bg1"/>
              </a:solidFill>
              <a:latin typeface="Times New Roman" panose="02020603050405020304" pitchFamily="18" charset="0"/>
              <a:cs typeface="Times New Roman" panose="02020603050405020304" pitchFamily="18" charset="0"/>
            </a:endParaRPr>
          </a:p>
          <a:p>
            <a:pPr>
              <a:buFont typeface="Arial" pitchFamily="34" charset="0"/>
              <a:buChar char="•"/>
            </a:pPr>
            <a:r>
              <a:rPr lang="en-IN" sz="3200" b="1" i="1" u="sng" dirty="0">
                <a:solidFill>
                  <a:schemeClr val="bg1"/>
                </a:solidFill>
                <a:latin typeface="Times New Roman" panose="02020603050405020304" pitchFamily="18" charset="0"/>
                <a:cs typeface="Times New Roman" panose="02020603050405020304" pitchFamily="18" charset="0"/>
              </a:rPr>
              <a:t>Boards </a:t>
            </a:r>
            <a:r>
              <a:rPr lang="en-IN" sz="3200" b="1" dirty="0">
                <a:solidFill>
                  <a:schemeClr val="bg1"/>
                </a:solidFill>
                <a:latin typeface="Times New Roman" panose="02020603050405020304" pitchFamily="18" charset="0"/>
                <a:cs typeface="Times New Roman" panose="02020603050405020304" pitchFamily="18" charset="0"/>
              </a:rPr>
              <a:t>: </a:t>
            </a:r>
            <a:r>
              <a:rPr lang="en-IN" sz="3200" dirty="0">
                <a:solidFill>
                  <a:schemeClr val="bg1"/>
                </a:solidFill>
                <a:latin typeface="Times New Roman" panose="02020603050405020304" pitchFamily="18" charset="0"/>
                <a:cs typeface="Times New Roman" panose="02020603050405020304" pitchFamily="18" charset="0"/>
              </a:rPr>
              <a:t>meter sized interactive display devices, e.g., horizontal surface computers and vertical smart boards.</a:t>
            </a:r>
          </a:p>
        </p:txBody>
      </p:sp>
      <p:sp>
        <p:nvSpPr>
          <p:cNvPr id="3" name="Rectangle 2"/>
          <p:cNvSpPr/>
          <p:nvPr/>
        </p:nvSpPr>
        <p:spPr>
          <a:xfrm>
            <a:off x="520505" y="346389"/>
            <a:ext cx="5845880" cy="830997"/>
          </a:xfrm>
          <a:prstGeom prst="rect">
            <a:avLst/>
          </a:prstGeom>
        </p:spPr>
        <p:txBody>
          <a:bodyPr wrap="square">
            <a:spAutoFit/>
          </a:bodyPr>
          <a:lstStyle/>
          <a:p>
            <a:r>
              <a:rPr lang="en-IN" sz="4800" b="1" dirty="0">
                <a:solidFill>
                  <a:schemeClr val="bg1"/>
                </a:solidFill>
                <a:latin typeface="Times New Roman" panose="02020603050405020304" pitchFamily="18" charset="0"/>
                <a:cs typeface="Times New Roman" panose="02020603050405020304" pitchFamily="18" charset="0"/>
              </a:rPr>
              <a:t>Form factors</a:t>
            </a:r>
          </a:p>
        </p:txBody>
      </p:sp>
    </p:spTree>
    <p:extLst>
      <p:ext uri="{BB962C8B-B14F-4D97-AF65-F5344CB8AC3E}">
        <p14:creationId xmlns:p14="http://schemas.microsoft.com/office/powerpoint/2010/main" val="3038686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4420" y="444863"/>
            <a:ext cx="6800260" cy="707886"/>
          </a:xfrm>
          <a:prstGeom prst="rect">
            <a:avLst/>
          </a:prstGeom>
        </p:spPr>
        <p:txBody>
          <a:bodyPr wrap="none">
            <a:spAutoFit/>
          </a:bodyPr>
          <a:lstStyle/>
          <a:p>
            <a:pPr fontAlgn="base"/>
            <a:r>
              <a:rPr lang="en-IN" sz="4000" b="1" dirty="0">
                <a:solidFill>
                  <a:srgbClr val="333333"/>
                </a:solidFill>
                <a:latin typeface="Times New Roman" panose="02020603050405020304" pitchFamily="18" charset="0"/>
                <a:cs typeface="Times New Roman" panose="02020603050405020304" pitchFamily="18" charset="0"/>
              </a:rPr>
              <a:t>Smart Gadgets &amp; Devices List</a:t>
            </a:r>
            <a:endParaRPr lang="en-IN" sz="4000" b="1" i="0" dirty="0">
              <a:solidFill>
                <a:srgbClr val="333333"/>
              </a:solidFill>
              <a:effectLst/>
              <a:latin typeface="Times New Roman" panose="02020603050405020304" pitchFamily="18" charset="0"/>
              <a:cs typeface="Times New Roman" panose="02020603050405020304" pitchFamily="18" charset="0"/>
            </a:endParaRPr>
          </a:p>
        </p:txBody>
      </p:sp>
      <p:sp>
        <p:nvSpPr>
          <p:cNvPr id="3" name="Rectangle 2"/>
          <p:cNvSpPr/>
          <p:nvPr/>
        </p:nvSpPr>
        <p:spPr>
          <a:xfrm>
            <a:off x="1084420" y="1419889"/>
            <a:ext cx="8839200" cy="954107"/>
          </a:xfrm>
          <a:prstGeom prst="rect">
            <a:avLst/>
          </a:prstGeom>
        </p:spPr>
        <p:txBody>
          <a:bodyPr wrap="square">
            <a:spAutoFit/>
          </a:bodyPr>
          <a:lstStyle/>
          <a:p>
            <a:r>
              <a:rPr lang="en-IN" sz="2800" dirty="0">
                <a:solidFill>
                  <a:srgbClr val="333333"/>
                </a:solidFill>
                <a:latin typeface="Times New Roman" panose="02020603050405020304" pitchFamily="18" charset="0"/>
                <a:cs typeface="Times New Roman" panose="02020603050405020304" pitchFamily="18" charset="0"/>
              </a:rPr>
              <a:t>Everything is getting smarter around us. New range of smart devices are being released </a:t>
            </a:r>
            <a:r>
              <a:rPr lang="en-IN" sz="2800" dirty="0" smtClean="0">
                <a:solidFill>
                  <a:srgbClr val="333333"/>
                </a:solidFill>
                <a:latin typeface="Times New Roman" panose="02020603050405020304" pitchFamily="18" charset="0"/>
                <a:cs typeface="Times New Roman" panose="02020603050405020304" pitchFamily="18" charset="0"/>
              </a:rPr>
              <a:t>everyday.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675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5981" y="172219"/>
            <a:ext cx="10696135" cy="1815882"/>
          </a:xfrm>
          <a:prstGeom prst="rect">
            <a:avLst/>
          </a:prstGeom>
        </p:spPr>
        <p:txBody>
          <a:bodyPr wrap="square">
            <a:spAutoFit/>
          </a:bodyPr>
          <a:lstStyle/>
          <a:p>
            <a:pPr marL="457200" indent="-457200">
              <a:buFont typeface="Wingdings" panose="05000000000000000000" pitchFamily="2" charset="2"/>
              <a:buChar char="Ø"/>
            </a:pPr>
            <a:r>
              <a:rPr lang="en-IN" sz="2800" b="1" dirty="0">
                <a:solidFill>
                  <a:srgbClr val="333333"/>
                </a:solidFill>
                <a:latin typeface="Times New Roman" panose="02020603050405020304" pitchFamily="18" charset="0"/>
                <a:cs typeface="Times New Roman" panose="02020603050405020304" pitchFamily="18" charset="0"/>
              </a:rPr>
              <a:t>Smart helmet</a:t>
            </a:r>
            <a:r>
              <a:rPr lang="en-IN" sz="2800" dirty="0">
                <a:solidFill>
                  <a:srgbClr val="333333"/>
                </a:solidFill>
                <a:latin typeface="Times New Roman" panose="02020603050405020304" pitchFamily="18" charset="0"/>
                <a:cs typeface="Times New Roman" panose="02020603050405020304" pitchFamily="18" charset="0"/>
              </a:rPr>
              <a:t> – You can see in 360 degree view with the smart helmet, so you can see even from back of your head through the camera which displays the information on the screen. It also has hands free calling, music playing and GPS</a:t>
            </a:r>
            <a:endParaRPr lang="en-IN" sz="2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212" y="1988101"/>
            <a:ext cx="10185009" cy="4352925"/>
          </a:xfrm>
          <a:prstGeom prst="rect">
            <a:avLst/>
          </a:prstGeom>
        </p:spPr>
      </p:pic>
    </p:spTree>
    <p:extLst>
      <p:ext uri="{BB962C8B-B14F-4D97-AF65-F5344CB8AC3E}">
        <p14:creationId xmlns:p14="http://schemas.microsoft.com/office/powerpoint/2010/main" val="27785565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8184" y="350744"/>
            <a:ext cx="10330376" cy="1384995"/>
          </a:xfrm>
          <a:prstGeom prst="rect">
            <a:avLst/>
          </a:prstGeom>
        </p:spPr>
        <p:txBody>
          <a:bodyPr wrap="square">
            <a:spAutoFit/>
          </a:bodyPr>
          <a:lstStyle/>
          <a:p>
            <a:pPr marL="457200" indent="-457200" fontAlgn="base">
              <a:buFont typeface="Wingdings" panose="05000000000000000000" pitchFamily="2" charset="2"/>
              <a:buChar char="Ø"/>
            </a:pPr>
            <a:r>
              <a:rPr lang="en-IN" sz="2800" b="1" dirty="0">
                <a:solidFill>
                  <a:srgbClr val="333333"/>
                </a:solidFill>
                <a:latin typeface="Times New Roman" panose="02020603050405020304" pitchFamily="18" charset="0"/>
                <a:cs typeface="Times New Roman" panose="02020603050405020304" pitchFamily="18" charset="0"/>
              </a:rPr>
              <a:t>Smart home</a:t>
            </a:r>
            <a:r>
              <a:rPr lang="en-IN" sz="2800" dirty="0">
                <a:solidFill>
                  <a:srgbClr val="333333"/>
                </a:solidFill>
                <a:latin typeface="Times New Roman" panose="02020603050405020304" pitchFamily="18" charset="0"/>
                <a:cs typeface="Times New Roman" panose="02020603050405020304" pitchFamily="18" charset="0"/>
              </a:rPr>
              <a:t> – Control all the home appliances with voice commands, fan with motion detection technology, wireless charging of gadgets and a lot more.</a:t>
            </a:r>
            <a:endParaRPr lang="en-IN" sz="2800" b="0" i="0" dirty="0">
              <a:solidFill>
                <a:srgbClr val="333333"/>
              </a:solidFill>
              <a:effectLst/>
              <a:latin typeface="Times New Roman" panose="02020603050405020304" pitchFamily="18" charset="0"/>
              <a:cs typeface="Times New Roman" panose="02020603050405020304" pitchFamily="18" charset="0"/>
            </a:endParaRPr>
          </a:p>
        </p:txBody>
      </p:sp>
      <p:sp>
        <p:nvSpPr>
          <p:cNvPr id="3" name="AutoShape 2" descr="Image result for smart home"/>
          <p:cNvSpPr>
            <a:spLocks noChangeAspect="1" noChangeArrowheads="1"/>
          </p:cNvSpPr>
          <p:nvPr/>
        </p:nvSpPr>
        <p:spPr bwMode="auto">
          <a:xfrm>
            <a:off x="155575" y="-1790700"/>
            <a:ext cx="6657975" cy="3743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184" y="1819783"/>
            <a:ext cx="10639865" cy="4114800"/>
          </a:xfrm>
          <a:prstGeom prst="rect">
            <a:avLst/>
          </a:prstGeom>
        </p:spPr>
      </p:pic>
    </p:spTree>
    <p:extLst>
      <p:ext uri="{BB962C8B-B14F-4D97-AF65-F5344CB8AC3E}">
        <p14:creationId xmlns:p14="http://schemas.microsoft.com/office/powerpoint/2010/main" val="25946341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464</TotalTime>
  <Words>354</Words>
  <Application>Microsoft Office PowerPoint</Application>
  <PresentationFormat>Widescreen</PresentationFormat>
  <Paragraphs>86</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맑은 고딕</vt:lpstr>
      <vt:lpstr>Arial</vt:lpstr>
      <vt:lpstr>Times New Roman</vt:lpstr>
      <vt:lpstr>Trebuchet MS</vt:lpstr>
      <vt:lpstr>Tw Cen MT</vt:lpstr>
      <vt:lpstr>Wingdings</vt:lpstr>
      <vt:lpstr>Circuit</vt:lpstr>
      <vt:lpstr>PRESENTATION ON   SMART DEVICES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DEVICES</dc:title>
  <dc:creator>Lalit chouhan</dc:creator>
  <cp:lastModifiedBy>Lalit chouhan</cp:lastModifiedBy>
  <cp:revision>40</cp:revision>
  <dcterms:created xsi:type="dcterms:W3CDTF">2017-09-05T04:48:24Z</dcterms:created>
  <dcterms:modified xsi:type="dcterms:W3CDTF">2017-09-11T04:27:13Z</dcterms:modified>
</cp:coreProperties>
</file>