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1"/>
  </p:notesMasterIdLst>
  <p:sldIdLst>
    <p:sldId id="257" r:id="rId2"/>
    <p:sldId id="258" r:id="rId3"/>
    <p:sldId id="259" r:id="rId4"/>
    <p:sldId id="260" r:id="rId5"/>
    <p:sldId id="261" r:id="rId6"/>
    <p:sldId id="286" r:id="rId7"/>
    <p:sldId id="263" r:id="rId8"/>
    <p:sldId id="265" r:id="rId9"/>
    <p:sldId id="264" r:id="rId10"/>
    <p:sldId id="297" r:id="rId11"/>
    <p:sldId id="266" r:id="rId12"/>
    <p:sldId id="287" r:id="rId13"/>
    <p:sldId id="267" r:id="rId14"/>
    <p:sldId id="288" r:id="rId15"/>
    <p:sldId id="268" r:id="rId16"/>
    <p:sldId id="289" r:id="rId17"/>
    <p:sldId id="269" r:id="rId18"/>
    <p:sldId id="290" r:id="rId19"/>
    <p:sldId id="292" r:id="rId20"/>
    <p:sldId id="270" r:id="rId21"/>
    <p:sldId id="276" r:id="rId22"/>
    <p:sldId id="293" r:id="rId23"/>
    <p:sldId id="298" r:id="rId24"/>
    <p:sldId id="299" r:id="rId25"/>
    <p:sldId id="272" r:id="rId26"/>
    <p:sldId id="295" r:id="rId27"/>
    <p:sldId id="271" r:id="rId28"/>
    <p:sldId id="274" r:id="rId29"/>
    <p:sldId id="275" r:id="rId30"/>
    <p:sldId id="291" r:id="rId31"/>
    <p:sldId id="277" r:id="rId32"/>
    <p:sldId id="278" r:id="rId33"/>
    <p:sldId id="279" r:id="rId34"/>
    <p:sldId id="280" r:id="rId35"/>
    <p:sldId id="294" r:id="rId36"/>
    <p:sldId id="283" r:id="rId37"/>
    <p:sldId id="284" r:id="rId38"/>
    <p:sldId id="296" r:id="rId39"/>
    <p:sldId id="28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51A4A-93FA-46AB-9370-84018BA937B2}" type="datetimeFigureOut">
              <a:rPr lang="en-US" smtClean="0"/>
              <a:pPr/>
              <a:t>3/13/2024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FA1B7-EC09-499A-9373-1DFF6DD46544}" type="slidenum">
              <a:rPr lang="en-US" smtClean="0"/>
              <a:pPr/>
              <a:t>‹#›</a:t>
            </a:fld>
            <a:endParaRPr lang="en-US" dirty="0"/>
          </a:p>
        </p:txBody>
      </p:sp>
    </p:spTree>
    <p:extLst>
      <p:ext uri="{BB962C8B-B14F-4D97-AF65-F5344CB8AC3E}">
        <p14:creationId xmlns:p14="http://schemas.microsoft.com/office/powerpoint/2010/main" val="177536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E28990-8499-4FF3-9278-DC4116E5596D}" type="slidenum">
              <a:rPr lang="en-IN" smtClean="0"/>
              <a:pPr/>
              <a:t>1</a:t>
            </a:fld>
            <a:endParaRPr lang="en-IN" dirty="0"/>
          </a:p>
        </p:txBody>
      </p:sp>
      <p:sp>
        <p:nvSpPr>
          <p:cNvPr id="5" name="Header Placeholder 4"/>
          <p:cNvSpPr>
            <a:spLocks noGrp="1"/>
          </p:cNvSpPr>
          <p:nvPr>
            <p:ph type="hdr" sz="quarter" idx="11"/>
          </p:nvPr>
        </p:nvSpPr>
        <p:spPr/>
        <p:txBody>
          <a:bodyPr/>
          <a:lstStyle/>
          <a:p>
            <a:r>
              <a:rPr lang="en-IN" dirty="0"/>
              <a:t>AN EFFICIENT AND SECURE DATA STORAGE IN MOBILE CLOUD COMPUTING</a:t>
            </a:r>
          </a:p>
        </p:txBody>
      </p:sp>
    </p:spTree>
    <p:extLst>
      <p:ext uri="{BB962C8B-B14F-4D97-AF65-F5344CB8AC3E}">
        <p14:creationId xmlns:p14="http://schemas.microsoft.com/office/powerpoint/2010/main" val="155746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FA1B7-EC09-499A-9373-1DFF6DD46544}" type="slidenum">
              <a:rPr lang="en-US" smtClean="0"/>
              <a:pPr/>
              <a:t>6</a:t>
            </a:fld>
            <a:endParaRPr lang="en-US" dirty="0"/>
          </a:p>
        </p:txBody>
      </p:sp>
    </p:spTree>
    <p:extLst>
      <p:ext uri="{BB962C8B-B14F-4D97-AF65-F5344CB8AC3E}">
        <p14:creationId xmlns:p14="http://schemas.microsoft.com/office/powerpoint/2010/main" val="310559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FA1B7-EC09-499A-9373-1DFF6DD46544}" type="slidenum">
              <a:rPr lang="en-US" smtClean="0"/>
              <a:pPr/>
              <a:t>19</a:t>
            </a:fld>
            <a:endParaRPr lang="en-US" dirty="0"/>
          </a:p>
        </p:txBody>
      </p:sp>
    </p:spTree>
    <p:extLst>
      <p:ext uri="{BB962C8B-B14F-4D97-AF65-F5344CB8AC3E}">
        <p14:creationId xmlns:p14="http://schemas.microsoft.com/office/powerpoint/2010/main" val="307551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FA1B7-EC09-499A-9373-1DFF6DD46544}" type="slidenum">
              <a:rPr lang="en-US" smtClean="0"/>
              <a:pPr/>
              <a:t>22</a:t>
            </a:fld>
            <a:endParaRPr lang="en-US" dirty="0"/>
          </a:p>
        </p:txBody>
      </p:sp>
    </p:spTree>
    <p:extLst>
      <p:ext uri="{BB962C8B-B14F-4D97-AF65-F5344CB8AC3E}">
        <p14:creationId xmlns:p14="http://schemas.microsoft.com/office/powerpoint/2010/main" val="134821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BE 8th sem ISE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BE 8th sem ISE</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BE 8th sem ISE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BE 8th sem ISE</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BE 8th sem ISE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BE 8th sem ISE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BE 8th sem ISE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AFF05-02A9-4E88-BF8B-AF5D9BEF11D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ocs.opencv.org/3.1.0/d3/db4/tutorial_py_watershed.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T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133" y="1122363"/>
            <a:ext cx="9003323" cy="2387600"/>
          </a:xfrm>
        </p:spPr>
        <p:txBody>
          <a:bodyPr>
            <a:normAutofit/>
          </a:bodyPr>
          <a:lstStyle/>
          <a:p>
            <a:r>
              <a:rPr lang="en-US" sz="4000" dirty="0"/>
              <a:t>Amity University, Madhya Pradesh</a:t>
            </a:r>
            <a:br>
              <a:rPr lang="en-US" sz="4000" dirty="0"/>
            </a:br>
            <a:r>
              <a:rPr lang="en-US" sz="4000" dirty="0"/>
              <a:t>Brain Tumor Detection Using Honey Bee</a:t>
            </a:r>
            <a:endParaRPr lang="en-IN" sz="40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endParaRPr lang="en-IN"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r>
              <a:rPr lang="en-IN" dirty="0"/>
              <a:t>1</a:t>
            </a:r>
          </a:p>
        </p:txBody>
      </p:sp>
      <p:sp>
        <p:nvSpPr>
          <p:cNvPr id="9" name="Subtitle 4"/>
          <p:cNvSpPr>
            <a:spLocks noGrp="1"/>
          </p:cNvSpPr>
          <p:nvPr>
            <p:ph type="subTitle" idx="1"/>
          </p:nvPr>
        </p:nvSpPr>
        <p:spPr>
          <a:xfrm>
            <a:off x="5867400" y="5105400"/>
            <a:ext cx="3124200" cy="1143000"/>
          </a:xfrm>
        </p:spPr>
        <p:txBody>
          <a:bodyPr>
            <a:normAutofit/>
          </a:bodyPr>
          <a:lstStyle/>
          <a:p>
            <a:r>
              <a:rPr lang="en-IN" sz="1800" dirty="0"/>
              <a:t>Lalit Kumar Upadhyay</a:t>
            </a:r>
          </a:p>
          <a:p>
            <a:r>
              <a:rPr lang="en-IN" sz="1800" dirty="0">
                <a:solidFill>
                  <a:schemeClr val="tx1"/>
                </a:solidFill>
                <a:latin typeface="Times New Roman" pitchFamily="18" charset="0"/>
                <a:cs typeface="Times New Roman" pitchFamily="18" charset="0"/>
              </a:rPr>
              <a:t>A620145022001</a:t>
            </a:r>
          </a:p>
        </p:txBody>
      </p:sp>
      <p:sp>
        <p:nvSpPr>
          <p:cNvPr id="11" name="TextBox 10"/>
          <p:cNvSpPr txBox="1"/>
          <p:nvPr/>
        </p:nvSpPr>
        <p:spPr>
          <a:xfrm>
            <a:off x="304800" y="5029200"/>
            <a:ext cx="5181600"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Guide: Prof. </a:t>
            </a:r>
            <a:r>
              <a:rPr lang="en-US" b="1" dirty="0"/>
              <a:t>Dr. Vikas Thada</a:t>
            </a:r>
          </a:p>
          <a:p>
            <a:r>
              <a:rPr lang="en-US" dirty="0">
                <a:latin typeface="Times New Roman" pitchFamily="18" charset="0"/>
                <a:cs typeface="Times New Roman" pitchFamily="18" charset="0"/>
              </a:rPr>
              <a:t>-</a:t>
            </a:r>
          </a:p>
        </p:txBody>
      </p:sp>
      <p:pic>
        <p:nvPicPr>
          <p:cNvPr id="2" name="Picture 1">
            <a:extLst>
              <a:ext uri="{FF2B5EF4-FFF2-40B4-BE49-F238E27FC236}">
                <a16:creationId xmlns:a16="http://schemas.microsoft.com/office/drawing/2014/main" id="{2431BEB3-B4E6-7C25-3625-4A1614F0D782}"/>
              </a:ext>
            </a:extLst>
          </p:cNvPr>
          <p:cNvPicPr>
            <a:picLocks noChangeAspect="1"/>
          </p:cNvPicPr>
          <p:nvPr/>
        </p:nvPicPr>
        <p:blipFill>
          <a:blip r:embed="rId3">
            <a:lum/>
            <a:alphaModFix/>
          </a:blip>
          <a:srcRect/>
          <a:stretch>
            <a:fillRect/>
          </a:stretch>
        </p:blipFill>
        <p:spPr>
          <a:xfrm>
            <a:off x="4076100" y="550863"/>
            <a:ext cx="991800" cy="1143000"/>
          </a:xfrm>
          <a:prstGeom prst="rect">
            <a:avLst/>
          </a:prstGeom>
          <a:noFill/>
          <a:ln>
            <a:noFill/>
          </a:ln>
        </p:spPr>
      </p:pic>
    </p:spTree>
    <p:extLst>
      <p:ext uri="{BB962C8B-B14F-4D97-AF65-F5344CB8AC3E}">
        <p14:creationId xmlns:p14="http://schemas.microsoft.com/office/powerpoint/2010/main" val="329287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Noise Removal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33600"/>
            <a:ext cx="6237473" cy="3352800"/>
          </a:xfrm>
        </p:spPr>
      </p:pic>
      <p:sp>
        <p:nvSpPr>
          <p:cNvPr id="4" name="Date Placeholder 3"/>
          <p:cNvSpPr>
            <a:spLocks noGrp="1"/>
          </p:cNvSpPr>
          <p:nvPr>
            <p:ph type="dt" sz="half" idx="10"/>
          </p:nvPr>
        </p:nvSpPr>
        <p:spPr/>
        <p:txBody>
          <a:bodyPr/>
          <a:lstStyle/>
          <a:p>
            <a:r>
              <a:rPr lang="en-US"/>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10</a:t>
            </a:fld>
            <a:endParaRPr lang="en-US" dirty="0"/>
          </a:p>
        </p:txBody>
      </p:sp>
    </p:spTree>
    <p:extLst>
      <p:ext uri="{BB962C8B-B14F-4D97-AF65-F5344CB8AC3E}">
        <p14:creationId xmlns:p14="http://schemas.microsoft.com/office/powerpoint/2010/main" val="187635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t>Gaussian filter</a:t>
            </a:r>
          </a:p>
        </p:txBody>
      </p:sp>
      <p:sp>
        <p:nvSpPr>
          <p:cNvPr id="3" name="Content Placeholder 2"/>
          <p:cNvSpPr>
            <a:spLocks noGrp="1"/>
          </p:cNvSpPr>
          <p:nvPr>
            <p:ph idx="1"/>
          </p:nvPr>
        </p:nvSpPr>
        <p:spPr/>
        <p:txBody>
          <a:bodyPr>
            <a:normAutofit lnSpcReduction="10000"/>
          </a:bodyPr>
          <a:lstStyle/>
          <a:p>
            <a:r>
              <a:rPr lang="en-US" dirty="0"/>
              <a:t>In image processing, a </a:t>
            </a:r>
            <a:r>
              <a:rPr lang="en-US" b="1" dirty="0"/>
              <a:t>Gaussian blur</a:t>
            </a:r>
            <a:r>
              <a:rPr lang="en-US" dirty="0"/>
              <a:t> is the result of blurring an image by a Gaussian function.</a:t>
            </a:r>
          </a:p>
          <a:p>
            <a:r>
              <a:rPr lang="en-US" dirty="0"/>
              <a:t>We need to be very careful in choosing the </a:t>
            </a:r>
            <a:r>
              <a:rPr lang="en-US" b="1" dirty="0"/>
              <a:t>size of the kernel</a:t>
            </a:r>
            <a:r>
              <a:rPr lang="en-US" dirty="0"/>
              <a:t> and the </a:t>
            </a:r>
            <a:r>
              <a:rPr lang="en-US" b="1" dirty="0"/>
              <a:t>standard deviation</a:t>
            </a:r>
            <a:r>
              <a:rPr lang="en-US" dirty="0"/>
              <a:t> of the Gaussian distribution in x and y direction should be chosen carefully.</a:t>
            </a:r>
          </a:p>
          <a:p>
            <a:r>
              <a:rPr lang="en-US" dirty="0"/>
              <a:t>Gaussian blurring is highly effective in removing Gaussian noise from the image.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11</a:t>
            </a:fld>
            <a:endParaRPr lang="en-US" dirty="0"/>
          </a:p>
        </p:txBody>
      </p:sp>
    </p:spTree>
    <p:extLst>
      <p:ext uri="{BB962C8B-B14F-4D97-AF65-F5344CB8AC3E}">
        <p14:creationId xmlns:p14="http://schemas.microsoft.com/office/powerpoint/2010/main" val="106439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Gaussian Blur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981200"/>
            <a:ext cx="6717774" cy="3581400"/>
          </a:xfrm>
        </p:spPr>
      </p:pic>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12</a:t>
            </a:fld>
            <a:endParaRPr lang="en-US" dirty="0"/>
          </a:p>
        </p:txBody>
      </p:sp>
    </p:spTree>
    <p:extLst>
      <p:ext uri="{BB962C8B-B14F-4D97-AF65-F5344CB8AC3E}">
        <p14:creationId xmlns:p14="http://schemas.microsoft.com/office/powerpoint/2010/main" val="205627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 filter</a:t>
            </a:r>
          </a:p>
        </p:txBody>
      </p:sp>
      <p:sp>
        <p:nvSpPr>
          <p:cNvPr id="3" name="Content Placeholder 2"/>
          <p:cNvSpPr>
            <a:spLocks noGrp="1"/>
          </p:cNvSpPr>
          <p:nvPr>
            <p:ph idx="1"/>
          </p:nvPr>
        </p:nvSpPr>
        <p:spPr/>
        <p:txBody>
          <a:bodyPr/>
          <a:lstStyle/>
          <a:p>
            <a:r>
              <a:rPr lang="en-IN" dirty="0"/>
              <a:t>The </a:t>
            </a:r>
            <a:r>
              <a:rPr lang="en-IN" b="1" dirty="0"/>
              <a:t>median filter</a:t>
            </a:r>
            <a:r>
              <a:rPr lang="en-IN" dirty="0"/>
              <a:t> is a nonlinear digital filtering technique, often used to remove noise.</a:t>
            </a:r>
          </a:p>
          <a:p>
            <a:r>
              <a:rPr lang="en-IN" dirty="0"/>
              <a:t>It preserves edges while removing noise</a:t>
            </a:r>
          </a:p>
          <a:p>
            <a:r>
              <a:rPr lang="en-IN" dirty="0"/>
              <a:t>The main idea of the median filter is to run through the signal entry by entry, replacing each entry with the median of neighbouring entries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13</a:t>
            </a:fld>
            <a:endParaRPr lang="en-US" dirty="0"/>
          </a:p>
        </p:txBody>
      </p:sp>
    </p:spTree>
    <p:extLst>
      <p:ext uri="{BB962C8B-B14F-4D97-AF65-F5344CB8AC3E}">
        <p14:creationId xmlns:p14="http://schemas.microsoft.com/office/powerpoint/2010/main" val="246393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Blur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522" y="2167239"/>
            <a:ext cx="6492955" cy="3461544"/>
          </a:xfrm>
        </p:spPr>
      </p:pic>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14</a:t>
            </a:fld>
            <a:endParaRPr lang="en-US" dirty="0"/>
          </a:p>
        </p:txBody>
      </p:sp>
    </p:spTree>
    <p:extLst>
      <p:ext uri="{BB962C8B-B14F-4D97-AF65-F5344CB8AC3E}">
        <p14:creationId xmlns:p14="http://schemas.microsoft.com/office/powerpoint/2010/main" val="22939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Adaptive Median Filter</a:t>
            </a:r>
          </a:p>
        </p:txBody>
      </p:sp>
      <p:sp>
        <p:nvSpPr>
          <p:cNvPr id="3" name="Content Placeholder 2"/>
          <p:cNvSpPr>
            <a:spLocks noGrp="1"/>
          </p:cNvSpPr>
          <p:nvPr>
            <p:ph idx="1"/>
          </p:nvPr>
        </p:nvSpPr>
        <p:spPr/>
        <p:txBody>
          <a:bodyPr/>
          <a:lstStyle/>
          <a:p>
            <a:r>
              <a:rPr lang="en-IN" dirty="0"/>
              <a:t>The median is the middle value of all the pixels value in the neighbourhood.</a:t>
            </a:r>
          </a:p>
          <a:p>
            <a:r>
              <a:rPr lang="en-IN" dirty="0"/>
              <a:t>The value of centre pixel of the window is evaluated to verify if it’s an impulse.</a:t>
            </a:r>
          </a:p>
          <a:p>
            <a:r>
              <a:rPr lang="en-IN" dirty="0"/>
              <a:t>If it is identified as impulse, the value is replaced by the median value of the pixel in that window.</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15</a:t>
            </a:fld>
            <a:endParaRPr lang="en-US" dirty="0"/>
          </a:p>
        </p:txBody>
      </p:sp>
    </p:spTree>
    <p:extLst>
      <p:ext uri="{BB962C8B-B14F-4D97-AF65-F5344CB8AC3E}">
        <p14:creationId xmlns:p14="http://schemas.microsoft.com/office/powerpoint/2010/main" val="99286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Median Blur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345" y="1828800"/>
            <a:ext cx="4127985" cy="4038600"/>
          </a:xfrm>
        </p:spPr>
      </p:pic>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16</a:t>
            </a:fld>
            <a:endParaRPr lang="en-US" dirty="0"/>
          </a:p>
        </p:txBody>
      </p:sp>
    </p:spTree>
    <p:extLst>
      <p:ext uri="{BB962C8B-B14F-4D97-AF65-F5344CB8AC3E}">
        <p14:creationId xmlns:p14="http://schemas.microsoft.com/office/powerpoint/2010/main" val="59836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Bilateral Filter</a:t>
            </a:r>
          </a:p>
        </p:txBody>
      </p:sp>
      <p:sp>
        <p:nvSpPr>
          <p:cNvPr id="3" name="Content Placeholder 2"/>
          <p:cNvSpPr>
            <a:spLocks noGrp="1"/>
          </p:cNvSpPr>
          <p:nvPr>
            <p:ph idx="1"/>
          </p:nvPr>
        </p:nvSpPr>
        <p:spPr/>
        <p:txBody>
          <a:bodyPr>
            <a:normAutofit/>
          </a:bodyPr>
          <a:lstStyle/>
          <a:p>
            <a:r>
              <a:rPr lang="en-IN" sz="2800" dirty="0"/>
              <a:t>A </a:t>
            </a:r>
            <a:r>
              <a:rPr lang="en-IN" sz="2800" b="1" dirty="0"/>
              <a:t>bilateral filter</a:t>
            </a:r>
            <a:r>
              <a:rPr lang="en-IN" sz="2800" dirty="0"/>
              <a:t> is a non-linear, edge-preserving and noise reducing smoothing filter for images. </a:t>
            </a:r>
          </a:p>
          <a:p>
            <a:r>
              <a:rPr lang="en-IN" sz="2800" dirty="0"/>
              <a:t>The intensity value at each pixel in an image is replaced by a weighted average of intensity values from nearby pixels. This weight can be based on a Gaussian distribution.</a:t>
            </a:r>
          </a:p>
          <a:p>
            <a:r>
              <a:rPr lang="en-IN" sz="2800" dirty="0"/>
              <a:t>This preserves sharp edges by systematically looping through each pixel and adjusting weights to the adjacent pixels accordingly.</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17</a:t>
            </a:fld>
            <a:endParaRPr lang="en-US" dirty="0"/>
          </a:p>
        </p:txBody>
      </p:sp>
    </p:spTree>
    <p:extLst>
      <p:ext uri="{BB962C8B-B14F-4D97-AF65-F5344CB8AC3E}">
        <p14:creationId xmlns:p14="http://schemas.microsoft.com/office/powerpoint/2010/main" val="2716534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Bilateral Filter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09800"/>
            <a:ext cx="6426761" cy="3405981"/>
          </a:xfrm>
        </p:spPr>
      </p:pic>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18</a:t>
            </a:fld>
            <a:endParaRPr lang="en-US" dirty="0"/>
          </a:p>
        </p:txBody>
      </p:sp>
    </p:spTree>
    <p:extLst>
      <p:ext uri="{BB962C8B-B14F-4D97-AF65-F5344CB8AC3E}">
        <p14:creationId xmlns:p14="http://schemas.microsoft.com/office/powerpoint/2010/main" val="426129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93" y="990600"/>
            <a:ext cx="8229600" cy="1143000"/>
          </a:xfrm>
        </p:spPr>
        <p:txBody>
          <a:bodyPr>
            <a:normAutofit fontScale="90000"/>
          </a:bodyPr>
          <a:lstStyle/>
          <a:p>
            <a:r>
              <a:rPr lang="en-US" dirty="0"/>
              <a:t>Comparison of PSNR and RMSE for noise in MRI</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50681904"/>
              </p:ext>
            </p:extLst>
          </p:nvPr>
        </p:nvGraphicFramePr>
        <p:xfrm>
          <a:off x="587664" y="3048000"/>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Filters</a:t>
                      </a:r>
                    </a:p>
                  </a:txBody>
                  <a:tcPr/>
                </a:tc>
                <a:tc>
                  <a:txBody>
                    <a:bodyPr/>
                    <a:lstStyle/>
                    <a:p>
                      <a:r>
                        <a:rPr lang="en-US" dirty="0"/>
                        <a:t>PSNR</a:t>
                      </a:r>
                    </a:p>
                  </a:txBody>
                  <a:tcPr/>
                </a:tc>
                <a:tc>
                  <a:txBody>
                    <a:bodyPr/>
                    <a:lstStyle/>
                    <a:p>
                      <a:r>
                        <a:rPr lang="en-US" dirty="0"/>
                        <a:t>RMSE</a:t>
                      </a:r>
                    </a:p>
                  </a:txBody>
                  <a:tcPr/>
                </a:tc>
                <a:extLst>
                  <a:ext uri="{0D108BD9-81ED-4DB2-BD59-A6C34878D82A}">
                    <a16:rowId xmlns:a16="http://schemas.microsoft.com/office/drawing/2014/main" val="10000"/>
                  </a:ext>
                </a:extLst>
              </a:tr>
              <a:tr h="370840">
                <a:tc>
                  <a:txBody>
                    <a:bodyPr/>
                    <a:lstStyle/>
                    <a:p>
                      <a:r>
                        <a:rPr lang="en-US" dirty="0"/>
                        <a:t>Gaussian</a:t>
                      </a:r>
                      <a:r>
                        <a:rPr lang="en-US" baseline="0" dirty="0"/>
                        <a:t> Filter</a:t>
                      </a:r>
                      <a:endParaRPr lang="en-US" dirty="0"/>
                    </a:p>
                  </a:txBody>
                  <a:tcPr/>
                </a:tc>
                <a:tc>
                  <a:txBody>
                    <a:bodyPr/>
                    <a:lstStyle/>
                    <a:p>
                      <a:r>
                        <a:rPr lang="en-US" sz="1800" b="0" i="0" kern="1200" dirty="0">
                          <a:solidFill>
                            <a:schemeClr val="dk1"/>
                          </a:solidFill>
                          <a:effectLst/>
                          <a:latin typeface="+mn-lt"/>
                          <a:ea typeface="+mn-ea"/>
                          <a:cs typeface="+mn-cs"/>
                        </a:rPr>
                        <a:t>16.8259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1.3505e+003</a:t>
                      </a:r>
                      <a:endParaRPr lang="en-US" dirty="0"/>
                    </a:p>
                  </a:txBody>
                  <a:tcPr/>
                </a:tc>
                <a:extLst>
                  <a:ext uri="{0D108BD9-81ED-4DB2-BD59-A6C34878D82A}">
                    <a16:rowId xmlns:a16="http://schemas.microsoft.com/office/drawing/2014/main" val="10001"/>
                  </a:ext>
                </a:extLst>
              </a:tr>
              <a:tr h="370840">
                <a:tc>
                  <a:txBody>
                    <a:bodyPr/>
                    <a:lstStyle/>
                    <a:p>
                      <a:r>
                        <a:rPr lang="en-US" dirty="0"/>
                        <a:t>Median</a:t>
                      </a:r>
                    </a:p>
                  </a:txBody>
                  <a:tcPr/>
                </a:tc>
                <a:tc>
                  <a:txBody>
                    <a:bodyPr/>
                    <a:lstStyle/>
                    <a:p>
                      <a:r>
                        <a:rPr lang="en-US" sz="1800" b="0" i="0" kern="1200" dirty="0">
                          <a:solidFill>
                            <a:schemeClr val="dk1"/>
                          </a:solidFill>
                          <a:effectLst/>
                          <a:latin typeface="+mn-lt"/>
                          <a:ea typeface="+mn-ea"/>
                          <a:cs typeface="+mn-cs"/>
                        </a:rPr>
                        <a:t>9.5131+2.7288i</a:t>
                      </a:r>
                      <a:endParaRPr lang="en-US" dirty="0"/>
                    </a:p>
                  </a:txBody>
                  <a:tcPr/>
                </a:tc>
                <a:tc>
                  <a:txBody>
                    <a:bodyPr/>
                    <a:lstStyle/>
                    <a:p>
                      <a:r>
                        <a:rPr lang="en-US" sz="1800" b="0" i="0" kern="1200" dirty="0">
                          <a:solidFill>
                            <a:schemeClr val="dk1"/>
                          </a:solidFill>
                          <a:effectLst/>
                          <a:latin typeface="+mn-lt"/>
                          <a:ea typeface="+mn-ea"/>
                          <a:cs typeface="+mn-cs"/>
                        </a:rPr>
                        <a:t>-1.1391</a:t>
                      </a:r>
                      <a:endParaRPr lang="en-US" dirty="0"/>
                    </a:p>
                  </a:txBody>
                  <a:tcPr/>
                </a:tc>
                <a:extLst>
                  <a:ext uri="{0D108BD9-81ED-4DB2-BD59-A6C34878D82A}">
                    <a16:rowId xmlns:a16="http://schemas.microsoft.com/office/drawing/2014/main" val="10002"/>
                  </a:ext>
                </a:extLst>
              </a:tr>
              <a:tr h="370840">
                <a:tc>
                  <a:txBody>
                    <a:bodyPr/>
                    <a:lstStyle/>
                    <a:p>
                      <a:r>
                        <a:rPr lang="en-US" dirty="0"/>
                        <a:t>Adaptive Median</a:t>
                      </a:r>
                    </a:p>
                  </a:txBody>
                  <a:tcPr/>
                </a:tc>
                <a:tc>
                  <a:txBody>
                    <a:bodyPr/>
                    <a:lstStyle/>
                    <a:p>
                      <a:r>
                        <a:rPr lang="en-US" dirty="0"/>
                        <a:t>17.0226+4.0931i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1.3400e+003</a:t>
                      </a:r>
                      <a:endParaRPr lang="en-US" dirty="0"/>
                    </a:p>
                  </a:txBody>
                  <a:tcPr/>
                </a:tc>
                <a:extLst>
                  <a:ext uri="{0D108BD9-81ED-4DB2-BD59-A6C34878D82A}">
                    <a16:rowId xmlns:a16="http://schemas.microsoft.com/office/drawing/2014/main" val="10003"/>
                  </a:ext>
                </a:extLst>
              </a:tr>
              <a:tr h="370840">
                <a:tc>
                  <a:txBody>
                    <a:bodyPr/>
                    <a:lstStyle/>
                    <a:p>
                      <a:r>
                        <a:rPr lang="en-US" dirty="0"/>
                        <a:t>Bilateral</a:t>
                      </a:r>
                    </a:p>
                  </a:txBody>
                  <a:tcPr/>
                </a:tc>
                <a:tc>
                  <a:txBody>
                    <a:bodyPr/>
                    <a:lstStyle/>
                    <a:p>
                      <a:r>
                        <a:rPr lang="en-US" sz="1800" b="0" i="0" kern="1200" dirty="0">
                          <a:solidFill>
                            <a:schemeClr val="dk1"/>
                          </a:solidFill>
                          <a:effectLst/>
                          <a:latin typeface="+mn-lt"/>
                          <a:ea typeface="+mn-ea"/>
                          <a:cs typeface="+mn-cs"/>
                        </a:rPr>
                        <a:t>18.5085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1.3505e+003</a:t>
                      </a:r>
                      <a:endParaRPr lang="en-US" dirty="0"/>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19</a:t>
            </a:fld>
            <a:endParaRPr lang="en-US" dirty="0"/>
          </a:p>
        </p:txBody>
      </p:sp>
    </p:spTree>
    <p:extLst>
      <p:ext uri="{BB962C8B-B14F-4D97-AF65-F5344CB8AC3E}">
        <p14:creationId xmlns:p14="http://schemas.microsoft.com/office/powerpoint/2010/main" val="384809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Formulation</a:t>
            </a:r>
            <a:endParaRPr lang="en-IN" dirty="0"/>
          </a:p>
        </p:txBody>
      </p:sp>
      <p:sp>
        <p:nvSpPr>
          <p:cNvPr id="3" name="Content Placeholder 2"/>
          <p:cNvSpPr>
            <a:spLocks noGrp="1"/>
          </p:cNvSpPr>
          <p:nvPr>
            <p:ph idx="1"/>
          </p:nvPr>
        </p:nvSpPr>
        <p:spPr/>
        <p:txBody>
          <a:bodyPr/>
          <a:lstStyle/>
          <a:p>
            <a:r>
              <a:rPr lang="en-US" dirty="0"/>
              <a:t>Detect the tumor using morphological operation and honey bee algorithm with Fuzzy C-means (FCM) clustering. </a:t>
            </a: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a:t>
            </a:fld>
            <a:endParaRPr lang="en-US" dirty="0"/>
          </a:p>
        </p:txBody>
      </p:sp>
    </p:spTree>
    <p:extLst>
      <p:ext uri="{BB962C8B-B14F-4D97-AF65-F5344CB8AC3E}">
        <p14:creationId xmlns:p14="http://schemas.microsoft.com/office/powerpoint/2010/main" val="3457061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Processing</a:t>
            </a:r>
          </a:p>
        </p:txBody>
      </p:sp>
      <p:sp>
        <p:nvSpPr>
          <p:cNvPr id="3" name="Content Placeholder 2"/>
          <p:cNvSpPr>
            <a:spLocks noGrp="1"/>
          </p:cNvSpPr>
          <p:nvPr>
            <p:ph idx="1"/>
          </p:nvPr>
        </p:nvSpPr>
        <p:spPr/>
        <p:txBody>
          <a:bodyPr/>
          <a:lstStyle/>
          <a:p>
            <a:r>
              <a:rPr lang="en-IN" dirty="0"/>
              <a:t>The segmentation of an image involves the division or separation of the image into regions of similar attribute. </a:t>
            </a:r>
          </a:p>
          <a:p>
            <a:r>
              <a:rPr lang="en-IN" dirty="0"/>
              <a:t>The ultimate aim in a large number of image processing applications is to extract important features from the image data.</a:t>
            </a:r>
          </a:p>
          <a:p>
            <a:r>
              <a:rPr lang="en-IN" dirty="0"/>
              <a:t>Here FCM and Artificial Bee Algorithms are used respectively.</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20</a:t>
            </a:fld>
            <a:endParaRPr lang="en-US" dirty="0"/>
          </a:p>
        </p:txBody>
      </p:sp>
    </p:spTree>
    <p:extLst>
      <p:ext uri="{BB962C8B-B14F-4D97-AF65-F5344CB8AC3E}">
        <p14:creationId xmlns:p14="http://schemas.microsoft.com/office/powerpoint/2010/main" val="30215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Processing</a:t>
            </a:r>
          </a:p>
        </p:txBody>
      </p:sp>
      <p:sp>
        <p:nvSpPr>
          <p:cNvPr id="3" name="Content Placeholder 2"/>
          <p:cNvSpPr>
            <a:spLocks noGrp="1"/>
          </p:cNvSpPr>
          <p:nvPr>
            <p:ph idx="1"/>
          </p:nvPr>
        </p:nvSpPr>
        <p:spPr/>
        <p:txBody>
          <a:bodyPr/>
          <a:lstStyle/>
          <a:p>
            <a:pPr marL="0" indent="0">
              <a:buNone/>
            </a:pP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21</a:t>
            </a:fld>
            <a:endParaRPr lang="en-US" dirty="0"/>
          </a:p>
        </p:txBody>
      </p:sp>
      <p:pic>
        <p:nvPicPr>
          <p:cNvPr id="7" name="Picture 6"/>
          <p:cNvPicPr>
            <a:picLocks noChangeAspect="1"/>
          </p:cNvPicPr>
          <p:nvPr/>
        </p:nvPicPr>
        <p:blipFill>
          <a:blip r:embed="rId2"/>
          <a:stretch>
            <a:fillRect/>
          </a:stretch>
        </p:blipFill>
        <p:spPr>
          <a:xfrm>
            <a:off x="457200" y="2262905"/>
            <a:ext cx="8077200" cy="2647950"/>
          </a:xfrm>
          <a:prstGeom prst="rect">
            <a:avLst/>
          </a:prstGeom>
        </p:spPr>
      </p:pic>
    </p:spTree>
    <p:extLst>
      <p:ext uri="{BB962C8B-B14F-4D97-AF65-F5344CB8AC3E}">
        <p14:creationId xmlns:p14="http://schemas.microsoft.com/office/powerpoint/2010/main" val="292165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71343565"/>
              </p:ext>
            </p:extLst>
          </p:nvPr>
        </p:nvGraphicFramePr>
        <p:xfrm>
          <a:off x="494841" y="1209680"/>
          <a:ext cx="8229600" cy="4851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Fuzzy</a:t>
                      </a:r>
                      <a:r>
                        <a:rPr lang="en-US" baseline="0" dirty="0"/>
                        <a:t> C-means Clustering</a:t>
                      </a:r>
                      <a:endParaRPr lang="en-US" dirty="0"/>
                    </a:p>
                  </a:txBody>
                  <a:tcPr/>
                </a:tc>
                <a:tc>
                  <a:txBody>
                    <a:bodyPr/>
                    <a:lstStyle/>
                    <a:p>
                      <a:r>
                        <a:rPr lang="en-US" dirty="0"/>
                        <a:t>K-Means Clustering</a:t>
                      </a:r>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effectLst/>
                          <a:latin typeface="+mn-lt"/>
                          <a:ea typeface="+mn-ea"/>
                          <a:cs typeface="+mn-cs"/>
                        </a:rPr>
                        <a:t>1.</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In fuzzy clustering, each point has a probability of belonging to each cluster.</a:t>
                      </a:r>
                      <a:endParaRPr lang="en-US" dirty="0"/>
                    </a:p>
                  </a:txBody>
                  <a:tcPr/>
                </a:tc>
                <a:tc>
                  <a:txBody>
                    <a:bodyPr/>
                    <a:lstStyle/>
                    <a:p>
                      <a:r>
                        <a:rPr lang="en-US" sz="1800" b="0" i="0" kern="1200" dirty="0">
                          <a:solidFill>
                            <a:schemeClr val="dk1"/>
                          </a:solidFill>
                          <a:effectLst/>
                          <a:latin typeface="+mn-lt"/>
                          <a:ea typeface="+mn-ea"/>
                          <a:cs typeface="+mn-cs"/>
                        </a:rPr>
                        <a:t>1. Each point completely belongs to just one cluster  in the traditional k-means.</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2. Fuzzy k-means specifically tries to deal with the problem where points are somewhat in between centers or otherwise ambiguous by replacing distance with probability.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2. Fuzzy k-means uses a weighted centroid based on those probabilities.</a:t>
                      </a:r>
                    </a:p>
                    <a:p>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 The resulting clusters are best analyzed as probabilistic distributions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 The resulting clusters are best analyzed as a hard assignment of labels.</a:t>
                      </a:r>
                    </a:p>
                    <a:p>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4. With regards to performance, the FCM therefore needs to perform k (i.e. number of clusters) multiplications for each point, for each dimension hence it is slow. (full inverse-distance weighting).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4. K means has to perform only k multiplications , hence is faster (distance calculation).</a:t>
                      </a:r>
                    </a:p>
                    <a:p>
                      <a:endParaRPr lang="en-US" dirty="0"/>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22</a:t>
            </a:fld>
            <a:endParaRPr lang="en-US" dirty="0"/>
          </a:p>
        </p:txBody>
      </p:sp>
    </p:spTree>
    <p:extLst>
      <p:ext uri="{BB962C8B-B14F-4D97-AF65-F5344CB8AC3E}">
        <p14:creationId xmlns:p14="http://schemas.microsoft.com/office/powerpoint/2010/main" val="149372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K-means</a:t>
            </a:r>
          </a:p>
        </p:txBody>
      </p:sp>
      <p:sp>
        <p:nvSpPr>
          <p:cNvPr id="3" name="Content Placeholder 2"/>
          <p:cNvSpPr>
            <a:spLocks noGrp="1"/>
          </p:cNvSpPr>
          <p:nvPr>
            <p:ph idx="1"/>
          </p:nvPr>
        </p:nvSpPr>
        <p:spPr/>
        <p:txBody>
          <a:bodyPr>
            <a:normAutofit/>
          </a:bodyPr>
          <a:lstStyle/>
          <a:p>
            <a:r>
              <a:rPr lang="en-US" sz="2400" dirty="0"/>
              <a:t>Clustering algorithm can be used to monitor the students' academic performance. Based on the students' score they are grouped into different </a:t>
            </a:r>
            <a:r>
              <a:rPr lang="en-US" sz="2400" i="1" dirty="0"/>
              <a:t>k</a:t>
            </a:r>
            <a:r>
              <a:rPr lang="en-US" sz="2400" dirty="0"/>
              <a:t>-means clustering, in particular when using heuristics such as Lloyd's algorithm, is rather easy to implement and apply even on large data sets. </a:t>
            </a:r>
          </a:p>
          <a:p>
            <a:r>
              <a:rPr lang="en-US" sz="2400" dirty="0"/>
              <a:t>As such, it has been successfully used in various topics, including market segmentation, computer vision, geostatistics, astronomy and agriculture. It often is used as a preprocessing step for other algorithms, for example to find a starting configuration</a:t>
            </a:r>
            <a:endParaRPr lang="en-US" sz="2200"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23</a:t>
            </a:fld>
            <a:endParaRPr lang="en-US" dirty="0"/>
          </a:p>
        </p:txBody>
      </p:sp>
    </p:spTree>
    <p:extLst>
      <p:ext uri="{BB962C8B-B14F-4D97-AF65-F5344CB8AC3E}">
        <p14:creationId xmlns:p14="http://schemas.microsoft.com/office/powerpoint/2010/main" val="218512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FCM</a:t>
            </a:r>
          </a:p>
        </p:txBody>
      </p:sp>
      <p:sp>
        <p:nvSpPr>
          <p:cNvPr id="3" name="Content Placeholder 2"/>
          <p:cNvSpPr>
            <a:spLocks noGrp="1"/>
          </p:cNvSpPr>
          <p:nvPr>
            <p:ph idx="1"/>
          </p:nvPr>
        </p:nvSpPr>
        <p:spPr/>
        <p:txBody>
          <a:bodyPr>
            <a:normAutofit fontScale="85000" lnSpcReduction="10000"/>
          </a:bodyPr>
          <a:lstStyle/>
          <a:p>
            <a:r>
              <a:rPr lang="en-US" dirty="0"/>
              <a:t>Clustering problems have applications in biology, medicine, psychology, economics, and many other disciplines.</a:t>
            </a:r>
          </a:p>
          <a:p>
            <a:r>
              <a:rPr lang="en-US" dirty="0"/>
              <a:t>In the field of bioinformatics, clustering is used as a pattern recognition technique to analyze gene expression data from microarrays or other technology.</a:t>
            </a:r>
          </a:p>
          <a:p>
            <a:r>
              <a:rPr lang="en-US" dirty="0"/>
              <a:t>Fuzzy c-means has been a very important tool for image processing in clustering objects in an image.</a:t>
            </a:r>
          </a:p>
          <a:p>
            <a:r>
              <a:rPr lang="en-US" dirty="0"/>
              <a:t>In marketing, customers can be grouped into fuzzy clusters based on their needs, brand choices, psycho-graphic profiles, or other marketing </a:t>
            </a:r>
            <a:r>
              <a:rPr lang="en-US"/>
              <a:t>related partitions.</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24</a:t>
            </a:fld>
            <a:endParaRPr lang="en-US" dirty="0"/>
          </a:p>
        </p:txBody>
      </p:sp>
    </p:spTree>
    <p:extLst>
      <p:ext uri="{BB962C8B-B14F-4D97-AF65-F5344CB8AC3E}">
        <p14:creationId xmlns:p14="http://schemas.microsoft.com/office/powerpoint/2010/main" val="162827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FCM</a:t>
            </a:r>
          </a:p>
        </p:txBody>
      </p:sp>
      <p:sp>
        <p:nvSpPr>
          <p:cNvPr id="3" name="Content Placeholder 2"/>
          <p:cNvSpPr>
            <a:spLocks noGrp="1"/>
          </p:cNvSpPr>
          <p:nvPr>
            <p:ph idx="1"/>
          </p:nvPr>
        </p:nvSpPr>
        <p:spPr/>
        <p:txBody>
          <a:bodyPr/>
          <a:lstStyle/>
          <a:p>
            <a:r>
              <a:rPr lang="en-IN" dirty="0"/>
              <a:t>Among the numerous algorithms proposed for brain MR image segmentation, the popular one is Fuzzy C-means (FCM) algorithm.</a:t>
            </a:r>
          </a:p>
          <a:p>
            <a:r>
              <a:rPr lang="en-IN" dirty="0"/>
              <a:t>FCM is an unsupervised clustering algorithm that outperforms the other clustering algorithms in terms of computational complexity and accuracy of segmentation. </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25</a:t>
            </a:fld>
            <a:endParaRPr lang="en-US" dirty="0"/>
          </a:p>
        </p:txBody>
      </p:sp>
    </p:spTree>
    <p:extLst>
      <p:ext uri="{BB962C8B-B14F-4D97-AF65-F5344CB8AC3E}">
        <p14:creationId xmlns:p14="http://schemas.microsoft.com/office/powerpoint/2010/main" val="3623878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FCM Algorithm</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474643" y="1171575"/>
            <a:ext cx="8229600" cy="5184775"/>
          </a:xfrm>
          <a:prstGeom prst="rect">
            <a:avLst/>
          </a:prstGeom>
        </p:spPr>
      </p:pic>
    </p:spTree>
    <p:extLst>
      <p:ext uri="{BB962C8B-B14F-4D97-AF65-F5344CB8AC3E}">
        <p14:creationId xmlns:p14="http://schemas.microsoft.com/office/powerpoint/2010/main" val="293067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Bee Algorithm?</a:t>
            </a:r>
          </a:p>
        </p:txBody>
      </p:sp>
      <p:sp>
        <p:nvSpPr>
          <p:cNvPr id="3" name="Content Placeholder 2"/>
          <p:cNvSpPr>
            <a:spLocks noGrp="1"/>
          </p:cNvSpPr>
          <p:nvPr>
            <p:ph idx="1"/>
          </p:nvPr>
        </p:nvSpPr>
        <p:spPr/>
        <p:txBody>
          <a:bodyPr>
            <a:noAutofit/>
          </a:bodyPr>
          <a:lstStyle/>
          <a:p>
            <a:r>
              <a:rPr lang="en-IN" sz="2400" dirty="0"/>
              <a:t>MR images always contain a significant amount of noise caused by operator, equipment, and the environment.</a:t>
            </a:r>
          </a:p>
          <a:p>
            <a:r>
              <a:rPr lang="en-IN" sz="2400" dirty="0"/>
              <a:t> This leads to serious inaccuracies in the segmentation as any changes in pixels intensity such as noise, significantly affect the clustering results. One way to improve accuracy of the results is to use optimization method.</a:t>
            </a:r>
          </a:p>
          <a:p>
            <a:r>
              <a:rPr lang="en-IN" sz="2400" dirty="0"/>
              <a:t>Optimization is a technique used to seek values for a set of parameters that maximize or minimize objective functions subject to certain constraints. Artificial Bee Colony algorithm is a novel optimization algorithm inspired by the natural behaviour of honey bees in their search process for the best food sources.</a:t>
            </a:r>
          </a:p>
          <a:p>
            <a:endParaRPr lang="en-IN" sz="2400"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27</a:t>
            </a:fld>
            <a:endParaRPr lang="en-US" dirty="0"/>
          </a:p>
        </p:txBody>
      </p:sp>
    </p:spTree>
    <p:extLst>
      <p:ext uri="{BB962C8B-B14F-4D97-AF65-F5344CB8AC3E}">
        <p14:creationId xmlns:p14="http://schemas.microsoft.com/office/powerpoint/2010/main" val="2739844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 ALGORITHM</a:t>
            </a: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28</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569" y="1600200"/>
            <a:ext cx="7388862" cy="4525963"/>
          </a:xfrm>
        </p:spPr>
      </p:pic>
    </p:spTree>
    <p:extLst>
      <p:ext uri="{BB962C8B-B14F-4D97-AF65-F5344CB8AC3E}">
        <p14:creationId xmlns:p14="http://schemas.microsoft.com/office/powerpoint/2010/main" val="1398121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ABC along with FCM</a:t>
            </a:r>
          </a:p>
        </p:txBody>
      </p:sp>
      <p:sp>
        <p:nvSpPr>
          <p:cNvPr id="3" name="Content Placeholder 2"/>
          <p:cNvSpPr>
            <a:spLocks noGrp="1"/>
          </p:cNvSpPr>
          <p:nvPr>
            <p:ph idx="1"/>
          </p:nvPr>
        </p:nvSpPr>
        <p:spPr/>
        <p:txBody>
          <a:bodyPr/>
          <a:lstStyle/>
          <a:p>
            <a:pPr marL="0" indent="0">
              <a:buNone/>
            </a:pP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98364"/>
            <a:ext cx="4114799" cy="4757986"/>
          </a:xfrm>
          <a:prstGeom prst="rect">
            <a:avLst/>
          </a:prstGeom>
        </p:spPr>
      </p:pic>
    </p:spTree>
    <p:extLst>
      <p:ext uri="{BB962C8B-B14F-4D97-AF65-F5344CB8AC3E}">
        <p14:creationId xmlns:p14="http://schemas.microsoft.com/office/powerpoint/2010/main" val="312955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p>
        </p:txBody>
      </p:sp>
      <p:sp>
        <p:nvSpPr>
          <p:cNvPr id="3" name="Content Placeholder 2"/>
          <p:cNvSpPr>
            <a:spLocks noGrp="1"/>
          </p:cNvSpPr>
          <p:nvPr>
            <p:ph idx="1"/>
          </p:nvPr>
        </p:nvSpPr>
        <p:spPr/>
        <p:txBody>
          <a:bodyPr>
            <a:normAutofit fontScale="92500" lnSpcReduction="10000"/>
          </a:bodyPr>
          <a:lstStyle/>
          <a:p>
            <a:r>
              <a:rPr lang="en-IN" sz="3000" dirty="0"/>
              <a:t>Traditionally, segmentation of brain MRI images is processed manually by radiologists. However, manual segmentation is high time consumption and cause unavoidable mistakes</a:t>
            </a:r>
          </a:p>
          <a:p>
            <a:r>
              <a:rPr lang="en-IN" sz="3000" dirty="0"/>
              <a:t>To sort out these problems, researchers proposed various segmentation methods based on thresholding , boundary detection, region growing , and clustering.</a:t>
            </a:r>
          </a:p>
          <a:p>
            <a:pPr lvl="0"/>
            <a:r>
              <a:rPr lang="en-IN" sz="3000" dirty="0"/>
              <a:t>Achieving  accurate results using honey bee algorithm with FCM is the main aim of the project.</a:t>
            </a:r>
            <a:r>
              <a:rPr lang="en-IN" dirty="0"/>
              <a:t> </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a:t>
            </a:fld>
            <a:endParaRPr lang="en-US" dirty="0"/>
          </a:p>
        </p:txBody>
      </p:sp>
    </p:spTree>
    <p:extLst>
      <p:ext uri="{BB962C8B-B14F-4D97-AF65-F5344CB8AC3E}">
        <p14:creationId xmlns:p14="http://schemas.microsoft.com/office/powerpoint/2010/main" val="354907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After FCM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30</a:t>
            </a:fld>
            <a:endParaRPr lang="en-US" dirty="0"/>
          </a:p>
        </p:txBody>
      </p:sp>
    </p:spTree>
    <p:extLst>
      <p:ext uri="{BB962C8B-B14F-4D97-AF65-F5344CB8AC3E}">
        <p14:creationId xmlns:p14="http://schemas.microsoft.com/office/powerpoint/2010/main" val="1656669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After ABC</a:t>
            </a:r>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31</a:t>
            </a:fld>
            <a:endParaRPr lang="en-US" dirty="0"/>
          </a:p>
        </p:txBody>
      </p:sp>
      <p:pic>
        <p:nvPicPr>
          <p:cNvPr id="7" name="Picture 6"/>
          <p:cNvPicPr>
            <a:picLocks noChangeAspect="1"/>
          </p:cNvPicPr>
          <p:nvPr/>
        </p:nvPicPr>
        <p:blipFill>
          <a:blip r:embed="rId2"/>
          <a:stretch>
            <a:fillRect/>
          </a:stretch>
        </p:blipFill>
        <p:spPr>
          <a:xfrm>
            <a:off x="2321858" y="1628660"/>
            <a:ext cx="4231342" cy="4263642"/>
          </a:xfrm>
          <a:prstGeom prst="rect">
            <a:avLst/>
          </a:prstGeom>
        </p:spPr>
      </p:pic>
    </p:spTree>
    <p:extLst>
      <p:ext uri="{BB962C8B-B14F-4D97-AF65-F5344CB8AC3E}">
        <p14:creationId xmlns:p14="http://schemas.microsoft.com/office/powerpoint/2010/main" val="4006480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Post-Processing</a:t>
            </a:r>
          </a:p>
        </p:txBody>
      </p:sp>
      <p:sp>
        <p:nvSpPr>
          <p:cNvPr id="3" name="Content Placeholder 2"/>
          <p:cNvSpPr>
            <a:spLocks noGrp="1"/>
          </p:cNvSpPr>
          <p:nvPr>
            <p:ph idx="1"/>
          </p:nvPr>
        </p:nvSpPr>
        <p:spPr/>
        <p:txBody>
          <a:bodyPr/>
          <a:lstStyle/>
          <a:p>
            <a:r>
              <a:rPr lang="en-IN" dirty="0"/>
              <a:t>After segmentation, </a:t>
            </a:r>
            <a:r>
              <a:rPr lang="en-IN" dirty="0" err="1"/>
              <a:t>tumor</a:t>
            </a:r>
            <a:r>
              <a:rPr lang="en-IN" dirty="0"/>
              <a:t> extraction process is carried out. Firstly, segmented image is filtered if it includes a great amount of noise. </a:t>
            </a:r>
          </a:p>
          <a:p>
            <a:r>
              <a:rPr lang="en-IN" dirty="0" err="1"/>
              <a:t>Gray</a:t>
            </a:r>
            <a:r>
              <a:rPr lang="en-IN" dirty="0"/>
              <a:t> level thresholding is employed to convert that image to the binary image.</a:t>
            </a:r>
          </a:p>
          <a:p>
            <a:r>
              <a:rPr lang="en-IN" dirty="0"/>
              <a:t>Watershed of the image is retrieved to extract the </a:t>
            </a:r>
            <a:r>
              <a:rPr lang="en-IN" dirty="0" err="1"/>
              <a:t>tumor</a:t>
            </a:r>
            <a:r>
              <a:rPr lang="en-IN" dirty="0"/>
              <a:t> from the segmented image.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32</a:t>
            </a:fld>
            <a:endParaRPr lang="en-US" dirty="0"/>
          </a:p>
        </p:txBody>
      </p:sp>
    </p:spTree>
    <p:extLst>
      <p:ext uri="{BB962C8B-B14F-4D97-AF65-F5344CB8AC3E}">
        <p14:creationId xmlns:p14="http://schemas.microsoft.com/office/powerpoint/2010/main" val="336266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Watershed Algorithm</a:t>
            </a:r>
          </a:p>
        </p:txBody>
      </p:sp>
      <p:sp>
        <p:nvSpPr>
          <p:cNvPr id="3" name="Content Placeholder 2"/>
          <p:cNvSpPr>
            <a:spLocks noGrp="1"/>
          </p:cNvSpPr>
          <p:nvPr>
            <p:ph idx="1"/>
          </p:nvPr>
        </p:nvSpPr>
        <p:spPr/>
        <p:txBody>
          <a:bodyPr/>
          <a:lstStyle/>
          <a:p>
            <a:r>
              <a:rPr lang="en-IN" dirty="0"/>
              <a:t>The term watershed refers to a ridge that divides areas drained by different river systems. A catchment basin is the geographical area draining into a river or reservoir.</a:t>
            </a:r>
          </a:p>
          <a:p>
            <a:pPr marL="0" indent="0">
              <a:buNone/>
            </a:pP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33</a:t>
            </a:fld>
            <a:endParaRPr lang="en-US" dirty="0"/>
          </a:p>
        </p:txBody>
      </p:sp>
    </p:spTree>
    <p:extLst>
      <p:ext uri="{BB962C8B-B14F-4D97-AF65-F5344CB8AC3E}">
        <p14:creationId xmlns:p14="http://schemas.microsoft.com/office/powerpoint/2010/main" val="2130483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stretch>
            <a:fillRect/>
          </a:stretch>
        </p:blipFill>
        <p:spPr>
          <a:xfrm>
            <a:off x="1701188" y="846138"/>
            <a:ext cx="5317934" cy="2669026"/>
          </a:xfrm>
          <a:prstGeom prst="rect">
            <a:avLst/>
          </a:prstGeom>
        </p:spPr>
      </p:pic>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34</a:t>
            </a:fld>
            <a:endParaRPr lang="en-US" dirty="0"/>
          </a:p>
        </p:txBody>
      </p:sp>
      <p:pic>
        <p:nvPicPr>
          <p:cNvPr id="7" name="Picture 6"/>
          <p:cNvPicPr>
            <a:picLocks noChangeAspect="1"/>
          </p:cNvPicPr>
          <p:nvPr/>
        </p:nvPicPr>
        <p:blipFill>
          <a:blip r:embed="rId3"/>
          <a:stretch>
            <a:fillRect/>
          </a:stretch>
        </p:blipFill>
        <p:spPr>
          <a:xfrm>
            <a:off x="1676400" y="3667998"/>
            <a:ext cx="5268358" cy="2688352"/>
          </a:xfrm>
          <a:prstGeom prst="rect">
            <a:avLst/>
          </a:prstGeom>
        </p:spPr>
      </p:pic>
    </p:spTree>
    <p:extLst>
      <p:ext uri="{BB962C8B-B14F-4D97-AF65-F5344CB8AC3E}">
        <p14:creationId xmlns:p14="http://schemas.microsoft.com/office/powerpoint/2010/main" val="3635191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dirty="0"/>
              <a:t>In pre-processing, Gaussian, Median, Adaptive Median and Bilateral filters were analyzed and compared. Both visual and numerical results indicate that Bilateral filter outperforms the others.</a:t>
            </a:r>
          </a:p>
          <a:p>
            <a:r>
              <a:rPr lang="en-US" dirty="0"/>
              <a:t>Initially, the enhanced MRI image was run on FCM. The output of which was run on ABC. The visual results showed that the combination of the two algorithms gave better results.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35</a:t>
            </a:fld>
            <a:endParaRPr lang="en-US" dirty="0"/>
          </a:p>
        </p:txBody>
      </p:sp>
    </p:spTree>
    <p:extLst>
      <p:ext uri="{BB962C8B-B14F-4D97-AF65-F5344CB8AC3E}">
        <p14:creationId xmlns:p14="http://schemas.microsoft.com/office/powerpoint/2010/main" val="3390838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Source</a:t>
            </a:r>
          </a:p>
        </p:txBody>
      </p:sp>
      <p:sp>
        <p:nvSpPr>
          <p:cNvPr id="3" name="Content Placeholder 2"/>
          <p:cNvSpPr>
            <a:spLocks noGrp="1"/>
          </p:cNvSpPr>
          <p:nvPr>
            <p:ph idx="1"/>
          </p:nvPr>
        </p:nvSpPr>
        <p:spPr/>
        <p:txBody>
          <a:bodyPr/>
          <a:lstStyle/>
          <a:p>
            <a:r>
              <a:rPr lang="en-US" dirty="0"/>
              <a:t>http://www.oasis-brains.org/app/action/BundleAction/bundle/OAS1_CROSS</a:t>
            </a:r>
          </a:p>
          <a:p>
            <a:r>
              <a:rPr lang="en-IN" dirty="0"/>
              <a:t>http://www.medinfo.cs.ucy.ac.cy/index.php/downloads/datasets</a:t>
            </a:r>
          </a:p>
          <a:p>
            <a:pPr marL="0" indent="0">
              <a:buNone/>
            </a:pPr>
            <a:endParaRPr lang="en-IN" dirty="0"/>
          </a:p>
          <a:p>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36</a:t>
            </a:fld>
            <a:endParaRPr lang="en-US" dirty="0"/>
          </a:p>
        </p:txBody>
      </p:sp>
    </p:spTree>
    <p:extLst>
      <p:ext uri="{BB962C8B-B14F-4D97-AF65-F5344CB8AC3E}">
        <p14:creationId xmlns:p14="http://schemas.microsoft.com/office/powerpoint/2010/main" val="4059596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endParaRPr lang="en-IN" dirty="0"/>
          </a:p>
        </p:txBody>
      </p:sp>
      <p:sp>
        <p:nvSpPr>
          <p:cNvPr id="3" name="Content Placeholder 2"/>
          <p:cNvSpPr>
            <a:spLocks noGrp="1"/>
          </p:cNvSpPr>
          <p:nvPr>
            <p:ph idx="1"/>
          </p:nvPr>
        </p:nvSpPr>
        <p:spPr/>
        <p:txBody>
          <a:bodyPr>
            <a:noAutofit/>
          </a:bodyPr>
          <a:lstStyle/>
          <a:p>
            <a:r>
              <a:rPr lang="en-US" sz="2200" dirty="0"/>
              <a:t>[1] </a:t>
            </a:r>
            <a:r>
              <a:rPr lang="en-US" sz="2200" dirty="0" err="1"/>
              <a:t>Karaboga</a:t>
            </a:r>
            <a:r>
              <a:rPr lang="en-US" sz="2200" dirty="0"/>
              <a:t> D. An Idea Based On Honey Bee Swarm For Numerical Optimization, Technical Report-TR06, </a:t>
            </a:r>
            <a:r>
              <a:rPr lang="en-US" sz="2200" dirty="0" err="1"/>
              <a:t>Erciyes</a:t>
            </a:r>
            <a:r>
              <a:rPr lang="en-US" sz="2200" dirty="0"/>
              <a:t> university, Engineering Faculty, Computer Engineering Department, 2005. </a:t>
            </a:r>
          </a:p>
          <a:p>
            <a:r>
              <a:rPr lang="en-US" sz="2200" dirty="0"/>
              <a:t>[2]  </a:t>
            </a:r>
            <a:r>
              <a:rPr lang="en-US" sz="2200" dirty="0" err="1"/>
              <a:t>Dervis</a:t>
            </a:r>
            <a:r>
              <a:rPr lang="en-US" sz="2200" dirty="0"/>
              <a:t> </a:t>
            </a:r>
            <a:r>
              <a:rPr lang="en-US" sz="2200" dirty="0" err="1"/>
              <a:t>Karaboga</a:t>
            </a:r>
            <a:r>
              <a:rPr lang="en-US" sz="2200" dirty="0"/>
              <a:t> and </a:t>
            </a:r>
            <a:r>
              <a:rPr lang="en-US" sz="2200" dirty="0" err="1"/>
              <a:t>Celal</a:t>
            </a:r>
            <a:r>
              <a:rPr lang="en-US" sz="2200" dirty="0"/>
              <a:t> </a:t>
            </a:r>
            <a:r>
              <a:rPr lang="en-US" sz="2200" dirty="0" err="1"/>
              <a:t>Ozturk</a:t>
            </a:r>
            <a:r>
              <a:rPr lang="en-US" sz="2200" dirty="0"/>
              <a:t>,”Fuzzy Clustering with Artificial Bee Colony Algorithm”, Scientific Research and Essays, Vol 5.</a:t>
            </a:r>
          </a:p>
          <a:p>
            <a:r>
              <a:rPr lang="en-US" sz="2200" dirty="0"/>
              <a:t>[3] </a:t>
            </a:r>
            <a:r>
              <a:rPr lang="en-US" sz="2200" b="1" dirty="0"/>
              <a:t> </a:t>
            </a:r>
            <a:r>
              <a:rPr lang="en-US" sz="2200" dirty="0"/>
              <a:t>T. </a:t>
            </a:r>
            <a:r>
              <a:rPr lang="en-US" sz="2200" dirty="0" err="1"/>
              <a:t>Logeswari</a:t>
            </a:r>
            <a:r>
              <a:rPr lang="en-US" sz="2200" dirty="0"/>
              <a:t> and M. </a:t>
            </a:r>
            <a:r>
              <a:rPr lang="en-US" sz="2200" dirty="0" err="1"/>
              <a:t>Karnan</a:t>
            </a:r>
            <a:r>
              <a:rPr lang="en-US" sz="2200" dirty="0"/>
              <a:t>, An improved implementation of brain tumor detection using segmentation based on soft computing, International Journal of Computer Theory and Engineering, Vol. 2, No. 4, August, 2010. </a:t>
            </a:r>
          </a:p>
          <a:p>
            <a:r>
              <a:rPr lang="en-US" sz="2200" dirty="0"/>
              <a:t>[4] E. </a:t>
            </a:r>
            <a:r>
              <a:rPr lang="en-US" sz="2200" dirty="0" err="1"/>
              <a:t>Bonabeau</a:t>
            </a:r>
            <a:r>
              <a:rPr lang="en-US" sz="2200" dirty="0"/>
              <a:t>, M. </a:t>
            </a:r>
            <a:r>
              <a:rPr lang="en-US" sz="2200" dirty="0" err="1"/>
              <a:t>Dorigo</a:t>
            </a:r>
            <a:r>
              <a:rPr lang="en-US" sz="2200" dirty="0"/>
              <a:t>, G. </a:t>
            </a:r>
            <a:r>
              <a:rPr lang="en-US" sz="2200" dirty="0" err="1"/>
              <a:t>Theraulaz</a:t>
            </a:r>
            <a:r>
              <a:rPr lang="en-US" sz="2200" dirty="0"/>
              <a:t>, “Swarm intelligence: From Natural to Artificial Systems” New York, </a:t>
            </a:r>
            <a:r>
              <a:rPr lang="en-US" sz="2200" dirty="0" err="1"/>
              <a:t>NY:Oxford</a:t>
            </a:r>
            <a:r>
              <a:rPr lang="en-US" sz="2200" dirty="0"/>
              <a:t> University Press, 1999</a:t>
            </a:r>
          </a:p>
          <a:p>
            <a:endParaRPr lang="en-IN" sz="1800" dirty="0"/>
          </a:p>
          <a:p>
            <a:endParaRPr lang="en-IN" sz="1800"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37</a:t>
            </a:fld>
            <a:endParaRPr lang="en-US" dirty="0"/>
          </a:p>
        </p:txBody>
      </p:sp>
    </p:spTree>
    <p:extLst>
      <p:ext uri="{BB962C8B-B14F-4D97-AF65-F5344CB8AC3E}">
        <p14:creationId xmlns:p14="http://schemas.microsoft.com/office/powerpoint/2010/main" val="2695453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r>
              <a:rPr lang="en-US" dirty="0"/>
              <a:t>[5] </a:t>
            </a:r>
            <a:r>
              <a:rPr lang="en-US" dirty="0" err="1"/>
              <a:t>Emrah</a:t>
            </a:r>
            <a:r>
              <a:rPr lang="en-US" dirty="0"/>
              <a:t> </a:t>
            </a:r>
            <a:r>
              <a:rPr lang="en-US" dirty="0" err="1"/>
              <a:t>Hancer</a:t>
            </a:r>
            <a:r>
              <a:rPr lang="en-US" dirty="0"/>
              <a:t>, </a:t>
            </a:r>
            <a:r>
              <a:rPr lang="en-US" dirty="0" err="1"/>
              <a:t>Celal</a:t>
            </a:r>
            <a:r>
              <a:rPr lang="en-US" dirty="0"/>
              <a:t> </a:t>
            </a:r>
            <a:r>
              <a:rPr lang="en-US" dirty="0" err="1"/>
              <a:t>Ozturk</a:t>
            </a:r>
            <a:r>
              <a:rPr lang="en-US" dirty="0"/>
              <a:t> and </a:t>
            </a:r>
            <a:r>
              <a:rPr lang="en-US" dirty="0" err="1"/>
              <a:t>Dervis</a:t>
            </a:r>
            <a:r>
              <a:rPr lang="en-US" dirty="0"/>
              <a:t> </a:t>
            </a:r>
            <a:r>
              <a:rPr lang="en-US" dirty="0" err="1"/>
              <a:t>Karaboga</a:t>
            </a:r>
            <a:r>
              <a:rPr lang="en-US" dirty="0"/>
              <a:t> “Extraction of brain tumor from MRI images with artificial bee colony segmentation methodology” Department of Computer Engineering, </a:t>
            </a:r>
            <a:r>
              <a:rPr lang="en-US" dirty="0" err="1"/>
              <a:t>Erciyes</a:t>
            </a:r>
            <a:r>
              <a:rPr lang="en-US" dirty="0"/>
              <a:t> University, Turkey. </a:t>
            </a:r>
          </a:p>
          <a:p>
            <a:r>
              <a:rPr lang="en-US" dirty="0"/>
              <a:t>[6] </a:t>
            </a:r>
            <a:r>
              <a:rPr lang="en-US" dirty="0" err="1"/>
              <a:t>Bahriye</a:t>
            </a:r>
            <a:r>
              <a:rPr lang="en-US" dirty="0"/>
              <a:t>, A. and D. </a:t>
            </a:r>
            <a:r>
              <a:rPr lang="en-US" dirty="0" err="1"/>
              <a:t>Karaboga</a:t>
            </a:r>
            <a:r>
              <a:rPr lang="en-US" dirty="0"/>
              <a:t>, 2012. A modified artificial bee colony algorithm for real-Parameter optimization. Int. J. Inform. Sci., 192: 120-142. DOI: 10.1016/j.ins.2010.07.015 </a:t>
            </a:r>
          </a:p>
          <a:p>
            <a:r>
              <a:rPr lang="en-US" dirty="0"/>
              <a:t>[7] http://docs.opencv.org/2.4/modules/imgproc/doc/filtering.html</a:t>
            </a:r>
          </a:p>
          <a:p>
            <a:r>
              <a:rPr lang="en-US" dirty="0"/>
              <a:t>[8] </a:t>
            </a:r>
            <a:r>
              <a:rPr lang="en-US" u="sng" dirty="0">
                <a:hlinkClick r:id="rId2"/>
              </a:rPr>
              <a:t>http://docs.opencv.org/3.1.0/d3/db4/tutorial_py_watershed.html</a:t>
            </a:r>
            <a:endParaRPr lang="en-US" dirty="0"/>
          </a:p>
          <a:p>
            <a:r>
              <a:rPr lang="en-US" dirty="0"/>
              <a:t>[9]  </a:t>
            </a:r>
            <a:r>
              <a:rPr lang="en-US" dirty="0" err="1"/>
              <a:t>Anam</a:t>
            </a:r>
            <a:r>
              <a:rPr lang="en-US" dirty="0"/>
              <a:t> </a:t>
            </a:r>
            <a:r>
              <a:rPr lang="en-US" dirty="0" err="1"/>
              <a:t>Mustaqeem</a:t>
            </a:r>
            <a:r>
              <a:rPr lang="en-US" dirty="0"/>
              <a:t> ,Ali </a:t>
            </a:r>
            <a:r>
              <a:rPr lang="en-US" dirty="0" err="1"/>
              <a:t>Javed</a:t>
            </a:r>
            <a:r>
              <a:rPr lang="en-US" dirty="0"/>
              <a:t>, </a:t>
            </a:r>
            <a:r>
              <a:rPr lang="en-US" dirty="0" err="1"/>
              <a:t>Tehseen</a:t>
            </a:r>
            <a:r>
              <a:rPr lang="en-US" dirty="0"/>
              <a:t> Fatima, An Efficient Brain Tumor Detection Algorithm Using Watershed &amp; Thresholding Based Segmentation, I.J. Image, Graphics and Signal Processing, 2012, 10, 34-39 Published Online September 2012 in MECS</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38</a:t>
            </a:fld>
            <a:endParaRPr lang="en-US" dirty="0"/>
          </a:p>
        </p:txBody>
      </p:sp>
    </p:spTree>
    <p:extLst>
      <p:ext uri="{BB962C8B-B14F-4D97-AF65-F5344CB8AC3E}">
        <p14:creationId xmlns:p14="http://schemas.microsoft.com/office/powerpoint/2010/main" val="2214339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IN" sz="6600" b="1" dirty="0"/>
          </a:p>
          <a:p>
            <a:pPr marL="0" indent="0" algn="ctr">
              <a:buNone/>
            </a:pPr>
            <a:r>
              <a:rPr lang="en-IN" sz="6600" b="1" dirty="0"/>
              <a:t>Thank you</a:t>
            </a: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39</a:t>
            </a:fld>
            <a:endParaRPr lang="en-US" dirty="0"/>
          </a:p>
        </p:txBody>
      </p:sp>
    </p:spTree>
    <p:extLst>
      <p:ext uri="{BB962C8B-B14F-4D97-AF65-F5344CB8AC3E}">
        <p14:creationId xmlns:p14="http://schemas.microsoft.com/office/powerpoint/2010/main" val="111798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brain </a:t>
            </a:r>
            <a:r>
              <a:rPr lang="en-IN" b="1" dirty="0" err="1"/>
              <a:t>tumor</a:t>
            </a:r>
            <a:r>
              <a:rPr lang="en-IN" b="1" dirty="0"/>
              <a:t>?</a:t>
            </a:r>
          </a:p>
        </p:txBody>
      </p:sp>
      <p:sp>
        <p:nvSpPr>
          <p:cNvPr id="3" name="Content Placeholder 2"/>
          <p:cNvSpPr>
            <a:spLocks noGrp="1"/>
          </p:cNvSpPr>
          <p:nvPr>
            <p:ph idx="1"/>
          </p:nvPr>
        </p:nvSpPr>
        <p:spPr/>
        <p:txBody>
          <a:bodyPr/>
          <a:lstStyle/>
          <a:p>
            <a:r>
              <a:rPr lang="en-IN" dirty="0"/>
              <a:t>A </a:t>
            </a:r>
            <a:r>
              <a:rPr lang="en-IN" b="1" dirty="0"/>
              <a:t>brain </a:t>
            </a:r>
            <a:r>
              <a:rPr lang="en-IN" b="1" dirty="0" err="1"/>
              <a:t>tumor</a:t>
            </a:r>
            <a:r>
              <a:rPr lang="en-IN" dirty="0"/>
              <a:t> or </a:t>
            </a:r>
            <a:r>
              <a:rPr lang="en-IN" b="1" dirty="0"/>
              <a:t>intracranial neoplasm</a:t>
            </a:r>
            <a:r>
              <a:rPr lang="en-IN" dirty="0"/>
              <a:t> occurs when abnormal cells form within the brain.</a:t>
            </a:r>
          </a:p>
          <a:p>
            <a:r>
              <a:rPr lang="en-IN" dirty="0"/>
              <a:t>There are two main types of </a:t>
            </a:r>
            <a:r>
              <a:rPr lang="en-IN" dirty="0" err="1"/>
              <a:t>tumors</a:t>
            </a:r>
            <a:r>
              <a:rPr lang="en-IN" dirty="0"/>
              <a:t>: </a:t>
            </a:r>
          </a:p>
          <a:p>
            <a:pPr marL="514350" indent="-514350">
              <a:buAutoNum type="arabicParenR"/>
            </a:pPr>
            <a:r>
              <a:rPr lang="en-IN" dirty="0"/>
              <a:t>Malignant </a:t>
            </a:r>
            <a:r>
              <a:rPr lang="en-IN" dirty="0" err="1"/>
              <a:t>tumors</a:t>
            </a:r>
            <a:r>
              <a:rPr lang="en-IN" dirty="0"/>
              <a:t>(Cancerous </a:t>
            </a:r>
            <a:r>
              <a:rPr lang="en-IN" dirty="0" err="1"/>
              <a:t>tumors</a:t>
            </a:r>
            <a:r>
              <a:rPr lang="en-IN" dirty="0"/>
              <a:t>)</a:t>
            </a:r>
          </a:p>
          <a:p>
            <a:pPr marL="514350" indent="-514350">
              <a:buAutoNum type="arabicParenR"/>
            </a:pPr>
            <a:r>
              <a:rPr lang="en-IN" dirty="0"/>
              <a:t>Benign </a:t>
            </a:r>
            <a:r>
              <a:rPr lang="en-IN" dirty="0" err="1"/>
              <a:t>tumors</a:t>
            </a:r>
            <a:r>
              <a:rPr lang="en-IN" dirty="0"/>
              <a: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4</a:t>
            </a:fld>
            <a:endParaRPr lang="en-US" dirty="0"/>
          </a:p>
        </p:txBody>
      </p:sp>
    </p:spTree>
    <p:extLst>
      <p:ext uri="{BB962C8B-B14F-4D97-AF65-F5344CB8AC3E}">
        <p14:creationId xmlns:p14="http://schemas.microsoft.com/office/powerpoint/2010/main" val="103180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ltLang="en-US" b="1" dirty="0"/>
              <a:t>Diagnosis of brain tumors</a:t>
            </a:r>
            <a:endParaRPr lang="en-IN" b="1" dirty="0"/>
          </a:p>
        </p:txBody>
      </p:sp>
      <p:sp>
        <p:nvSpPr>
          <p:cNvPr id="3" name="Content Placeholder 2"/>
          <p:cNvSpPr>
            <a:spLocks noGrp="1"/>
          </p:cNvSpPr>
          <p:nvPr>
            <p:ph idx="1"/>
          </p:nvPr>
        </p:nvSpPr>
        <p:spPr/>
        <p:txBody>
          <a:bodyPr>
            <a:normAutofit/>
          </a:bodyPr>
          <a:lstStyle/>
          <a:p>
            <a:r>
              <a:rPr lang="fi-FI" altLang="en-US" sz="2800" dirty="0"/>
              <a:t>Diagnostic tools include: patient history, a brain scan, CT scan, MRI. </a:t>
            </a:r>
          </a:p>
          <a:p>
            <a:r>
              <a:rPr lang="fi-FI" altLang="en-US" sz="2800" dirty="0"/>
              <a:t>MRI provides a much greater contrast between the different soft tissues of the body than computed tomography (CT)</a:t>
            </a:r>
            <a:endParaRPr lang="en-IN" sz="2800"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5</a:t>
            </a:fld>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46" y="3869662"/>
            <a:ext cx="4400550" cy="285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8042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MRI Brain Images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151584"/>
            <a:ext cx="3549111" cy="3529845"/>
          </a:xfrm>
          <a:prstGeom prst="rect">
            <a:avLst/>
          </a:prstGeom>
        </p:spPr>
      </p:pic>
      <p:pic>
        <p:nvPicPr>
          <p:cNvPr id="11" name="Content Placeholder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8498" y="2156825"/>
            <a:ext cx="3524604" cy="3524604"/>
          </a:xfrm>
        </p:spPr>
      </p:pic>
      <p:sp>
        <p:nvSpPr>
          <p:cNvPr id="12" name="TextBox 11"/>
          <p:cNvSpPr txBox="1"/>
          <p:nvPr/>
        </p:nvSpPr>
        <p:spPr>
          <a:xfrm>
            <a:off x="828498" y="1632996"/>
            <a:ext cx="3438702" cy="369332"/>
          </a:xfrm>
          <a:prstGeom prst="rect">
            <a:avLst/>
          </a:prstGeom>
          <a:noFill/>
        </p:spPr>
        <p:txBody>
          <a:bodyPr wrap="square" rtlCol="0">
            <a:spAutoFit/>
          </a:bodyPr>
          <a:lstStyle/>
          <a:p>
            <a:pPr algn="ctr"/>
            <a:r>
              <a:rPr lang="en-US" dirty="0"/>
              <a:t>Without Tumor</a:t>
            </a:r>
          </a:p>
        </p:txBody>
      </p:sp>
      <p:sp>
        <p:nvSpPr>
          <p:cNvPr id="13" name="TextBox 12"/>
          <p:cNvSpPr txBox="1"/>
          <p:nvPr/>
        </p:nvSpPr>
        <p:spPr>
          <a:xfrm>
            <a:off x="4800600" y="1555086"/>
            <a:ext cx="3549111" cy="369332"/>
          </a:xfrm>
          <a:prstGeom prst="rect">
            <a:avLst/>
          </a:prstGeom>
          <a:noFill/>
        </p:spPr>
        <p:txBody>
          <a:bodyPr wrap="square" rtlCol="0">
            <a:spAutoFit/>
          </a:bodyPr>
          <a:lstStyle/>
          <a:p>
            <a:pPr algn="ctr"/>
            <a:r>
              <a:rPr lang="en-US" dirty="0"/>
              <a:t>With Tumor</a:t>
            </a:r>
          </a:p>
        </p:txBody>
      </p:sp>
    </p:spTree>
    <p:extLst>
      <p:ext uri="{BB962C8B-B14F-4D97-AF65-F5344CB8AC3E}">
        <p14:creationId xmlns:p14="http://schemas.microsoft.com/office/powerpoint/2010/main" val="421801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 followed</a:t>
            </a:r>
          </a:p>
        </p:txBody>
      </p:sp>
      <p:sp>
        <p:nvSpPr>
          <p:cNvPr id="3" name="Content Placeholder 2"/>
          <p:cNvSpPr>
            <a:spLocks noGrp="1"/>
          </p:cNvSpPr>
          <p:nvPr>
            <p:ph idx="1"/>
          </p:nvPr>
        </p:nvSpPr>
        <p:spPr/>
        <p:txBody>
          <a:bodyPr>
            <a:normAutofit/>
          </a:bodyPr>
          <a:lstStyle/>
          <a:p>
            <a:r>
              <a:rPr lang="en-IN" b="1" u="sng" dirty="0"/>
              <a:t>Pre-processing</a:t>
            </a:r>
          </a:p>
          <a:p>
            <a:pPr marL="0" indent="0">
              <a:buNone/>
            </a:pPr>
            <a:r>
              <a:rPr lang="en-IN" dirty="0"/>
              <a:t>    </a:t>
            </a:r>
            <a:r>
              <a:rPr lang="en-IN" sz="2800" dirty="0"/>
              <a:t>Enhancement of the original image </a:t>
            </a:r>
          </a:p>
          <a:p>
            <a:r>
              <a:rPr lang="en-IN" b="1" u="sng" dirty="0"/>
              <a:t>Processing</a:t>
            </a:r>
            <a:endParaRPr lang="en-IN" b="1" dirty="0"/>
          </a:p>
          <a:p>
            <a:pPr marL="0" indent="0">
              <a:buNone/>
            </a:pPr>
            <a:r>
              <a:rPr lang="en-IN" dirty="0"/>
              <a:t>    </a:t>
            </a:r>
            <a:r>
              <a:rPr lang="en-IN" sz="3000" dirty="0"/>
              <a:t>Segmentation with honey bee and FCM based                   image clustering method</a:t>
            </a:r>
            <a:endParaRPr lang="en-IN" u="sng" dirty="0"/>
          </a:p>
          <a:p>
            <a:r>
              <a:rPr lang="en-IN" b="1" u="sng" dirty="0"/>
              <a:t>Post-processing</a:t>
            </a:r>
          </a:p>
          <a:p>
            <a:pPr marL="0" indent="0">
              <a:buNone/>
            </a:pPr>
            <a:r>
              <a:rPr lang="en-IN" dirty="0"/>
              <a:t>    </a:t>
            </a:r>
            <a:r>
              <a:rPr lang="en-IN" sz="2800" dirty="0"/>
              <a:t>Extraction of brain tumour</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7</a:t>
            </a:fld>
            <a:endParaRPr lang="en-US" dirty="0"/>
          </a:p>
        </p:txBody>
      </p:sp>
    </p:spTree>
    <p:extLst>
      <p:ext uri="{BB962C8B-B14F-4D97-AF65-F5344CB8AC3E}">
        <p14:creationId xmlns:p14="http://schemas.microsoft.com/office/powerpoint/2010/main" val="417137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Flow</a:t>
            </a:r>
          </a:p>
        </p:txBody>
      </p:sp>
      <p:sp>
        <p:nvSpPr>
          <p:cNvPr id="3" name="Content Placeholder 2"/>
          <p:cNvSpPr>
            <a:spLocks noGrp="1"/>
          </p:cNvSpPr>
          <p:nvPr>
            <p:ph idx="1"/>
          </p:nvPr>
        </p:nvSpPr>
        <p:spPr>
          <a:xfrm>
            <a:off x="264405" y="1131094"/>
            <a:ext cx="8250945" cy="4358879"/>
          </a:xfrm>
        </p:spPr>
        <p:txBody>
          <a:bodyPr/>
          <a:lstStyle/>
          <a:p>
            <a:endParaRPr lang="en-US" dirty="0"/>
          </a:p>
        </p:txBody>
      </p:sp>
      <p:sp>
        <p:nvSpPr>
          <p:cNvPr id="4" name="Rectangle 3"/>
          <p:cNvSpPr/>
          <p:nvPr/>
        </p:nvSpPr>
        <p:spPr>
          <a:xfrm>
            <a:off x="330507" y="3022064"/>
            <a:ext cx="1305499" cy="33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Data Collection</a:t>
            </a:r>
          </a:p>
        </p:txBody>
      </p:sp>
      <p:sp>
        <p:nvSpPr>
          <p:cNvPr id="5" name="Rectangle 4"/>
          <p:cNvSpPr/>
          <p:nvPr/>
        </p:nvSpPr>
        <p:spPr>
          <a:xfrm>
            <a:off x="2073926" y="1793432"/>
            <a:ext cx="1941723" cy="3833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p:cNvSpPr/>
          <p:nvPr/>
        </p:nvSpPr>
        <p:spPr>
          <a:xfrm>
            <a:off x="4453569" y="1793433"/>
            <a:ext cx="1875622" cy="385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2201308" y="1856066"/>
            <a:ext cx="1698663" cy="347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a:t>PRE-PROCESSING</a:t>
            </a:r>
          </a:p>
        </p:txBody>
      </p:sp>
      <p:sp>
        <p:nvSpPr>
          <p:cNvPr id="10" name="Rectangle 9"/>
          <p:cNvSpPr/>
          <p:nvPr/>
        </p:nvSpPr>
        <p:spPr>
          <a:xfrm>
            <a:off x="2350724" y="2470692"/>
            <a:ext cx="1561641" cy="2974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Bilateral Filter</a:t>
            </a:r>
          </a:p>
        </p:txBody>
      </p:sp>
      <p:sp>
        <p:nvSpPr>
          <p:cNvPr id="11" name="Rectangle 10"/>
          <p:cNvSpPr/>
          <p:nvPr/>
        </p:nvSpPr>
        <p:spPr>
          <a:xfrm>
            <a:off x="2396168" y="3065948"/>
            <a:ext cx="1503803" cy="33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Adaptive Median</a:t>
            </a:r>
            <a:endParaRPr lang="en-US" sz="1350" dirty="0"/>
          </a:p>
        </p:txBody>
      </p:sp>
      <p:sp>
        <p:nvSpPr>
          <p:cNvPr id="12" name="Rectangle 11"/>
          <p:cNvSpPr/>
          <p:nvPr/>
        </p:nvSpPr>
        <p:spPr>
          <a:xfrm>
            <a:off x="2420957" y="3710368"/>
            <a:ext cx="1491409" cy="31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Median Filter</a:t>
            </a:r>
          </a:p>
        </p:txBody>
      </p:sp>
      <p:sp>
        <p:nvSpPr>
          <p:cNvPr id="13" name="Rectangle 12"/>
          <p:cNvSpPr/>
          <p:nvPr/>
        </p:nvSpPr>
        <p:spPr>
          <a:xfrm>
            <a:off x="2478795" y="4434978"/>
            <a:ext cx="1421176" cy="421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Gaussian filter</a:t>
            </a:r>
            <a:endParaRPr lang="en-US" sz="1350" dirty="0"/>
          </a:p>
        </p:txBody>
      </p:sp>
      <p:sp>
        <p:nvSpPr>
          <p:cNvPr id="14" name="Rectangle 13"/>
          <p:cNvSpPr/>
          <p:nvPr/>
        </p:nvSpPr>
        <p:spPr>
          <a:xfrm>
            <a:off x="4577509" y="1856066"/>
            <a:ext cx="1652530" cy="347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a:t>PROCESSING</a:t>
            </a:r>
          </a:p>
        </p:txBody>
      </p:sp>
      <p:sp>
        <p:nvSpPr>
          <p:cNvPr id="15" name="Rectangle 14"/>
          <p:cNvSpPr/>
          <p:nvPr/>
        </p:nvSpPr>
        <p:spPr>
          <a:xfrm>
            <a:off x="4668398" y="2469718"/>
            <a:ext cx="1561641" cy="317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Clustering</a:t>
            </a:r>
          </a:p>
        </p:txBody>
      </p:sp>
      <p:sp>
        <p:nvSpPr>
          <p:cNvPr id="16" name="Rectangle 15"/>
          <p:cNvSpPr/>
          <p:nvPr/>
        </p:nvSpPr>
        <p:spPr>
          <a:xfrm>
            <a:off x="4734499" y="3053261"/>
            <a:ext cx="1495540" cy="105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Artificial Bee colony Algorithm using FCM(Fuzzy-C Means)operator</a:t>
            </a:r>
          </a:p>
        </p:txBody>
      </p:sp>
      <p:sp>
        <p:nvSpPr>
          <p:cNvPr id="17" name="Rectangle 16"/>
          <p:cNvSpPr/>
          <p:nvPr/>
        </p:nvSpPr>
        <p:spPr>
          <a:xfrm>
            <a:off x="6610120" y="1793433"/>
            <a:ext cx="1801259" cy="3833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6767112" y="1857030"/>
            <a:ext cx="1561640" cy="3470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a:t>POST-PROCESING</a:t>
            </a:r>
          </a:p>
        </p:txBody>
      </p:sp>
      <p:sp>
        <p:nvSpPr>
          <p:cNvPr id="19" name="Rectangle 18"/>
          <p:cNvSpPr/>
          <p:nvPr/>
        </p:nvSpPr>
        <p:spPr>
          <a:xfrm>
            <a:off x="6866263" y="2469718"/>
            <a:ext cx="1462489" cy="33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Gradient</a:t>
            </a:r>
          </a:p>
        </p:txBody>
      </p:sp>
      <p:sp>
        <p:nvSpPr>
          <p:cNvPr id="20" name="Rectangle 19"/>
          <p:cNvSpPr/>
          <p:nvPr/>
        </p:nvSpPr>
        <p:spPr>
          <a:xfrm>
            <a:off x="6891051" y="3077979"/>
            <a:ext cx="1462489" cy="955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Detection of Brain Tumor using Watershed</a:t>
            </a:r>
          </a:p>
        </p:txBody>
      </p:sp>
      <p:cxnSp>
        <p:nvCxnSpPr>
          <p:cNvPr id="22" name="Straight Arrow Connector 21"/>
          <p:cNvCxnSpPr>
            <a:stCxn id="4" idx="3"/>
          </p:cNvCxnSpPr>
          <p:nvPr/>
        </p:nvCxnSpPr>
        <p:spPr>
          <a:xfrm>
            <a:off x="1636005" y="3191449"/>
            <a:ext cx="4379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4015648" y="3232452"/>
            <a:ext cx="4379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6329191" y="3310533"/>
            <a:ext cx="2809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199586" y="1960314"/>
            <a:ext cx="10673" cy="280103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2204923" y="4698618"/>
            <a:ext cx="273872" cy="17291"/>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endCxn id="12" idx="1"/>
          </p:cNvCxnSpPr>
          <p:nvPr/>
        </p:nvCxnSpPr>
        <p:spPr>
          <a:xfrm>
            <a:off x="2204923" y="3866106"/>
            <a:ext cx="216034" cy="1"/>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endCxn id="11" idx="1"/>
          </p:cNvCxnSpPr>
          <p:nvPr/>
        </p:nvCxnSpPr>
        <p:spPr>
          <a:xfrm>
            <a:off x="2195197" y="3232452"/>
            <a:ext cx="200972"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endCxn id="10" idx="1"/>
          </p:cNvCxnSpPr>
          <p:nvPr/>
        </p:nvCxnSpPr>
        <p:spPr>
          <a:xfrm flipV="1">
            <a:off x="2199586" y="2619420"/>
            <a:ext cx="151139" cy="16525"/>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5" idx="2"/>
          </p:cNvCxnSpPr>
          <p:nvPr/>
        </p:nvCxnSpPr>
        <p:spPr>
          <a:xfrm>
            <a:off x="5449218" y="2787605"/>
            <a:ext cx="11706" cy="2656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7622294" y="2806240"/>
            <a:ext cx="24789" cy="271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Date Placeholder 3"/>
          <p:cNvSpPr>
            <a:spLocks noGrp="1"/>
          </p:cNvSpPr>
          <p:nvPr>
            <p:ph type="dt" sz="half" idx="10"/>
          </p:nvPr>
        </p:nvSpPr>
        <p:spPr>
          <a:xfrm>
            <a:off x="457200" y="6356350"/>
            <a:ext cx="2133600" cy="365125"/>
          </a:xfrm>
        </p:spPr>
        <p:txBody>
          <a:bodyPr/>
          <a:lstStyle/>
          <a:p>
            <a:endParaRPr lang="en-US" dirty="0"/>
          </a:p>
        </p:txBody>
      </p:sp>
      <p:sp>
        <p:nvSpPr>
          <p:cNvPr id="35" name="Slide Number Placeholder 4"/>
          <p:cNvSpPr>
            <a:spLocks noGrp="1"/>
          </p:cNvSpPr>
          <p:nvPr>
            <p:ph type="sldNum" sz="quarter" idx="12"/>
          </p:nvPr>
        </p:nvSpPr>
        <p:spPr>
          <a:xfrm>
            <a:off x="6650278" y="6292537"/>
            <a:ext cx="2133600" cy="365125"/>
          </a:xfrm>
        </p:spPr>
        <p:txBody>
          <a:bodyPr/>
          <a:lstStyle/>
          <a:p>
            <a:r>
              <a:rPr lang="en-US" dirty="0"/>
              <a:t>8</a:t>
            </a:r>
          </a:p>
        </p:txBody>
      </p:sp>
    </p:spTree>
    <p:extLst>
      <p:ext uri="{BB962C8B-B14F-4D97-AF65-F5344CB8AC3E}">
        <p14:creationId xmlns:p14="http://schemas.microsoft.com/office/powerpoint/2010/main" val="128041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Pre-processing</a:t>
            </a:r>
            <a:endParaRPr lang="en-IN" dirty="0"/>
          </a:p>
        </p:txBody>
      </p:sp>
      <p:sp>
        <p:nvSpPr>
          <p:cNvPr id="3" name="Content Placeholder 2"/>
          <p:cNvSpPr>
            <a:spLocks noGrp="1"/>
          </p:cNvSpPr>
          <p:nvPr>
            <p:ph idx="1"/>
          </p:nvPr>
        </p:nvSpPr>
        <p:spPr>
          <a:xfrm>
            <a:off x="457200" y="1600200"/>
            <a:ext cx="8396787" cy="4525963"/>
          </a:xfrm>
        </p:spPr>
        <p:txBody>
          <a:bodyPr>
            <a:normAutofit fontScale="92500" lnSpcReduction="10000"/>
          </a:bodyPr>
          <a:lstStyle/>
          <a:p>
            <a:r>
              <a:rPr lang="en-IN" dirty="0"/>
              <a:t>In this stage, the main purpose is to eliminate noise in order to prepare it for segmentation, since noise appearing in the image might ruin segmentation quality.</a:t>
            </a:r>
          </a:p>
          <a:p>
            <a:r>
              <a:rPr lang="en-IN" dirty="0"/>
              <a:t>Various filters such as </a:t>
            </a:r>
          </a:p>
          <a:p>
            <a:pPr marL="0" indent="0">
              <a:buNone/>
            </a:pPr>
            <a:r>
              <a:rPr lang="en-IN" dirty="0"/>
              <a:t>    1. Gaussian filter</a:t>
            </a:r>
          </a:p>
          <a:p>
            <a:pPr marL="0" indent="0">
              <a:buNone/>
            </a:pPr>
            <a:r>
              <a:rPr lang="en-IN" dirty="0"/>
              <a:t>    2. Median filter</a:t>
            </a:r>
          </a:p>
          <a:p>
            <a:pPr marL="0" indent="0">
              <a:buNone/>
            </a:pPr>
            <a:r>
              <a:rPr lang="en-IN" dirty="0"/>
              <a:t>    3. Adaptive Median filter</a:t>
            </a:r>
          </a:p>
          <a:p>
            <a:pPr marL="0" indent="0">
              <a:buNone/>
            </a:pPr>
            <a:r>
              <a:rPr lang="en-IN" dirty="0"/>
              <a:t>    4. Bilateral filter are implemented.</a:t>
            </a:r>
          </a:p>
          <a:p>
            <a:pPr marL="0" indent="0">
              <a:buNone/>
            </a:pPr>
            <a:endParaRPr lang="en-IN"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9</a:t>
            </a:fld>
            <a:endParaRPr lang="en-US" dirty="0"/>
          </a:p>
        </p:txBody>
      </p:sp>
    </p:spTree>
    <p:extLst>
      <p:ext uri="{BB962C8B-B14F-4D97-AF65-F5344CB8AC3E}">
        <p14:creationId xmlns:p14="http://schemas.microsoft.com/office/powerpoint/2010/main" val="8750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1745</Words>
  <Application>Microsoft Office PowerPoint</Application>
  <PresentationFormat>On-screen Show (4:3)</PresentationFormat>
  <Paragraphs>192</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Amity University, Madhya Pradesh Brain Tumor Detection Using Honey Bee</vt:lpstr>
      <vt:lpstr>Problem Formulation</vt:lpstr>
      <vt:lpstr>Abstract</vt:lpstr>
      <vt:lpstr>What is brain tumor?</vt:lpstr>
      <vt:lpstr>Diagnosis of brain tumors</vt:lpstr>
      <vt:lpstr>MRI Brain Images</vt:lpstr>
      <vt:lpstr>Methodology followed</vt:lpstr>
      <vt:lpstr>Overall Flow</vt:lpstr>
      <vt:lpstr>Pre-processing</vt:lpstr>
      <vt:lpstr>On Noise Removal</vt:lpstr>
      <vt:lpstr>Gaussian filter</vt:lpstr>
      <vt:lpstr>Gaussian Blur</vt:lpstr>
      <vt:lpstr>Median filter</vt:lpstr>
      <vt:lpstr>Median Blur</vt:lpstr>
      <vt:lpstr>Adaptive Median Filter</vt:lpstr>
      <vt:lpstr>Adaptive Median Blur</vt:lpstr>
      <vt:lpstr>Bilateral Filter</vt:lpstr>
      <vt:lpstr>Bilateral Filter</vt:lpstr>
      <vt:lpstr>Comparison of PSNR and RMSE for noise in MRI</vt:lpstr>
      <vt:lpstr>Processing</vt:lpstr>
      <vt:lpstr>Processing</vt:lpstr>
      <vt:lpstr>PowerPoint Presentation</vt:lpstr>
      <vt:lpstr>Applications of K-means</vt:lpstr>
      <vt:lpstr>Applications of FCM</vt:lpstr>
      <vt:lpstr>Why FCM</vt:lpstr>
      <vt:lpstr>FCM Algorithm</vt:lpstr>
      <vt:lpstr>Why Bee Algorithm?</vt:lpstr>
      <vt:lpstr>ABC ALGORITHM</vt:lpstr>
      <vt:lpstr>ABC along with FCM</vt:lpstr>
      <vt:lpstr>Result After FCM</vt:lpstr>
      <vt:lpstr>Result After ABC</vt:lpstr>
      <vt:lpstr>Post-Processing</vt:lpstr>
      <vt:lpstr>Watershed Algorithm</vt:lpstr>
      <vt:lpstr>PowerPoint Presentation</vt:lpstr>
      <vt:lpstr>Conclusion</vt:lpstr>
      <vt:lpstr>Dataset Source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Title</dc:title>
  <dc:creator>ABHAY</dc:creator>
  <cp:keywords>CTPClassification=CTP_IC:VisualMarkings=</cp:keywords>
  <cp:lastModifiedBy>Lalit Upadhyay</cp:lastModifiedBy>
  <cp:revision>75</cp:revision>
  <dcterms:created xsi:type="dcterms:W3CDTF">2016-03-07T15:06:23Z</dcterms:created>
  <dcterms:modified xsi:type="dcterms:W3CDTF">2024-03-12T21:08:59Z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11868ae1-1f6e-448f-8d45-7e6dbbb7f1c3</vt:lpwstr>
  </property>
  <property fmtid="{D5CDD505-2E9C-101B-9397-08002B2CF9AE}" pid="3" name="CTP_BU">
    <vt:lpwstr>INFORMATION TECHNOLOGY GRP</vt:lpwstr>
  </property>
  <property fmtid="{D5CDD505-2E9C-101B-9397-08002B2CF9AE}" pid="4" name="CTP_TimeStamp">
    <vt:lpwstr>2016-05-03 09:02:21Z</vt:lpwstr>
  </property>
  <property fmtid="{D5CDD505-2E9C-101B-9397-08002B2CF9AE}" pid="5" name="CTPClassification">
    <vt:lpwstr>CTP_IC</vt:lpwstr>
  </property>
</Properties>
</file>