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ileron Ultra-Bold" charset="1" panose="00000A00000000000000"/>
      <p:regular r:id="rId14"/>
    </p:embeddedFont>
    <p:embeddedFont>
      <p:font typeface="Aileron Bold" charset="1" panose="00000800000000000000"/>
      <p:regular r:id="rId15"/>
    </p:embeddedFont>
    <p:embeddedFont>
      <p:font typeface="Aileron"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410019" cy="10287000"/>
            <a:chOff x="0" y="0"/>
            <a:chExt cx="1424861" cy="2709333"/>
          </a:xfrm>
        </p:grpSpPr>
        <p:sp>
          <p:nvSpPr>
            <p:cNvPr name="Freeform 3" id="3"/>
            <p:cNvSpPr/>
            <p:nvPr/>
          </p:nvSpPr>
          <p:spPr>
            <a:xfrm flipH="false" flipV="false" rot="0">
              <a:off x="0" y="0"/>
              <a:ext cx="1424861" cy="2709333"/>
            </a:xfrm>
            <a:custGeom>
              <a:avLst/>
              <a:gdLst/>
              <a:ahLst/>
              <a:cxnLst/>
              <a:rect r="r" b="b" t="t" l="l"/>
              <a:pathLst>
                <a:path h="2709333" w="1424861">
                  <a:moveTo>
                    <a:pt x="0" y="0"/>
                  </a:moveTo>
                  <a:lnTo>
                    <a:pt x="1424861" y="0"/>
                  </a:lnTo>
                  <a:lnTo>
                    <a:pt x="1424861" y="2709333"/>
                  </a:lnTo>
                  <a:lnTo>
                    <a:pt x="0" y="2709333"/>
                  </a:lnTo>
                  <a:close/>
                </a:path>
              </a:pathLst>
            </a:custGeom>
            <a:solidFill>
              <a:srgbClr val="37C9EF"/>
            </a:solidFill>
          </p:spPr>
        </p:sp>
        <p:sp>
          <p:nvSpPr>
            <p:cNvPr name="TextBox 4" id="4"/>
            <p:cNvSpPr txBox="true"/>
            <p:nvPr/>
          </p:nvSpPr>
          <p:spPr>
            <a:xfrm>
              <a:off x="0" y="-66675"/>
              <a:ext cx="1424861" cy="2776008"/>
            </a:xfrm>
            <a:prstGeom prst="rect">
              <a:avLst/>
            </a:prstGeom>
          </p:spPr>
          <p:txBody>
            <a:bodyPr anchor="ctr" rtlCol="false" tIns="50800" lIns="50800" bIns="50800" rIns="50800"/>
            <a:lstStyle/>
            <a:p>
              <a:pPr algn="ctr">
                <a:lnSpc>
                  <a:spcPts val="3000"/>
                </a:lnSpc>
              </a:pPr>
            </a:p>
          </p:txBody>
        </p:sp>
      </p:grpSp>
      <p:pic>
        <p:nvPicPr>
          <p:cNvPr name="Picture 5" id="5"/>
          <p:cNvPicPr>
            <a:picLocks noChangeAspect="true"/>
          </p:cNvPicPr>
          <p:nvPr/>
        </p:nvPicPr>
        <p:blipFill>
          <a:blip r:embed="rId2"/>
          <a:stretch>
            <a:fillRect/>
          </a:stretch>
        </p:blipFill>
        <p:spPr>
          <a:xfrm rot="0">
            <a:off x="12543331" y="4525893"/>
            <a:ext cx="6486716" cy="6486716"/>
          </a:xfrm>
          <a:prstGeom prst="rect">
            <a:avLst/>
          </a:prstGeom>
        </p:spPr>
      </p:pic>
      <p:sp>
        <p:nvSpPr>
          <p:cNvPr name="Freeform 6" id="6"/>
          <p:cNvSpPr/>
          <p:nvPr/>
        </p:nvSpPr>
        <p:spPr>
          <a:xfrm flipH="false" flipV="false" rot="0">
            <a:off x="-84519" y="2915213"/>
            <a:ext cx="5494538" cy="4764005"/>
          </a:xfrm>
          <a:custGeom>
            <a:avLst/>
            <a:gdLst/>
            <a:ahLst/>
            <a:cxnLst/>
            <a:rect r="r" b="b" t="t" l="l"/>
            <a:pathLst>
              <a:path h="4764005" w="5494538">
                <a:moveTo>
                  <a:pt x="0" y="0"/>
                </a:moveTo>
                <a:lnTo>
                  <a:pt x="5494538" y="0"/>
                </a:lnTo>
                <a:lnTo>
                  <a:pt x="5494538" y="4764005"/>
                </a:lnTo>
                <a:lnTo>
                  <a:pt x="0" y="4764005"/>
                </a:lnTo>
                <a:lnTo>
                  <a:pt x="0" y="0"/>
                </a:lnTo>
                <a:close/>
              </a:path>
            </a:pathLst>
          </a:custGeom>
          <a:blipFill>
            <a:blip r:embed="rId3"/>
            <a:stretch>
              <a:fillRect l="0" t="0" r="0" b="0"/>
            </a:stretch>
          </a:blipFill>
        </p:spPr>
      </p:sp>
      <p:grpSp>
        <p:nvGrpSpPr>
          <p:cNvPr name="Group 7" id="7"/>
          <p:cNvGrpSpPr/>
          <p:nvPr/>
        </p:nvGrpSpPr>
        <p:grpSpPr>
          <a:xfrm rot="0">
            <a:off x="5762422" y="854765"/>
            <a:ext cx="11653932" cy="2958631"/>
            <a:chOff x="0" y="0"/>
            <a:chExt cx="15538576" cy="3944841"/>
          </a:xfrm>
        </p:grpSpPr>
        <p:sp>
          <p:nvSpPr>
            <p:cNvPr name="TextBox 8" id="8"/>
            <p:cNvSpPr txBox="true"/>
            <p:nvPr/>
          </p:nvSpPr>
          <p:spPr>
            <a:xfrm rot="0">
              <a:off x="0" y="180975"/>
              <a:ext cx="15538576" cy="1504101"/>
            </a:xfrm>
            <a:prstGeom prst="rect">
              <a:avLst/>
            </a:prstGeom>
          </p:spPr>
          <p:txBody>
            <a:bodyPr anchor="t" rtlCol="false" tIns="0" lIns="0" bIns="0" rIns="0">
              <a:spAutoFit/>
            </a:bodyPr>
            <a:lstStyle/>
            <a:p>
              <a:pPr algn="just">
                <a:lnSpc>
                  <a:spcPts val="8008"/>
                </a:lnSpc>
              </a:pPr>
              <a:r>
                <a:rPr lang="en-US" b="true" sz="8341">
                  <a:solidFill>
                    <a:srgbClr val="37C9EF"/>
                  </a:solidFill>
                  <a:latin typeface="Aileron Ultra-Bold"/>
                  <a:ea typeface="Aileron Ultra-Bold"/>
                  <a:cs typeface="Aileron Ultra-Bold"/>
                  <a:sym typeface="Aileron Ultra-Bold"/>
                </a:rPr>
                <a:t>Group 12</a:t>
              </a:r>
            </a:p>
          </p:txBody>
        </p:sp>
        <p:sp>
          <p:nvSpPr>
            <p:cNvPr name="TextBox 9" id="9"/>
            <p:cNvSpPr txBox="true"/>
            <p:nvPr/>
          </p:nvSpPr>
          <p:spPr>
            <a:xfrm rot="0">
              <a:off x="456004" y="2628948"/>
              <a:ext cx="15082571" cy="1315893"/>
            </a:xfrm>
            <a:prstGeom prst="rect">
              <a:avLst/>
            </a:prstGeom>
          </p:spPr>
          <p:txBody>
            <a:bodyPr anchor="t" rtlCol="false" tIns="0" lIns="0" bIns="0" rIns="0">
              <a:spAutoFit/>
            </a:bodyPr>
            <a:lstStyle/>
            <a:p>
              <a:pPr algn="just">
                <a:lnSpc>
                  <a:spcPts val="4009"/>
                </a:lnSpc>
                <a:spcBef>
                  <a:spcPct val="0"/>
                </a:spcBef>
              </a:pPr>
              <a:r>
                <a:rPr lang="en-US" b="true" sz="2863" spc="143" strike="noStrike" u="none">
                  <a:solidFill>
                    <a:srgbClr val="000000"/>
                  </a:solidFill>
                  <a:latin typeface="Aileron Bold"/>
                  <a:ea typeface="Aileron Bold"/>
                  <a:cs typeface="Aileron Bold"/>
                  <a:sym typeface="Aileron Bold"/>
                </a:rPr>
                <a:t>Driver &amp; Fleet Behavior Analysis using Big Data Ecosystem</a:t>
              </a:r>
            </a:p>
            <a:p>
              <a:pPr algn="just">
                <a:lnSpc>
                  <a:spcPts val="4009"/>
                </a:lnSpc>
                <a:spcBef>
                  <a:spcPct val="0"/>
                </a:spcBef>
              </a:pPr>
            </a:p>
          </p:txBody>
        </p:sp>
      </p:grpSp>
      <p:sp>
        <p:nvSpPr>
          <p:cNvPr name="TextBox 10" id="10"/>
          <p:cNvSpPr txBox="true"/>
          <p:nvPr/>
        </p:nvSpPr>
        <p:spPr>
          <a:xfrm rot="0">
            <a:off x="6282446" y="5240066"/>
            <a:ext cx="4928586" cy="3125759"/>
          </a:xfrm>
          <a:prstGeom prst="rect">
            <a:avLst/>
          </a:prstGeom>
        </p:spPr>
        <p:txBody>
          <a:bodyPr anchor="t" rtlCol="false" tIns="0" lIns="0" bIns="0" rIns="0">
            <a:spAutoFit/>
          </a:bodyPr>
          <a:lstStyle/>
          <a:p>
            <a:pPr algn="just" marL="0" indent="0" lvl="0">
              <a:lnSpc>
                <a:spcPts val="3589"/>
              </a:lnSpc>
              <a:spcBef>
                <a:spcPct val="0"/>
              </a:spcBef>
            </a:pPr>
            <a:r>
              <a:rPr lang="en-US" b="true" sz="2563" spc="128" strike="noStrike" u="none">
                <a:solidFill>
                  <a:srgbClr val="000000"/>
                </a:solidFill>
                <a:latin typeface="Aileron Bold"/>
                <a:ea typeface="Aileron Bold"/>
                <a:cs typeface="Aileron Bold"/>
                <a:sym typeface="Aileron Bold"/>
              </a:rPr>
              <a:t>Presented by</a:t>
            </a:r>
          </a:p>
          <a:p>
            <a:pPr algn="just" marL="0" indent="0" lvl="0">
              <a:lnSpc>
                <a:spcPts val="3589"/>
              </a:lnSpc>
              <a:spcBef>
                <a:spcPct val="0"/>
              </a:spcBef>
            </a:pPr>
          </a:p>
          <a:p>
            <a:pPr algn="just" marL="553489" indent="-276744" lvl="1">
              <a:lnSpc>
                <a:spcPts val="3589"/>
              </a:lnSpc>
              <a:buFont typeface="Arial"/>
              <a:buChar char="•"/>
            </a:pPr>
            <a:r>
              <a:rPr lang="en-US" b="true" sz="2563" spc="128" strike="noStrike" u="none">
                <a:solidFill>
                  <a:srgbClr val="000000"/>
                </a:solidFill>
                <a:latin typeface="Aileron Bold"/>
                <a:ea typeface="Aileron Bold"/>
                <a:cs typeface="Aileron Bold"/>
                <a:sym typeface="Aileron Bold"/>
              </a:rPr>
              <a:t>Viyyapu, Lalit Madhav</a:t>
            </a:r>
            <a:r>
              <a:rPr lang="en-US" b="true" sz="2563" spc="128" strike="noStrike" u="none">
                <a:solidFill>
                  <a:srgbClr val="000000"/>
                </a:solidFill>
                <a:latin typeface="Aileron Bold"/>
                <a:ea typeface="Aileron Bold"/>
                <a:cs typeface="Aileron Bold"/>
                <a:sym typeface="Aileron Bold"/>
              </a:rPr>
              <a:t> </a:t>
            </a:r>
          </a:p>
          <a:p>
            <a:pPr algn="just" marL="553489" indent="-276744" lvl="1">
              <a:lnSpc>
                <a:spcPts val="3589"/>
              </a:lnSpc>
              <a:buFont typeface="Arial"/>
              <a:buChar char="•"/>
            </a:pPr>
            <a:r>
              <a:rPr lang="en-US" b="true" sz="2563" spc="128" strike="noStrike" u="none">
                <a:solidFill>
                  <a:srgbClr val="000000"/>
                </a:solidFill>
                <a:latin typeface="Aileron Bold"/>
                <a:ea typeface="Aileron Bold"/>
                <a:cs typeface="Aileron Bold"/>
                <a:sym typeface="Aileron Bold"/>
              </a:rPr>
              <a:t>Shruthi Kannapiran</a:t>
            </a:r>
          </a:p>
          <a:p>
            <a:pPr algn="just" marL="553489" indent="-276744" lvl="1">
              <a:lnSpc>
                <a:spcPts val="3589"/>
              </a:lnSpc>
              <a:buFont typeface="Arial"/>
              <a:buChar char="•"/>
            </a:pPr>
            <a:r>
              <a:rPr lang="en-US" b="true" sz="2563" spc="128" strike="noStrike" u="none">
                <a:solidFill>
                  <a:srgbClr val="000000"/>
                </a:solidFill>
                <a:latin typeface="Aileron Bold"/>
                <a:ea typeface="Aileron Bold"/>
                <a:cs typeface="Aileron Bold"/>
                <a:sym typeface="Aileron Bold"/>
              </a:rPr>
              <a:t>Agalduti, Sachitanand</a:t>
            </a:r>
          </a:p>
          <a:p>
            <a:pPr algn="just" marL="553489" indent="-276744" lvl="1">
              <a:lnSpc>
                <a:spcPts val="3589"/>
              </a:lnSpc>
              <a:buFont typeface="Arial"/>
              <a:buChar char="•"/>
            </a:pPr>
            <a:r>
              <a:rPr lang="en-US" b="true" sz="2563" spc="128" strike="noStrike" u="none">
                <a:solidFill>
                  <a:srgbClr val="000000"/>
                </a:solidFill>
                <a:latin typeface="Aileron Bold"/>
                <a:ea typeface="Aileron Bold"/>
                <a:cs typeface="Aileron Bold"/>
                <a:sym typeface="Aileron Bold"/>
              </a:rPr>
              <a:t>Akkana, Deekshitha</a:t>
            </a:r>
          </a:p>
          <a:p>
            <a:pPr algn="just" marL="553489" indent="-276744" lvl="1">
              <a:lnSpc>
                <a:spcPts val="3589"/>
              </a:lnSpc>
              <a:buFont typeface="Arial"/>
              <a:buChar char="•"/>
            </a:pPr>
            <a:r>
              <a:rPr lang="en-US" b="true" sz="2563" spc="128" strike="noStrike" u="none">
                <a:solidFill>
                  <a:srgbClr val="000000"/>
                </a:solidFill>
                <a:latin typeface="Aileron Bold"/>
                <a:ea typeface="Aileron Bold"/>
                <a:cs typeface="Aileron Bold"/>
                <a:sym typeface="Aileron Bold"/>
              </a:rPr>
              <a:t>Jain, Nimanshu Nirmal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273285" y="-9663116"/>
            <a:ext cx="5410019" cy="18852547"/>
            <a:chOff x="0" y="0"/>
            <a:chExt cx="1424861" cy="4965280"/>
          </a:xfrm>
        </p:grpSpPr>
        <p:sp>
          <p:nvSpPr>
            <p:cNvPr name="Freeform 3" id="3"/>
            <p:cNvSpPr/>
            <p:nvPr/>
          </p:nvSpPr>
          <p:spPr>
            <a:xfrm flipH="false" flipV="false" rot="0">
              <a:off x="0" y="0"/>
              <a:ext cx="1424861" cy="4965280"/>
            </a:xfrm>
            <a:custGeom>
              <a:avLst/>
              <a:gdLst/>
              <a:ahLst/>
              <a:cxnLst/>
              <a:rect r="r" b="b" t="t" l="l"/>
              <a:pathLst>
                <a:path h="4965280" w="1424861">
                  <a:moveTo>
                    <a:pt x="0" y="0"/>
                  </a:moveTo>
                  <a:lnTo>
                    <a:pt x="1424861" y="0"/>
                  </a:lnTo>
                  <a:lnTo>
                    <a:pt x="1424861" y="4965280"/>
                  </a:lnTo>
                  <a:lnTo>
                    <a:pt x="0" y="4965280"/>
                  </a:lnTo>
                  <a:close/>
                </a:path>
              </a:pathLst>
            </a:custGeom>
            <a:solidFill>
              <a:srgbClr val="37C9EF"/>
            </a:solidFill>
          </p:spPr>
        </p:sp>
        <p:sp>
          <p:nvSpPr>
            <p:cNvPr name="TextBox 4" id="4"/>
            <p:cNvSpPr txBox="true"/>
            <p:nvPr/>
          </p:nvSpPr>
          <p:spPr>
            <a:xfrm>
              <a:off x="0" y="-66675"/>
              <a:ext cx="1424861" cy="5031955"/>
            </a:xfrm>
            <a:prstGeom prst="rect">
              <a:avLst/>
            </a:prstGeom>
          </p:spPr>
          <p:txBody>
            <a:bodyPr anchor="ctr" rtlCol="false" tIns="50800" lIns="50800" bIns="50800" rIns="50800"/>
            <a:lstStyle/>
            <a:p>
              <a:pPr algn="ctr">
                <a:lnSpc>
                  <a:spcPts val="3000"/>
                </a:lnSpc>
              </a:pPr>
            </a:p>
          </p:txBody>
        </p:sp>
      </p:grpSp>
      <p:sp>
        <p:nvSpPr>
          <p:cNvPr name="TextBox 5" id="5"/>
          <p:cNvSpPr txBox="true"/>
          <p:nvPr/>
        </p:nvSpPr>
        <p:spPr>
          <a:xfrm rot="0">
            <a:off x="648407" y="3091369"/>
            <a:ext cx="15828734" cy="2678084"/>
          </a:xfrm>
          <a:prstGeom prst="rect">
            <a:avLst/>
          </a:prstGeom>
        </p:spPr>
        <p:txBody>
          <a:bodyPr anchor="t" rtlCol="false" tIns="0" lIns="0" bIns="0" rIns="0">
            <a:spAutoFit/>
          </a:bodyPr>
          <a:lstStyle/>
          <a:p>
            <a:pPr algn="just" marL="0" indent="0" lvl="0">
              <a:lnSpc>
                <a:spcPts val="3589"/>
              </a:lnSpc>
              <a:spcBef>
                <a:spcPct val="0"/>
              </a:spcBef>
            </a:pPr>
            <a:r>
              <a:rPr lang="en-US" b="true" sz="2563" spc="128" strike="noStrike" u="none">
                <a:solidFill>
                  <a:srgbClr val="000000"/>
                </a:solidFill>
                <a:latin typeface="Aileron Bold"/>
                <a:ea typeface="Aileron Bold"/>
                <a:cs typeface="Aileron Bold"/>
                <a:sym typeface="Aileron Bold"/>
              </a:rPr>
              <a:t>Problem Statement</a:t>
            </a:r>
          </a:p>
          <a:p>
            <a:pPr algn="just" marL="0" indent="0" lvl="0">
              <a:lnSpc>
                <a:spcPts val="3589"/>
              </a:lnSpc>
              <a:spcBef>
                <a:spcPct val="0"/>
              </a:spcBef>
            </a:pPr>
          </a:p>
          <a:p>
            <a:pPr algn="just">
              <a:lnSpc>
                <a:spcPts val="3589"/>
              </a:lnSpc>
            </a:pPr>
            <a:r>
              <a:rPr lang="en-US" sz="2563" spc="128" strike="noStrike" u="none">
                <a:solidFill>
                  <a:srgbClr val="000000"/>
                </a:solidFill>
                <a:latin typeface="Aileron"/>
                <a:ea typeface="Aileron"/>
                <a:cs typeface="Aileron"/>
                <a:sym typeface="Aileron"/>
              </a:rPr>
              <a:t>ANT w</a:t>
            </a:r>
            <a:r>
              <a:rPr lang="en-US" sz="2563" spc="128" strike="noStrike" u="none">
                <a:solidFill>
                  <a:srgbClr val="000000"/>
                </a:solidFill>
                <a:latin typeface="Aileron"/>
                <a:ea typeface="Aileron"/>
                <a:cs typeface="Aileron"/>
                <a:sym typeface="Aileron"/>
              </a:rPr>
              <a:t>ants to proactively reduce insurance and compliance risk from unsafe driver behavior and operational inefficiencies. With risk factor thresholds, telematics data, and performance logs, the goal is to identify outliers, predict risk, and manage fleet health using data science.</a:t>
            </a:r>
          </a:p>
          <a:p>
            <a:pPr algn="just" marL="0" indent="0" lvl="0">
              <a:lnSpc>
                <a:spcPts val="3589"/>
              </a:lnSpc>
              <a:spcBef>
                <a:spcPct val="0"/>
              </a:spcBef>
            </a:pPr>
          </a:p>
        </p:txBody>
      </p:sp>
      <p:sp>
        <p:nvSpPr>
          <p:cNvPr name="Freeform 6" id="6"/>
          <p:cNvSpPr/>
          <p:nvPr/>
        </p:nvSpPr>
        <p:spPr>
          <a:xfrm flipH="false" flipV="false" rot="0">
            <a:off x="14666282" y="7675831"/>
            <a:ext cx="3621718" cy="2787274"/>
          </a:xfrm>
          <a:custGeom>
            <a:avLst/>
            <a:gdLst/>
            <a:ahLst/>
            <a:cxnLst/>
            <a:rect r="r" b="b" t="t" l="l"/>
            <a:pathLst>
              <a:path h="2787274" w="3621718">
                <a:moveTo>
                  <a:pt x="0" y="0"/>
                </a:moveTo>
                <a:lnTo>
                  <a:pt x="3621718" y="0"/>
                </a:lnTo>
                <a:lnTo>
                  <a:pt x="3621718" y="2787274"/>
                </a:lnTo>
                <a:lnTo>
                  <a:pt x="0" y="27872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290307" y="793224"/>
            <a:ext cx="11017300" cy="888020"/>
          </a:xfrm>
          <a:prstGeom prst="rect">
            <a:avLst/>
          </a:prstGeom>
        </p:spPr>
        <p:txBody>
          <a:bodyPr anchor="t" rtlCol="false" tIns="0" lIns="0" bIns="0" rIns="0">
            <a:spAutoFit/>
          </a:bodyPr>
          <a:lstStyle/>
          <a:p>
            <a:pPr algn="just" marL="0" indent="0" lvl="0">
              <a:lnSpc>
                <a:spcPts val="7228"/>
              </a:lnSpc>
              <a:spcBef>
                <a:spcPct val="0"/>
              </a:spcBef>
            </a:pPr>
            <a:r>
              <a:rPr lang="en-US" b="true" sz="5163" spc="258" strike="noStrike" u="none">
                <a:solidFill>
                  <a:srgbClr val="FFFFFF"/>
                </a:solidFill>
                <a:latin typeface="Aileron Bold"/>
                <a:ea typeface="Aileron Bold"/>
                <a:cs typeface="Aileron Bold"/>
                <a:sym typeface="Aileron Bold"/>
              </a:rPr>
              <a:t>Problem Statement &amp; Objectives</a:t>
            </a:r>
          </a:p>
        </p:txBody>
      </p:sp>
      <p:sp>
        <p:nvSpPr>
          <p:cNvPr name="TextBox 8" id="8"/>
          <p:cNvSpPr txBox="true"/>
          <p:nvPr/>
        </p:nvSpPr>
        <p:spPr>
          <a:xfrm rot="0">
            <a:off x="648407" y="5943617"/>
            <a:ext cx="13779408" cy="3125851"/>
          </a:xfrm>
          <a:prstGeom prst="rect">
            <a:avLst/>
          </a:prstGeom>
        </p:spPr>
        <p:txBody>
          <a:bodyPr anchor="t" rtlCol="false" tIns="0" lIns="0" bIns="0" rIns="0">
            <a:spAutoFit/>
          </a:bodyPr>
          <a:lstStyle/>
          <a:p>
            <a:pPr algn="just" marL="0" indent="0" lvl="0">
              <a:lnSpc>
                <a:spcPts val="3583"/>
              </a:lnSpc>
              <a:spcBef>
                <a:spcPct val="0"/>
              </a:spcBef>
            </a:pPr>
            <a:r>
              <a:rPr lang="en-US" b="true" sz="2559" spc="127">
                <a:solidFill>
                  <a:srgbClr val="000000"/>
                </a:solidFill>
                <a:latin typeface="Aileron Bold"/>
                <a:ea typeface="Aileron Bold"/>
                <a:cs typeface="Aileron Bold"/>
                <a:sym typeface="Aileron Bold"/>
              </a:rPr>
              <a:t>Objectives</a:t>
            </a:r>
          </a:p>
          <a:p>
            <a:pPr algn="just" marL="0" indent="0" lvl="0">
              <a:lnSpc>
                <a:spcPts val="3583"/>
              </a:lnSpc>
              <a:spcBef>
                <a:spcPct val="0"/>
              </a:spcBef>
            </a:pPr>
          </a:p>
          <a:p>
            <a:pPr algn="just" marL="552703" indent="-276352" lvl="1">
              <a:lnSpc>
                <a:spcPts val="3583"/>
              </a:lnSpc>
              <a:spcBef>
                <a:spcPct val="0"/>
              </a:spcBef>
              <a:buFont typeface="Arial"/>
              <a:buChar char="•"/>
            </a:pPr>
            <a:r>
              <a:rPr lang="en-US" sz="2559" spc="127" strike="noStrike" u="none">
                <a:solidFill>
                  <a:srgbClr val="000000"/>
                </a:solidFill>
                <a:latin typeface="Aileron"/>
                <a:ea typeface="Aileron"/>
                <a:cs typeface="Aileron"/>
                <a:sym typeface="Aileron"/>
              </a:rPr>
              <a:t>Detect risky driving behavior using aggregated risk metrics</a:t>
            </a:r>
          </a:p>
          <a:p>
            <a:pPr algn="just" marL="552703" indent="-276352" lvl="1">
              <a:lnSpc>
                <a:spcPts val="3583"/>
              </a:lnSpc>
              <a:buFont typeface="Arial"/>
              <a:buChar char="•"/>
            </a:pPr>
            <a:r>
              <a:rPr lang="en-US" sz="2559" spc="127" strike="noStrike" u="none">
                <a:solidFill>
                  <a:srgbClr val="000000"/>
                </a:solidFill>
                <a:latin typeface="Aileron"/>
                <a:ea typeface="Aileron"/>
                <a:cs typeface="Aileron"/>
                <a:sym typeface="Aileron"/>
              </a:rPr>
              <a:t>Im</a:t>
            </a:r>
            <a:r>
              <a:rPr lang="en-US" sz="2559" spc="127" strike="noStrike" u="none">
                <a:solidFill>
                  <a:srgbClr val="000000"/>
                </a:solidFill>
                <a:latin typeface="Aileron"/>
                <a:ea typeface="Aileron"/>
                <a:cs typeface="Aileron"/>
                <a:sym typeface="Aileron"/>
              </a:rPr>
              <a:t>prove </a:t>
            </a:r>
            <a:r>
              <a:rPr lang="en-US" sz="2559" spc="127" strike="noStrike" u="none">
                <a:solidFill>
                  <a:srgbClr val="000000"/>
                </a:solidFill>
                <a:latin typeface="Aileron"/>
                <a:ea typeface="Aileron"/>
                <a:cs typeface="Aileron"/>
                <a:sym typeface="Aileron"/>
              </a:rPr>
              <a:t>oper</a:t>
            </a:r>
            <a:r>
              <a:rPr lang="en-US" sz="2559" spc="127" strike="noStrike" u="none">
                <a:solidFill>
                  <a:srgbClr val="000000"/>
                </a:solidFill>
                <a:latin typeface="Aileron"/>
                <a:ea typeface="Aileron"/>
                <a:cs typeface="Aileron"/>
                <a:sym typeface="Aileron"/>
              </a:rPr>
              <a:t>ational ef</a:t>
            </a:r>
            <a:r>
              <a:rPr lang="en-US" sz="2559" spc="127" strike="noStrike" u="none">
                <a:solidFill>
                  <a:srgbClr val="000000"/>
                </a:solidFill>
                <a:latin typeface="Aileron"/>
                <a:ea typeface="Aileron"/>
                <a:cs typeface="Aileron"/>
                <a:sym typeface="Aileron"/>
              </a:rPr>
              <a:t>fici</a:t>
            </a:r>
            <a:r>
              <a:rPr lang="en-US" sz="2559" spc="127" strike="noStrike" u="none">
                <a:solidFill>
                  <a:srgbClr val="000000"/>
                </a:solidFill>
                <a:latin typeface="Aileron"/>
                <a:ea typeface="Aileron"/>
                <a:cs typeface="Aileron"/>
                <a:sym typeface="Aileron"/>
              </a:rPr>
              <a:t>ency through </a:t>
            </a:r>
            <a:r>
              <a:rPr lang="en-US" sz="2559" spc="127" strike="noStrike" u="none">
                <a:solidFill>
                  <a:srgbClr val="000000"/>
                </a:solidFill>
                <a:latin typeface="Aileron"/>
                <a:ea typeface="Aileron"/>
                <a:cs typeface="Aileron"/>
                <a:sym typeface="Aileron"/>
              </a:rPr>
              <a:t>p</a:t>
            </a:r>
            <a:r>
              <a:rPr lang="en-US" sz="2559" spc="127" strike="noStrike" u="none">
                <a:solidFill>
                  <a:srgbClr val="000000"/>
                </a:solidFill>
                <a:latin typeface="Aileron"/>
                <a:ea typeface="Aileron"/>
                <a:cs typeface="Aileron"/>
                <a:sym typeface="Aileron"/>
              </a:rPr>
              <a:t>r</a:t>
            </a:r>
            <a:r>
              <a:rPr lang="en-US" sz="2559" spc="127" strike="noStrike" u="none">
                <a:solidFill>
                  <a:srgbClr val="000000"/>
                </a:solidFill>
                <a:latin typeface="Aileron"/>
                <a:ea typeface="Aileron"/>
                <a:cs typeface="Aileron"/>
                <a:sym typeface="Aileron"/>
              </a:rPr>
              <a:t>ed</a:t>
            </a:r>
            <a:r>
              <a:rPr lang="en-US" sz="2559" spc="127" strike="noStrike" u="none">
                <a:solidFill>
                  <a:srgbClr val="000000"/>
                </a:solidFill>
                <a:latin typeface="Aileron"/>
                <a:ea typeface="Aileron"/>
                <a:cs typeface="Aileron"/>
                <a:sym typeface="Aileron"/>
              </a:rPr>
              <a:t>ictive fuel and maintenance analysis</a:t>
            </a:r>
          </a:p>
          <a:p>
            <a:pPr algn="just" marL="552703" indent="-276352" lvl="1">
              <a:lnSpc>
                <a:spcPts val="3583"/>
              </a:lnSpc>
              <a:buFont typeface="Arial"/>
              <a:buChar char="•"/>
            </a:pPr>
            <a:r>
              <a:rPr lang="en-US" sz="2559" spc="127" strike="noStrike" u="none">
                <a:solidFill>
                  <a:srgbClr val="000000"/>
                </a:solidFill>
                <a:latin typeface="Aileron"/>
                <a:ea typeface="Aileron"/>
                <a:cs typeface="Aileron"/>
                <a:sym typeface="Aileron"/>
              </a:rPr>
              <a:t>Use cl</a:t>
            </a:r>
            <a:r>
              <a:rPr lang="en-US" sz="2559" spc="127" strike="noStrike" u="none">
                <a:solidFill>
                  <a:srgbClr val="000000"/>
                </a:solidFill>
                <a:latin typeface="Aileron"/>
                <a:ea typeface="Aileron"/>
                <a:cs typeface="Aileron"/>
                <a:sym typeface="Aileron"/>
              </a:rPr>
              <a:t>u</a:t>
            </a:r>
            <a:r>
              <a:rPr lang="en-US" sz="2559" spc="127" strike="noStrike" u="none">
                <a:solidFill>
                  <a:srgbClr val="000000"/>
                </a:solidFill>
                <a:latin typeface="Aileron"/>
                <a:ea typeface="Aileron"/>
                <a:cs typeface="Aileron"/>
                <a:sym typeface="Aileron"/>
              </a:rPr>
              <a:t>ste</a:t>
            </a:r>
            <a:r>
              <a:rPr lang="en-US" sz="2559" spc="127" strike="noStrike" u="none">
                <a:solidFill>
                  <a:srgbClr val="000000"/>
                </a:solidFill>
                <a:latin typeface="Aileron"/>
                <a:ea typeface="Aileron"/>
                <a:cs typeface="Aileron"/>
                <a:sym typeface="Aileron"/>
              </a:rPr>
              <a:t>ring and ML to group and flag c</a:t>
            </a:r>
            <a:r>
              <a:rPr lang="en-US" sz="2559" spc="127" strike="noStrike" u="none">
                <a:solidFill>
                  <a:srgbClr val="000000"/>
                </a:solidFill>
                <a:latin typeface="Aileron"/>
                <a:ea typeface="Aileron"/>
                <a:cs typeface="Aileron"/>
                <a:sym typeface="Aileron"/>
              </a:rPr>
              <a:t>ri</a:t>
            </a:r>
            <a:r>
              <a:rPr lang="en-US" sz="2559" spc="127" strike="noStrike" u="none">
                <a:solidFill>
                  <a:srgbClr val="000000"/>
                </a:solidFill>
                <a:latin typeface="Aileron"/>
                <a:ea typeface="Aileron"/>
                <a:cs typeface="Aileron"/>
                <a:sym typeface="Aileron"/>
              </a:rPr>
              <a:t>t</a:t>
            </a:r>
            <a:r>
              <a:rPr lang="en-US" sz="2559" spc="127" strike="noStrike" u="none">
                <a:solidFill>
                  <a:srgbClr val="000000"/>
                </a:solidFill>
                <a:latin typeface="Aileron"/>
                <a:ea typeface="Aileron"/>
                <a:cs typeface="Aileron"/>
                <a:sym typeface="Aileron"/>
              </a:rPr>
              <a:t>ical dr</a:t>
            </a:r>
            <a:r>
              <a:rPr lang="en-US" sz="2559" spc="127" strike="noStrike" u="none">
                <a:solidFill>
                  <a:srgbClr val="000000"/>
                </a:solidFill>
                <a:latin typeface="Aileron"/>
                <a:ea typeface="Aileron"/>
                <a:cs typeface="Aileron"/>
                <a:sym typeface="Aileron"/>
              </a:rPr>
              <a:t>iver or vehicle segments</a:t>
            </a:r>
          </a:p>
          <a:p>
            <a:pPr algn="just" marL="552703" indent="-276352" lvl="1">
              <a:lnSpc>
                <a:spcPts val="3583"/>
              </a:lnSpc>
              <a:buFont typeface="Arial"/>
              <a:buChar char="•"/>
            </a:pPr>
            <a:r>
              <a:rPr lang="en-US" sz="2559" spc="127" strike="noStrike" u="none">
                <a:solidFill>
                  <a:srgbClr val="000000"/>
                </a:solidFill>
                <a:latin typeface="Aileron"/>
                <a:ea typeface="Aileron"/>
                <a:cs typeface="Aileron"/>
                <a:sym typeface="Aileron"/>
              </a:rPr>
              <a:t>Provide actionable dashboards for internal and insurance alert</a:t>
            </a:r>
            <a:r>
              <a:rPr lang="en-US" sz="2559" spc="127" strike="noStrike" u="none">
                <a:solidFill>
                  <a:srgbClr val="000000"/>
                </a:solidFill>
                <a:latin typeface="Aileron"/>
                <a:ea typeface="Aileron"/>
                <a:cs typeface="Aileron"/>
                <a:sym typeface="Aileron"/>
              </a:rPr>
              <a:t>s</a:t>
            </a:r>
          </a:p>
          <a:p>
            <a:pPr algn="just" marL="0" indent="0" lvl="0">
              <a:lnSpc>
                <a:spcPts val="358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6156717" y="-10277933"/>
            <a:ext cx="5410019" cy="18852547"/>
            <a:chOff x="0" y="0"/>
            <a:chExt cx="1424861" cy="4965280"/>
          </a:xfrm>
        </p:grpSpPr>
        <p:sp>
          <p:nvSpPr>
            <p:cNvPr name="Freeform 3" id="3"/>
            <p:cNvSpPr/>
            <p:nvPr/>
          </p:nvSpPr>
          <p:spPr>
            <a:xfrm flipH="false" flipV="false" rot="0">
              <a:off x="0" y="0"/>
              <a:ext cx="1424861" cy="4965280"/>
            </a:xfrm>
            <a:custGeom>
              <a:avLst/>
              <a:gdLst/>
              <a:ahLst/>
              <a:cxnLst/>
              <a:rect r="r" b="b" t="t" l="l"/>
              <a:pathLst>
                <a:path h="4965280" w="1424861">
                  <a:moveTo>
                    <a:pt x="0" y="0"/>
                  </a:moveTo>
                  <a:lnTo>
                    <a:pt x="1424861" y="0"/>
                  </a:lnTo>
                  <a:lnTo>
                    <a:pt x="1424861" y="4965280"/>
                  </a:lnTo>
                  <a:lnTo>
                    <a:pt x="0" y="4965280"/>
                  </a:lnTo>
                  <a:close/>
                </a:path>
              </a:pathLst>
            </a:custGeom>
            <a:solidFill>
              <a:srgbClr val="37C9EF"/>
            </a:solidFill>
          </p:spPr>
        </p:sp>
        <p:sp>
          <p:nvSpPr>
            <p:cNvPr name="TextBox 4" id="4"/>
            <p:cNvSpPr txBox="true"/>
            <p:nvPr/>
          </p:nvSpPr>
          <p:spPr>
            <a:xfrm>
              <a:off x="0" y="-66675"/>
              <a:ext cx="1424861" cy="5031955"/>
            </a:xfrm>
            <a:prstGeom prst="rect">
              <a:avLst/>
            </a:prstGeom>
          </p:spPr>
          <p:txBody>
            <a:bodyPr anchor="ctr" rtlCol="false" tIns="50800" lIns="50800" bIns="50800" rIns="50800"/>
            <a:lstStyle/>
            <a:p>
              <a:pPr algn="ctr">
                <a:lnSpc>
                  <a:spcPts val="3000"/>
                </a:lnSpc>
              </a:pPr>
            </a:p>
          </p:txBody>
        </p:sp>
      </p:grpSp>
      <p:grpSp>
        <p:nvGrpSpPr>
          <p:cNvPr name="Group 5" id="5"/>
          <p:cNvGrpSpPr/>
          <p:nvPr/>
        </p:nvGrpSpPr>
        <p:grpSpPr>
          <a:xfrm rot="0">
            <a:off x="1906251" y="2266388"/>
            <a:ext cx="3326889" cy="3109840"/>
            <a:chOff x="0" y="0"/>
            <a:chExt cx="876218" cy="819053"/>
          </a:xfrm>
        </p:grpSpPr>
        <p:sp>
          <p:nvSpPr>
            <p:cNvPr name="Freeform 6" id="6"/>
            <p:cNvSpPr/>
            <p:nvPr/>
          </p:nvSpPr>
          <p:spPr>
            <a:xfrm flipH="false" flipV="false" rot="0">
              <a:off x="0" y="0"/>
              <a:ext cx="876218" cy="819053"/>
            </a:xfrm>
            <a:custGeom>
              <a:avLst/>
              <a:gdLst/>
              <a:ahLst/>
              <a:cxnLst/>
              <a:rect r="r" b="b" t="t" l="l"/>
              <a:pathLst>
                <a:path h="819053" w="876218">
                  <a:moveTo>
                    <a:pt x="118681" y="0"/>
                  </a:moveTo>
                  <a:lnTo>
                    <a:pt x="757537" y="0"/>
                  </a:lnTo>
                  <a:cubicBezTo>
                    <a:pt x="789013" y="0"/>
                    <a:pt x="819200" y="12504"/>
                    <a:pt x="841457" y="34761"/>
                  </a:cubicBezTo>
                  <a:cubicBezTo>
                    <a:pt x="863714" y="57018"/>
                    <a:pt x="876218" y="87205"/>
                    <a:pt x="876218" y="118681"/>
                  </a:cubicBezTo>
                  <a:lnTo>
                    <a:pt x="876218" y="700372"/>
                  </a:lnTo>
                  <a:cubicBezTo>
                    <a:pt x="876218" y="731848"/>
                    <a:pt x="863714" y="762035"/>
                    <a:pt x="841457" y="784292"/>
                  </a:cubicBezTo>
                  <a:cubicBezTo>
                    <a:pt x="819200" y="806549"/>
                    <a:pt x="789013" y="819053"/>
                    <a:pt x="757537" y="819053"/>
                  </a:cubicBezTo>
                  <a:lnTo>
                    <a:pt x="118681" y="819053"/>
                  </a:lnTo>
                  <a:cubicBezTo>
                    <a:pt x="87205" y="819053"/>
                    <a:pt x="57018" y="806549"/>
                    <a:pt x="34761" y="784292"/>
                  </a:cubicBezTo>
                  <a:cubicBezTo>
                    <a:pt x="12504" y="762035"/>
                    <a:pt x="0" y="731848"/>
                    <a:pt x="0" y="700372"/>
                  </a:cubicBezTo>
                  <a:lnTo>
                    <a:pt x="0" y="118681"/>
                  </a:lnTo>
                  <a:cubicBezTo>
                    <a:pt x="0" y="87205"/>
                    <a:pt x="12504" y="57018"/>
                    <a:pt x="34761" y="34761"/>
                  </a:cubicBezTo>
                  <a:cubicBezTo>
                    <a:pt x="57018" y="12504"/>
                    <a:pt x="87205" y="0"/>
                    <a:pt x="118681" y="0"/>
                  </a:cubicBezTo>
                  <a:close/>
                </a:path>
              </a:pathLst>
            </a:custGeom>
            <a:gradFill rotWithShape="true">
              <a:gsLst>
                <a:gs pos="0">
                  <a:srgbClr val="5DE0E6">
                    <a:alpha val="100000"/>
                  </a:srgbClr>
                </a:gs>
                <a:gs pos="100000">
                  <a:srgbClr val="004AAD">
                    <a:alpha val="100000"/>
                  </a:srgbClr>
                </a:gs>
              </a:gsLst>
              <a:lin ang="0"/>
            </a:gradFill>
          </p:spPr>
        </p:sp>
        <p:sp>
          <p:nvSpPr>
            <p:cNvPr name="TextBox 7" id="7"/>
            <p:cNvSpPr txBox="true"/>
            <p:nvPr/>
          </p:nvSpPr>
          <p:spPr>
            <a:xfrm>
              <a:off x="0" y="-66675"/>
              <a:ext cx="876218" cy="885728"/>
            </a:xfrm>
            <a:prstGeom prst="rect">
              <a:avLst/>
            </a:prstGeom>
          </p:spPr>
          <p:txBody>
            <a:bodyPr anchor="ctr" rtlCol="false" tIns="50800" lIns="50800" bIns="50800" rIns="50800"/>
            <a:lstStyle/>
            <a:p>
              <a:pPr algn="ctr">
                <a:lnSpc>
                  <a:spcPts val="3000"/>
                </a:lnSpc>
              </a:pPr>
            </a:p>
          </p:txBody>
        </p:sp>
      </p:grpSp>
      <p:grpSp>
        <p:nvGrpSpPr>
          <p:cNvPr name="Group 8" id="8"/>
          <p:cNvGrpSpPr/>
          <p:nvPr/>
        </p:nvGrpSpPr>
        <p:grpSpPr>
          <a:xfrm rot="0">
            <a:off x="5556991" y="3163249"/>
            <a:ext cx="1316119" cy="13161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5694"/>
            </a:solidFill>
          </p:spPr>
        </p:sp>
        <p:sp>
          <p:nvSpPr>
            <p:cNvPr name="TextBox 10" id="10"/>
            <p:cNvSpPr txBox="true"/>
            <p:nvPr/>
          </p:nvSpPr>
          <p:spPr>
            <a:xfrm>
              <a:off x="0" y="136525"/>
              <a:ext cx="711200" cy="473075"/>
            </a:xfrm>
            <a:prstGeom prst="rect">
              <a:avLst/>
            </a:prstGeom>
          </p:spPr>
          <p:txBody>
            <a:bodyPr anchor="ctr" rtlCol="false" tIns="50800" lIns="50800" bIns="50800" rIns="50800"/>
            <a:lstStyle/>
            <a:p>
              <a:pPr algn="ctr">
                <a:lnSpc>
                  <a:spcPts val="3000"/>
                </a:lnSpc>
              </a:pPr>
            </a:p>
          </p:txBody>
        </p:sp>
      </p:grpSp>
      <p:sp>
        <p:nvSpPr>
          <p:cNvPr name="TextBox 11" id="11"/>
          <p:cNvSpPr txBox="true"/>
          <p:nvPr/>
        </p:nvSpPr>
        <p:spPr>
          <a:xfrm rot="0">
            <a:off x="5974742" y="393473"/>
            <a:ext cx="6338515" cy="888020"/>
          </a:xfrm>
          <a:prstGeom prst="rect">
            <a:avLst/>
          </a:prstGeom>
        </p:spPr>
        <p:txBody>
          <a:bodyPr anchor="t" rtlCol="false" tIns="0" lIns="0" bIns="0" rIns="0">
            <a:spAutoFit/>
          </a:bodyPr>
          <a:lstStyle/>
          <a:p>
            <a:pPr algn="just" marL="0" indent="0" lvl="0">
              <a:lnSpc>
                <a:spcPts val="7228"/>
              </a:lnSpc>
              <a:spcBef>
                <a:spcPct val="0"/>
              </a:spcBef>
            </a:pPr>
            <a:r>
              <a:rPr lang="en-US" b="true" sz="5163" spc="258" strike="noStrike" u="none">
                <a:solidFill>
                  <a:srgbClr val="FFFFFF"/>
                </a:solidFill>
                <a:latin typeface="Aileron Bold"/>
                <a:ea typeface="Aileron Bold"/>
                <a:cs typeface="Aileron Bold"/>
                <a:sym typeface="Aileron Bold"/>
              </a:rPr>
              <a:t>Workflow Diagram</a:t>
            </a:r>
          </a:p>
        </p:txBody>
      </p:sp>
      <p:sp>
        <p:nvSpPr>
          <p:cNvPr name="TextBox 12" id="12"/>
          <p:cNvSpPr txBox="true"/>
          <p:nvPr/>
        </p:nvSpPr>
        <p:spPr>
          <a:xfrm rot="0">
            <a:off x="2103198" y="2625436"/>
            <a:ext cx="2748943" cy="1508414"/>
          </a:xfrm>
          <a:prstGeom prst="rect">
            <a:avLst/>
          </a:prstGeom>
        </p:spPr>
        <p:txBody>
          <a:bodyPr anchor="t" rtlCol="false" tIns="0" lIns="0" bIns="0" rIns="0">
            <a:spAutoFit/>
          </a:bodyPr>
          <a:lstStyle/>
          <a:p>
            <a:pPr algn="ctr" marL="0" indent="0" lvl="0">
              <a:lnSpc>
                <a:spcPts val="4009"/>
              </a:lnSpc>
              <a:spcBef>
                <a:spcPct val="0"/>
              </a:spcBef>
            </a:pPr>
            <a:r>
              <a:rPr lang="en-US" b="true" sz="2863" spc="143" strike="noStrike" u="none">
                <a:solidFill>
                  <a:srgbClr val="FFFFFF"/>
                </a:solidFill>
                <a:latin typeface="Aileron Bold"/>
                <a:ea typeface="Aileron Bold"/>
                <a:cs typeface="Aileron Bold"/>
                <a:sym typeface="Aileron Bold"/>
              </a:rPr>
              <a:t>Phase 1</a:t>
            </a:r>
          </a:p>
          <a:p>
            <a:pPr algn="just" marL="0" indent="0" lvl="0">
              <a:lnSpc>
                <a:spcPts val="4009"/>
              </a:lnSpc>
              <a:spcBef>
                <a:spcPct val="0"/>
              </a:spcBef>
            </a:pPr>
          </a:p>
          <a:p>
            <a:pPr algn="ctr" marL="0" indent="0" lvl="0">
              <a:lnSpc>
                <a:spcPts val="4009"/>
              </a:lnSpc>
              <a:spcBef>
                <a:spcPct val="0"/>
              </a:spcBef>
            </a:pPr>
            <a:r>
              <a:rPr lang="en-US" b="true" sz="2863" spc="143" strike="noStrike" u="none">
                <a:solidFill>
                  <a:srgbClr val="000000"/>
                </a:solidFill>
                <a:latin typeface="Aileron Bold"/>
                <a:ea typeface="Aileron Bold"/>
                <a:cs typeface="Aileron Bold"/>
                <a:sym typeface="Aileron Bold"/>
              </a:rPr>
              <a:t>Data Sources</a:t>
            </a:r>
          </a:p>
        </p:txBody>
      </p:sp>
      <p:grpSp>
        <p:nvGrpSpPr>
          <p:cNvPr name="Group 13" id="13"/>
          <p:cNvGrpSpPr/>
          <p:nvPr/>
        </p:nvGrpSpPr>
        <p:grpSpPr>
          <a:xfrm rot="0">
            <a:off x="7343763" y="2266388"/>
            <a:ext cx="3326889" cy="3109840"/>
            <a:chOff x="0" y="0"/>
            <a:chExt cx="876218" cy="819053"/>
          </a:xfrm>
        </p:grpSpPr>
        <p:sp>
          <p:nvSpPr>
            <p:cNvPr name="Freeform 14" id="14"/>
            <p:cNvSpPr/>
            <p:nvPr/>
          </p:nvSpPr>
          <p:spPr>
            <a:xfrm flipH="false" flipV="false" rot="0">
              <a:off x="0" y="0"/>
              <a:ext cx="876218" cy="819053"/>
            </a:xfrm>
            <a:custGeom>
              <a:avLst/>
              <a:gdLst/>
              <a:ahLst/>
              <a:cxnLst/>
              <a:rect r="r" b="b" t="t" l="l"/>
              <a:pathLst>
                <a:path h="819053" w="876218">
                  <a:moveTo>
                    <a:pt x="118681" y="0"/>
                  </a:moveTo>
                  <a:lnTo>
                    <a:pt x="757537" y="0"/>
                  </a:lnTo>
                  <a:cubicBezTo>
                    <a:pt x="789013" y="0"/>
                    <a:pt x="819200" y="12504"/>
                    <a:pt x="841457" y="34761"/>
                  </a:cubicBezTo>
                  <a:cubicBezTo>
                    <a:pt x="863714" y="57018"/>
                    <a:pt x="876218" y="87205"/>
                    <a:pt x="876218" y="118681"/>
                  </a:cubicBezTo>
                  <a:lnTo>
                    <a:pt x="876218" y="700372"/>
                  </a:lnTo>
                  <a:cubicBezTo>
                    <a:pt x="876218" y="731848"/>
                    <a:pt x="863714" y="762035"/>
                    <a:pt x="841457" y="784292"/>
                  </a:cubicBezTo>
                  <a:cubicBezTo>
                    <a:pt x="819200" y="806549"/>
                    <a:pt x="789013" y="819053"/>
                    <a:pt x="757537" y="819053"/>
                  </a:cubicBezTo>
                  <a:lnTo>
                    <a:pt x="118681" y="819053"/>
                  </a:lnTo>
                  <a:cubicBezTo>
                    <a:pt x="87205" y="819053"/>
                    <a:pt x="57018" y="806549"/>
                    <a:pt x="34761" y="784292"/>
                  </a:cubicBezTo>
                  <a:cubicBezTo>
                    <a:pt x="12504" y="762035"/>
                    <a:pt x="0" y="731848"/>
                    <a:pt x="0" y="700372"/>
                  </a:cubicBezTo>
                  <a:lnTo>
                    <a:pt x="0" y="118681"/>
                  </a:lnTo>
                  <a:cubicBezTo>
                    <a:pt x="0" y="87205"/>
                    <a:pt x="12504" y="57018"/>
                    <a:pt x="34761" y="34761"/>
                  </a:cubicBezTo>
                  <a:cubicBezTo>
                    <a:pt x="57018" y="12504"/>
                    <a:pt x="87205" y="0"/>
                    <a:pt x="118681" y="0"/>
                  </a:cubicBezTo>
                  <a:close/>
                </a:path>
              </a:pathLst>
            </a:custGeom>
            <a:gradFill rotWithShape="true">
              <a:gsLst>
                <a:gs pos="0">
                  <a:srgbClr val="5DE0E6">
                    <a:alpha val="100000"/>
                  </a:srgbClr>
                </a:gs>
                <a:gs pos="100000">
                  <a:srgbClr val="004AAD">
                    <a:alpha val="100000"/>
                  </a:srgbClr>
                </a:gs>
              </a:gsLst>
              <a:lin ang="0"/>
            </a:gradFill>
          </p:spPr>
        </p:sp>
        <p:sp>
          <p:nvSpPr>
            <p:cNvPr name="TextBox 15" id="15"/>
            <p:cNvSpPr txBox="true"/>
            <p:nvPr/>
          </p:nvSpPr>
          <p:spPr>
            <a:xfrm>
              <a:off x="0" y="-66675"/>
              <a:ext cx="876218" cy="885728"/>
            </a:xfrm>
            <a:prstGeom prst="rect">
              <a:avLst/>
            </a:prstGeom>
          </p:spPr>
          <p:txBody>
            <a:bodyPr anchor="ctr" rtlCol="false" tIns="50800" lIns="50800" bIns="50800" rIns="50800"/>
            <a:lstStyle/>
            <a:p>
              <a:pPr algn="ctr">
                <a:lnSpc>
                  <a:spcPts val="3000"/>
                </a:lnSpc>
              </a:pPr>
            </a:p>
          </p:txBody>
        </p:sp>
      </p:grpSp>
      <p:grpSp>
        <p:nvGrpSpPr>
          <p:cNvPr name="Group 16" id="16"/>
          <p:cNvGrpSpPr/>
          <p:nvPr/>
        </p:nvGrpSpPr>
        <p:grpSpPr>
          <a:xfrm rot="0">
            <a:off x="12969149" y="2266388"/>
            <a:ext cx="3326889" cy="3109840"/>
            <a:chOff x="0" y="0"/>
            <a:chExt cx="876218" cy="819053"/>
          </a:xfrm>
        </p:grpSpPr>
        <p:sp>
          <p:nvSpPr>
            <p:cNvPr name="Freeform 17" id="17"/>
            <p:cNvSpPr/>
            <p:nvPr/>
          </p:nvSpPr>
          <p:spPr>
            <a:xfrm flipH="false" flipV="false" rot="0">
              <a:off x="0" y="0"/>
              <a:ext cx="876218" cy="819053"/>
            </a:xfrm>
            <a:custGeom>
              <a:avLst/>
              <a:gdLst/>
              <a:ahLst/>
              <a:cxnLst/>
              <a:rect r="r" b="b" t="t" l="l"/>
              <a:pathLst>
                <a:path h="819053" w="876218">
                  <a:moveTo>
                    <a:pt x="118681" y="0"/>
                  </a:moveTo>
                  <a:lnTo>
                    <a:pt x="757537" y="0"/>
                  </a:lnTo>
                  <a:cubicBezTo>
                    <a:pt x="789013" y="0"/>
                    <a:pt x="819200" y="12504"/>
                    <a:pt x="841457" y="34761"/>
                  </a:cubicBezTo>
                  <a:cubicBezTo>
                    <a:pt x="863714" y="57018"/>
                    <a:pt x="876218" y="87205"/>
                    <a:pt x="876218" y="118681"/>
                  </a:cubicBezTo>
                  <a:lnTo>
                    <a:pt x="876218" y="700372"/>
                  </a:lnTo>
                  <a:cubicBezTo>
                    <a:pt x="876218" y="731848"/>
                    <a:pt x="863714" y="762035"/>
                    <a:pt x="841457" y="784292"/>
                  </a:cubicBezTo>
                  <a:cubicBezTo>
                    <a:pt x="819200" y="806549"/>
                    <a:pt x="789013" y="819053"/>
                    <a:pt x="757537" y="819053"/>
                  </a:cubicBezTo>
                  <a:lnTo>
                    <a:pt x="118681" y="819053"/>
                  </a:lnTo>
                  <a:cubicBezTo>
                    <a:pt x="87205" y="819053"/>
                    <a:pt x="57018" y="806549"/>
                    <a:pt x="34761" y="784292"/>
                  </a:cubicBezTo>
                  <a:cubicBezTo>
                    <a:pt x="12504" y="762035"/>
                    <a:pt x="0" y="731848"/>
                    <a:pt x="0" y="700372"/>
                  </a:cubicBezTo>
                  <a:lnTo>
                    <a:pt x="0" y="118681"/>
                  </a:lnTo>
                  <a:cubicBezTo>
                    <a:pt x="0" y="87205"/>
                    <a:pt x="12504" y="57018"/>
                    <a:pt x="34761" y="34761"/>
                  </a:cubicBezTo>
                  <a:cubicBezTo>
                    <a:pt x="57018" y="12504"/>
                    <a:pt x="87205" y="0"/>
                    <a:pt x="118681" y="0"/>
                  </a:cubicBezTo>
                  <a:close/>
                </a:path>
              </a:pathLst>
            </a:custGeom>
            <a:gradFill rotWithShape="true">
              <a:gsLst>
                <a:gs pos="0">
                  <a:srgbClr val="5DE0E6">
                    <a:alpha val="100000"/>
                  </a:srgbClr>
                </a:gs>
                <a:gs pos="100000">
                  <a:srgbClr val="004AAD">
                    <a:alpha val="100000"/>
                  </a:srgbClr>
                </a:gs>
              </a:gsLst>
              <a:lin ang="0"/>
            </a:gradFill>
          </p:spPr>
        </p:sp>
        <p:sp>
          <p:nvSpPr>
            <p:cNvPr name="TextBox 18" id="18"/>
            <p:cNvSpPr txBox="true"/>
            <p:nvPr/>
          </p:nvSpPr>
          <p:spPr>
            <a:xfrm>
              <a:off x="0" y="-66675"/>
              <a:ext cx="876218" cy="885728"/>
            </a:xfrm>
            <a:prstGeom prst="rect">
              <a:avLst/>
            </a:prstGeom>
          </p:spPr>
          <p:txBody>
            <a:bodyPr anchor="ctr" rtlCol="false" tIns="50800" lIns="50800" bIns="50800" rIns="50800"/>
            <a:lstStyle/>
            <a:p>
              <a:pPr algn="ctr">
                <a:lnSpc>
                  <a:spcPts val="3000"/>
                </a:lnSpc>
              </a:pPr>
            </a:p>
          </p:txBody>
        </p:sp>
      </p:grpSp>
      <p:grpSp>
        <p:nvGrpSpPr>
          <p:cNvPr name="Group 19" id="19"/>
          <p:cNvGrpSpPr/>
          <p:nvPr/>
        </p:nvGrpSpPr>
        <p:grpSpPr>
          <a:xfrm rot="0">
            <a:off x="12968682" y="6848123"/>
            <a:ext cx="3326889" cy="3109840"/>
            <a:chOff x="0" y="0"/>
            <a:chExt cx="876218" cy="819053"/>
          </a:xfrm>
        </p:grpSpPr>
        <p:sp>
          <p:nvSpPr>
            <p:cNvPr name="Freeform 20" id="20"/>
            <p:cNvSpPr/>
            <p:nvPr/>
          </p:nvSpPr>
          <p:spPr>
            <a:xfrm flipH="false" flipV="false" rot="0">
              <a:off x="0" y="0"/>
              <a:ext cx="876218" cy="819053"/>
            </a:xfrm>
            <a:custGeom>
              <a:avLst/>
              <a:gdLst/>
              <a:ahLst/>
              <a:cxnLst/>
              <a:rect r="r" b="b" t="t" l="l"/>
              <a:pathLst>
                <a:path h="819053" w="876218">
                  <a:moveTo>
                    <a:pt x="118681" y="0"/>
                  </a:moveTo>
                  <a:lnTo>
                    <a:pt x="757537" y="0"/>
                  </a:lnTo>
                  <a:cubicBezTo>
                    <a:pt x="789013" y="0"/>
                    <a:pt x="819200" y="12504"/>
                    <a:pt x="841457" y="34761"/>
                  </a:cubicBezTo>
                  <a:cubicBezTo>
                    <a:pt x="863714" y="57018"/>
                    <a:pt x="876218" y="87205"/>
                    <a:pt x="876218" y="118681"/>
                  </a:cubicBezTo>
                  <a:lnTo>
                    <a:pt x="876218" y="700372"/>
                  </a:lnTo>
                  <a:cubicBezTo>
                    <a:pt x="876218" y="731848"/>
                    <a:pt x="863714" y="762035"/>
                    <a:pt x="841457" y="784292"/>
                  </a:cubicBezTo>
                  <a:cubicBezTo>
                    <a:pt x="819200" y="806549"/>
                    <a:pt x="789013" y="819053"/>
                    <a:pt x="757537" y="819053"/>
                  </a:cubicBezTo>
                  <a:lnTo>
                    <a:pt x="118681" y="819053"/>
                  </a:lnTo>
                  <a:cubicBezTo>
                    <a:pt x="87205" y="819053"/>
                    <a:pt x="57018" y="806549"/>
                    <a:pt x="34761" y="784292"/>
                  </a:cubicBezTo>
                  <a:cubicBezTo>
                    <a:pt x="12504" y="762035"/>
                    <a:pt x="0" y="731848"/>
                    <a:pt x="0" y="700372"/>
                  </a:cubicBezTo>
                  <a:lnTo>
                    <a:pt x="0" y="118681"/>
                  </a:lnTo>
                  <a:cubicBezTo>
                    <a:pt x="0" y="87205"/>
                    <a:pt x="12504" y="57018"/>
                    <a:pt x="34761" y="34761"/>
                  </a:cubicBezTo>
                  <a:cubicBezTo>
                    <a:pt x="57018" y="12504"/>
                    <a:pt x="87205" y="0"/>
                    <a:pt x="118681" y="0"/>
                  </a:cubicBezTo>
                  <a:close/>
                </a:path>
              </a:pathLst>
            </a:custGeom>
            <a:gradFill rotWithShape="true">
              <a:gsLst>
                <a:gs pos="0">
                  <a:srgbClr val="5DE0E6">
                    <a:alpha val="100000"/>
                  </a:srgbClr>
                </a:gs>
                <a:gs pos="100000">
                  <a:srgbClr val="004AAD">
                    <a:alpha val="100000"/>
                  </a:srgbClr>
                </a:gs>
              </a:gsLst>
              <a:lin ang="0"/>
            </a:gradFill>
          </p:spPr>
        </p:sp>
        <p:sp>
          <p:nvSpPr>
            <p:cNvPr name="TextBox 21" id="21"/>
            <p:cNvSpPr txBox="true"/>
            <p:nvPr/>
          </p:nvSpPr>
          <p:spPr>
            <a:xfrm>
              <a:off x="0" y="-66675"/>
              <a:ext cx="876218" cy="885728"/>
            </a:xfrm>
            <a:prstGeom prst="rect">
              <a:avLst/>
            </a:prstGeom>
          </p:spPr>
          <p:txBody>
            <a:bodyPr anchor="ctr" rtlCol="false" tIns="50800" lIns="50800" bIns="50800" rIns="50800"/>
            <a:lstStyle/>
            <a:p>
              <a:pPr algn="ctr">
                <a:lnSpc>
                  <a:spcPts val="3000"/>
                </a:lnSpc>
              </a:pPr>
            </a:p>
          </p:txBody>
        </p:sp>
      </p:grpSp>
      <p:grpSp>
        <p:nvGrpSpPr>
          <p:cNvPr name="Group 22" id="22"/>
          <p:cNvGrpSpPr/>
          <p:nvPr/>
        </p:nvGrpSpPr>
        <p:grpSpPr>
          <a:xfrm rot="0">
            <a:off x="7343763" y="6848123"/>
            <a:ext cx="3326889" cy="3109840"/>
            <a:chOff x="0" y="0"/>
            <a:chExt cx="876218" cy="819053"/>
          </a:xfrm>
        </p:grpSpPr>
        <p:sp>
          <p:nvSpPr>
            <p:cNvPr name="Freeform 23" id="23"/>
            <p:cNvSpPr/>
            <p:nvPr/>
          </p:nvSpPr>
          <p:spPr>
            <a:xfrm flipH="false" flipV="false" rot="0">
              <a:off x="0" y="0"/>
              <a:ext cx="876218" cy="819053"/>
            </a:xfrm>
            <a:custGeom>
              <a:avLst/>
              <a:gdLst/>
              <a:ahLst/>
              <a:cxnLst/>
              <a:rect r="r" b="b" t="t" l="l"/>
              <a:pathLst>
                <a:path h="819053" w="876218">
                  <a:moveTo>
                    <a:pt x="118681" y="0"/>
                  </a:moveTo>
                  <a:lnTo>
                    <a:pt x="757537" y="0"/>
                  </a:lnTo>
                  <a:cubicBezTo>
                    <a:pt x="789013" y="0"/>
                    <a:pt x="819200" y="12504"/>
                    <a:pt x="841457" y="34761"/>
                  </a:cubicBezTo>
                  <a:cubicBezTo>
                    <a:pt x="863714" y="57018"/>
                    <a:pt x="876218" y="87205"/>
                    <a:pt x="876218" y="118681"/>
                  </a:cubicBezTo>
                  <a:lnTo>
                    <a:pt x="876218" y="700372"/>
                  </a:lnTo>
                  <a:cubicBezTo>
                    <a:pt x="876218" y="731848"/>
                    <a:pt x="863714" y="762035"/>
                    <a:pt x="841457" y="784292"/>
                  </a:cubicBezTo>
                  <a:cubicBezTo>
                    <a:pt x="819200" y="806549"/>
                    <a:pt x="789013" y="819053"/>
                    <a:pt x="757537" y="819053"/>
                  </a:cubicBezTo>
                  <a:lnTo>
                    <a:pt x="118681" y="819053"/>
                  </a:lnTo>
                  <a:cubicBezTo>
                    <a:pt x="87205" y="819053"/>
                    <a:pt x="57018" y="806549"/>
                    <a:pt x="34761" y="784292"/>
                  </a:cubicBezTo>
                  <a:cubicBezTo>
                    <a:pt x="12504" y="762035"/>
                    <a:pt x="0" y="731848"/>
                    <a:pt x="0" y="700372"/>
                  </a:cubicBezTo>
                  <a:lnTo>
                    <a:pt x="0" y="118681"/>
                  </a:lnTo>
                  <a:cubicBezTo>
                    <a:pt x="0" y="87205"/>
                    <a:pt x="12504" y="57018"/>
                    <a:pt x="34761" y="34761"/>
                  </a:cubicBezTo>
                  <a:cubicBezTo>
                    <a:pt x="57018" y="12504"/>
                    <a:pt x="87205" y="0"/>
                    <a:pt x="118681" y="0"/>
                  </a:cubicBezTo>
                  <a:close/>
                </a:path>
              </a:pathLst>
            </a:custGeom>
            <a:gradFill rotWithShape="true">
              <a:gsLst>
                <a:gs pos="0">
                  <a:srgbClr val="5DE0E6">
                    <a:alpha val="100000"/>
                  </a:srgbClr>
                </a:gs>
                <a:gs pos="100000">
                  <a:srgbClr val="004AAD">
                    <a:alpha val="100000"/>
                  </a:srgbClr>
                </a:gs>
              </a:gsLst>
              <a:lin ang="0"/>
            </a:gradFill>
          </p:spPr>
        </p:sp>
        <p:sp>
          <p:nvSpPr>
            <p:cNvPr name="TextBox 24" id="24"/>
            <p:cNvSpPr txBox="true"/>
            <p:nvPr/>
          </p:nvSpPr>
          <p:spPr>
            <a:xfrm>
              <a:off x="0" y="-66675"/>
              <a:ext cx="876218" cy="885728"/>
            </a:xfrm>
            <a:prstGeom prst="rect">
              <a:avLst/>
            </a:prstGeom>
          </p:spPr>
          <p:txBody>
            <a:bodyPr anchor="ctr" rtlCol="false" tIns="50800" lIns="50800" bIns="50800" rIns="50800"/>
            <a:lstStyle/>
            <a:p>
              <a:pPr algn="ctr">
                <a:lnSpc>
                  <a:spcPts val="3000"/>
                </a:lnSpc>
              </a:pPr>
            </a:p>
          </p:txBody>
        </p:sp>
      </p:grpSp>
      <p:grpSp>
        <p:nvGrpSpPr>
          <p:cNvPr name="Group 25" id="25"/>
          <p:cNvGrpSpPr/>
          <p:nvPr/>
        </p:nvGrpSpPr>
        <p:grpSpPr>
          <a:xfrm rot="0">
            <a:off x="1906251" y="6677468"/>
            <a:ext cx="3326889" cy="3109840"/>
            <a:chOff x="0" y="0"/>
            <a:chExt cx="876218" cy="819053"/>
          </a:xfrm>
        </p:grpSpPr>
        <p:sp>
          <p:nvSpPr>
            <p:cNvPr name="Freeform 26" id="26"/>
            <p:cNvSpPr/>
            <p:nvPr/>
          </p:nvSpPr>
          <p:spPr>
            <a:xfrm flipH="false" flipV="false" rot="0">
              <a:off x="0" y="0"/>
              <a:ext cx="876218" cy="819053"/>
            </a:xfrm>
            <a:custGeom>
              <a:avLst/>
              <a:gdLst/>
              <a:ahLst/>
              <a:cxnLst/>
              <a:rect r="r" b="b" t="t" l="l"/>
              <a:pathLst>
                <a:path h="819053" w="876218">
                  <a:moveTo>
                    <a:pt x="118681" y="0"/>
                  </a:moveTo>
                  <a:lnTo>
                    <a:pt x="757537" y="0"/>
                  </a:lnTo>
                  <a:cubicBezTo>
                    <a:pt x="789013" y="0"/>
                    <a:pt x="819200" y="12504"/>
                    <a:pt x="841457" y="34761"/>
                  </a:cubicBezTo>
                  <a:cubicBezTo>
                    <a:pt x="863714" y="57018"/>
                    <a:pt x="876218" y="87205"/>
                    <a:pt x="876218" y="118681"/>
                  </a:cubicBezTo>
                  <a:lnTo>
                    <a:pt x="876218" y="700372"/>
                  </a:lnTo>
                  <a:cubicBezTo>
                    <a:pt x="876218" y="731848"/>
                    <a:pt x="863714" y="762035"/>
                    <a:pt x="841457" y="784292"/>
                  </a:cubicBezTo>
                  <a:cubicBezTo>
                    <a:pt x="819200" y="806549"/>
                    <a:pt x="789013" y="819053"/>
                    <a:pt x="757537" y="819053"/>
                  </a:cubicBezTo>
                  <a:lnTo>
                    <a:pt x="118681" y="819053"/>
                  </a:lnTo>
                  <a:cubicBezTo>
                    <a:pt x="87205" y="819053"/>
                    <a:pt x="57018" y="806549"/>
                    <a:pt x="34761" y="784292"/>
                  </a:cubicBezTo>
                  <a:cubicBezTo>
                    <a:pt x="12504" y="762035"/>
                    <a:pt x="0" y="731848"/>
                    <a:pt x="0" y="700372"/>
                  </a:cubicBezTo>
                  <a:lnTo>
                    <a:pt x="0" y="118681"/>
                  </a:lnTo>
                  <a:cubicBezTo>
                    <a:pt x="0" y="87205"/>
                    <a:pt x="12504" y="57018"/>
                    <a:pt x="34761" y="34761"/>
                  </a:cubicBezTo>
                  <a:cubicBezTo>
                    <a:pt x="57018" y="12504"/>
                    <a:pt x="87205" y="0"/>
                    <a:pt x="118681" y="0"/>
                  </a:cubicBezTo>
                  <a:close/>
                </a:path>
              </a:pathLst>
            </a:custGeom>
            <a:gradFill rotWithShape="true">
              <a:gsLst>
                <a:gs pos="0">
                  <a:srgbClr val="5DE0E6">
                    <a:alpha val="100000"/>
                  </a:srgbClr>
                </a:gs>
                <a:gs pos="100000">
                  <a:srgbClr val="004AAD">
                    <a:alpha val="100000"/>
                  </a:srgbClr>
                </a:gs>
              </a:gsLst>
              <a:lin ang="0"/>
            </a:gradFill>
          </p:spPr>
        </p:sp>
        <p:sp>
          <p:nvSpPr>
            <p:cNvPr name="TextBox 27" id="27"/>
            <p:cNvSpPr txBox="true"/>
            <p:nvPr/>
          </p:nvSpPr>
          <p:spPr>
            <a:xfrm>
              <a:off x="0" y="-66675"/>
              <a:ext cx="876218" cy="885728"/>
            </a:xfrm>
            <a:prstGeom prst="rect">
              <a:avLst/>
            </a:prstGeom>
          </p:spPr>
          <p:txBody>
            <a:bodyPr anchor="ctr" rtlCol="false" tIns="50800" lIns="50800" bIns="50800" rIns="50800"/>
            <a:lstStyle/>
            <a:p>
              <a:pPr algn="ctr">
                <a:lnSpc>
                  <a:spcPts val="3000"/>
                </a:lnSpc>
              </a:pPr>
            </a:p>
          </p:txBody>
        </p:sp>
      </p:grpSp>
      <p:grpSp>
        <p:nvGrpSpPr>
          <p:cNvPr name="Group 28" id="28"/>
          <p:cNvGrpSpPr/>
          <p:nvPr/>
        </p:nvGrpSpPr>
        <p:grpSpPr>
          <a:xfrm rot="0">
            <a:off x="11328712" y="3100439"/>
            <a:ext cx="1316119" cy="1316119"/>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5694"/>
            </a:solidFill>
          </p:spPr>
        </p:sp>
        <p:sp>
          <p:nvSpPr>
            <p:cNvPr name="TextBox 30" id="30"/>
            <p:cNvSpPr txBox="true"/>
            <p:nvPr/>
          </p:nvSpPr>
          <p:spPr>
            <a:xfrm>
              <a:off x="0" y="136525"/>
              <a:ext cx="711200" cy="473075"/>
            </a:xfrm>
            <a:prstGeom prst="rect">
              <a:avLst/>
            </a:prstGeom>
          </p:spPr>
          <p:txBody>
            <a:bodyPr anchor="ctr" rtlCol="false" tIns="50800" lIns="50800" bIns="50800" rIns="50800"/>
            <a:lstStyle/>
            <a:p>
              <a:pPr algn="ctr">
                <a:lnSpc>
                  <a:spcPts val="3000"/>
                </a:lnSpc>
              </a:pPr>
            </a:p>
          </p:txBody>
        </p:sp>
      </p:grpSp>
      <p:grpSp>
        <p:nvGrpSpPr>
          <p:cNvPr name="Group 31" id="31"/>
          <p:cNvGrpSpPr/>
          <p:nvPr/>
        </p:nvGrpSpPr>
        <p:grpSpPr>
          <a:xfrm rot="5400000">
            <a:off x="14066093" y="5454116"/>
            <a:ext cx="1316119" cy="1316119"/>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5694"/>
            </a:solidFill>
          </p:spPr>
        </p:sp>
        <p:sp>
          <p:nvSpPr>
            <p:cNvPr name="TextBox 33" id="33"/>
            <p:cNvSpPr txBox="true"/>
            <p:nvPr/>
          </p:nvSpPr>
          <p:spPr>
            <a:xfrm>
              <a:off x="0" y="136525"/>
              <a:ext cx="711200" cy="473075"/>
            </a:xfrm>
            <a:prstGeom prst="rect">
              <a:avLst/>
            </a:prstGeom>
          </p:spPr>
          <p:txBody>
            <a:bodyPr anchor="ctr" rtlCol="false" tIns="50800" lIns="50800" bIns="50800" rIns="50800"/>
            <a:lstStyle/>
            <a:p>
              <a:pPr algn="ctr">
                <a:lnSpc>
                  <a:spcPts val="3000"/>
                </a:lnSpc>
              </a:pPr>
            </a:p>
          </p:txBody>
        </p:sp>
      </p:grpSp>
      <p:grpSp>
        <p:nvGrpSpPr>
          <p:cNvPr name="Group 34" id="34"/>
          <p:cNvGrpSpPr/>
          <p:nvPr/>
        </p:nvGrpSpPr>
        <p:grpSpPr>
          <a:xfrm rot="-10800000">
            <a:off x="11328712" y="7713158"/>
            <a:ext cx="1316119" cy="1316119"/>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5694"/>
            </a:solidFill>
          </p:spPr>
        </p:sp>
        <p:sp>
          <p:nvSpPr>
            <p:cNvPr name="TextBox 36" id="36"/>
            <p:cNvSpPr txBox="true"/>
            <p:nvPr/>
          </p:nvSpPr>
          <p:spPr>
            <a:xfrm>
              <a:off x="0" y="136525"/>
              <a:ext cx="711200" cy="473075"/>
            </a:xfrm>
            <a:prstGeom prst="rect">
              <a:avLst/>
            </a:prstGeom>
          </p:spPr>
          <p:txBody>
            <a:bodyPr anchor="ctr" rtlCol="false" tIns="50800" lIns="50800" bIns="50800" rIns="50800"/>
            <a:lstStyle/>
            <a:p>
              <a:pPr algn="ctr">
                <a:lnSpc>
                  <a:spcPts val="3000"/>
                </a:lnSpc>
              </a:pPr>
            </a:p>
          </p:txBody>
        </p:sp>
      </p:grpSp>
      <p:grpSp>
        <p:nvGrpSpPr>
          <p:cNvPr name="Group 37" id="37"/>
          <p:cNvGrpSpPr/>
          <p:nvPr/>
        </p:nvGrpSpPr>
        <p:grpSpPr>
          <a:xfrm rot="-10800000">
            <a:off x="5556991" y="7744983"/>
            <a:ext cx="1316119" cy="1316119"/>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5694"/>
            </a:solidFill>
          </p:spPr>
        </p:sp>
        <p:sp>
          <p:nvSpPr>
            <p:cNvPr name="TextBox 39" id="39"/>
            <p:cNvSpPr txBox="true"/>
            <p:nvPr/>
          </p:nvSpPr>
          <p:spPr>
            <a:xfrm>
              <a:off x="0" y="136525"/>
              <a:ext cx="711200" cy="473075"/>
            </a:xfrm>
            <a:prstGeom prst="rect">
              <a:avLst/>
            </a:prstGeom>
          </p:spPr>
          <p:txBody>
            <a:bodyPr anchor="ctr" rtlCol="false" tIns="50800" lIns="50800" bIns="50800" rIns="50800"/>
            <a:lstStyle/>
            <a:p>
              <a:pPr algn="ctr">
                <a:lnSpc>
                  <a:spcPts val="3000"/>
                </a:lnSpc>
              </a:pPr>
            </a:p>
          </p:txBody>
        </p:sp>
      </p:grpSp>
      <p:sp>
        <p:nvSpPr>
          <p:cNvPr name="TextBox 40" id="40"/>
          <p:cNvSpPr txBox="true"/>
          <p:nvPr/>
        </p:nvSpPr>
        <p:spPr>
          <a:xfrm rot="0">
            <a:off x="7579036" y="2625436"/>
            <a:ext cx="2748943" cy="2518064"/>
          </a:xfrm>
          <a:prstGeom prst="rect">
            <a:avLst/>
          </a:prstGeom>
        </p:spPr>
        <p:txBody>
          <a:bodyPr anchor="t" rtlCol="false" tIns="0" lIns="0" bIns="0" rIns="0">
            <a:spAutoFit/>
          </a:bodyPr>
          <a:lstStyle/>
          <a:p>
            <a:pPr algn="ctr" marL="0" indent="0" lvl="0">
              <a:lnSpc>
                <a:spcPts val="4009"/>
              </a:lnSpc>
              <a:spcBef>
                <a:spcPct val="0"/>
              </a:spcBef>
            </a:pPr>
            <a:r>
              <a:rPr lang="en-US" b="true" sz="2863" spc="143" strike="noStrike" u="none">
                <a:solidFill>
                  <a:srgbClr val="FFFFFF"/>
                </a:solidFill>
                <a:latin typeface="Aileron Bold"/>
                <a:ea typeface="Aileron Bold"/>
                <a:cs typeface="Aileron Bold"/>
                <a:sym typeface="Aileron Bold"/>
              </a:rPr>
              <a:t>Phase 2</a:t>
            </a:r>
          </a:p>
          <a:p>
            <a:pPr algn="just" marL="0" indent="0" lvl="0">
              <a:lnSpc>
                <a:spcPts val="4009"/>
              </a:lnSpc>
              <a:spcBef>
                <a:spcPct val="0"/>
              </a:spcBef>
            </a:pPr>
          </a:p>
          <a:p>
            <a:pPr algn="ctr" marL="0" indent="0" lvl="0">
              <a:lnSpc>
                <a:spcPts val="4009"/>
              </a:lnSpc>
              <a:spcBef>
                <a:spcPct val="0"/>
              </a:spcBef>
            </a:pPr>
            <a:r>
              <a:rPr lang="en-US" b="true" sz="2863" spc="143" strike="noStrike" u="none">
                <a:solidFill>
                  <a:srgbClr val="000000"/>
                </a:solidFill>
                <a:latin typeface="Aileron Bold"/>
                <a:ea typeface="Aileron Bold"/>
                <a:cs typeface="Aileron Bold"/>
                <a:sym typeface="Aileron Bold"/>
              </a:rPr>
              <a:t>Data Ingestion &amp; Storage</a:t>
            </a:r>
          </a:p>
        </p:txBody>
      </p:sp>
      <p:sp>
        <p:nvSpPr>
          <p:cNvPr name="TextBox 41" id="41"/>
          <p:cNvSpPr txBox="true"/>
          <p:nvPr/>
        </p:nvSpPr>
        <p:spPr>
          <a:xfrm rot="0">
            <a:off x="13349682" y="2636807"/>
            <a:ext cx="2748943" cy="2013239"/>
          </a:xfrm>
          <a:prstGeom prst="rect">
            <a:avLst/>
          </a:prstGeom>
        </p:spPr>
        <p:txBody>
          <a:bodyPr anchor="t" rtlCol="false" tIns="0" lIns="0" bIns="0" rIns="0">
            <a:spAutoFit/>
          </a:bodyPr>
          <a:lstStyle/>
          <a:p>
            <a:pPr algn="ctr" marL="0" indent="0" lvl="0">
              <a:lnSpc>
                <a:spcPts val="4009"/>
              </a:lnSpc>
              <a:spcBef>
                <a:spcPct val="0"/>
              </a:spcBef>
            </a:pPr>
            <a:r>
              <a:rPr lang="en-US" b="true" sz="2863" spc="143" strike="noStrike" u="none">
                <a:solidFill>
                  <a:srgbClr val="FFFFFF"/>
                </a:solidFill>
                <a:latin typeface="Aileron Bold"/>
                <a:ea typeface="Aileron Bold"/>
                <a:cs typeface="Aileron Bold"/>
                <a:sym typeface="Aileron Bold"/>
              </a:rPr>
              <a:t>Phase 3</a:t>
            </a:r>
          </a:p>
          <a:p>
            <a:pPr algn="just" marL="0" indent="0" lvl="0">
              <a:lnSpc>
                <a:spcPts val="4009"/>
              </a:lnSpc>
              <a:spcBef>
                <a:spcPct val="0"/>
              </a:spcBef>
            </a:pPr>
          </a:p>
          <a:p>
            <a:pPr algn="ctr" marL="0" indent="0" lvl="0">
              <a:lnSpc>
                <a:spcPts val="4009"/>
              </a:lnSpc>
              <a:spcBef>
                <a:spcPct val="0"/>
              </a:spcBef>
            </a:pPr>
            <a:r>
              <a:rPr lang="en-US" b="true" sz="2863" spc="143" strike="noStrike" u="none">
                <a:solidFill>
                  <a:srgbClr val="000000"/>
                </a:solidFill>
                <a:latin typeface="Aileron Bold"/>
                <a:ea typeface="Aileron Bold"/>
                <a:cs typeface="Aileron Bold"/>
                <a:sym typeface="Aileron Bold"/>
              </a:rPr>
              <a:t>Pr</a:t>
            </a:r>
            <a:r>
              <a:rPr lang="en-US" b="true" sz="2863" spc="143" strike="noStrike" u="none">
                <a:solidFill>
                  <a:srgbClr val="000000"/>
                </a:solidFill>
                <a:latin typeface="Aileron Bold"/>
                <a:ea typeface="Aileron Bold"/>
                <a:cs typeface="Aileron Bold"/>
                <a:sym typeface="Aileron Bold"/>
              </a:rPr>
              <a:t>oce</a:t>
            </a:r>
            <a:r>
              <a:rPr lang="en-US" b="true" sz="2863" spc="143" strike="noStrike" u="none">
                <a:solidFill>
                  <a:srgbClr val="000000"/>
                </a:solidFill>
                <a:latin typeface="Aileron Bold"/>
                <a:ea typeface="Aileron Bold"/>
                <a:cs typeface="Aileron Bold"/>
                <a:sym typeface="Aileron Bold"/>
              </a:rPr>
              <a:t>ssing &amp; Analysi</a:t>
            </a:r>
            <a:r>
              <a:rPr lang="en-US" b="true" sz="2863" spc="143" strike="noStrike" u="none">
                <a:solidFill>
                  <a:srgbClr val="000000"/>
                </a:solidFill>
                <a:latin typeface="Aileron Bold"/>
                <a:ea typeface="Aileron Bold"/>
                <a:cs typeface="Aileron Bold"/>
                <a:sym typeface="Aileron Bold"/>
              </a:rPr>
              <a:t>s</a:t>
            </a:r>
          </a:p>
        </p:txBody>
      </p:sp>
      <p:sp>
        <p:nvSpPr>
          <p:cNvPr name="TextBox 42" id="42"/>
          <p:cNvSpPr txBox="true"/>
          <p:nvPr/>
        </p:nvSpPr>
        <p:spPr>
          <a:xfrm rot="0">
            <a:off x="2195225" y="7269245"/>
            <a:ext cx="2748943" cy="1508414"/>
          </a:xfrm>
          <a:prstGeom prst="rect">
            <a:avLst/>
          </a:prstGeom>
        </p:spPr>
        <p:txBody>
          <a:bodyPr anchor="t" rtlCol="false" tIns="0" lIns="0" bIns="0" rIns="0">
            <a:spAutoFit/>
          </a:bodyPr>
          <a:lstStyle/>
          <a:p>
            <a:pPr algn="ctr" marL="0" indent="0" lvl="0">
              <a:lnSpc>
                <a:spcPts val="4009"/>
              </a:lnSpc>
              <a:spcBef>
                <a:spcPct val="0"/>
              </a:spcBef>
            </a:pPr>
            <a:r>
              <a:rPr lang="en-US" b="true" sz="2863" spc="143" strike="noStrike" u="none">
                <a:solidFill>
                  <a:srgbClr val="FFFFFF"/>
                </a:solidFill>
                <a:latin typeface="Aileron Bold"/>
                <a:ea typeface="Aileron Bold"/>
                <a:cs typeface="Aileron Bold"/>
                <a:sym typeface="Aileron Bold"/>
              </a:rPr>
              <a:t>Phase 6</a:t>
            </a:r>
          </a:p>
          <a:p>
            <a:pPr algn="just" marL="0" indent="0" lvl="0">
              <a:lnSpc>
                <a:spcPts val="4009"/>
              </a:lnSpc>
              <a:spcBef>
                <a:spcPct val="0"/>
              </a:spcBef>
            </a:pPr>
          </a:p>
          <a:p>
            <a:pPr algn="ctr" marL="0" indent="0" lvl="0">
              <a:lnSpc>
                <a:spcPts val="4009"/>
              </a:lnSpc>
              <a:spcBef>
                <a:spcPct val="0"/>
              </a:spcBef>
            </a:pPr>
            <a:r>
              <a:rPr lang="en-US" b="true" sz="2863" spc="143" strike="noStrike" u="none">
                <a:solidFill>
                  <a:srgbClr val="000000"/>
                </a:solidFill>
                <a:latin typeface="Aileron Bold"/>
                <a:ea typeface="Aileron Bold"/>
                <a:cs typeface="Aileron Bold"/>
                <a:sym typeface="Aileron Bold"/>
              </a:rPr>
              <a:t>Outcome</a:t>
            </a:r>
          </a:p>
        </p:txBody>
      </p:sp>
      <p:sp>
        <p:nvSpPr>
          <p:cNvPr name="TextBox 43" id="43"/>
          <p:cNvSpPr txBox="true"/>
          <p:nvPr/>
        </p:nvSpPr>
        <p:spPr>
          <a:xfrm rot="0">
            <a:off x="13302057" y="7159198"/>
            <a:ext cx="2748943" cy="2518064"/>
          </a:xfrm>
          <a:prstGeom prst="rect">
            <a:avLst/>
          </a:prstGeom>
        </p:spPr>
        <p:txBody>
          <a:bodyPr anchor="t" rtlCol="false" tIns="0" lIns="0" bIns="0" rIns="0">
            <a:spAutoFit/>
          </a:bodyPr>
          <a:lstStyle/>
          <a:p>
            <a:pPr algn="ctr" marL="0" indent="0" lvl="0">
              <a:lnSpc>
                <a:spcPts val="4009"/>
              </a:lnSpc>
              <a:spcBef>
                <a:spcPct val="0"/>
              </a:spcBef>
            </a:pPr>
            <a:r>
              <a:rPr lang="en-US" b="true" sz="2863" spc="143" strike="noStrike" u="none">
                <a:solidFill>
                  <a:srgbClr val="FFFFFF"/>
                </a:solidFill>
                <a:latin typeface="Aileron Bold"/>
                <a:ea typeface="Aileron Bold"/>
                <a:cs typeface="Aileron Bold"/>
                <a:sym typeface="Aileron Bold"/>
              </a:rPr>
              <a:t>Phase 4</a:t>
            </a:r>
          </a:p>
          <a:p>
            <a:pPr algn="just" marL="0" indent="0" lvl="0">
              <a:lnSpc>
                <a:spcPts val="4009"/>
              </a:lnSpc>
              <a:spcBef>
                <a:spcPct val="0"/>
              </a:spcBef>
            </a:pPr>
          </a:p>
          <a:p>
            <a:pPr algn="ctr" marL="0" indent="0" lvl="0">
              <a:lnSpc>
                <a:spcPts val="4009"/>
              </a:lnSpc>
              <a:spcBef>
                <a:spcPct val="0"/>
              </a:spcBef>
            </a:pPr>
            <a:r>
              <a:rPr lang="en-US" b="true" sz="2863" spc="143" strike="noStrike" u="none">
                <a:solidFill>
                  <a:srgbClr val="000000"/>
                </a:solidFill>
                <a:latin typeface="Aileron Bold"/>
                <a:ea typeface="Aileron Bold"/>
                <a:cs typeface="Aileron Bold"/>
                <a:sym typeface="Aileron Bold"/>
              </a:rPr>
              <a:t>Visualization using Tableau</a:t>
            </a:r>
            <a:r>
              <a:rPr lang="en-US" b="true" sz="2863" spc="143" strike="noStrike" u="none">
                <a:solidFill>
                  <a:srgbClr val="000000"/>
                </a:solidFill>
                <a:latin typeface="Aileron Bold"/>
                <a:ea typeface="Aileron Bold"/>
                <a:cs typeface="Aileron Bold"/>
                <a:sym typeface="Aileron Bold"/>
              </a:rPr>
              <a:t> / Power BI</a:t>
            </a:r>
          </a:p>
        </p:txBody>
      </p:sp>
      <p:sp>
        <p:nvSpPr>
          <p:cNvPr name="TextBox 44" id="44"/>
          <p:cNvSpPr txBox="true"/>
          <p:nvPr/>
        </p:nvSpPr>
        <p:spPr>
          <a:xfrm rot="0">
            <a:off x="7632736" y="7269245"/>
            <a:ext cx="2748943" cy="2013239"/>
          </a:xfrm>
          <a:prstGeom prst="rect">
            <a:avLst/>
          </a:prstGeom>
        </p:spPr>
        <p:txBody>
          <a:bodyPr anchor="t" rtlCol="false" tIns="0" lIns="0" bIns="0" rIns="0">
            <a:spAutoFit/>
          </a:bodyPr>
          <a:lstStyle/>
          <a:p>
            <a:pPr algn="ctr" marL="0" indent="0" lvl="0">
              <a:lnSpc>
                <a:spcPts val="4009"/>
              </a:lnSpc>
              <a:spcBef>
                <a:spcPct val="0"/>
              </a:spcBef>
            </a:pPr>
            <a:r>
              <a:rPr lang="en-US" b="true" sz="2863" spc="143" strike="noStrike" u="none">
                <a:solidFill>
                  <a:srgbClr val="FFFFFF"/>
                </a:solidFill>
                <a:latin typeface="Aileron Bold"/>
                <a:ea typeface="Aileron Bold"/>
                <a:cs typeface="Aileron Bold"/>
                <a:sym typeface="Aileron Bold"/>
              </a:rPr>
              <a:t>Phase 5</a:t>
            </a:r>
          </a:p>
          <a:p>
            <a:pPr algn="just" marL="0" indent="0" lvl="0">
              <a:lnSpc>
                <a:spcPts val="4009"/>
              </a:lnSpc>
              <a:spcBef>
                <a:spcPct val="0"/>
              </a:spcBef>
            </a:pPr>
          </a:p>
          <a:p>
            <a:pPr algn="ctr" marL="0" indent="0" lvl="0">
              <a:lnSpc>
                <a:spcPts val="4009"/>
              </a:lnSpc>
              <a:spcBef>
                <a:spcPct val="0"/>
              </a:spcBef>
            </a:pPr>
            <a:r>
              <a:rPr lang="en-US" b="true" sz="2863" spc="143" strike="noStrike" u="none">
                <a:solidFill>
                  <a:srgbClr val="000000"/>
                </a:solidFill>
                <a:latin typeface="Aileron Bold"/>
                <a:ea typeface="Aileron Bold"/>
                <a:cs typeface="Aileron Bold"/>
                <a:sym typeface="Aileron Bold"/>
              </a:rPr>
              <a:t>In</a:t>
            </a:r>
            <a:r>
              <a:rPr lang="en-US" b="true" sz="2863" spc="143" strike="noStrike" u="none">
                <a:solidFill>
                  <a:srgbClr val="000000"/>
                </a:solidFill>
                <a:latin typeface="Aileron Bold"/>
                <a:ea typeface="Aileron Bold"/>
                <a:cs typeface="Aileron Bold"/>
                <a:sym typeface="Aileron Bold"/>
              </a:rPr>
              <a:t>t</a:t>
            </a:r>
            <a:r>
              <a:rPr lang="en-US" b="true" sz="2863" spc="143" strike="noStrike" u="none">
                <a:solidFill>
                  <a:srgbClr val="000000"/>
                </a:solidFill>
                <a:latin typeface="Aileron Bold"/>
                <a:ea typeface="Aileron Bold"/>
                <a:cs typeface="Aileron Bold"/>
                <a:sym typeface="Aileron Bold"/>
              </a:rPr>
              <a:t>egr</a:t>
            </a:r>
            <a:r>
              <a:rPr lang="en-US" b="true" sz="2863" spc="143" strike="noStrike" u="none">
                <a:solidFill>
                  <a:srgbClr val="000000"/>
                </a:solidFill>
                <a:latin typeface="Aileron Bold"/>
                <a:ea typeface="Aileron Bold"/>
                <a:cs typeface="Aileron Bold"/>
                <a:sym typeface="Aileron Bold"/>
              </a:rPr>
              <a:t>a</a:t>
            </a:r>
            <a:r>
              <a:rPr lang="en-US" b="true" sz="2863" spc="143" strike="noStrike" u="none">
                <a:solidFill>
                  <a:srgbClr val="000000"/>
                </a:solidFill>
                <a:latin typeface="Aileron Bold"/>
                <a:ea typeface="Aileron Bold"/>
                <a:cs typeface="Aileron Bold"/>
                <a:sym typeface="Aileron Bold"/>
              </a:rPr>
              <a:t>tion</a:t>
            </a:r>
            <a:r>
              <a:rPr lang="en-US" b="true" sz="2863" spc="143" strike="noStrike" u="none">
                <a:solidFill>
                  <a:srgbClr val="000000"/>
                </a:solidFill>
                <a:latin typeface="Aileron Bold"/>
                <a:ea typeface="Aileron Bold"/>
                <a:cs typeface="Aileron Bold"/>
                <a:sym typeface="Aileron Bold"/>
              </a:rPr>
              <a:t> </a:t>
            </a:r>
            <a:r>
              <a:rPr lang="en-US" b="true" sz="2863" spc="143" strike="noStrike" u="none">
                <a:solidFill>
                  <a:srgbClr val="000000"/>
                </a:solidFill>
                <a:latin typeface="Aileron Bold"/>
                <a:ea typeface="Aileron Bold"/>
                <a:cs typeface="Aileron Bold"/>
                <a:sym typeface="Aileron Bold"/>
              </a:rPr>
              <a:t>P</a:t>
            </a:r>
            <a:r>
              <a:rPr lang="en-US" b="true" sz="2863" spc="143" strike="noStrike" u="none">
                <a:solidFill>
                  <a:srgbClr val="000000"/>
                </a:solidFill>
                <a:latin typeface="Aileron Bold"/>
                <a:ea typeface="Aileron Bold"/>
                <a:cs typeface="Aileron Bold"/>
                <a:sym typeface="Aileron Bold"/>
              </a:rPr>
              <a:t>o</a:t>
            </a:r>
            <a:r>
              <a:rPr lang="en-US" b="true" sz="2863" spc="143" strike="noStrike" u="none">
                <a:solidFill>
                  <a:srgbClr val="000000"/>
                </a:solidFill>
                <a:latin typeface="Aileron Bold"/>
                <a:ea typeface="Aileron Bold"/>
                <a:cs typeface="Aileron Bold"/>
                <a:sym typeface="Aileron Bold"/>
              </a:rPr>
              <a:t>int</a:t>
            </a:r>
            <a:r>
              <a:rPr lang="en-US" b="true" sz="2863" spc="143" strike="noStrike" u="none">
                <a:solidFill>
                  <a:srgbClr val="000000"/>
                </a:solidFill>
                <a:latin typeface="Aileron Bold"/>
                <a:ea typeface="Aileron Bold"/>
                <a:cs typeface="Aileron Bold"/>
                <a:sym typeface="Aileron Bold"/>
              </a:rPr>
              <a: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156717" y="-10277933"/>
            <a:ext cx="5410019" cy="18852547"/>
            <a:chOff x="0" y="0"/>
            <a:chExt cx="1424861" cy="4965280"/>
          </a:xfrm>
        </p:grpSpPr>
        <p:sp>
          <p:nvSpPr>
            <p:cNvPr name="Freeform 3" id="3"/>
            <p:cNvSpPr/>
            <p:nvPr/>
          </p:nvSpPr>
          <p:spPr>
            <a:xfrm flipH="false" flipV="false" rot="0">
              <a:off x="0" y="0"/>
              <a:ext cx="1424861" cy="4965280"/>
            </a:xfrm>
            <a:custGeom>
              <a:avLst/>
              <a:gdLst/>
              <a:ahLst/>
              <a:cxnLst/>
              <a:rect r="r" b="b" t="t" l="l"/>
              <a:pathLst>
                <a:path h="4965280" w="1424861">
                  <a:moveTo>
                    <a:pt x="0" y="0"/>
                  </a:moveTo>
                  <a:lnTo>
                    <a:pt x="1424861" y="0"/>
                  </a:lnTo>
                  <a:lnTo>
                    <a:pt x="1424861" y="4965280"/>
                  </a:lnTo>
                  <a:lnTo>
                    <a:pt x="0" y="4965280"/>
                  </a:lnTo>
                  <a:close/>
                </a:path>
              </a:pathLst>
            </a:custGeom>
            <a:solidFill>
              <a:srgbClr val="37C9EF"/>
            </a:solidFill>
          </p:spPr>
        </p:sp>
        <p:sp>
          <p:nvSpPr>
            <p:cNvPr name="TextBox 4" id="4"/>
            <p:cNvSpPr txBox="true"/>
            <p:nvPr/>
          </p:nvSpPr>
          <p:spPr>
            <a:xfrm>
              <a:off x="0" y="-66675"/>
              <a:ext cx="1424861" cy="5031955"/>
            </a:xfrm>
            <a:prstGeom prst="rect">
              <a:avLst/>
            </a:prstGeom>
          </p:spPr>
          <p:txBody>
            <a:bodyPr anchor="ctr" rtlCol="false" tIns="50800" lIns="50800" bIns="50800" rIns="50800"/>
            <a:lstStyle/>
            <a:p>
              <a:pPr algn="ctr">
                <a:lnSpc>
                  <a:spcPts val="3000"/>
                </a:lnSpc>
              </a:pPr>
            </a:p>
          </p:txBody>
        </p:sp>
      </p:grpSp>
      <p:sp>
        <p:nvSpPr>
          <p:cNvPr name="AutoShape 5" id="5"/>
          <p:cNvSpPr/>
          <p:nvPr/>
        </p:nvSpPr>
        <p:spPr>
          <a:xfrm flipH="true">
            <a:off x="9134475" y="2054638"/>
            <a:ext cx="19050" cy="7663959"/>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368337" y="5143500"/>
            <a:ext cx="8157958" cy="4536610"/>
          </a:xfrm>
          <a:custGeom>
            <a:avLst/>
            <a:gdLst/>
            <a:ahLst/>
            <a:cxnLst/>
            <a:rect r="r" b="b" t="t" l="l"/>
            <a:pathLst>
              <a:path h="4536610" w="8157958">
                <a:moveTo>
                  <a:pt x="0" y="0"/>
                </a:moveTo>
                <a:lnTo>
                  <a:pt x="8157957" y="0"/>
                </a:lnTo>
                <a:lnTo>
                  <a:pt x="8157957" y="4536610"/>
                </a:lnTo>
                <a:lnTo>
                  <a:pt x="0" y="4536610"/>
                </a:lnTo>
                <a:lnTo>
                  <a:pt x="0" y="0"/>
                </a:lnTo>
                <a:close/>
              </a:path>
            </a:pathLst>
          </a:custGeom>
          <a:blipFill>
            <a:blip r:embed="rId2"/>
            <a:stretch>
              <a:fillRect l="0" t="0" r="0" b="-1151"/>
            </a:stretch>
          </a:blipFill>
        </p:spPr>
      </p:sp>
      <p:sp>
        <p:nvSpPr>
          <p:cNvPr name="Freeform 7" id="7"/>
          <p:cNvSpPr/>
          <p:nvPr/>
        </p:nvSpPr>
        <p:spPr>
          <a:xfrm flipH="false" flipV="false" rot="0">
            <a:off x="9619019" y="5182034"/>
            <a:ext cx="8065085" cy="4536610"/>
          </a:xfrm>
          <a:custGeom>
            <a:avLst/>
            <a:gdLst/>
            <a:ahLst/>
            <a:cxnLst/>
            <a:rect r="r" b="b" t="t" l="l"/>
            <a:pathLst>
              <a:path h="4536610" w="8065085">
                <a:moveTo>
                  <a:pt x="0" y="0"/>
                </a:moveTo>
                <a:lnTo>
                  <a:pt x="8065085" y="0"/>
                </a:lnTo>
                <a:lnTo>
                  <a:pt x="8065085" y="4536610"/>
                </a:lnTo>
                <a:lnTo>
                  <a:pt x="0" y="4536610"/>
                </a:lnTo>
                <a:lnTo>
                  <a:pt x="0" y="0"/>
                </a:lnTo>
                <a:close/>
              </a:path>
            </a:pathLst>
          </a:custGeom>
          <a:blipFill>
            <a:blip r:embed="rId3"/>
            <a:stretch>
              <a:fillRect l="0" t="0" r="0" b="0"/>
            </a:stretch>
          </a:blipFill>
        </p:spPr>
      </p:sp>
      <p:sp>
        <p:nvSpPr>
          <p:cNvPr name="TextBox 8" id="8"/>
          <p:cNvSpPr txBox="true"/>
          <p:nvPr/>
        </p:nvSpPr>
        <p:spPr>
          <a:xfrm rot="0">
            <a:off x="5539027" y="532302"/>
            <a:ext cx="6645399" cy="888020"/>
          </a:xfrm>
          <a:prstGeom prst="rect">
            <a:avLst/>
          </a:prstGeom>
        </p:spPr>
        <p:txBody>
          <a:bodyPr anchor="t" rtlCol="false" tIns="0" lIns="0" bIns="0" rIns="0">
            <a:spAutoFit/>
          </a:bodyPr>
          <a:lstStyle/>
          <a:p>
            <a:pPr algn="just" marL="0" indent="0" lvl="0">
              <a:lnSpc>
                <a:spcPts val="7228"/>
              </a:lnSpc>
              <a:spcBef>
                <a:spcPct val="0"/>
              </a:spcBef>
            </a:pPr>
            <a:r>
              <a:rPr lang="en-US" b="true" sz="5163" spc="258" strike="noStrike" u="none">
                <a:solidFill>
                  <a:srgbClr val="FFFFFF"/>
                </a:solidFill>
                <a:latin typeface="Aileron Bold"/>
                <a:ea typeface="Aileron Bold"/>
                <a:cs typeface="Aileron Bold"/>
                <a:sym typeface="Aileron Bold"/>
              </a:rPr>
              <a:t>Business Questions</a:t>
            </a:r>
          </a:p>
        </p:txBody>
      </p:sp>
      <p:sp>
        <p:nvSpPr>
          <p:cNvPr name="TextBox 9" id="9"/>
          <p:cNvSpPr txBox="true"/>
          <p:nvPr/>
        </p:nvSpPr>
        <p:spPr>
          <a:xfrm rot="0">
            <a:off x="9619019" y="2201598"/>
            <a:ext cx="7954417" cy="963098"/>
          </a:xfrm>
          <a:prstGeom prst="rect">
            <a:avLst/>
          </a:prstGeom>
        </p:spPr>
        <p:txBody>
          <a:bodyPr anchor="t" rtlCol="false" tIns="0" lIns="0" bIns="0" rIns="0">
            <a:spAutoFit/>
          </a:bodyPr>
          <a:lstStyle/>
          <a:p>
            <a:pPr algn="just" marL="0" indent="0" lvl="0">
              <a:lnSpc>
                <a:spcPts val="2565"/>
              </a:lnSpc>
              <a:spcBef>
                <a:spcPct val="0"/>
              </a:spcBef>
            </a:pPr>
            <a:r>
              <a:rPr lang="en-US" b="true" sz="1832" spc="91">
                <a:solidFill>
                  <a:srgbClr val="000000"/>
                </a:solidFill>
                <a:latin typeface="Aileron Bold"/>
                <a:ea typeface="Aileron Bold"/>
                <a:cs typeface="Aileron Bold"/>
                <a:sym typeface="Aileron Bold"/>
              </a:rPr>
              <a:t>Question 2- </a:t>
            </a:r>
            <a:r>
              <a:rPr lang="en-US" b="true" sz="1832" spc="91" strike="noStrike" u="none">
                <a:solidFill>
                  <a:srgbClr val="000000"/>
                </a:solidFill>
                <a:latin typeface="Aileron Bold"/>
                <a:ea typeface="Aileron Bold"/>
                <a:cs typeface="Aileron Bold"/>
                <a:sym typeface="Aileron Bold"/>
              </a:rPr>
              <a:t>Which cities report the highest number of abnormal </a:t>
            </a:r>
          </a:p>
          <a:p>
            <a:pPr algn="just" marL="0" indent="0" lvl="0">
              <a:lnSpc>
                <a:spcPts val="2565"/>
              </a:lnSpc>
              <a:spcBef>
                <a:spcPct val="0"/>
              </a:spcBef>
            </a:pPr>
            <a:r>
              <a:rPr lang="en-US" b="true" sz="1832" spc="91" strike="noStrike" u="none">
                <a:solidFill>
                  <a:srgbClr val="000000"/>
                </a:solidFill>
                <a:latin typeface="Aileron Bold"/>
                <a:ea typeface="Aileron Bold"/>
                <a:cs typeface="Aileron Bold"/>
                <a:sym typeface="Aileron Bold"/>
              </a:rPr>
              <a:t>driving events, and what types of events occur most frequently in </a:t>
            </a:r>
          </a:p>
          <a:p>
            <a:pPr algn="just" marL="0" indent="0" lvl="0">
              <a:lnSpc>
                <a:spcPts val="2565"/>
              </a:lnSpc>
              <a:spcBef>
                <a:spcPct val="0"/>
              </a:spcBef>
            </a:pPr>
            <a:r>
              <a:rPr lang="en-US" b="true" sz="1832" spc="91" strike="noStrike" u="none">
                <a:solidFill>
                  <a:srgbClr val="000000"/>
                </a:solidFill>
                <a:latin typeface="Aileron Bold"/>
                <a:ea typeface="Aileron Bold"/>
                <a:cs typeface="Aileron Bold"/>
                <a:sym typeface="Aileron Bold"/>
              </a:rPr>
              <a:t>each?</a:t>
            </a:r>
          </a:p>
        </p:txBody>
      </p:sp>
      <p:sp>
        <p:nvSpPr>
          <p:cNvPr name="TextBox 10" id="10"/>
          <p:cNvSpPr txBox="true"/>
          <p:nvPr/>
        </p:nvSpPr>
        <p:spPr>
          <a:xfrm rot="0">
            <a:off x="368337" y="2386798"/>
            <a:ext cx="6095256" cy="315398"/>
          </a:xfrm>
          <a:prstGeom prst="rect">
            <a:avLst/>
          </a:prstGeom>
        </p:spPr>
        <p:txBody>
          <a:bodyPr anchor="t" rtlCol="false" tIns="0" lIns="0" bIns="0" rIns="0">
            <a:spAutoFit/>
          </a:bodyPr>
          <a:lstStyle/>
          <a:p>
            <a:pPr algn="just" marL="0" indent="0" lvl="0">
              <a:lnSpc>
                <a:spcPts val="2565"/>
              </a:lnSpc>
              <a:spcBef>
                <a:spcPct val="0"/>
              </a:spcBef>
            </a:pPr>
            <a:r>
              <a:rPr lang="en-US" b="true" sz="1832" spc="91">
                <a:solidFill>
                  <a:srgbClr val="000000"/>
                </a:solidFill>
                <a:latin typeface="Aileron Bold"/>
                <a:ea typeface="Aileron Bold"/>
                <a:cs typeface="Aileron Bold"/>
                <a:sym typeface="Aileron Bold"/>
              </a:rPr>
              <a:t>Question 1- </a:t>
            </a:r>
            <a:r>
              <a:rPr lang="en-US" b="true" sz="1832" spc="91" strike="noStrike" u="none">
                <a:solidFill>
                  <a:srgbClr val="000000"/>
                </a:solidFill>
                <a:latin typeface="Aileron Bold"/>
                <a:ea typeface="Aileron Bold"/>
                <a:cs typeface="Aileron Bold"/>
                <a:sym typeface="Aileron Bold"/>
              </a:rPr>
              <a:t>Which drivers have a risk factor ≥ 7.0?</a:t>
            </a:r>
            <a:r>
              <a:rPr lang="en-US" b="true" sz="1832" spc="91" strike="noStrike" u="none">
                <a:solidFill>
                  <a:srgbClr val="000000"/>
                </a:solidFill>
                <a:latin typeface="Aileron Bold"/>
                <a:ea typeface="Aileron Bold"/>
                <a:cs typeface="Aileron Bold"/>
                <a:sym typeface="Aileron Bold"/>
              </a:rPr>
              <a:t> </a:t>
            </a:r>
          </a:p>
        </p:txBody>
      </p:sp>
      <p:sp>
        <p:nvSpPr>
          <p:cNvPr name="TextBox 11" id="11"/>
          <p:cNvSpPr txBox="true"/>
          <p:nvPr/>
        </p:nvSpPr>
        <p:spPr>
          <a:xfrm rot="0">
            <a:off x="368337" y="3487530"/>
            <a:ext cx="8493390" cy="963168"/>
          </a:xfrm>
          <a:prstGeom prst="rect">
            <a:avLst/>
          </a:prstGeom>
        </p:spPr>
        <p:txBody>
          <a:bodyPr anchor="t" rtlCol="false" tIns="0" lIns="0" bIns="0" rIns="0">
            <a:spAutoFit/>
          </a:bodyPr>
          <a:lstStyle/>
          <a:p>
            <a:pPr algn="just">
              <a:lnSpc>
                <a:spcPts val="2561"/>
              </a:lnSpc>
              <a:spcBef>
                <a:spcPct val="0"/>
              </a:spcBef>
            </a:pPr>
            <a:r>
              <a:rPr lang="en-US" b="true" sz="1829" spc="91">
                <a:solidFill>
                  <a:srgbClr val="000000"/>
                </a:solidFill>
                <a:latin typeface="Aileron Bold"/>
                <a:ea typeface="Aileron Bold"/>
                <a:cs typeface="Aileron Bold"/>
                <a:sym typeface="Aileron Bold"/>
              </a:rPr>
              <a:t>Inference- </a:t>
            </a:r>
            <a:r>
              <a:rPr lang="en-US" b="true" sz="1829" spc="91">
                <a:solidFill>
                  <a:srgbClr val="000000"/>
                </a:solidFill>
                <a:latin typeface="Aileron Bold"/>
                <a:ea typeface="Aileron Bold"/>
                <a:cs typeface="Aileron Bold"/>
                <a:sym typeface="Aileron Bold"/>
              </a:rPr>
              <a:t>Drivers exceeding the 7.0 risk threshold </a:t>
            </a:r>
          </a:p>
          <a:p>
            <a:pPr algn="just">
              <a:lnSpc>
                <a:spcPts val="2561"/>
              </a:lnSpc>
              <a:spcBef>
                <a:spcPct val="0"/>
              </a:spcBef>
            </a:pPr>
            <a:r>
              <a:rPr lang="en-US" b="true" sz="1829" spc="91">
                <a:solidFill>
                  <a:srgbClr val="000000"/>
                </a:solidFill>
                <a:latin typeface="Aileron Bold"/>
                <a:ea typeface="Aileron Bold"/>
                <a:cs typeface="Aileron Bold"/>
                <a:sym typeface="Aileron Bold"/>
              </a:rPr>
              <a:t>consistently exhibit high cumulative mileage and frequent adverse driving events. These patterns signal aggressive or unsafe behavior.</a:t>
            </a:r>
          </a:p>
        </p:txBody>
      </p:sp>
      <p:sp>
        <p:nvSpPr>
          <p:cNvPr name="TextBox 12" id="12"/>
          <p:cNvSpPr txBox="true"/>
          <p:nvPr/>
        </p:nvSpPr>
        <p:spPr>
          <a:xfrm rot="0">
            <a:off x="9674353" y="3487530"/>
            <a:ext cx="7954417" cy="1287018"/>
          </a:xfrm>
          <a:prstGeom prst="rect">
            <a:avLst/>
          </a:prstGeom>
        </p:spPr>
        <p:txBody>
          <a:bodyPr anchor="t" rtlCol="false" tIns="0" lIns="0" bIns="0" rIns="0">
            <a:spAutoFit/>
          </a:bodyPr>
          <a:lstStyle/>
          <a:p>
            <a:pPr algn="just">
              <a:lnSpc>
                <a:spcPts val="2561"/>
              </a:lnSpc>
              <a:spcBef>
                <a:spcPct val="0"/>
              </a:spcBef>
            </a:pPr>
            <a:r>
              <a:rPr lang="en-US" b="true" sz="1829" spc="91">
                <a:solidFill>
                  <a:srgbClr val="000000"/>
                </a:solidFill>
                <a:latin typeface="Aileron Bold"/>
                <a:ea typeface="Aileron Bold"/>
                <a:cs typeface="Aileron Bold"/>
                <a:sym typeface="Aileron Bold"/>
              </a:rPr>
              <a:t>Inference- G</a:t>
            </a:r>
            <a:r>
              <a:rPr lang="en-US" b="true" sz="1829" spc="91">
                <a:solidFill>
                  <a:srgbClr val="000000"/>
                </a:solidFill>
                <a:latin typeface="Aileron Bold"/>
                <a:ea typeface="Aileron Bold"/>
                <a:cs typeface="Aileron Bold"/>
                <a:sym typeface="Aileron Bold"/>
              </a:rPr>
              <a:t>eographic clustering of specific abnormal events (like harsh braking or overspeeding) reveals regional driver behavior trends. This insight supports localized training or route redesigns to reduce risk and improve efficiency.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156717" y="-10277933"/>
            <a:ext cx="5410019" cy="18852547"/>
            <a:chOff x="0" y="0"/>
            <a:chExt cx="1424861" cy="4965280"/>
          </a:xfrm>
        </p:grpSpPr>
        <p:sp>
          <p:nvSpPr>
            <p:cNvPr name="Freeform 3" id="3"/>
            <p:cNvSpPr/>
            <p:nvPr/>
          </p:nvSpPr>
          <p:spPr>
            <a:xfrm flipH="false" flipV="false" rot="0">
              <a:off x="0" y="0"/>
              <a:ext cx="1424861" cy="4965280"/>
            </a:xfrm>
            <a:custGeom>
              <a:avLst/>
              <a:gdLst/>
              <a:ahLst/>
              <a:cxnLst/>
              <a:rect r="r" b="b" t="t" l="l"/>
              <a:pathLst>
                <a:path h="4965280" w="1424861">
                  <a:moveTo>
                    <a:pt x="0" y="0"/>
                  </a:moveTo>
                  <a:lnTo>
                    <a:pt x="1424861" y="0"/>
                  </a:lnTo>
                  <a:lnTo>
                    <a:pt x="1424861" y="4965280"/>
                  </a:lnTo>
                  <a:lnTo>
                    <a:pt x="0" y="4965280"/>
                  </a:lnTo>
                  <a:close/>
                </a:path>
              </a:pathLst>
            </a:custGeom>
            <a:solidFill>
              <a:srgbClr val="37C9EF"/>
            </a:solidFill>
          </p:spPr>
        </p:sp>
        <p:sp>
          <p:nvSpPr>
            <p:cNvPr name="TextBox 4" id="4"/>
            <p:cNvSpPr txBox="true"/>
            <p:nvPr/>
          </p:nvSpPr>
          <p:spPr>
            <a:xfrm>
              <a:off x="0" y="-66675"/>
              <a:ext cx="1424861" cy="5031955"/>
            </a:xfrm>
            <a:prstGeom prst="rect">
              <a:avLst/>
            </a:prstGeom>
          </p:spPr>
          <p:txBody>
            <a:bodyPr anchor="ctr" rtlCol="false" tIns="50800" lIns="50800" bIns="50800" rIns="50800"/>
            <a:lstStyle/>
            <a:p>
              <a:pPr algn="ctr">
                <a:lnSpc>
                  <a:spcPts val="3000"/>
                </a:lnSpc>
              </a:pPr>
            </a:p>
          </p:txBody>
        </p:sp>
      </p:grpSp>
      <p:sp>
        <p:nvSpPr>
          <p:cNvPr name="AutoShape 5" id="5"/>
          <p:cNvSpPr/>
          <p:nvPr/>
        </p:nvSpPr>
        <p:spPr>
          <a:xfrm flipH="true">
            <a:off x="8861726" y="2346364"/>
            <a:ext cx="19050" cy="7663959"/>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662605" y="5535161"/>
            <a:ext cx="7670581" cy="4314702"/>
          </a:xfrm>
          <a:custGeom>
            <a:avLst/>
            <a:gdLst/>
            <a:ahLst/>
            <a:cxnLst/>
            <a:rect r="r" b="b" t="t" l="l"/>
            <a:pathLst>
              <a:path h="4314702" w="7670581">
                <a:moveTo>
                  <a:pt x="0" y="0"/>
                </a:moveTo>
                <a:lnTo>
                  <a:pt x="7670581" y="0"/>
                </a:lnTo>
                <a:lnTo>
                  <a:pt x="7670581" y="4314702"/>
                </a:lnTo>
                <a:lnTo>
                  <a:pt x="0" y="4314702"/>
                </a:lnTo>
                <a:lnTo>
                  <a:pt x="0" y="0"/>
                </a:lnTo>
                <a:close/>
              </a:path>
            </a:pathLst>
          </a:custGeom>
          <a:blipFill>
            <a:blip r:embed="rId2"/>
            <a:stretch>
              <a:fillRect l="0" t="0" r="0" b="0"/>
            </a:stretch>
          </a:blipFill>
        </p:spPr>
      </p:sp>
      <p:sp>
        <p:nvSpPr>
          <p:cNvPr name="Freeform 7" id="7"/>
          <p:cNvSpPr/>
          <p:nvPr/>
        </p:nvSpPr>
        <p:spPr>
          <a:xfrm flipH="false" flipV="false" rot="0">
            <a:off x="9692876" y="5494280"/>
            <a:ext cx="7815935" cy="4396463"/>
          </a:xfrm>
          <a:custGeom>
            <a:avLst/>
            <a:gdLst/>
            <a:ahLst/>
            <a:cxnLst/>
            <a:rect r="r" b="b" t="t" l="l"/>
            <a:pathLst>
              <a:path h="4396463" w="7815935">
                <a:moveTo>
                  <a:pt x="0" y="0"/>
                </a:moveTo>
                <a:lnTo>
                  <a:pt x="7815934" y="0"/>
                </a:lnTo>
                <a:lnTo>
                  <a:pt x="7815934" y="4396464"/>
                </a:lnTo>
                <a:lnTo>
                  <a:pt x="0" y="4396464"/>
                </a:lnTo>
                <a:lnTo>
                  <a:pt x="0" y="0"/>
                </a:lnTo>
                <a:close/>
              </a:path>
            </a:pathLst>
          </a:custGeom>
          <a:blipFill>
            <a:blip r:embed="rId3"/>
            <a:stretch>
              <a:fillRect l="0" t="0" r="0" b="0"/>
            </a:stretch>
          </a:blipFill>
        </p:spPr>
      </p:sp>
      <p:sp>
        <p:nvSpPr>
          <p:cNvPr name="TextBox 8" id="8"/>
          <p:cNvSpPr txBox="true"/>
          <p:nvPr/>
        </p:nvSpPr>
        <p:spPr>
          <a:xfrm rot="0">
            <a:off x="834557" y="574847"/>
            <a:ext cx="16674253" cy="812455"/>
          </a:xfrm>
          <a:prstGeom prst="rect">
            <a:avLst/>
          </a:prstGeom>
        </p:spPr>
        <p:txBody>
          <a:bodyPr anchor="t" rtlCol="false" tIns="0" lIns="0" bIns="0" rIns="0">
            <a:spAutoFit/>
          </a:bodyPr>
          <a:lstStyle/>
          <a:p>
            <a:pPr algn="just" marL="0" indent="0" lvl="0">
              <a:lnSpc>
                <a:spcPts val="6669"/>
              </a:lnSpc>
              <a:spcBef>
                <a:spcPct val="0"/>
              </a:spcBef>
            </a:pPr>
            <a:r>
              <a:rPr lang="en-US" b="true" sz="4763" spc="238" strike="noStrike" u="none">
                <a:solidFill>
                  <a:srgbClr val="FFFFFF"/>
                </a:solidFill>
                <a:latin typeface="Aileron Bold"/>
                <a:ea typeface="Aileron Bold"/>
                <a:cs typeface="Aileron Bold"/>
                <a:sym typeface="Aileron Bold"/>
              </a:rPr>
              <a:t>Business Questions(Integration</a:t>
            </a:r>
            <a:r>
              <a:rPr lang="en-US" b="true" sz="4763" spc="238" strike="noStrike" u="none">
                <a:solidFill>
                  <a:srgbClr val="FFFFFF"/>
                </a:solidFill>
                <a:latin typeface="Aileron Bold"/>
                <a:ea typeface="Aileron Bold"/>
                <a:cs typeface="Aileron Bold"/>
                <a:sym typeface="Aileron Bold"/>
              </a:rPr>
              <a:t> with R and Python)</a:t>
            </a:r>
          </a:p>
        </p:txBody>
      </p:sp>
      <p:sp>
        <p:nvSpPr>
          <p:cNvPr name="TextBox 9" id="9"/>
          <p:cNvSpPr txBox="true"/>
          <p:nvPr/>
        </p:nvSpPr>
        <p:spPr>
          <a:xfrm rot="0">
            <a:off x="362899" y="2393749"/>
            <a:ext cx="7542237" cy="639318"/>
          </a:xfrm>
          <a:prstGeom prst="rect">
            <a:avLst/>
          </a:prstGeom>
        </p:spPr>
        <p:txBody>
          <a:bodyPr anchor="t" rtlCol="false" tIns="0" lIns="0" bIns="0" rIns="0">
            <a:spAutoFit/>
          </a:bodyPr>
          <a:lstStyle/>
          <a:p>
            <a:pPr algn="l">
              <a:lnSpc>
                <a:spcPts val="2561"/>
              </a:lnSpc>
              <a:spcBef>
                <a:spcPct val="0"/>
              </a:spcBef>
            </a:pPr>
            <a:r>
              <a:rPr lang="en-US" b="true" sz="1829" spc="91">
                <a:solidFill>
                  <a:srgbClr val="000000"/>
                </a:solidFill>
                <a:latin typeface="Aileron Bold"/>
                <a:ea typeface="Aileron Bold"/>
                <a:cs typeface="Aileron Bold"/>
                <a:sym typeface="Aileron Bold"/>
              </a:rPr>
              <a:t>Question 3- P</a:t>
            </a:r>
            <a:r>
              <a:rPr lang="en-US" b="true" sz="1829" spc="91">
                <a:solidFill>
                  <a:srgbClr val="000000"/>
                </a:solidFill>
                <a:latin typeface="Aileron Bold"/>
                <a:ea typeface="Aileron Bold"/>
                <a:cs typeface="Aileron Bold"/>
                <a:sym typeface="Aileron Bold"/>
              </a:rPr>
              <a:t>redicting a truck’s fuel efficiency (MPG) using its </a:t>
            </a:r>
          </a:p>
          <a:p>
            <a:pPr algn="l">
              <a:lnSpc>
                <a:spcPts val="2561"/>
              </a:lnSpc>
              <a:spcBef>
                <a:spcPct val="0"/>
              </a:spcBef>
            </a:pPr>
            <a:r>
              <a:rPr lang="en-US" b="true" sz="1829" spc="91">
                <a:solidFill>
                  <a:srgbClr val="000000"/>
                </a:solidFill>
                <a:latin typeface="Aileron Bold"/>
                <a:ea typeface="Aileron Bold"/>
                <a:cs typeface="Aileron Bold"/>
                <a:sym typeface="Aileron Bold"/>
              </a:rPr>
              <a:t>mileage and idling behaviour?</a:t>
            </a:r>
          </a:p>
        </p:txBody>
      </p:sp>
      <p:sp>
        <p:nvSpPr>
          <p:cNvPr name="TextBox 10" id="10"/>
          <p:cNvSpPr txBox="true"/>
          <p:nvPr/>
        </p:nvSpPr>
        <p:spPr>
          <a:xfrm rot="0">
            <a:off x="9271822" y="2393749"/>
            <a:ext cx="8658041" cy="963168"/>
          </a:xfrm>
          <a:prstGeom prst="rect">
            <a:avLst/>
          </a:prstGeom>
        </p:spPr>
        <p:txBody>
          <a:bodyPr anchor="t" rtlCol="false" tIns="0" lIns="0" bIns="0" rIns="0">
            <a:spAutoFit/>
          </a:bodyPr>
          <a:lstStyle/>
          <a:p>
            <a:pPr algn="just" marL="0" indent="0" lvl="0">
              <a:lnSpc>
                <a:spcPts val="2561"/>
              </a:lnSpc>
              <a:spcBef>
                <a:spcPct val="0"/>
              </a:spcBef>
            </a:pPr>
            <a:r>
              <a:rPr lang="en-US" b="true" sz="1829" spc="91">
                <a:solidFill>
                  <a:srgbClr val="000000"/>
                </a:solidFill>
                <a:latin typeface="Aileron Bold"/>
                <a:ea typeface="Aileron Bold"/>
                <a:cs typeface="Aileron Bold"/>
                <a:sym typeface="Aileron Bold"/>
              </a:rPr>
              <a:t>Question 4- Wh</a:t>
            </a:r>
            <a:r>
              <a:rPr lang="en-US" b="true" sz="1829" spc="91" strike="noStrike" u="none">
                <a:solidFill>
                  <a:srgbClr val="000000"/>
                </a:solidFill>
                <a:latin typeface="Aileron Bold"/>
                <a:ea typeface="Aileron Bold"/>
                <a:cs typeface="Aileron Bold"/>
                <a:sym typeface="Aileron Bold"/>
              </a:rPr>
              <a:t>ich truck models are most likely to experience maintenance issues based on overspeeding, idling, and MPG behavior?</a:t>
            </a:r>
          </a:p>
          <a:p>
            <a:pPr algn="just" marL="0" indent="0" lvl="0">
              <a:lnSpc>
                <a:spcPts val="2561"/>
              </a:lnSpc>
              <a:spcBef>
                <a:spcPct val="0"/>
              </a:spcBef>
            </a:pPr>
          </a:p>
        </p:txBody>
      </p:sp>
      <p:sp>
        <p:nvSpPr>
          <p:cNvPr name="TextBox 11" id="11"/>
          <p:cNvSpPr txBox="true"/>
          <p:nvPr/>
        </p:nvSpPr>
        <p:spPr>
          <a:xfrm rot="0">
            <a:off x="9271822" y="3343268"/>
            <a:ext cx="8785766" cy="2258568"/>
          </a:xfrm>
          <a:prstGeom prst="rect">
            <a:avLst/>
          </a:prstGeom>
        </p:spPr>
        <p:txBody>
          <a:bodyPr anchor="t" rtlCol="false" tIns="0" lIns="0" bIns="0" rIns="0">
            <a:spAutoFit/>
          </a:bodyPr>
          <a:lstStyle/>
          <a:p>
            <a:pPr algn="just" marL="0" indent="0" lvl="0">
              <a:lnSpc>
                <a:spcPts val="2561"/>
              </a:lnSpc>
              <a:spcBef>
                <a:spcPct val="0"/>
              </a:spcBef>
            </a:pPr>
            <a:r>
              <a:rPr lang="en-US" b="true" sz="1829" spc="91" strike="noStrike" u="none">
                <a:solidFill>
                  <a:srgbClr val="000000"/>
                </a:solidFill>
                <a:latin typeface="Aileron Bold"/>
                <a:ea typeface="Aileron Bold"/>
                <a:cs typeface="Aileron Bold"/>
                <a:sym typeface="Aileron Bold"/>
              </a:rPr>
              <a:t>Inference- Tru</a:t>
            </a:r>
            <a:r>
              <a:rPr lang="en-US" b="true" sz="1829" spc="91" strike="noStrike" u="none">
                <a:solidFill>
                  <a:srgbClr val="000000"/>
                </a:solidFill>
                <a:latin typeface="Aileron Bold"/>
                <a:ea typeface="Aileron Bold"/>
                <a:cs typeface="Aileron Bold"/>
                <a:sym typeface="Aileron Bold"/>
              </a:rPr>
              <a:t>c</a:t>
            </a:r>
            <a:r>
              <a:rPr lang="en-US" b="true" sz="1829" spc="91" strike="noStrike" u="none">
                <a:solidFill>
                  <a:srgbClr val="000000"/>
                </a:solidFill>
                <a:latin typeface="Aileron Bold"/>
                <a:ea typeface="Aileron Bold"/>
                <a:cs typeface="Aileron Bold"/>
                <a:sym typeface="Aileron Bold"/>
              </a:rPr>
              <a:t>k m</a:t>
            </a:r>
            <a:r>
              <a:rPr lang="en-US" b="true" sz="1829" spc="91" strike="noStrike" u="none">
                <a:solidFill>
                  <a:srgbClr val="000000"/>
                </a:solidFill>
                <a:latin typeface="Aileron Bold"/>
                <a:ea typeface="Aileron Bold"/>
                <a:cs typeface="Aileron Bold"/>
                <a:sym typeface="Aileron Bold"/>
              </a:rPr>
              <a:t>o</a:t>
            </a:r>
            <a:r>
              <a:rPr lang="en-US" b="true" sz="1829" spc="91" strike="noStrike" u="none">
                <a:solidFill>
                  <a:srgbClr val="000000"/>
                </a:solidFill>
                <a:latin typeface="Aileron Bold"/>
                <a:ea typeface="Aileron Bold"/>
                <a:cs typeface="Aileron Bold"/>
                <a:sym typeface="Aileron Bold"/>
              </a:rPr>
              <a:t>del</a:t>
            </a:r>
            <a:r>
              <a:rPr lang="en-US" b="true" sz="1829" spc="91" strike="noStrike" u="none">
                <a:solidFill>
                  <a:srgbClr val="000000"/>
                </a:solidFill>
                <a:latin typeface="Aileron Bold"/>
                <a:ea typeface="Aileron Bold"/>
                <a:cs typeface="Aileron Bold"/>
                <a:sym typeface="Aileron Bold"/>
              </a:rPr>
              <a:t>s </a:t>
            </a:r>
            <a:r>
              <a:rPr lang="en-US" b="true" sz="1829" spc="91" strike="noStrike" u="none">
                <a:solidFill>
                  <a:srgbClr val="000000"/>
                </a:solidFill>
                <a:latin typeface="Aileron Bold"/>
                <a:ea typeface="Aileron Bold"/>
                <a:cs typeface="Aileron Bold"/>
                <a:sym typeface="Aileron Bold"/>
              </a:rPr>
              <a:t>wit</a:t>
            </a:r>
            <a:r>
              <a:rPr lang="en-US" b="true" sz="1829" spc="91" strike="noStrike" u="none">
                <a:solidFill>
                  <a:srgbClr val="000000"/>
                </a:solidFill>
                <a:latin typeface="Aileron Bold"/>
                <a:ea typeface="Aileron Bold"/>
                <a:cs typeface="Aileron Bold"/>
                <a:sym typeface="Aileron Bold"/>
              </a:rPr>
              <a:t>h </a:t>
            </a:r>
            <a:r>
              <a:rPr lang="en-US" b="true" sz="1829" spc="91" strike="noStrike" u="none">
                <a:solidFill>
                  <a:srgbClr val="000000"/>
                </a:solidFill>
                <a:latin typeface="Aileron Bold"/>
                <a:ea typeface="Aileron Bold"/>
                <a:cs typeface="Aileron Bold"/>
                <a:sym typeface="Aileron Bold"/>
              </a:rPr>
              <a:t>high</a:t>
            </a:r>
            <a:r>
              <a:rPr lang="en-US" b="true" sz="1829" spc="91" strike="noStrike" u="none">
                <a:solidFill>
                  <a:srgbClr val="000000"/>
                </a:solidFill>
                <a:latin typeface="Aileron Bold"/>
                <a:ea typeface="Aileron Bold"/>
                <a:cs typeface="Aileron Bold"/>
                <a:sym typeface="Aileron Bold"/>
              </a:rPr>
              <a:t> </a:t>
            </a:r>
            <a:r>
              <a:rPr lang="en-US" b="true" sz="1829" spc="91" strike="noStrike" u="none">
                <a:solidFill>
                  <a:srgbClr val="000000"/>
                </a:solidFill>
                <a:latin typeface="Aileron Bold"/>
                <a:ea typeface="Aileron Bold"/>
                <a:cs typeface="Aileron Bold"/>
                <a:sym typeface="Aileron Bold"/>
              </a:rPr>
              <a:t>ove</a:t>
            </a:r>
            <a:r>
              <a:rPr lang="en-US" b="true" sz="1829" spc="91" strike="noStrike" u="none">
                <a:solidFill>
                  <a:srgbClr val="000000"/>
                </a:solidFill>
                <a:latin typeface="Aileron Bold"/>
                <a:ea typeface="Aileron Bold"/>
                <a:cs typeface="Aileron Bold"/>
                <a:sym typeface="Aileron Bold"/>
              </a:rPr>
              <a:t>r</a:t>
            </a:r>
            <a:r>
              <a:rPr lang="en-US" b="true" sz="1829" spc="91" strike="noStrike" u="none">
                <a:solidFill>
                  <a:srgbClr val="000000"/>
                </a:solidFill>
                <a:latin typeface="Aileron Bold"/>
                <a:ea typeface="Aileron Bold"/>
                <a:cs typeface="Aileron Bold"/>
                <a:sym typeface="Aileron Bold"/>
              </a:rPr>
              <a:t>sp</a:t>
            </a:r>
            <a:r>
              <a:rPr lang="en-US" b="true" sz="1829" spc="91" strike="noStrike" u="none">
                <a:solidFill>
                  <a:srgbClr val="000000"/>
                </a:solidFill>
                <a:latin typeface="Aileron Bold"/>
                <a:ea typeface="Aileron Bold"/>
                <a:cs typeface="Aileron Bold"/>
                <a:sym typeface="Aileron Bold"/>
              </a:rPr>
              <a:t>ee</a:t>
            </a:r>
            <a:r>
              <a:rPr lang="en-US" b="true" sz="1829" spc="91" strike="noStrike" u="none">
                <a:solidFill>
                  <a:srgbClr val="000000"/>
                </a:solidFill>
                <a:latin typeface="Aileron Bold"/>
                <a:ea typeface="Aileron Bold"/>
                <a:cs typeface="Aileron Bold"/>
                <a:sym typeface="Aileron Bold"/>
              </a:rPr>
              <a:t>d</a:t>
            </a:r>
            <a:r>
              <a:rPr lang="en-US" b="true" sz="1829" spc="91" strike="noStrike" u="none">
                <a:solidFill>
                  <a:srgbClr val="000000"/>
                </a:solidFill>
                <a:latin typeface="Aileron Bold"/>
                <a:ea typeface="Aileron Bold"/>
                <a:cs typeface="Aileron Bold"/>
                <a:sym typeface="Aileron Bold"/>
              </a:rPr>
              <a:t> </a:t>
            </a:r>
            <a:r>
              <a:rPr lang="en-US" b="true" sz="1829" spc="91" strike="noStrike" u="none">
                <a:solidFill>
                  <a:srgbClr val="000000"/>
                </a:solidFill>
                <a:latin typeface="Aileron Bold"/>
                <a:ea typeface="Aileron Bold"/>
                <a:cs typeface="Aileron Bold"/>
                <a:sym typeface="Aileron Bold"/>
              </a:rPr>
              <a:t>fl</a:t>
            </a:r>
            <a:r>
              <a:rPr lang="en-US" b="true" sz="1829" spc="91" strike="noStrike" u="none">
                <a:solidFill>
                  <a:srgbClr val="000000"/>
                </a:solidFill>
                <a:latin typeface="Aileron Bold"/>
                <a:ea typeface="Aileron Bold"/>
                <a:cs typeface="Aileron Bold"/>
                <a:sym typeface="Aileron Bold"/>
              </a:rPr>
              <a:t>a</a:t>
            </a:r>
            <a:r>
              <a:rPr lang="en-US" b="true" sz="1829" spc="91" strike="noStrike" u="none">
                <a:solidFill>
                  <a:srgbClr val="000000"/>
                </a:solidFill>
                <a:latin typeface="Aileron Bold"/>
                <a:ea typeface="Aileron Bold"/>
                <a:cs typeface="Aileron Bold"/>
                <a:sym typeface="Aileron Bold"/>
              </a:rPr>
              <a:t>g</a:t>
            </a:r>
            <a:r>
              <a:rPr lang="en-US" b="true" sz="1829" spc="91" strike="noStrike" u="none">
                <a:solidFill>
                  <a:srgbClr val="000000"/>
                </a:solidFill>
                <a:latin typeface="Aileron Bold"/>
                <a:ea typeface="Aileron Bold"/>
                <a:cs typeface="Aileron Bold"/>
                <a:sym typeface="Aileron Bold"/>
              </a:rPr>
              <a:t>s</a:t>
            </a:r>
            <a:r>
              <a:rPr lang="en-US" b="true" sz="1829" spc="91" strike="noStrike" u="none">
                <a:solidFill>
                  <a:srgbClr val="000000"/>
                </a:solidFill>
                <a:latin typeface="Aileron Bold"/>
                <a:ea typeface="Aileron Bold"/>
                <a:cs typeface="Aileron Bold"/>
                <a:sym typeface="Aileron Bold"/>
              </a:rPr>
              <a:t>,</a:t>
            </a:r>
            <a:r>
              <a:rPr lang="en-US" b="true" sz="1829" spc="91" strike="noStrike" u="none">
                <a:solidFill>
                  <a:srgbClr val="000000"/>
                </a:solidFill>
                <a:latin typeface="Aileron Bold"/>
                <a:ea typeface="Aileron Bold"/>
                <a:cs typeface="Aileron Bold"/>
                <a:sym typeface="Aileron Bold"/>
              </a:rPr>
              <a:t> </a:t>
            </a:r>
            <a:r>
              <a:rPr lang="en-US" b="true" sz="1829" spc="91" strike="noStrike" u="none">
                <a:solidFill>
                  <a:srgbClr val="000000"/>
                </a:solidFill>
                <a:latin typeface="Aileron Bold"/>
                <a:ea typeface="Aileron Bold"/>
                <a:cs typeface="Aileron Bold"/>
                <a:sym typeface="Aileron Bold"/>
              </a:rPr>
              <a:t>poo</a:t>
            </a:r>
            <a:r>
              <a:rPr lang="en-US" b="true" sz="1829" spc="91" strike="noStrike" u="none">
                <a:solidFill>
                  <a:srgbClr val="000000"/>
                </a:solidFill>
                <a:latin typeface="Aileron Bold"/>
                <a:ea typeface="Aileron Bold"/>
                <a:cs typeface="Aileron Bold"/>
                <a:sym typeface="Aileron Bold"/>
              </a:rPr>
              <a:t>r</a:t>
            </a:r>
            <a:r>
              <a:rPr lang="en-US" b="true" sz="1829" spc="91" strike="noStrike" u="none">
                <a:solidFill>
                  <a:srgbClr val="000000"/>
                </a:solidFill>
                <a:latin typeface="Aileron Bold"/>
                <a:ea typeface="Aileron Bold"/>
                <a:cs typeface="Aileron Bold"/>
                <a:sym typeface="Aileron Bold"/>
              </a:rPr>
              <a:t> fuel eco</a:t>
            </a:r>
            <a:r>
              <a:rPr lang="en-US" b="true" sz="1829" spc="91" strike="noStrike" u="none">
                <a:solidFill>
                  <a:srgbClr val="000000"/>
                </a:solidFill>
                <a:latin typeface="Aileron Bold"/>
                <a:ea typeface="Aileron Bold"/>
                <a:cs typeface="Aileron Bold"/>
                <a:sym typeface="Aileron Bold"/>
              </a:rPr>
              <a:t>n</a:t>
            </a:r>
            <a:r>
              <a:rPr lang="en-US" b="true" sz="1829" spc="91" strike="noStrike" u="none">
                <a:solidFill>
                  <a:srgbClr val="000000"/>
                </a:solidFill>
                <a:latin typeface="Aileron Bold"/>
                <a:ea typeface="Aileron Bold"/>
                <a:cs typeface="Aileron Bold"/>
                <a:sym typeface="Aileron Bold"/>
              </a:rPr>
              <a:t>omy</a:t>
            </a:r>
            <a:r>
              <a:rPr lang="en-US" b="true" sz="1829" spc="91" strike="noStrike" u="none">
                <a:solidFill>
                  <a:srgbClr val="000000"/>
                </a:solidFill>
                <a:latin typeface="Aileron Bold"/>
                <a:ea typeface="Aileron Bold"/>
                <a:cs typeface="Aileron Bold"/>
                <a:sym typeface="Aileron Bold"/>
              </a:rPr>
              <a:t>,</a:t>
            </a:r>
            <a:r>
              <a:rPr lang="en-US" b="true" sz="1829" spc="91" strike="noStrike" u="none">
                <a:solidFill>
                  <a:srgbClr val="000000"/>
                </a:solidFill>
                <a:latin typeface="Aileron Bold"/>
                <a:ea typeface="Aileron Bold"/>
                <a:cs typeface="Aileron Bold"/>
                <a:sym typeface="Aileron Bold"/>
              </a:rPr>
              <a:t> and</a:t>
            </a:r>
            <a:r>
              <a:rPr lang="en-US" b="true" sz="1829" spc="91" strike="noStrike" u="none">
                <a:solidFill>
                  <a:srgbClr val="000000"/>
                </a:solidFill>
                <a:latin typeface="Aileron Bold"/>
                <a:ea typeface="Aileron Bold"/>
                <a:cs typeface="Aileron Bold"/>
                <a:sym typeface="Aileron Bold"/>
              </a:rPr>
              <a:t> excessive idl</a:t>
            </a:r>
            <a:r>
              <a:rPr lang="en-US" b="true" sz="1829" spc="91" strike="noStrike" u="none">
                <a:solidFill>
                  <a:srgbClr val="000000"/>
                </a:solidFill>
                <a:latin typeface="Aileron Bold"/>
                <a:ea typeface="Aileron Bold"/>
                <a:cs typeface="Aileron Bold"/>
                <a:sym typeface="Aileron Bold"/>
              </a:rPr>
              <a:t>ing hav</a:t>
            </a:r>
            <a:r>
              <a:rPr lang="en-US" b="true" sz="1829" spc="91" strike="noStrike" u="none">
                <a:solidFill>
                  <a:srgbClr val="000000"/>
                </a:solidFill>
                <a:latin typeface="Aileron Bold"/>
                <a:ea typeface="Aileron Bold"/>
                <a:cs typeface="Aileron Bold"/>
                <a:sym typeface="Aileron Bold"/>
              </a:rPr>
              <a:t>e significantly higher predicted maintenance risk scores. Using a Random Forest model, we identified specific models that may require proactive servicing or replacement. This can prevent breakdowns and reduce repair costs through ML-based fleet maintenance planning.</a:t>
            </a:r>
          </a:p>
          <a:p>
            <a:pPr algn="just" marL="0" indent="0" lvl="0">
              <a:lnSpc>
                <a:spcPts val="2561"/>
              </a:lnSpc>
              <a:spcBef>
                <a:spcPct val="0"/>
              </a:spcBef>
            </a:pPr>
          </a:p>
        </p:txBody>
      </p:sp>
      <p:sp>
        <p:nvSpPr>
          <p:cNvPr name="TextBox 12" id="12"/>
          <p:cNvSpPr txBox="true"/>
          <p:nvPr/>
        </p:nvSpPr>
        <p:spPr>
          <a:xfrm rot="0">
            <a:off x="329705" y="3343268"/>
            <a:ext cx="8336383" cy="1610868"/>
          </a:xfrm>
          <a:prstGeom prst="rect">
            <a:avLst/>
          </a:prstGeom>
        </p:spPr>
        <p:txBody>
          <a:bodyPr anchor="t" rtlCol="false" tIns="0" lIns="0" bIns="0" rIns="0">
            <a:spAutoFit/>
          </a:bodyPr>
          <a:lstStyle/>
          <a:p>
            <a:pPr algn="just">
              <a:lnSpc>
                <a:spcPts val="2561"/>
              </a:lnSpc>
              <a:spcBef>
                <a:spcPct val="0"/>
              </a:spcBef>
            </a:pPr>
            <a:r>
              <a:rPr lang="en-US" b="true" sz="1829" spc="91">
                <a:solidFill>
                  <a:srgbClr val="000000"/>
                </a:solidFill>
                <a:latin typeface="Aileron Bold"/>
                <a:ea typeface="Aileron Bold"/>
                <a:cs typeface="Aileron Bold"/>
                <a:sym typeface="Aileron Bold"/>
              </a:rPr>
              <a:t>Inference- Fuel efficie</a:t>
            </a:r>
            <a:r>
              <a:rPr lang="en-US" b="true" sz="1829" spc="91">
                <a:solidFill>
                  <a:srgbClr val="000000"/>
                </a:solidFill>
                <a:latin typeface="Aileron Bold"/>
                <a:ea typeface="Aileron Bold"/>
                <a:cs typeface="Aileron Bold"/>
                <a:sym typeface="Aileron Bold"/>
              </a:rPr>
              <a:t>ncy can be reliably modeled using idling time and mileage. R-based regression analysis shows that longer idle durations and excessive mileage reduce predicted MPG. This enables predictive alerts for inefficient performance and helps optimize driver scheduling and truck usage for fuel cost savings.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156717" y="-10277933"/>
            <a:ext cx="5410019" cy="18852547"/>
            <a:chOff x="0" y="0"/>
            <a:chExt cx="1424861" cy="4965280"/>
          </a:xfrm>
        </p:grpSpPr>
        <p:sp>
          <p:nvSpPr>
            <p:cNvPr name="Freeform 3" id="3"/>
            <p:cNvSpPr/>
            <p:nvPr/>
          </p:nvSpPr>
          <p:spPr>
            <a:xfrm flipH="false" flipV="false" rot="0">
              <a:off x="0" y="0"/>
              <a:ext cx="1424861" cy="4965280"/>
            </a:xfrm>
            <a:custGeom>
              <a:avLst/>
              <a:gdLst/>
              <a:ahLst/>
              <a:cxnLst/>
              <a:rect r="r" b="b" t="t" l="l"/>
              <a:pathLst>
                <a:path h="4965280" w="1424861">
                  <a:moveTo>
                    <a:pt x="0" y="0"/>
                  </a:moveTo>
                  <a:lnTo>
                    <a:pt x="1424861" y="0"/>
                  </a:lnTo>
                  <a:lnTo>
                    <a:pt x="1424861" y="4965280"/>
                  </a:lnTo>
                  <a:lnTo>
                    <a:pt x="0" y="4965280"/>
                  </a:lnTo>
                  <a:close/>
                </a:path>
              </a:pathLst>
            </a:custGeom>
            <a:solidFill>
              <a:srgbClr val="37C9EF"/>
            </a:solidFill>
          </p:spPr>
        </p:sp>
        <p:sp>
          <p:nvSpPr>
            <p:cNvPr name="TextBox 4" id="4"/>
            <p:cNvSpPr txBox="true"/>
            <p:nvPr/>
          </p:nvSpPr>
          <p:spPr>
            <a:xfrm>
              <a:off x="0" y="-66675"/>
              <a:ext cx="1424861" cy="5031955"/>
            </a:xfrm>
            <a:prstGeom prst="rect">
              <a:avLst/>
            </a:prstGeom>
          </p:spPr>
          <p:txBody>
            <a:bodyPr anchor="ctr" rtlCol="false" tIns="50800" lIns="50800" bIns="50800" rIns="50800"/>
            <a:lstStyle/>
            <a:p>
              <a:pPr algn="ctr">
                <a:lnSpc>
                  <a:spcPts val="3000"/>
                </a:lnSpc>
              </a:pPr>
            </a:p>
          </p:txBody>
        </p:sp>
      </p:grpSp>
      <p:sp>
        <p:nvSpPr>
          <p:cNvPr name="Freeform 5" id="5"/>
          <p:cNvSpPr/>
          <p:nvPr/>
        </p:nvSpPr>
        <p:spPr>
          <a:xfrm flipH="false" flipV="false" rot="0">
            <a:off x="4608472" y="4884933"/>
            <a:ext cx="9338411" cy="5252856"/>
          </a:xfrm>
          <a:custGeom>
            <a:avLst/>
            <a:gdLst/>
            <a:ahLst/>
            <a:cxnLst/>
            <a:rect r="r" b="b" t="t" l="l"/>
            <a:pathLst>
              <a:path h="5252856" w="9338411">
                <a:moveTo>
                  <a:pt x="0" y="0"/>
                </a:moveTo>
                <a:lnTo>
                  <a:pt x="9338411" y="0"/>
                </a:lnTo>
                <a:lnTo>
                  <a:pt x="9338411" y="5252856"/>
                </a:lnTo>
                <a:lnTo>
                  <a:pt x="0" y="5252856"/>
                </a:lnTo>
                <a:lnTo>
                  <a:pt x="0" y="0"/>
                </a:lnTo>
                <a:close/>
              </a:path>
            </a:pathLst>
          </a:custGeom>
          <a:blipFill>
            <a:blip r:embed="rId2"/>
            <a:stretch>
              <a:fillRect l="0" t="0" r="0" b="0"/>
            </a:stretch>
          </a:blipFill>
        </p:spPr>
      </p:sp>
      <p:sp>
        <p:nvSpPr>
          <p:cNvPr name="TextBox 6" id="6"/>
          <p:cNvSpPr txBox="true"/>
          <p:nvPr/>
        </p:nvSpPr>
        <p:spPr>
          <a:xfrm rot="0">
            <a:off x="1161760" y="463433"/>
            <a:ext cx="17259300" cy="810027"/>
          </a:xfrm>
          <a:prstGeom prst="rect">
            <a:avLst/>
          </a:prstGeom>
        </p:spPr>
        <p:txBody>
          <a:bodyPr anchor="t" rtlCol="false" tIns="0" lIns="0" bIns="0" rIns="0">
            <a:spAutoFit/>
          </a:bodyPr>
          <a:lstStyle/>
          <a:p>
            <a:pPr algn="just" marL="0" indent="0" lvl="0">
              <a:lnSpc>
                <a:spcPts val="6669"/>
              </a:lnSpc>
              <a:spcBef>
                <a:spcPct val="0"/>
              </a:spcBef>
            </a:pPr>
            <a:r>
              <a:rPr lang="en-US" b="true" sz="4763" spc="238" strike="noStrike" u="none">
                <a:solidFill>
                  <a:srgbClr val="FFFFFF"/>
                </a:solidFill>
                <a:latin typeface="Aileron Bold"/>
                <a:ea typeface="Aileron Bold"/>
                <a:cs typeface="Aileron Bold"/>
                <a:sym typeface="Aileron Bold"/>
              </a:rPr>
              <a:t>Business Questions(Integration with</a:t>
            </a:r>
            <a:r>
              <a:rPr lang="en-US" b="true" sz="4763" spc="238" strike="noStrike" u="none">
                <a:solidFill>
                  <a:srgbClr val="FFFFFF"/>
                </a:solidFill>
                <a:latin typeface="Aileron Bold"/>
                <a:ea typeface="Aileron Bold"/>
                <a:cs typeface="Aileron Bold"/>
                <a:sym typeface="Aileron Bold"/>
              </a:rPr>
              <a:t> Python)</a:t>
            </a:r>
          </a:p>
        </p:txBody>
      </p:sp>
      <p:sp>
        <p:nvSpPr>
          <p:cNvPr name="TextBox 7" id="7"/>
          <p:cNvSpPr txBox="true"/>
          <p:nvPr/>
        </p:nvSpPr>
        <p:spPr>
          <a:xfrm rot="0">
            <a:off x="392364" y="2178086"/>
            <a:ext cx="2957255" cy="498764"/>
          </a:xfrm>
          <a:prstGeom prst="rect">
            <a:avLst/>
          </a:prstGeom>
        </p:spPr>
        <p:txBody>
          <a:bodyPr anchor="t" rtlCol="false" tIns="0" lIns="0" bIns="0" rIns="0">
            <a:spAutoFit/>
          </a:bodyPr>
          <a:lstStyle/>
          <a:p>
            <a:pPr algn="just">
              <a:lnSpc>
                <a:spcPts val="4009"/>
              </a:lnSpc>
              <a:spcBef>
                <a:spcPct val="0"/>
              </a:spcBef>
            </a:pPr>
            <a:r>
              <a:rPr lang="en-US" b="true" sz="2863" spc="143">
                <a:solidFill>
                  <a:srgbClr val="000000"/>
                </a:solidFill>
                <a:latin typeface="Aileron Bold"/>
                <a:ea typeface="Aileron Bold"/>
                <a:cs typeface="Aileron Bold"/>
                <a:sym typeface="Aileron Bold"/>
              </a:rPr>
              <a:t>Question 5</a:t>
            </a:r>
          </a:p>
        </p:txBody>
      </p:sp>
      <p:sp>
        <p:nvSpPr>
          <p:cNvPr name="TextBox 8" id="8"/>
          <p:cNvSpPr txBox="true"/>
          <p:nvPr/>
        </p:nvSpPr>
        <p:spPr>
          <a:xfrm rot="0">
            <a:off x="553265" y="2815791"/>
            <a:ext cx="15381238" cy="315398"/>
          </a:xfrm>
          <a:prstGeom prst="rect">
            <a:avLst/>
          </a:prstGeom>
        </p:spPr>
        <p:txBody>
          <a:bodyPr anchor="t" rtlCol="false" tIns="0" lIns="0" bIns="0" rIns="0">
            <a:spAutoFit/>
          </a:bodyPr>
          <a:lstStyle/>
          <a:p>
            <a:pPr algn="just" marL="0" indent="0" lvl="0">
              <a:lnSpc>
                <a:spcPts val="2565"/>
              </a:lnSpc>
              <a:spcBef>
                <a:spcPct val="0"/>
              </a:spcBef>
            </a:pPr>
            <a:r>
              <a:rPr lang="en-US" b="true" sz="1832" spc="91">
                <a:solidFill>
                  <a:srgbClr val="000000"/>
                </a:solidFill>
                <a:latin typeface="Aileron Bold"/>
                <a:ea typeface="Aileron Bold"/>
                <a:cs typeface="Aileron Bold"/>
                <a:sym typeface="Aileron Bold"/>
              </a:rPr>
              <a:t>Can</a:t>
            </a:r>
            <a:r>
              <a:rPr lang="en-US" b="true" sz="1832" spc="91" strike="noStrike" u="none">
                <a:solidFill>
                  <a:srgbClr val="000000"/>
                </a:solidFill>
                <a:latin typeface="Aileron Bold"/>
                <a:ea typeface="Aileron Bold"/>
                <a:cs typeface="Aileron Bold"/>
                <a:sym typeface="Aileron Bold"/>
              </a:rPr>
              <a:t> we classify drive</a:t>
            </a:r>
            <a:r>
              <a:rPr lang="en-US" b="true" sz="1832" spc="91" strike="noStrike" u="none">
                <a:solidFill>
                  <a:srgbClr val="000000"/>
                </a:solidFill>
                <a:latin typeface="Aileron Bold"/>
                <a:ea typeface="Aileron Bold"/>
                <a:cs typeface="Aileron Bold"/>
                <a:sym typeface="Aileron Bold"/>
              </a:rPr>
              <a:t>rs i</a:t>
            </a:r>
            <a:r>
              <a:rPr lang="en-US" b="true" sz="1832" spc="91" strike="noStrike" u="none">
                <a:solidFill>
                  <a:srgbClr val="000000"/>
                </a:solidFill>
                <a:latin typeface="Aileron Bold"/>
                <a:ea typeface="Aileron Bold"/>
                <a:cs typeface="Aileron Bold"/>
                <a:sym typeface="Aileron Bold"/>
              </a:rPr>
              <a:t>nto risk categories </a:t>
            </a:r>
            <a:r>
              <a:rPr lang="en-US" b="true" sz="1832" spc="91" strike="noStrike" u="none">
                <a:solidFill>
                  <a:srgbClr val="000000"/>
                </a:solidFill>
                <a:latin typeface="Aileron Bold"/>
                <a:ea typeface="Aileron Bold"/>
                <a:cs typeface="Aileron Bold"/>
                <a:sym typeface="Aileron Bold"/>
              </a:rPr>
              <a:t>(Low, Med</a:t>
            </a:r>
            <a:r>
              <a:rPr lang="en-US" b="true" sz="1832" spc="91" strike="noStrike" u="none">
                <a:solidFill>
                  <a:srgbClr val="000000"/>
                </a:solidFill>
                <a:latin typeface="Aileron Bold"/>
                <a:ea typeface="Aileron Bold"/>
                <a:cs typeface="Aileron Bold"/>
                <a:sym typeface="Aileron Bold"/>
              </a:rPr>
              <a:t>i</a:t>
            </a:r>
            <a:r>
              <a:rPr lang="en-US" b="true" sz="1832" spc="91" strike="noStrike" u="none">
                <a:solidFill>
                  <a:srgbClr val="000000"/>
                </a:solidFill>
                <a:latin typeface="Aileron Bold"/>
                <a:ea typeface="Aileron Bold"/>
                <a:cs typeface="Aileron Bold"/>
                <a:sym typeface="Aileron Bold"/>
              </a:rPr>
              <a:t>um, High) u</a:t>
            </a:r>
            <a:r>
              <a:rPr lang="en-US" b="true" sz="1832" spc="91" strike="noStrike" u="none">
                <a:solidFill>
                  <a:srgbClr val="000000"/>
                </a:solidFill>
                <a:latin typeface="Aileron Bold"/>
                <a:ea typeface="Aileron Bold"/>
                <a:cs typeface="Aileron Bold"/>
                <a:sym typeface="Aileron Bold"/>
              </a:rPr>
              <a:t>s</a:t>
            </a:r>
            <a:r>
              <a:rPr lang="en-US" b="true" sz="1832" spc="91" strike="noStrike" u="none">
                <a:solidFill>
                  <a:srgbClr val="000000"/>
                </a:solidFill>
                <a:latin typeface="Aileron Bold"/>
                <a:ea typeface="Aileron Bold"/>
                <a:cs typeface="Aileron Bold"/>
                <a:sym typeface="Aileron Bold"/>
              </a:rPr>
              <a:t>ing</a:t>
            </a:r>
            <a:r>
              <a:rPr lang="en-US" b="true" sz="1832" spc="91" strike="noStrike" u="none">
                <a:solidFill>
                  <a:srgbClr val="000000"/>
                </a:solidFill>
                <a:latin typeface="Aileron Bold"/>
                <a:ea typeface="Aileron Bold"/>
                <a:cs typeface="Aileron Bold"/>
                <a:sym typeface="Aileron Bold"/>
              </a:rPr>
              <a:t> </a:t>
            </a:r>
            <a:r>
              <a:rPr lang="en-US" b="true" sz="1832" spc="91" strike="noStrike" u="none">
                <a:solidFill>
                  <a:srgbClr val="000000"/>
                </a:solidFill>
                <a:latin typeface="Aileron Bold"/>
                <a:ea typeface="Aileron Bold"/>
                <a:cs typeface="Aileron Bold"/>
                <a:sym typeface="Aileron Bold"/>
              </a:rPr>
              <a:t>cl</a:t>
            </a:r>
            <a:r>
              <a:rPr lang="en-US" b="true" sz="1832" spc="91" strike="noStrike" u="none">
                <a:solidFill>
                  <a:srgbClr val="000000"/>
                </a:solidFill>
                <a:latin typeface="Aileron Bold"/>
                <a:ea typeface="Aileron Bold"/>
                <a:cs typeface="Aileron Bold"/>
                <a:sym typeface="Aileron Bold"/>
              </a:rPr>
              <a:t>us</a:t>
            </a:r>
            <a:r>
              <a:rPr lang="en-US" b="true" sz="1832" spc="91" strike="noStrike" u="none">
                <a:solidFill>
                  <a:srgbClr val="000000"/>
                </a:solidFill>
                <a:latin typeface="Aileron Bold"/>
                <a:ea typeface="Aileron Bold"/>
                <a:cs typeface="Aileron Bold"/>
                <a:sym typeface="Aileron Bold"/>
              </a:rPr>
              <a:t>ter</a:t>
            </a:r>
            <a:r>
              <a:rPr lang="en-US" b="true" sz="1832" spc="91" strike="noStrike" u="none">
                <a:solidFill>
                  <a:srgbClr val="000000"/>
                </a:solidFill>
                <a:latin typeface="Aileron Bold"/>
                <a:ea typeface="Aileron Bold"/>
                <a:cs typeface="Aileron Bold"/>
                <a:sym typeface="Aileron Bold"/>
              </a:rPr>
              <a:t>ing based on events, mileage, and fuel efficiency?</a:t>
            </a:r>
          </a:p>
        </p:txBody>
      </p:sp>
      <p:sp>
        <p:nvSpPr>
          <p:cNvPr name="TextBox 9" id="9"/>
          <p:cNvSpPr txBox="true"/>
          <p:nvPr/>
        </p:nvSpPr>
        <p:spPr>
          <a:xfrm rot="0">
            <a:off x="1487091" y="3274065"/>
            <a:ext cx="15044602" cy="1610868"/>
          </a:xfrm>
          <a:prstGeom prst="rect">
            <a:avLst/>
          </a:prstGeom>
        </p:spPr>
        <p:txBody>
          <a:bodyPr anchor="t" rtlCol="false" tIns="0" lIns="0" bIns="0" rIns="0">
            <a:spAutoFit/>
          </a:bodyPr>
          <a:lstStyle/>
          <a:p>
            <a:pPr algn="l" marL="395097" indent="-197548" lvl="1">
              <a:lnSpc>
                <a:spcPts val="2561"/>
              </a:lnSpc>
              <a:buFont typeface="Arial"/>
              <a:buChar char="•"/>
            </a:pPr>
            <a:r>
              <a:rPr lang="en-US" b="true" sz="1829" spc="91">
                <a:solidFill>
                  <a:srgbClr val="000000"/>
                </a:solidFill>
                <a:latin typeface="Aileron Bold"/>
                <a:ea typeface="Aileron Bold"/>
                <a:cs typeface="Aileron Bold"/>
                <a:sym typeface="Aileron Bold"/>
              </a:rPr>
              <a:t>High-risk drivers have high event frequency and low MPG</a:t>
            </a:r>
          </a:p>
          <a:p>
            <a:pPr algn="l" marL="395097" indent="-197548" lvl="1">
              <a:lnSpc>
                <a:spcPts val="2561"/>
              </a:lnSpc>
              <a:spcBef>
                <a:spcPct val="0"/>
              </a:spcBef>
              <a:buFont typeface="Arial"/>
              <a:buChar char="•"/>
            </a:pPr>
            <a:r>
              <a:rPr lang="en-US" b="true" sz="1829" spc="91">
                <a:solidFill>
                  <a:srgbClr val="000000"/>
                </a:solidFill>
                <a:latin typeface="Aileron Bold"/>
                <a:ea typeface="Aileron Bold"/>
                <a:cs typeface="Aileron Bold"/>
                <a:sym typeface="Aileron Bold"/>
              </a:rPr>
              <a:t>Low-risk d</a:t>
            </a:r>
            <a:r>
              <a:rPr lang="en-US" b="true" sz="1829" spc="91">
                <a:solidFill>
                  <a:srgbClr val="000000"/>
                </a:solidFill>
                <a:latin typeface="Aileron Bold"/>
                <a:ea typeface="Aileron Bold"/>
                <a:cs typeface="Aileron Bold"/>
                <a:sym typeface="Aileron Bold"/>
              </a:rPr>
              <a:t>rivers drive efficiently with fewer incidents</a:t>
            </a:r>
          </a:p>
          <a:p>
            <a:pPr algn="l" marL="395097" indent="-197548" lvl="1">
              <a:lnSpc>
                <a:spcPts val="2561"/>
              </a:lnSpc>
              <a:spcBef>
                <a:spcPct val="0"/>
              </a:spcBef>
              <a:buFont typeface="Arial"/>
              <a:buChar char="•"/>
            </a:pPr>
            <a:r>
              <a:rPr lang="en-US" b="true" sz="1829" spc="91">
                <a:solidFill>
                  <a:srgbClr val="000000"/>
                </a:solidFill>
                <a:latin typeface="Aileron Bold"/>
                <a:ea typeface="Aileron Bold"/>
                <a:cs typeface="Aileron Bold"/>
                <a:sym typeface="Aileron Bold"/>
              </a:rPr>
              <a:t>This allows personalized safety interventions, insurance tiering, and driver recognition programs. It also provides a scalable, ML-based alternative to manual risk classification.</a:t>
            </a:r>
          </a:p>
          <a:p>
            <a:pPr algn="l">
              <a:lnSpc>
                <a:spcPts val="2561"/>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156717" y="-10277933"/>
            <a:ext cx="5410019" cy="18852547"/>
            <a:chOff x="0" y="0"/>
            <a:chExt cx="1424861" cy="4965280"/>
          </a:xfrm>
        </p:grpSpPr>
        <p:sp>
          <p:nvSpPr>
            <p:cNvPr name="Freeform 3" id="3"/>
            <p:cNvSpPr/>
            <p:nvPr/>
          </p:nvSpPr>
          <p:spPr>
            <a:xfrm flipH="false" flipV="false" rot="0">
              <a:off x="0" y="0"/>
              <a:ext cx="1424861" cy="4965280"/>
            </a:xfrm>
            <a:custGeom>
              <a:avLst/>
              <a:gdLst/>
              <a:ahLst/>
              <a:cxnLst/>
              <a:rect r="r" b="b" t="t" l="l"/>
              <a:pathLst>
                <a:path h="4965280" w="1424861">
                  <a:moveTo>
                    <a:pt x="0" y="0"/>
                  </a:moveTo>
                  <a:lnTo>
                    <a:pt x="1424861" y="0"/>
                  </a:lnTo>
                  <a:lnTo>
                    <a:pt x="1424861" y="4965280"/>
                  </a:lnTo>
                  <a:lnTo>
                    <a:pt x="0" y="4965280"/>
                  </a:lnTo>
                  <a:close/>
                </a:path>
              </a:pathLst>
            </a:custGeom>
            <a:solidFill>
              <a:srgbClr val="37C9EF"/>
            </a:solidFill>
          </p:spPr>
        </p:sp>
        <p:sp>
          <p:nvSpPr>
            <p:cNvPr name="TextBox 4" id="4"/>
            <p:cNvSpPr txBox="true"/>
            <p:nvPr/>
          </p:nvSpPr>
          <p:spPr>
            <a:xfrm>
              <a:off x="0" y="-66675"/>
              <a:ext cx="1424861" cy="5031955"/>
            </a:xfrm>
            <a:prstGeom prst="rect">
              <a:avLst/>
            </a:prstGeom>
          </p:spPr>
          <p:txBody>
            <a:bodyPr anchor="ctr" rtlCol="false" tIns="50800" lIns="50800" bIns="50800" rIns="50800"/>
            <a:lstStyle/>
            <a:p>
              <a:pPr algn="ctr">
                <a:lnSpc>
                  <a:spcPts val="3000"/>
                </a:lnSpc>
              </a:pPr>
            </a:p>
          </p:txBody>
        </p:sp>
      </p:grpSp>
      <p:sp>
        <p:nvSpPr>
          <p:cNvPr name="Freeform 5" id="5"/>
          <p:cNvSpPr/>
          <p:nvPr/>
        </p:nvSpPr>
        <p:spPr>
          <a:xfrm flipH="false" flipV="false" rot="0">
            <a:off x="1885845" y="2121575"/>
            <a:ext cx="14516310" cy="8165425"/>
          </a:xfrm>
          <a:custGeom>
            <a:avLst/>
            <a:gdLst/>
            <a:ahLst/>
            <a:cxnLst/>
            <a:rect r="r" b="b" t="t" l="l"/>
            <a:pathLst>
              <a:path h="8165425" w="14516310">
                <a:moveTo>
                  <a:pt x="0" y="0"/>
                </a:moveTo>
                <a:lnTo>
                  <a:pt x="14516310" y="0"/>
                </a:lnTo>
                <a:lnTo>
                  <a:pt x="14516310" y="8165425"/>
                </a:lnTo>
                <a:lnTo>
                  <a:pt x="0" y="8165425"/>
                </a:lnTo>
                <a:lnTo>
                  <a:pt x="0" y="0"/>
                </a:lnTo>
                <a:close/>
              </a:path>
            </a:pathLst>
          </a:custGeom>
          <a:blipFill>
            <a:blip r:embed="rId2"/>
            <a:stretch>
              <a:fillRect l="0" t="0" r="0" b="0"/>
            </a:stretch>
          </a:blipFill>
        </p:spPr>
      </p:sp>
      <p:sp>
        <p:nvSpPr>
          <p:cNvPr name="TextBox 6" id="6"/>
          <p:cNvSpPr txBox="true"/>
          <p:nvPr/>
        </p:nvSpPr>
        <p:spPr>
          <a:xfrm rot="0">
            <a:off x="6993785" y="532302"/>
            <a:ext cx="3735884" cy="888020"/>
          </a:xfrm>
          <a:prstGeom prst="rect">
            <a:avLst/>
          </a:prstGeom>
        </p:spPr>
        <p:txBody>
          <a:bodyPr anchor="t" rtlCol="false" tIns="0" lIns="0" bIns="0" rIns="0">
            <a:spAutoFit/>
          </a:bodyPr>
          <a:lstStyle/>
          <a:p>
            <a:pPr algn="just" marL="0" indent="0" lvl="0">
              <a:lnSpc>
                <a:spcPts val="7228"/>
              </a:lnSpc>
              <a:spcBef>
                <a:spcPct val="0"/>
              </a:spcBef>
            </a:pPr>
            <a:r>
              <a:rPr lang="en-US" b="true" sz="5163" spc="258">
                <a:solidFill>
                  <a:srgbClr val="FFFFFF"/>
                </a:solidFill>
                <a:latin typeface="Aileron Bold"/>
                <a:ea typeface="Aileron Bold"/>
                <a:cs typeface="Aileron Bold"/>
                <a:sym typeface="Aileron Bold"/>
              </a:rPr>
              <a:t>Dashboard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4649" y="0"/>
            <a:ext cx="5410019" cy="10287000"/>
            <a:chOff x="0" y="0"/>
            <a:chExt cx="1424861" cy="2709333"/>
          </a:xfrm>
        </p:grpSpPr>
        <p:sp>
          <p:nvSpPr>
            <p:cNvPr name="Freeform 3" id="3"/>
            <p:cNvSpPr/>
            <p:nvPr/>
          </p:nvSpPr>
          <p:spPr>
            <a:xfrm flipH="false" flipV="false" rot="0">
              <a:off x="0" y="0"/>
              <a:ext cx="1424861" cy="2709333"/>
            </a:xfrm>
            <a:custGeom>
              <a:avLst/>
              <a:gdLst/>
              <a:ahLst/>
              <a:cxnLst/>
              <a:rect r="r" b="b" t="t" l="l"/>
              <a:pathLst>
                <a:path h="2709333" w="1424861">
                  <a:moveTo>
                    <a:pt x="0" y="0"/>
                  </a:moveTo>
                  <a:lnTo>
                    <a:pt x="1424861" y="0"/>
                  </a:lnTo>
                  <a:lnTo>
                    <a:pt x="1424861" y="2709333"/>
                  </a:lnTo>
                  <a:lnTo>
                    <a:pt x="0" y="2709333"/>
                  </a:lnTo>
                  <a:close/>
                </a:path>
              </a:pathLst>
            </a:custGeom>
            <a:solidFill>
              <a:srgbClr val="37C9EF"/>
            </a:solidFill>
          </p:spPr>
        </p:sp>
        <p:sp>
          <p:nvSpPr>
            <p:cNvPr name="TextBox 4" id="4"/>
            <p:cNvSpPr txBox="true"/>
            <p:nvPr/>
          </p:nvSpPr>
          <p:spPr>
            <a:xfrm>
              <a:off x="0" y="-66675"/>
              <a:ext cx="1424861" cy="2776008"/>
            </a:xfrm>
            <a:prstGeom prst="rect">
              <a:avLst/>
            </a:prstGeom>
          </p:spPr>
          <p:txBody>
            <a:bodyPr anchor="ctr" rtlCol="false" tIns="50800" lIns="50800" bIns="50800" rIns="50800"/>
            <a:lstStyle/>
            <a:p>
              <a:pPr algn="ctr">
                <a:lnSpc>
                  <a:spcPts val="3000"/>
                </a:lnSpc>
              </a:pPr>
            </a:p>
          </p:txBody>
        </p:sp>
      </p:grpSp>
      <p:sp>
        <p:nvSpPr>
          <p:cNvPr name="TextBox 5" id="5"/>
          <p:cNvSpPr txBox="true"/>
          <p:nvPr/>
        </p:nvSpPr>
        <p:spPr>
          <a:xfrm rot="0">
            <a:off x="6235710" y="3048035"/>
            <a:ext cx="7045753" cy="1637215"/>
          </a:xfrm>
          <a:prstGeom prst="rect">
            <a:avLst/>
          </a:prstGeom>
        </p:spPr>
        <p:txBody>
          <a:bodyPr anchor="t" rtlCol="false" tIns="0" lIns="0" bIns="0" rIns="0">
            <a:spAutoFit/>
          </a:bodyPr>
          <a:lstStyle/>
          <a:p>
            <a:pPr algn="just" marL="0" indent="0" lvl="0">
              <a:lnSpc>
                <a:spcPts val="13352"/>
              </a:lnSpc>
              <a:spcBef>
                <a:spcPct val="0"/>
              </a:spcBef>
            </a:pPr>
            <a:r>
              <a:rPr lang="en-US" b="true" sz="9537" spc="476" strike="noStrike" u="none">
                <a:solidFill>
                  <a:srgbClr val="000000"/>
                </a:solidFill>
                <a:latin typeface="Aileron Bold"/>
                <a:ea typeface="Aileron Bold"/>
                <a:cs typeface="Aileron Bold"/>
                <a:sym typeface="Aileron Bold"/>
              </a:rPr>
              <a:t>Thank You!</a:t>
            </a:r>
          </a:p>
        </p:txBody>
      </p:sp>
      <p:pic>
        <p:nvPicPr>
          <p:cNvPr name="Picture 6" id="6"/>
          <p:cNvPicPr>
            <a:picLocks noChangeAspect="true"/>
          </p:cNvPicPr>
          <p:nvPr/>
        </p:nvPicPr>
        <p:blipFill>
          <a:blip r:embed="rId2"/>
          <a:stretch>
            <a:fillRect/>
          </a:stretch>
        </p:blipFill>
        <p:spPr>
          <a:xfrm rot="0">
            <a:off x="9507948" y="1402061"/>
            <a:ext cx="10756366" cy="1075636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DAGmf5VEHMA</dc:identifier>
  <dcterms:modified xsi:type="dcterms:W3CDTF">2011-08-01T06:04:30Z</dcterms:modified>
  <cp:revision>1</cp:revision>
  <dc:title>Group 12</dc:title>
</cp:coreProperties>
</file>