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4">
          <p15:clr>
            <a:srgbClr val="A4A3A4"/>
          </p15:clr>
        </p15:guide>
        <p15:guide id="2" pos="3840">
          <p15:clr>
            <a:srgbClr val="A4A3A4"/>
          </p15:clr>
        </p15:guide>
      </p15:sldGuideLst>
    </p:ext>
    <p:ext uri="GoogleSlidesCustomDataVersion2">
      <go:slidesCustomData xmlns:go="http://customooxmlschemas.google.com/" r:id="rId30" roundtripDataSignature="AMtx7mjWDGwLGN5GS0Mx9+gml+Q2F8SU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75CC9C-766B-4276-A32D-24A99708F1A5}">
  <a:tblStyle styleId="{1275CC9C-766B-4276-A32D-24A99708F1A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E8EB"/>
          </a:solidFill>
        </a:fill>
      </a:tcStyle>
    </a:wholeTbl>
    <a:band1H>
      <a:tcTxStyle/>
      <a:tcStyle>
        <a:fill>
          <a:solidFill>
            <a:srgbClr val="F6CED5"/>
          </a:solidFill>
        </a:fill>
      </a:tcStyle>
    </a:band1H>
    <a:band2H>
      <a:tcTxStyle/>
    </a:band2H>
    <a:band1V>
      <a:tcTxStyle/>
      <a:tcStyle>
        <a:fill>
          <a:solidFill>
            <a:srgbClr val="F6CED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descr="Celestia-R1---OverlayContentHD.png" id="16" name="Google Shape;16;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7" name="Google Shape;17;p2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9" name="Google Shape;19;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3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34"/>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4" name="Google Shape;84;p34"/>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3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3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35"/>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3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3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36"/>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8" name="Google Shape;98;p36"/>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9" name="Google Shape;99;p36"/>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6"/>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36"/>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3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3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37"/>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7"/>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3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3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38"/>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5" name="Google Shape;115;p38"/>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6" name="Google Shape;116;p38"/>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38"/>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3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3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39"/>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9"/>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39"/>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3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4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4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0"/>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4" name="Google Shape;134;p4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4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41"/>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1"/>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4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 name="Shape 22"/>
        <p:cNvGrpSpPr/>
        <p:nvPr/>
      </p:nvGrpSpPr>
      <p:grpSpPr>
        <a:xfrm>
          <a:off x="0" y="0"/>
          <a:ext cx="0" cy="0"/>
          <a:chOff x="0" y="0"/>
          <a:chExt cx="0" cy="0"/>
        </a:xfrm>
      </p:grpSpPr>
      <p:sp>
        <p:nvSpPr>
          <p:cNvPr id="23" name="Google Shape;23;p2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25" name="Google Shape;25;p2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2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27" name="Google Shape;27;p2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8" name="Google Shape;28;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pic>
        <p:nvPicPr>
          <p:cNvPr descr="Celestia-R1---OverlayContentHD.png" id="32" name="Google Shape;32;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3" name="Google Shape;33;p2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5" name="Google Shape;35;p27"/>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39" name="Shape 39"/>
        <p:cNvGrpSpPr/>
        <p:nvPr/>
      </p:nvGrpSpPr>
      <p:grpSpPr>
        <a:xfrm>
          <a:off x="0" y="0"/>
          <a:ext cx="0" cy="0"/>
          <a:chOff x="0" y="0"/>
          <a:chExt cx="0" cy="0"/>
        </a:xfrm>
      </p:grpSpPr>
      <p:pic>
        <p:nvPicPr>
          <p:cNvPr descr="Celestia-R1---OverlayTitleHD.png" id="40" name="Google Shape;40;p28"/>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41" name="Google Shape;41;p28"/>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43" name="Google Shape;43;p28"/>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8"/>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pic>
        <p:nvPicPr>
          <p:cNvPr descr="Celestia-R1---OverlayContentHD.png" id="47" name="Google Shape;47;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8" name="Google Shape;48;p29"/>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50" name="Google Shape;50;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pic>
        <p:nvPicPr>
          <p:cNvPr descr="Celestia-R1---OverlayContentHD.png" id="54" name="Google Shape;54;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pic>
        <p:nvPicPr>
          <p:cNvPr descr="Celestia-R1---OverlayContentHD.png" id="60" name="Google Shape;60;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3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32"/>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32"/>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3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3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33"/>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3"/>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6" name="Google Shape;76;p33"/>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3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2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12.jpg"/><Relationship Id="rId5"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1" Type="http://schemas.openxmlformats.org/officeDocument/2006/relationships/hyperlink" Target="http://www.ibiblio.org/apollo/hrst/archive/1713.pdf" TargetMode="External"/><Relationship Id="rId10" Type="http://schemas.openxmlformats.org/officeDocument/2006/relationships/hyperlink" Target="https://en.wikipedia.org/wiki/Special:BookSources/0-07-164266-8" TargetMode="External"/><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archive.org/details/globalpositionin00grew_526" TargetMode="External"/><Relationship Id="rId4" Type="http://schemas.openxmlformats.org/officeDocument/2006/relationships/hyperlink" Target="https://archive.org/details/globalpositionin00grew_526/page/n49" TargetMode="External"/><Relationship Id="rId9" Type="http://schemas.openxmlformats.org/officeDocument/2006/relationships/hyperlink" Target="https://en.wikipedia.org/wiki/ISBN_(identifier)" TargetMode="External"/><Relationship Id="rId5" Type="http://schemas.openxmlformats.org/officeDocument/2006/relationships/hyperlink" Target="https://en.wikipedia.org/wiki/ISBN_(identifier)" TargetMode="External"/><Relationship Id="rId6" Type="http://schemas.openxmlformats.org/officeDocument/2006/relationships/hyperlink" Target="https://en.wikipedia.org/wiki/Special:BookSources/978-0-470-04190-1" TargetMode="External"/><Relationship Id="rId7" Type="http://schemas.openxmlformats.org/officeDocument/2006/relationships/hyperlink" Target="https://archive.org/details/aidednavigationg00farr" TargetMode="External"/><Relationship Id="rId8" Type="http://schemas.openxmlformats.org/officeDocument/2006/relationships/hyperlink" Target="https://archive.org/details/aidednavigationg00farr/page/n2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www.researchgate.net/publication/321539579_Survey_on_Guidance_Navigation_and_Control_Requirements_for_Spacecraft_Formation-Flying_Missions" TargetMode="External"/><Relationship Id="rId4" Type="http://schemas.openxmlformats.org/officeDocument/2006/relationships/hyperlink" Target="https://archive.org/details/globalpositionin00grew_526" TargetMode="External"/><Relationship Id="rId5" Type="http://schemas.openxmlformats.org/officeDocument/2006/relationships/hyperlink" Target="https://www.nasa.gov/sites/default/files/atoms/files/gnc.pdf" TargetMode="External"/><Relationship Id="rId6" Type="http://schemas.openxmlformats.org/officeDocument/2006/relationships/hyperlink" Target="https://youtu.be/vxzR3W2BcRk" TargetMode="External"/><Relationship Id="rId7" Type="http://schemas.openxmlformats.org/officeDocument/2006/relationships/hyperlink" Target="https://youtu.be/0AJ6E48Aj9U" TargetMode="External"/><Relationship Id="rId8" Type="http://schemas.openxmlformats.org/officeDocument/2006/relationships/hyperlink" Target="https://youtu.be/wrr-QZxX4O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4.jp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title"/>
          </p:nvPr>
        </p:nvSpPr>
        <p:spPr>
          <a:xfrm>
            <a:off x="685801" y="609600"/>
            <a:ext cx="10131425" cy="145626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TABLE OF CONTENTS</a:t>
            </a:r>
            <a:endParaRPr/>
          </a:p>
        </p:txBody>
      </p:sp>
      <p:cxnSp>
        <p:nvCxnSpPr>
          <p:cNvPr id="149" name="Google Shape;149;p1"/>
          <p:cNvCxnSpPr/>
          <p:nvPr/>
        </p:nvCxnSpPr>
        <p:spPr>
          <a:xfrm flipH="1" rot="10800000">
            <a:off x="685801" y="1958196"/>
            <a:ext cx="4852357" cy="34506"/>
          </a:xfrm>
          <a:prstGeom prst="straightConnector1">
            <a:avLst/>
          </a:prstGeom>
          <a:noFill/>
          <a:ln cap="rnd" cmpd="sng" w="9525">
            <a:solidFill>
              <a:srgbClr val="FFFF00"/>
            </a:solidFill>
            <a:prstDash val="solid"/>
            <a:round/>
            <a:headEnd len="sm" w="sm" type="none"/>
            <a:tailEnd len="sm" w="sm" type="none"/>
          </a:ln>
        </p:spPr>
      </p:cxnSp>
      <p:sp>
        <p:nvSpPr>
          <p:cNvPr id="150" name="Google Shape;150;p1"/>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fontScale="55000" lnSpcReduction="20000"/>
          </a:bodyPr>
          <a:lstStyle/>
          <a:p>
            <a:pPr indent="-285750" lvl="0" marL="285750" rtl="0" algn="l">
              <a:spcBef>
                <a:spcPts val="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LITERATURE REVIEW</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PROBLEM STATEMENT</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MATERIAL REQUIRED</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IDENTIFICATION OF ESSENTIAL CONCEPTS</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USEFULNESS TO SOCIETY</a:t>
            </a:r>
            <a:endParaRPr b="1" i="0" sz="2000" u="none" cap="none" strike="noStrike">
              <a:solidFill>
                <a:schemeClr val="lt1"/>
              </a:solidFill>
              <a:latin typeface="Times New Roman"/>
              <a:ea typeface="Times New Roman"/>
              <a:cs typeface="Times New Roman"/>
              <a:sym typeface="Times New Roman"/>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PROJECT SCHEDULING &amp; WORK DELEGATION</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COMPLIANCE TO STANDARDS </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EFFECTIVE UTILIZATION OF THE MODERN TOOLS</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DESIGN OF THE MODEL</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RUNNING OF PROGRAM</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BUDGET ANALYSIS</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REFRENCE</a:t>
            </a:r>
            <a:endParaRPr/>
          </a:p>
          <a:p>
            <a:pPr indent="-285750" lvl="0" marL="285750" rtl="0" algn="l">
              <a:spcBef>
                <a:spcPts val="1000"/>
              </a:spcBef>
              <a:spcAft>
                <a:spcPts val="0"/>
              </a:spcAft>
              <a:buClr>
                <a:schemeClr val="lt1"/>
              </a:buClr>
              <a:buSzPct val="100000"/>
              <a:buFont typeface="Arial"/>
              <a:buChar char="•"/>
            </a:pPr>
            <a:r>
              <a:rPr b="1" i="0" lang="en-US" sz="2000" u="none" cap="none" strike="noStrike">
                <a:solidFill>
                  <a:schemeClr val="lt1"/>
                </a:solidFill>
                <a:latin typeface="Times New Roman"/>
                <a:ea typeface="Times New Roman"/>
                <a:cs typeface="Times New Roman"/>
                <a:sym typeface="Times New Roman"/>
              </a:rPr>
              <a:t>E LINK</a:t>
            </a:r>
            <a:endParaRPr b="1" i="0" sz="20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0"/>
          <p:cNvSpPr txBox="1"/>
          <p:nvPr>
            <p:ph type="title"/>
          </p:nvPr>
        </p:nvSpPr>
        <p:spPr>
          <a:xfrm>
            <a:off x="685801" y="609600"/>
            <a:ext cx="10131425" cy="145626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PROJECT SCHEDULING &amp; WORK DELEGATION</a:t>
            </a:r>
            <a:endParaRPr/>
          </a:p>
        </p:txBody>
      </p:sp>
      <p:sp>
        <p:nvSpPr>
          <p:cNvPr id="371" name="Google Shape;371;p10"/>
          <p:cNvSpPr/>
          <p:nvPr/>
        </p:nvSpPr>
        <p:spPr>
          <a:xfrm>
            <a:off x="73329" y="2937383"/>
            <a:ext cx="1876189" cy="1125713"/>
          </a:xfrm>
          <a:prstGeom prst="roundRect">
            <a:avLst>
              <a:gd fmla="val 16667" name="adj"/>
            </a:avLst>
          </a:prstGeom>
          <a:solidFill>
            <a:schemeClr val="accent3"/>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STUDY OF CONCEPTS FROM REFERENCES</a:t>
            </a:r>
            <a:endParaRPr/>
          </a:p>
          <a:p>
            <a:pPr indent="0" lvl="0" marL="0" marR="0" rtl="0" algn="ctr">
              <a:lnSpc>
                <a:spcPct val="85000"/>
              </a:lnSpc>
              <a:spcBef>
                <a:spcPts val="360"/>
              </a:spcBef>
              <a:spcAft>
                <a:spcPts val="0"/>
              </a:spcAft>
              <a:buNone/>
            </a:pPr>
            <a:r>
              <a:rPr b="0" i="0" lang="en-US" sz="1800" u="none" cap="none" strike="noStrike">
                <a:solidFill>
                  <a:schemeClr val="lt1"/>
                </a:solidFill>
                <a:latin typeface="Times New Roman"/>
                <a:ea typeface="Times New Roman"/>
                <a:cs typeface="Times New Roman"/>
                <a:sym typeface="Times New Roman"/>
              </a:rPr>
              <a:t>(FROM 15 JAN 2021)</a:t>
            </a:r>
            <a:endParaRPr/>
          </a:p>
        </p:txBody>
      </p:sp>
      <p:sp>
        <p:nvSpPr>
          <p:cNvPr id="372" name="Google Shape;372;p10"/>
          <p:cNvSpPr/>
          <p:nvPr/>
        </p:nvSpPr>
        <p:spPr>
          <a:xfrm>
            <a:off x="2137136" y="2937383"/>
            <a:ext cx="1876189" cy="1125713"/>
          </a:xfrm>
          <a:prstGeom prst="right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3" name="Google Shape;373;p10"/>
          <p:cNvSpPr/>
          <p:nvPr/>
        </p:nvSpPr>
        <p:spPr>
          <a:xfrm>
            <a:off x="4200950" y="2606826"/>
            <a:ext cx="1876200" cy="1456200"/>
          </a:xfrm>
          <a:prstGeom prst="roundRect">
            <a:avLst>
              <a:gd fmla="val 16667" name="adj"/>
            </a:avLst>
          </a:prstGeom>
          <a:solidFill>
            <a:schemeClr val="accent4"/>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ON PAPER CALCULATION AND FORMULATION</a:t>
            </a:r>
            <a:endParaRPr/>
          </a:p>
          <a:p>
            <a:pPr indent="0" lvl="0" marL="0" marR="0" rtl="0" algn="ctr">
              <a:lnSpc>
                <a:spcPct val="85000"/>
              </a:lnSpc>
              <a:spcBef>
                <a:spcPts val="360"/>
              </a:spcBef>
              <a:spcAft>
                <a:spcPts val="0"/>
              </a:spcAft>
              <a:buNone/>
            </a:pPr>
            <a:r>
              <a:rPr b="0" i="0" lang="en-US" sz="1800" u="none" cap="none" strike="noStrike">
                <a:solidFill>
                  <a:schemeClr val="lt1"/>
                </a:solidFill>
                <a:latin typeface="Times New Roman"/>
                <a:ea typeface="Times New Roman"/>
                <a:cs typeface="Times New Roman"/>
                <a:sym typeface="Times New Roman"/>
              </a:rPr>
              <a:t>(05 FEB 2021)</a:t>
            </a:r>
            <a:endParaRPr/>
          </a:p>
        </p:txBody>
      </p:sp>
      <p:sp>
        <p:nvSpPr>
          <p:cNvPr id="374" name="Google Shape;374;p10"/>
          <p:cNvSpPr/>
          <p:nvPr/>
        </p:nvSpPr>
        <p:spPr>
          <a:xfrm>
            <a:off x="6264750" y="2937383"/>
            <a:ext cx="1876189" cy="1125713"/>
          </a:xfrm>
          <a:prstGeom prst="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5" name="Google Shape;375;p10"/>
          <p:cNvSpPr/>
          <p:nvPr/>
        </p:nvSpPr>
        <p:spPr>
          <a:xfrm>
            <a:off x="8328557" y="2937383"/>
            <a:ext cx="1876189" cy="1125713"/>
          </a:xfrm>
          <a:prstGeom prst="roundRect">
            <a:avLst>
              <a:gd fmla="val 16667" name="adj"/>
            </a:avLst>
          </a:prstGeom>
          <a:solidFill>
            <a:schemeClr val="accent3"/>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PROGRAMMING in MATLAB</a:t>
            </a:r>
            <a:endParaRPr/>
          </a:p>
          <a:p>
            <a:pPr indent="0" lvl="0" marL="0" marR="0" rtl="0" algn="ctr">
              <a:lnSpc>
                <a:spcPct val="85000"/>
              </a:lnSpc>
              <a:spcBef>
                <a:spcPts val="360"/>
              </a:spcBef>
              <a:spcAft>
                <a:spcPts val="0"/>
              </a:spcAft>
              <a:buNone/>
            </a:pPr>
            <a:r>
              <a:rPr b="0" i="0" lang="en-US" sz="1800" u="none" cap="none" strike="noStrike">
                <a:solidFill>
                  <a:schemeClr val="lt1"/>
                </a:solidFill>
                <a:latin typeface="Times New Roman"/>
                <a:ea typeface="Times New Roman"/>
                <a:cs typeface="Times New Roman"/>
                <a:sym typeface="Times New Roman"/>
              </a:rPr>
              <a:t>(20 FEB 2021)</a:t>
            </a:r>
            <a:endParaRPr/>
          </a:p>
        </p:txBody>
      </p:sp>
      <p:sp>
        <p:nvSpPr>
          <p:cNvPr id="376" name="Google Shape;376;p10"/>
          <p:cNvSpPr/>
          <p:nvPr/>
        </p:nvSpPr>
        <p:spPr>
          <a:xfrm>
            <a:off x="4325375" y="4265429"/>
            <a:ext cx="1876200" cy="1553400"/>
          </a:xfrm>
          <a:prstGeom prst="roundRect">
            <a:avLst>
              <a:gd fmla="val 16667" name="adj"/>
            </a:avLst>
          </a:prstGeom>
          <a:solidFill>
            <a:schemeClr val="accent4"/>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SIMULATION in FLIGHTGEAR and STK </a:t>
            </a:r>
            <a:r>
              <a:rPr b="0" i="0" lang="en-US" sz="2000" u="none" cap="none" strike="noStrike">
                <a:solidFill>
                  <a:schemeClr val="lt1"/>
                </a:solidFill>
                <a:latin typeface="Times New Roman"/>
                <a:ea typeface="Times New Roman"/>
                <a:cs typeface="Times New Roman"/>
                <a:sym typeface="Times New Roman"/>
              </a:rPr>
              <a:t>SOFTWARE</a:t>
            </a:r>
            <a:endParaRPr/>
          </a:p>
          <a:p>
            <a:pPr indent="0" lvl="0" marL="0" marR="0" rtl="0" algn="ctr">
              <a:lnSpc>
                <a:spcPct val="85000"/>
              </a:lnSpc>
              <a:spcBef>
                <a:spcPts val="400"/>
              </a:spcBef>
              <a:spcAft>
                <a:spcPts val="0"/>
              </a:spcAft>
              <a:buNone/>
            </a:pPr>
            <a:r>
              <a:rPr b="0" i="0" lang="en-US" sz="1800" u="none" cap="none" strike="noStrike">
                <a:solidFill>
                  <a:schemeClr val="lt1"/>
                </a:solidFill>
                <a:latin typeface="Times New Roman"/>
                <a:ea typeface="Times New Roman"/>
                <a:cs typeface="Times New Roman"/>
                <a:sym typeface="Times New Roman"/>
              </a:rPr>
              <a:t>(10 MAR 2021)</a:t>
            </a:r>
            <a:endParaRPr/>
          </a:p>
        </p:txBody>
      </p:sp>
      <p:sp>
        <p:nvSpPr>
          <p:cNvPr id="377" name="Google Shape;377;p10"/>
          <p:cNvSpPr/>
          <p:nvPr/>
        </p:nvSpPr>
        <p:spPr>
          <a:xfrm>
            <a:off x="2137126" y="4170252"/>
            <a:ext cx="1876200" cy="1125600"/>
          </a:xfrm>
          <a:prstGeom prst="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78" name="Google Shape;378;p10"/>
          <p:cNvSpPr/>
          <p:nvPr/>
        </p:nvSpPr>
        <p:spPr>
          <a:xfrm>
            <a:off x="73325" y="4403878"/>
            <a:ext cx="1876200" cy="1276500"/>
          </a:xfrm>
          <a:prstGeom prst="roundRect">
            <a:avLst>
              <a:gd fmla="val 16667" name="adj"/>
            </a:avLst>
          </a:prstGeom>
          <a:solidFill>
            <a:srgbClr val="3D89A7"/>
          </a:solidFill>
          <a:ln cap="rnd"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FABRICATION of MISSILE</a:t>
            </a:r>
            <a:endParaRPr/>
          </a:p>
          <a:p>
            <a:pPr indent="0" lvl="0" marL="0" marR="0" rtl="0" algn="ctr">
              <a:lnSpc>
                <a:spcPct val="85000"/>
              </a:lnSpc>
              <a:spcBef>
                <a:spcPts val="360"/>
              </a:spcBef>
              <a:spcAft>
                <a:spcPts val="0"/>
              </a:spcAft>
              <a:buNone/>
            </a:pPr>
            <a:r>
              <a:rPr b="0" i="0" lang="en-US" sz="1800" u="none" cap="none" strike="noStrike">
                <a:solidFill>
                  <a:schemeClr val="lt1"/>
                </a:solidFill>
                <a:latin typeface="Times New Roman"/>
                <a:ea typeface="Times New Roman"/>
                <a:cs typeface="Times New Roman"/>
                <a:sym typeface="Times New Roman"/>
              </a:rPr>
              <a:t>(20 MAR-APRIL 2021) </a:t>
            </a:r>
            <a:endParaRPr/>
          </a:p>
        </p:txBody>
      </p:sp>
      <p:cxnSp>
        <p:nvCxnSpPr>
          <p:cNvPr id="379" name="Google Shape;379;p10"/>
          <p:cNvCxnSpPr/>
          <p:nvPr/>
        </p:nvCxnSpPr>
        <p:spPr>
          <a:xfrm>
            <a:off x="776377" y="1966823"/>
            <a:ext cx="8264106" cy="0"/>
          </a:xfrm>
          <a:prstGeom prst="straightConnector1">
            <a:avLst/>
          </a:prstGeom>
          <a:noFill/>
          <a:ln cap="rnd" cmpd="sng" w="9525">
            <a:solidFill>
              <a:srgbClr val="FFFF00"/>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1"/>
          <p:cNvSpPr txBox="1"/>
          <p:nvPr>
            <p:ph type="title"/>
          </p:nvPr>
        </p:nvSpPr>
        <p:spPr>
          <a:xfrm>
            <a:off x="594995" y="226695"/>
            <a:ext cx="10131425" cy="7912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COMPLIANCE TO STANDARDS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385" name="Google Shape;385;p11"/>
          <p:cNvSpPr txBox="1"/>
          <p:nvPr>
            <p:ph idx="1" type="body"/>
          </p:nvPr>
        </p:nvSpPr>
        <p:spPr>
          <a:xfrm>
            <a:off x="819785" y="742950"/>
            <a:ext cx="10292080" cy="47053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400"/>
              <a:buChar char="•"/>
            </a:pPr>
            <a:r>
              <a:rPr lang="en-US" sz="2400">
                <a:latin typeface="Times New Roman"/>
                <a:ea typeface="Times New Roman"/>
                <a:cs typeface="Times New Roman"/>
                <a:sym typeface="Times New Roman"/>
              </a:rPr>
              <a:t>We took standard from AIM-9M missile</a:t>
            </a:r>
            <a:endParaRPr/>
          </a:p>
          <a:p>
            <a:pPr indent="0" lvl="0" marL="0" rtl="0" algn="l">
              <a:spcBef>
                <a:spcPts val="1000"/>
              </a:spcBef>
              <a:spcAft>
                <a:spcPts val="0"/>
              </a:spcAft>
              <a:buSzPts val="2400"/>
              <a:buNone/>
            </a:pPr>
            <a:r>
              <a:rPr lang="en-US" sz="2400">
                <a:latin typeface="Times New Roman"/>
                <a:ea typeface="Times New Roman"/>
                <a:cs typeface="Times New Roman"/>
                <a:sym typeface="Times New Roman"/>
              </a:rPr>
              <a:t> </a:t>
            </a:r>
            <a:endParaRPr/>
          </a:p>
          <a:p>
            <a:pPr indent="0" lvl="0" marL="0" rtl="0" algn="l">
              <a:spcBef>
                <a:spcPts val="1000"/>
              </a:spcBef>
              <a:spcAft>
                <a:spcPts val="0"/>
              </a:spcAft>
              <a:buSzPts val="2400"/>
              <a:buNone/>
            </a:pPr>
            <a:r>
              <a:t/>
            </a:r>
            <a:endParaRPr sz="2400">
              <a:latin typeface="Times New Roman"/>
              <a:ea typeface="Times New Roman"/>
              <a:cs typeface="Times New Roman"/>
              <a:sym typeface="Times New Roman"/>
            </a:endParaRPr>
          </a:p>
        </p:txBody>
      </p:sp>
      <p:graphicFrame>
        <p:nvGraphicFramePr>
          <p:cNvPr id="386" name="Google Shape;386;p11"/>
          <p:cNvGraphicFramePr/>
          <p:nvPr/>
        </p:nvGraphicFramePr>
        <p:xfrm>
          <a:off x="888365" y="1214120"/>
          <a:ext cx="3000000" cy="3000000"/>
        </p:xfrm>
        <a:graphic>
          <a:graphicData uri="http://schemas.openxmlformats.org/drawingml/2006/table">
            <a:tbl>
              <a:tblPr bandRow="1" firstRow="1">
                <a:noFill/>
                <a:tableStyleId>{1275CC9C-766B-4276-A32D-24A99708F1A5}</a:tableStyleId>
              </a:tblPr>
              <a:tblGrid>
                <a:gridCol w="10672450"/>
              </a:tblGrid>
              <a:tr h="523250">
                <a:tc>
                  <a:txBody>
                    <a:bodyPr/>
                    <a:lstStyle/>
                    <a:p>
                      <a:pPr indent="0" lvl="0" marL="0" marR="0" rtl="0" algn="l">
                        <a:lnSpc>
                          <a:spcPct val="100000"/>
                        </a:lnSpc>
                        <a:spcBef>
                          <a:spcPts val="0"/>
                        </a:spcBef>
                        <a:spcAft>
                          <a:spcPts val="0"/>
                        </a:spcAft>
                        <a:buClr>
                          <a:srgbClr val="FFFF00"/>
                        </a:buClr>
                        <a:buSzPts val="2000"/>
                        <a:buFont typeface="Times New Roman"/>
                        <a:buNone/>
                      </a:pPr>
                      <a:r>
                        <a:rPr lang="en-US" sz="2000">
                          <a:solidFill>
                            <a:srgbClr val="FFFF00"/>
                          </a:solidFill>
                          <a:latin typeface="Times New Roman"/>
                          <a:ea typeface="Times New Roman"/>
                          <a:cs typeface="Times New Roman"/>
                          <a:sym typeface="Times New Roman"/>
                        </a:rPr>
                        <a:t>Dimension </a:t>
                      </a:r>
                      <a:endParaRPr/>
                    </a:p>
                  </a:txBody>
                  <a:tcPr marT="45725" marB="45725" marR="91450" marL="91450"/>
                </a:tc>
              </a:tr>
              <a:tr h="49847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Alternate names        : </a:t>
                      </a:r>
                      <a:r>
                        <a:rPr b="0" i="0" lang="en-US" sz="1800">
                          <a:solidFill>
                            <a:schemeClr val="dk1"/>
                          </a:solidFill>
                          <a:latin typeface="Times New Roman"/>
                          <a:ea typeface="Times New Roman"/>
                          <a:cs typeface="Times New Roman"/>
                          <a:sym typeface="Times New Roman"/>
                        </a:rPr>
                        <a:t> PJ-10</a:t>
                      </a:r>
                      <a:endParaRPr sz="2000">
                        <a:solidFill>
                          <a:srgbClr val="FFFF00"/>
                        </a:solidFill>
                        <a:latin typeface="Times New Roman"/>
                        <a:ea typeface="Times New Roman"/>
                        <a:cs typeface="Times New Roman"/>
                        <a:sym typeface="Times New Roman"/>
                      </a:endParaRPr>
                    </a:p>
                  </a:txBody>
                  <a:tcPr marT="45725" marB="45725" marR="91450" marL="91450"/>
                </a:tc>
              </a:tr>
              <a:tr h="4832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Length                          :</a:t>
                      </a:r>
                      <a:r>
                        <a:rPr b="0" i="0" lang="en-US" sz="1800">
                          <a:solidFill>
                            <a:schemeClr val="dk1"/>
                          </a:solidFill>
                          <a:latin typeface="Times New Roman"/>
                          <a:ea typeface="Times New Roman"/>
                          <a:cs typeface="Times New Roman"/>
                          <a:sym typeface="Times New Roman"/>
                        </a:rPr>
                        <a:t>  3.02 m</a:t>
                      </a:r>
                      <a:endParaRPr sz="1800">
                        <a:latin typeface="Times New Roman"/>
                        <a:ea typeface="Times New Roman"/>
                        <a:cs typeface="Times New Roman"/>
                        <a:sym typeface="Times New Roman"/>
                      </a:endParaRPr>
                    </a:p>
                  </a:txBody>
                  <a:tcPr marT="45725" marB="45725" marR="91450" marL="91450"/>
                </a:tc>
              </a:tr>
              <a:tr h="483225">
                <a:tc>
                  <a:txBody>
                    <a:bodyPr/>
                    <a:lstStyle/>
                    <a:p>
                      <a:pPr indent="0" lvl="0" marL="0" marR="0" rtl="0" algn="l">
                        <a:lnSpc>
                          <a:spcPct val="100000"/>
                        </a:lnSpc>
                        <a:spcBef>
                          <a:spcPts val="0"/>
                        </a:spcBef>
                        <a:spcAft>
                          <a:spcPts val="0"/>
                        </a:spcAft>
                        <a:buClr>
                          <a:schemeClr val="lt1"/>
                        </a:buClr>
                        <a:buSzPts val="1800"/>
                        <a:buFont typeface="Times New Roman"/>
                        <a:buNone/>
                      </a:pPr>
                      <a:r>
                        <a:rPr b="1" lang="en-US" sz="1800">
                          <a:latin typeface="Times New Roman"/>
                          <a:ea typeface="Times New Roman"/>
                          <a:cs typeface="Times New Roman"/>
                          <a:sym typeface="Times New Roman"/>
                        </a:rPr>
                        <a:t>Originated from         : United States of America </a:t>
                      </a:r>
                      <a:endParaRPr sz="1800">
                        <a:latin typeface="Times New Roman"/>
                        <a:ea typeface="Times New Roman"/>
                        <a:cs typeface="Times New Roman"/>
                        <a:sym typeface="Times New Roman"/>
                      </a:endParaRPr>
                    </a:p>
                  </a:txBody>
                  <a:tcPr marT="45725" marB="45725" marR="91450" marL="91450"/>
                </a:tc>
              </a:tr>
              <a:tr h="48197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Diameter                     :</a:t>
                      </a:r>
                      <a:r>
                        <a:rPr b="0" i="0" lang="en-US" sz="1800">
                          <a:solidFill>
                            <a:schemeClr val="dk1"/>
                          </a:solidFill>
                          <a:latin typeface="Times New Roman"/>
                          <a:ea typeface="Times New Roman"/>
                          <a:cs typeface="Times New Roman"/>
                          <a:sym typeface="Times New Roman"/>
                        </a:rPr>
                        <a:t> 127mm</a:t>
                      </a:r>
                      <a:endParaRPr sz="1800">
                        <a:latin typeface="Times New Roman"/>
                        <a:ea typeface="Times New Roman"/>
                        <a:cs typeface="Times New Roman"/>
                        <a:sym typeface="Times New Roman"/>
                      </a:endParaRPr>
                    </a:p>
                  </a:txBody>
                  <a:tcPr marT="45725" marB="45725" marR="91450" marL="91450"/>
                </a:tc>
              </a:tr>
              <a:tr h="48260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Launch weight           </a:t>
                      </a:r>
                      <a:r>
                        <a:rPr b="1" i="0" lang="en-US" sz="1800">
                          <a:solidFill>
                            <a:schemeClr val="dk1"/>
                          </a:solidFill>
                          <a:latin typeface="Times New Roman"/>
                          <a:ea typeface="Times New Roman"/>
                          <a:cs typeface="Times New Roman"/>
                          <a:sym typeface="Times New Roman"/>
                        </a:rPr>
                        <a:t> </a:t>
                      </a:r>
                      <a:r>
                        <a:rPr b="1" i="0" lang="en-US" sz="1800">
                          <a:solidFill>
                            <a:schemeClr val="dk1"/>
                          </a:solidFill>
                          <a:latin typeface="Times New Roman"/>
                          <a:ea typeface="Times New Roman"/>
                          <a:cs typeface="Times New Roman"/>
                          <a:sym typeface="Times New Roman"/>
                        </a:rPr>
                        <a:t>: </a:t>
                      </a:r>
                      <a:r>
                        <a:rPr b="0" i="0" lang="en-US" sz="1800">
                          <a:solidFill>
                            <a:schemeClr val="dk1"/>
                          </a:solidFill>
                          <a:latin typeface="Times New Roman"/>
                          <a:ea typeface="Times New Roman"/>
                          <a:cs typeface="Times New Roman"/>
                          <a:sym typeface="Times New Roman"/>
                        </a:rPr>
                        <a:t> 85.3 kg</a:t>
                      </a:r>
                      <a:endParaRPr sz="1800">
                        <a:latin typeface="Times New Roman"/>
                        <a:ea typeface="Times New Roman"/>
                        <a:cs typeface="Times New Roman"/>
                        <a:sym typeface="Times New Roman"/>
                      </a:endParaRPr>
                    </a:p>
                  </a:txBody>
                  <a:tcPr marT="45725" marB="45725" marR="91450" marL="91450"/>
                </a:tc>
              </a:tr>
              <a:tr h="48260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Warhead mass    </a:t>
                      </a:r>
                      <a:r>
                        <a:rPr b="1" i="0" lang="en-US" sz="1800">
                          <a:solidFill>
                            <a:schemeClr val="dk1"/>
                          </a:solidFill>
                          <a:latin typeface="Times New Roman"/>
                          <a:ea typeface="Times New Roman"/>
                          <a:cs typeface="Times New Roman"/>
                          <a:sym typeface="Times New Roman"/>
                        </a:rPr>
                        <a:t>    </a:t>
                      </a:r>
                      <a:r>
                        <a:rPr b="1" i="0" lang="en-US" sz="1800">
                          <a:solidFill>
                            <a:schemeClr val="dk1"/>
                          </a:solidFill>
                          <a:latin typeface="Times New Roman"/>
                          <a:ea typeface="Times New Roman"/>
                          <a:cs typeface="Times New Roman"/>
                          <a:sym typeface="Times New Roman"/>
                        </a:rPr>
                        <a:t>   :</a:t>
                      </a:r>
                      <a:r>
                        <a:rPr b="0" i="0" lang="en-US" sz="1800">
                          <a:solidFill>
                            <a:schemeClr val="dk1"/>
                          </a:solidFill>
                          <a:latin typeface="Times New Roman"/>
                          <a:ea typeface="Times New Roman"/>
                          <a:cs typeface="Times New Roman"/>
                          <a:sym typeface="Times New Roman"/>
                        </a:rPr>
                        <a:t>  9.4 kg</a:t>
                      </a:r>
                      <a:endParaRPr sz="1800">
                        <a:latin typeface="Times New Roman"/>
                        <a:ea typeface="Times New Roman"/>
                        <a:cs typeface="Times New Roman"/>
                        <a:sym typeface="Times New Roman"/>
                      </a:endParaRPr>
                    </a:p>
                  </a:txBody>
                  <a:tcPr marT="45725" marB="45725" marR="91450" marL="91450"/>
                </a:tc>
              </a:tr>
              <a:tr h="483225">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Maximum</a:t>
                      </a:r>
                      <a:r>
                        <a:rPr b="1" lang="en-US" sz="1800">
                          <a:latin typeface="Times New Roman"/>
                          <a:ea typeface="Times New Roman"/>
                          <a:cs typeface="Times New Roman"/>
                          <a:sym typeface="Times New Roman"/>
                        </a:rPr>
                        <a:t> velocity    :  </a:t>
                      </a:r>
                      <a:r>
                        <a:rPr b="0" lang="en-US" sz="1800">
                          <a:latin typeface="Times New Roman"/>
                          <a:ea typeface="Times New Roman"/>
                          <a:cs typeface="Times New Roman"/>
                          <a:sym typeface="Times New Roman"/>
                        </a:rPr>
                        <a:t>Mach 2.5-2.8</a:t>
                      </a:r>
                      <a:endParaRPr b="0" sz="1800">
                        <a:latin typeface="Times New Roman"/>
                        <a:ea typeface="Times New Roman"/>
                        <a:cs typeface="Times New Roman"/>
                        <a:sym typeface="Times New Roman"/>
                      </a:endParaRPr>
                    </a:p>
                  </a:txBody>
                  <a:tcPr marT="45725" marB="45725" marR="91450" marL="91450"/>
                </a:tc>
              </a:tr>
              <a:tr h="482600">
                <a:tc>
                  <a:txBody>
                    <a:bodyPr/>
                    <a:lstStyle/>
                    <a:p>
                      <a:pPr indent="0" lvl="0" marL="0" marR="0" rtl="0" algn="l">
                        <a:spcBef>
                          <a:spcPts val="0"/>
                        </a:spcBef>
                        <a:spcAft>
                          <a:spcPts val="0"/>
                        </a:spcAft>
                        <a:buNone/>
                      </a:pPr>
                      <a:r>
                        <a:rPr b="1" lang="en-US" sz="1800">
                          <a:latin typeface="Times New Roman"/>
                          <a:ea typeface="Times New Roman"/>
                          <a:cs typeface="Times New Roman"/>
                          <a:sym typeface="Times New Roman"/>
                        </a:rPr>
                        <a:t>Maximum</a:t>
                      </a:r>
                      <a:r>
                        <a:rPr b="1" lang="en-US" sz="1800">
                          <a:latin typeface="Times New Roman"/>
                          <a:ea typeface="Times New Roman"/>
                          <a:cs typeface="Times New Roman"/>
                          <a:sym typeface="Times New Roman"/>
                        </a:rPr>
                        <a:t> range        :  </a:t>
                      </a:r>
                      <a:r>
                        <a:rPr b="0" lang="en-US" sz="1800">
                          <a:latin typeface="Times New Roman"/>
                          <a:ea typeface="Times New Roman"/>
                          <a:cs typeface="Times New Roman"/>
                          <a:sym typeface="Times New Roman"/>
                        </a:rPr>
                        <a:t>35.4 km</a:t>
                      </a:r>
                      <a:endParaRPr b="0" sz="1800">
                        <a:latin typeface="Times New Roman"/>
                        <a:ea typeface="Times New Roman"/>
                        <a:cs typeface="Times New Roman"/>
                        <a:sym typeface="Times New Roman"/>
                      </a:endParaRPr>
                    </a:p>
                  </a:txBody>
                  <a:tcPr marT="45725" marB="45725" marR="91450" marL="91450"/>
                </a:tc>
              </a:tr>
              <a:tr h="482600">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Basing                          :</a:t>
                      </a:r>
                      <a:r>
                        <a:rPr b="0" i="0" lang="en-US" sz="1800">
                          <a:solidFill>
                            <a:schemeClr val="dk1"/>
                          </a:solidFill>
                          <a:latin typeface="Times New Roman"/>
                          <a:ea typeface="Times New Roman"/>
                          <a:cs typeface="Times New Roman"/>
                          <a:sym typeface="Times New Roman"/>
                        </a:rPr>
                        <a:t>  Ground-launched, Air-launched, Ship-launched, fixed launchers</a:t>
                      </a:r>
                      <a:endParaRPr sz="1800">
                        <a:latin typeface="Times New Roman"/>
                        <a:ea typeface="Times New Roman"/>
                        <a:cs typeface="Times New Roman"/>
                        <a:sym typeface="Times New Roman"/>
                      </a:endParaRPr>
                    </a:p>
                  </a:txBody>
                  <a:tcPr marT="45725" marB="45725" marR="91450" marL="91450"/>
                </a:tc>
              </a:tr>
              <a:tr h="483225">
                <a:tc>
                  <a:txBody>
                    <a:bodyPr/>
                    <a:lstStyle/>
                    <a:p>
                      <a:pPr indent="0" lvl="0" marL="0" marR="0" rtl="0" algn="l">
                        <a:spcBef>
                          <a:spcPts val="0"/>
                        </a:spcBef>
                        <a:spcAft>
                          <a:spcPts val="0"/>
                        </a:spcAft>
                        <a:buNone/>
                      </a:pPr>
                      <a:r>
                        <a:rPr b="1" i="0" lang="en-US" sz="1800">
                          <a:solidFill>
                            <a:schemeClr val="dk1"/>
                          </a:solidFill>
                          <a:latin typeface="Times New Roman"/>
                          <a:ea typeface="Times New Roman"/>
                          <a:cs typeface="Times New Roman"/>
                          <a:sym typeface="Times New Roman"/>
                        </a:rPr>
                        <a:t>Propulsion                  :</a:t>
                      </a:r>
                      <a:r>
                        <a:rPr b="0" i="0" lang="en-US" sz="1800">
                          <a:solidFill>
                            <a:schemeClr val="dk1"/>
                          </a:solidFill>
                          <a:latin typeface="Times New Roman"/>
                          <a:ea typeface="Times New Roman"/>
                          <a:cs typeface="Times New Roman"/>
                          <a:sym typeface="Times New Roman"/>
                        </a:rPr>
                        <a:t>  Solid fuel rocket</a:t>
                      </a:r>
                      <a:endParaRPr sz="1800">
                        <a:latin typeface="Times New Roman"/>
                        <a:ea typeface="Times New Roman"/>
                        <a:cs typeface="Times New Roman"/>
                        <a:sym typeface="Times New Roman"/>
                      </a:endParaRPr>
                    </a:p>
                  </a:txBody>
                  <a:tcPr marT="45725" marB="45725" marR="91450" marL="91450"/>
                </a:tc>
              </a:tr>
            </a:tbl>
          </a:graphicData>
        </a:graphic>
      </p:graphicFrame>
      <p:cxnSp>
        <p:nvCxnSpPr>
          <p:cNvPr id="387" name="Google Shape;387;p11"/>
          <p:cNvCxnSpPr/>
          <p:nvPr/>
        </p:nvCxnSpPr>
        <p:spPr>
          <a:xfrm>
            <a:off x="819785" y="658495"/>
            <a:ext cx="6559550" cy="0"/>
          </a:xfrm>
          <a:prstGeom prst="straightConnector1">
            <a:avLst/>
          </a:prstGeom>
          <a:noFill/>
          <a:ln cap="rnd" cmpd="sng" w="9525">
            <a:solidFill>
              <a:srgbClr val="FFFF00"/>
            </a:solidFill>
            <a:prstDash val="solid"/>
            <a:round/>
            <a:headEnd len="sm" w="sm" type="none"/>
            <a:tailEnd len="sm" w="sm" type="none"/>
          </a:ln>
        </p:spPr>
      </p:cxnSp>
      <p:pic>
        <p:nvPicPr>
          <p:cNvPr descr="35-358968_aim-9m-side-view-aim-9-sidewinder-png" id="388" name="Google Shape;388;p11"/>
          <p:cNvPicPr preferRelativeResize="0"/>
          <p:nvPr/>
        </p:nvPicPr>
        <p:blipFill rotWithShape="1">
          <a:blip r:embed="rId3">
            <a:alphaModFix/>
          </a:blip>
          <a:srcRect b="0" l="0" r="0" t="0"/>
          <a:stretch/>
        </p:blipFill>
        <p:spPr>
          <a:xfrm>
            <a:off x="5869316" y="2653031"/>
            <a:ext cx="5691493" cy="17259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2"/>
          <p:cNvSpPr txBox="1"/>
          <p:nvPr>
            <p:ph type="title"/>
          </p:nvPr>
        </p:nvSpPr>
        <p:spPr>
          <a:xfrm>
            <a:off x="661061" y="64671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EFFECTIVE UTILIZATION OF MODERN TOOLS</a:t>
            </a:r>
            <a:endParaRPr/>
          </a:p>
        </p:txBody>
      </p:sp>
      <p:sp>
        <p:nvSpPr>
          <p:cNvPr id="394" name="Google Shape;394;p1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800"/>
              <a:buNone/>
            </a:pPr>
            <a:r>
              <a:rPr lang="en-US" sz="2800"/>
              <a:t>THE TOOLS USED FOR DEMONSTRATION AND OPERATION OF THE MODELED MISSILE ARE:</a:t>
            </a:r>
            <a:endParaRPr/>
          </a:p>
          <a:p>
            <a:pPr indent="-285750" lvl="0" marL="285750" rtl="0" algn="l">
              <a:spcBef>
                <a:spcPts val="1000"/>
              </a:spcBef>
              <a:spcAft>
                <a:spcPts val="0"/>
              </a:spcAft>
              <a:buSzPts val="2800"/>
              <a:buChar char="•"/>
            </a:pPr>
            <a:r>
              <a:rPr lang="en-US" sz="2800"/>
              <a:t>CATIA V5: FOR MODELLING</a:t>
            </a:r>
            <a:endParaRPr/>
          </a:p>
          <a:p>
            <a:pPr indent="-285750" lvl="0" marL="285750" rtl="0" algn="l">
              <a:spcBef>
                <a:spcPts val="1000"/>
              </a:spcBef>
              <a:spcAft>
                <a:spcPts val="0"/>
              </a:spcAft>
              <a:buSzPts val="2800"/>
              <a:buChar char="•"/>
            </a:pPr>
            <a:r>
              <a:rPr lang="en-US" sz="2800"/>
              <a:t>MATLAB SIMULINK: FOR PROGRAMMING</a:t>
            </a:r>
            <a:endParaRPr/>
          </a:p>
          <a:p>
            <a:pPr indent="-285750" lvl="0" marL="285750" rtl="0" algn="l">
              <a:spcBef>
                <a:spcPts val="1000"/>
              </a:spcBef>
              <a:spcAft>
                <a:spcPts val="0"/>
              </a:spcAft>
              <a:buSzPts val="2800"/>
              <a:buChar char="•"/>
            </a:pPr>
            <a:r>
              <a:rPr lang="en-US" sz="2800"/>
              <a:t>FLIGHTGEAR: FOR SIMULATION</a:t>
            </a:r>
            <a:endParaRPr/>
          </a:p>
          <a:p>
            <a:pPr indent="0" lvl="0" marL="0" rtl="0" algn="l">
              <a:spcBef>
                <a:spcPts val="1000"/>
              </a:spcBef>
              <a:spcAft>
                <a:spcPts val="0"/>
              </a:spcAft>
              <a:buSzPts val="2800"/>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3"/>
          <p:cNvSpPr txBox="1"/>
          <p:nvPr>
            <p:ph type="title"/>
          </p:nvPr>
        </p:nvSpPr>
        <p:spPr>
          <a:xfrm>
            <a:off x="685800" y="455930"/>
            <a:ext cx="10131425" cy="75501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SOFTWARE ANALYSIS</a:t>
            </a:r>
            <a:endParaRPr/>
          </a:p>
        </p:txBody>
      </p:sp>
      <p:sp>
        <p:nvSpPr>
          <p:cNvPr id="400" name="Google Shape;400;p1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lt1"/>
              </a:buClr>
              <a:buSzPts val="2800"/>
              <a:buFont typeface="Arial"/>
              <a:buNone/>
            </a:pPr>
            <a:r>
              <a:rPr b="0" i="0" lang="en-US" sz="2800" u="none" cap="none" strike="noStrike">
                <a:solidFill>
                  <a:schemeClr val="lt1"/>
                </a:solidFill>
                <a:latin typeface="Calibri"/>
                <a:ea typeface="Calibri"/>
                <a:cs typeface="Calibri"/>
                <a:sym typeface="Calibri"/>
              </a:rPr>
              <a:t>THE PROCEDURE INVOLVED </a:t>
            </a:r>
            <a:endParaRPr/>
          </a:p>
          <a:p>
            <a:pPr indent="-285750" lvl="0" marL="285750" rtl="0" algn="l">
              <a:spcBef>
                <a:spcPts val="100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CREATION OF MODEL OF AIM-9M MISSILE IN CATIA V5</a:t>
            </a:r>
            <a:endParaRPr/>
          </a:p>
          <a:p>
            <a:pPr indent="-285750" lvl="0" marL="285750" rtl="0" algn="l">
              <a:spcBef>
                <a:spcPts val="100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Creating program in matlab simulink to control </a:t>
            </a:r>
            <a:endParaRPr/>
          </a:p>
          <a:p>
            <a:pPr indent="-285750" lvl="0" marL="285750" rtl="0" algn="l">
              <a:spcBef>
                <a:spcPts val="100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Importing model to flightgear for simulation.</a:t>
            </a:r>
            <a:endParaRPr/>
          </a:p>
          <a:p>
            <a:pPr indent="-107950" lvl="0" marL="285750" rtl="0" algn="l">
              <a:spcBef>
                <a:spcPts val="1000"/>
              </a:spcBef>
              <a:spcAft>
                <a:spcPts val="0"/>
              </a:spcAft>
              <a:buClr>
                <a:schemeClr val="lt1"/>
              </a:buClr>
              <a:buSzPts val="2800"/>
              <a:buFont typeface="Arial"/>
              <a:buNone/>
            </a:pPr>
            <a:r>
              <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4"/>
          <p:cNvSpPr txBox="1"/>
          <p:nvPr>
            <p:ph type="title"/>
          </p:nvPr>
        </p:nvSpPr>
        <p:spPr>
          <a:xfrm>
            <a:off x="1693545" y="162560"/>
            <a:ext cx="9462135" cy="97599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PROGRAM ON MATLAB SIMULINK</a:t>
            </a:r>
            <a:endParaRPr/>
          </a:p>
        </p:txBody>
      </p:sp>
      <p:sp>
        <p:nvSpPr>
          <p:cNvPr id="406" name="Google Shape;406;p1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171450" lvl="0" marL="285750" rtl="0" algn="l">
              <a:spcBef>
                <a:spcPts val="0"/>
              </a:spcBef>
              <a:spcAft>
                <a:spcPts val="0"/>
              </a:spcAft>
              <a:buSzPts val="1800"/>
              <a:buNone/>
            </a:pPr>
            <a:r>
              <a:t/>
            </a:r>
            <a:endParaRPr/>
          </a:p>
        </p:txBody>
      </p:sp>
      <p:pic>
        <p:nvPicPr>
          <p:cNvPr descr="Screenshot (300)" id="407" name="Google Shape;407;p14"/>
          <p:cNvPicPr preferRelativeResize="0"/>
          <p:nvPr/>
        </p:nvPicPr>
        <p:blipFill rotWithShape="1">
          <a:blip r:embed="rId3">
            <a:alphaModFix/>
          </a:blip>
          <a:srcRect b="6420" l="0" r="0" t="1751"/>
          <a:stretch/>
        </p:blipFill>
        <p:spPr>
          <a:xfrm>
            <a:off x="58420" y="1557655"/>
            <a:ext cx="5598160" cy="4603115"/>
          </a:xfrm>
          <a:prstGeom prst="rect">
            <a:avLst/>
          </a:prstGeom>
          <a:noFill/>
          <a:ln>
            <a:noFill/>
          </a:ln>
        </p:spPr>
      </p:pic>
      <p:pic>
        <p:nvPicPr>
          <p:cNvPr descr="Screenshot (301)" id="408" name="Google Shape;408;p14"/>
          <p:cNvPicPr preferRelativeResize="0"/>
          <p:nvPr/>
        </p:nvPicPr>
        <p:blipFill rotWithShape="1">
          <a:blip r:embed="rId4">
            <a:alphaModFix/>
          </a:blip>
          <a:srcRect b="4313" l="0" r="18764" t="1791"/>
          <a:stretch/>
        </p:blipFill>
        <p:spPr>
          <a:xfrm>
            <a:off x="5765800" y="1557655"/>
            <a:ext cx="5848985" cy="46031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5"/>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171450" lvl="0" marL="285750" rtl="0" algn="l">
              <a:spcBef>
                <a:spcPts val="0"/>
              </a:spcBef>
              <a:spcAft>
                <a:spcPts val="0"/>
              </a:spcAft>
              <a:buSzPts val="1800"/>
              <a:buNone/>
            </a:pPr>
            <a:r>
              <a:t/>
            </a:r>
            <a:endParaRPr/>
          </a:p>
        </p:txBody>
      </p:sp>
      <p:pic>
        <p:nvPicPr>
          <p:cNvPr descr="Screenshot (302)" id="414" name="Google Shape;414;p15"/>
          <p:cNvPicPr preferRelativeResize="0"/>
          <p:nvPr/>
        </p:nvPicPr>
        <p:blipFill rotWithShape="1">
          <a:blip r:embed="rId3">
            <a:alphaModFix/>
          </a:blip>
          <a:srcRect b="6352" l="0" r="0" t="3871"/>
          <a:stretch/>
        </p:blipFill>
        <p:spPr>
          <a:xfrm>
            <a:off x="241935" y="1422565"/>
            <a:ext cx="7109461" cy="5201121"/>
          </a:xfrm>
          <a:prstGeom prst="rect">
            <a:avLst/>
          </a:prstGeom>
          <a:noFill/>
          <a:ln>
            <a:noFill/>
          </a:ln>
        </p:spPr>
      </p:pic>
      <p:pic>
        <p:nvPicPr>
          <p:cNvPr descr="Screenshot (303)" id="415" name="Google Shape;415;p15"/>
          <p:cNvPicPr preferRelativeResize="0"/>
          <p:nvPr/>
        </p:nvPicPr>
        <p:blipFill rotWithShape="1">
          <a:blip r:embed="rId4">
            <a:alphaModFix/>
          </a:blip>
          <a:srcRect b="5695" l="17997" r="22676" t="14911"/>
          <a:stretch/>
        </p:blipFill>
        <p:spPr>
          <a:xfrm>
            <a:off x="7455535" y="1422565"/>
            <a:ext cx="4494530" cy="5201755"/>
          </a:xfrm>
          <a:prstGeom prst="rect">
            <a:avLst/>
          </a:prstGeom>
          <a:noFill/>
          <a:ln>
            <a:noFill/>
          </a:ln>
        </p:spPr>
      </p:pic>
      <p:sp>
        <p:nvSpPr>
          <p:cNvPr id="416" name="Google Shape;416;p15"/>
          <p:cNvSpPr txBox="1"/>
          <p:nvPr/>
        </p:nvSpPr>
        <p:spPr>
          <a:xfrm flipH="1">
            <a:off x="432955" y="703441"/>
            <a:ext cx="9611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SCRIPT OF THE PROGRAM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16"/>
          <p:cNvSpPr txBox="1"/>
          <p:nvPr>
            <p:ph type="title"/>
          </p:nvPr>
        </p:nvSpPr>
        <p:spPr>
          <a:xfrm>
            <a:off x="685800" y="609600"/>
            <a:ext cx="10131425" cy="8318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GUIDANCE PROGRAM</a:t>
            </a:r>
            <a:endParaRPr/>
          </a:p>
        </p:txBody>
      </p:sp>
      <p:sp>
        <p:nvSpPr>
          <p:cNvPr id="422" name="Google Shape;422;p1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171450" lvl="0" marL="285750" rtl="0" algn="l">
              <a:spcBef>
                <a:spcPts val="0"/>
              </a:spcBef>
              <a:spcAft>
                <a:spcPts val="0"/>
              </a:spcAft>
              <a:buSzPts val="1800"/>
              <a:buNone/>
            </a:pPr>
            <a:r>
              <a:t/>
            </a:r>
            <a:endParaRPr/>
          </a:p>
        </p:txBody>
      </p:sp>
      <p:pic>
        <p:nvPicPr>
          <p:cNvPr descr="Screenshot (305)" id="423" name="Google Shape;423;p16"/>
          <p:cNvPicPr preferRelativeResize="0"/>
          <p:nvPr/>
        </p:nvPicPr>
        <p:blipFill rotWithShape="1">
          <a:blip r:embed="rId3">
            <a:alphaModFix/>
          </a:blip>
          <a:srcRect b="6083" l="0" r="0" t="0"/>
          <a:stretch/>
        </p:blipFill>
        <p:spPr>
          <a:xfrm>
            <a:off x="685800" y="1440815"/>
            <a:ext cx="10582275" cy="53035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t/>
            </a:r>
            <a:endParaRPr/>
          </a:p>
        </p:txBody>
      </p:sp>
      <p:pic>
        <p:nvPicPr>
          <p:cNvPr descr="Screenshot (307)" id="429" name="Google Shape;429;p17"/>
          <p:cNvPicPr preferRelativeResize="0"/>
          <p:nvPr/>
        </p:nvPicPr>
        <p:blipFill rotWithShape="1">
          <a:blip r:embed="rId3">
            <a:alphaModFix/>
          </a:blip>
          <a:srcRect b="5079" l="0" r="0" t="0"/>
          <a:stretch/>
        </p:blipFill>
        <p:spPr>
          <a:xfrm>
            <a:off x="6558280" y="869950"/>
            <a:ext cx="5578475" cy="5542280"/>
          </a:xfrm>
          <a:prstGeom prst="rect">
            <a:avLst/>
          </a:prstGeom>
          <a:noFill/>
          <a:ln>
            <a:noFill/>
          </a:ln>
        </p:spPr>
      </p:pic>
      <p:pic>
        <p:nvPicPr>
          <p:cNvPr descr="Screenshot (306)" id="430" name="Google Shape;430;p17"/>
          <p:cNvPicPr preferRelativeResize="0"/>
          <p:nvPr>
            <p:ph idx="1" type="body"/>
          </p:nvPr>
        </p:nvPicPr>
        <p:blipFill rotWithShape="1">
          <a:blip r:embed="rId4">
            <a:alphaModFix/>
          </a:blip>
          <a:srcRect b="4964" l="0" r="0" t="0"/>
          <a:stretch/>
        </p:blipFill>
        <p:spPr>
          <a:xfrm>
            <a:off x="415925" y="869950"/>
            <a:ext cx="5987415" cy="55422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8"/>
          <p:cNvSpPr txBox="1"/>
          <p:nvPr>
            <p:ph type="title"/>
          </p:nvPr>
        </p:nvSpPr>
        <p:spPr>
          <a:xfrm>
            <a:off x="685800" y="109855"/>
            <a:ext cx="9632315" cy="1254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CONTD.</a:t>
            </a:r>
            <a:endParaRPr/>
          </a:p>
        </p:txBody>
      </p:sp>
      <p:sp>
        <p:nvSpPr>
          <p:cNvPr id="436" name="Google Shape;436;p1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171450" lvl="0" marL="285750" rtl="0" algn="l">
              <a:spcBef>
                <a:spcPts val="0"/>
              </a:spcBef>
              <a:spcAft>
                <a:spcPts val="0"/>
              </a:spcAft>
              <a:buSzPts val="1800"/>
              <a:buNone/>
            </a:pPr>
            <a:r>
              <a:t/>
            </a:r>
            <a:endParaRPr/>
          </a:p>
        </p:txBody>
      </p:sp>
      <p:pic>
        <p:nvPicPr>
          <p:cNvPr descr="Screenshot (309)" id="437" name="Google Shape;437;p18"/>
          <p:cNvPicPr preferRelativeResize="0"/>
          <p:nvPr/>
        </p:nvPicPr>
        <p:blipFill rotWithShape="1">
          <a:blip r:embed="rId3">
            <a:alphaModFix/>
          </a:blip>
          <a:srcRect b="3794" l="0" r="-1018" t="0"/>
          <a:stretch/>
        </p:blipFill>
        <p:spPr>
          <a:xfrm>
            <a:off x="513715" y="1075690"/>
            <a:ext cx="10946130" cy="54051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9"/>
          <p:cNvSpPr txBox="1"/>
          <p:nvPr>
            <p:ph type="title"/>
          </p:nvPr>
        </p:nvSpPr>
        <p:spPr>
          <a:xfrm>
            <a:off x="577215" y="250825"/>
            <a:ext cx="10240010" cy="14871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MAKING OF BLACK POWDER AS THE SOLID ROCKET PROPELLANT </a:t>
            </a:r>
            <a:endParaRPr/>
          </a:p>
        </p:txBody>
      </p:sp>
      <p:sp>
        <p:nvSpPr>
          <p:cNvPr id="443" name="Google Shape;443;p19"/>
          <p:cNvSpPr txBox="1"/>
          <p:nvPr>
            <p:ph idx="1" type="body"/>
          </p:nvPr>
        </p:nvSpPr>
        <p:spPr>
          <a:xfrm>
            <a:off x="685800" y="2141855"/>
            <a:ext cx="10131425" cy="414909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900"/>
              <a:buNone/>
            </a:pPr>
            <a:r>
              <a:rPr lang="en-US" sz="1900"/>
              <a:t>chemicals required:</a:t>
            </a:r>
            <a:endParaRPr/>
          </a:p>
          <a:p>
            <a:pPr indent="-285750" lvl="0" marL="285750" rtl="0" algn="l">
              <a:spcBef>
                <a:spcPts val="1000"/>
              </a:spcBef>
              <a:spcAft>
                <a:spcPts val="0"/>
              </a:spcAft>
              <a:buSzPts val="1900"/>
              <a:buChar char="•"/>
            </a:pPr>
            <a:r>
              <a:rPr lang="en-US" sz="1900"/>
              <a:t>charcoal</a:t>
            </a:r>
            <a:endParaRPr/>
          </a:p>
          <a:p>
            <a:pPr indent="-285750" lvl="0" marL="285750" rtl="0" algn="l">
              <a:spcBef>
                <a:spcPts val="1000"/>
              </a:spcBef>
              <a:spcAft>
                <a:spcPts val="0"/>
              </a:spcAft>
              <a:buSzPts val="1900"/>
              <a:buChar char="•"/>
            </a:pPr>
            <a:r>
              <a:rPr lang="en-US" sz="1900"/>
              <a:t>sulphur</a:t>
            </a:r>
            <a:endParaRPr/>
          </a:p>
          <a:p>
            <a:pPr indent="-285750" lvl="0" marL="285750" rtl="0" algn="l">
              <a:spcBef>
                <a:spcPts val="1000"/>
              </a:spcBef>
              <a:spcAft>
                <a:spcPts val="0"/>
              </a:spcAft>
              <a:buSzPts val="1900"/>
              <a:buChar char="•"/>
            </a:pPr>
            <a:r>
              <a:rPr lang="en-US" sz="1900"/>
              <a:t>potassium nitrate</a:t>
            </a:r>
            <a:endParaRPr/>
          </a:p>
          <a:p>
            <a:pPr indent="-285750" lvl="0" marL="285750" rtl="0" algn="l">
              <a:spcBef>
                <a:spcPts val="1000"/>
              </a:spcBef>
              <a:spcAft>
                <a:spcPts val="0"/>
              </a:spcAft>
              <a:buSzPts val="1900"/>
              <a:buChar char="•"/>
            </a:pPr>
            <a:r>
              <a:rPr lang="en-US" sz="1900"/>
              <a:t>ethyl alcohol</a:t>
            </a:r>
            <a:endParaRPr/>
          </a:p>
          <a:p>
            <a:pPr indent="0" lvl="0" marL="0" rtl="0" algn="l">
              <a:spcBef>
                <a:spcPts val="1000"/>
              </a:spcBef>
              <a:spcAft>
                <a:spcPts val="0"/>
              </a:spcAft>
              <a:buSzPts val="1900"/>
              <a:buNone/>
            </a:pPr>
            <a:r>
              <a:rPr lang="en-US" sz="1900"/>
              <a:t>apparatus required</a:t>
            </a:r>
            <a:endParaRPr/>
          </a:p>
          <a:p>
            <a:pPr indent="-285750" lvl="0" marL="285750" rtl="0" algn="l">
              <a:spcBef>
                <a:spcPts val="1000"/>
              </a:spcBef>
              <a:spcAft>
                <a:spcPts val="0"/>
              </a:spcAft>
              <a:buSzPts val="1900"/>
              <a:buChar char="•"/>
            </a:pPr>
            <a:r>
              <a:rPr lang="en-US" sz="1900"/>
              <a:t>pistil and mortar</a:t>
            </a:r>
            <a:endParaRPr/>
          </a:p>
          <a:p>
            <a:pPr indent="-285750" lvl="0" marL="285750" rtl="0" algn="l">
              <a:spcBef>
                <a:spcPts val="1000"/>
              </a:spcBef>
              <a:spcAft>
                <a:spcPts val="0"/>
              </a:spcAft>
              <a:buSzPts val="1900"/>
              <a:buChar char="•"/>
            </a:pPr>
            <a:r>
              <a:rPr lang="en-US" sz="1900"/>
              <a:t>heating equipment</a:t>
            </a:r>
            <a:endParaRPr/>
          </a:p>
          <a:p>
            <a:pPr indent="-285750" lvl="0" marL="285750" rtl="0" algn="l">
              <a:spcBef>
                <a:spcPts val="1000"/>
              </a:spcBef>
              <a:spcAft>
                <a:spcPts val="0"/>
              </a:spcAft>
              <a:buSzPts val="1900"/>
              <a:buChar char="•"/>
            </a:pPr>
            <a:r>
              <a:rPr lang="en-US" sz="1900"/>
              <a:t>measuring apparatus</a:t>
            </a:r>
            <a:endParaRPr/>
          </a:p>
          <a:p>
            <a:pPr indent="-285750" lvl="0" marL="285750" rtl="0" algn="l">
              <a:spcBef>
                <a:spcPts val="1000"/>
              </a:spcBef>
              <a:spcAft>
                <a:spcPts val="0"/>
              </a:spcAft>
              <a:buSzPts val="1900"/>
              <a:buChar char="•"/>
            </a:pPr>
            <a:r>
              <a:rPr lang="en-US" sz="1900"/>
              <a:t>cloth</a:t>
            </a:r>
            <a:endParaRPr/>
          </a:p>
          <a:p>
            <a:pPr indent="-285750" lvl="0" marL="285750" rtl="0" algn="l">
              <a:spcBef>
                <a:spcPts val="1000"/>
              </a:spcBef>
              <a:spcAft>
                <a:spcPts val="0"/>
              </a:spcAft>
              <a:buSzPts val="1900"/>
              <a:buChar char="•"/>
            </a:pPr>
            <a:r>
              <a:rPr lang="en-US" sz="1900"/>
              <a:t>aluminium foil</a:t>
            </a:r>
            <a:endParaRPr/>
          </a:p>
          <a:p>
            <a:pPr indent="-285750" lvl="0" marL="285750" rtl="0" algn="l">
              <a:spcBef>
                <a:spcPts val="1000"/>
              </a:spcBef>
              <a:spcAft>
                <a:spcPts val="0"/>
              </a:spcAft>
              <a:buSzPts val="1500"/>
              <a:buNone/>
            </a:pPr>
            <a:r>
              <a:t/>
            </a:r>
            <a:endParaRPr sz="1500"/>
          </a:p>
        </p:txBody>
      </p:sp>
      <p:pic>
        <p:nvPicPr>
          <p:cNvPr descr="20210319_155005" id="444" name="Google Shape;444;p19"/>
          <p:cNvPicPr preferRelativeResize="0"/>
          <p:nvPr/>
        </p:nvPicPr>
        <p:blipFill rotWithShape="1">
          <a:blip r:embed="rId3">
            <a:alphaModFix/>
          </a:blip>
          <a:srcRect b="841" l="7209" r="33585" t="-430"/>
          <a:stretch/>
        </p:blipFill>
        <p:spPr>
          <a:xfrm>
            <a:off x="9119870" y="1173480"/>
            <a:ext cx="3002915" cy="2332990"/>
          </a:xfrm>
          <a:prstGeom prst="rect">
            <a:avLst/>
          </a:prstGeom>
          <a:noFill/>
          <a:ln>
            <a:noFill/>
          </a:ln>
        </p:spPr>
      </p:pic>
      <p:pic>
        <p:nvPicPr>
          <p:cNvPr descr="20210319_155505" id="445" name="Google Shape;445;p19"/>
          <p:cNvPicPr preferRelativeResize="0"/>
          <p:nvPr/>
        </p:nvPicPr>
        <p:blipFill rotWithShape="1">
          <a:blip r:embed="rId4">
            <a:alphaModFix/>
          </a:blip>
          <a:srcRect b="0" l="26925" r="32792" t="16525"/>
          <a:stretch/>
        </p:blipFill>
        <p:spPr>
          <a:xfrm>
            <a:off x="9307830" y="3825875"/>
            <a:ext cx="2814955" cy="2694305"/>
          </a:xfrm>
          <a:prstGeom prst="rect">
            <a:avLst/>
          </a:prstGeom>
          <a:noFill/>
          <a:ln>
            <a:noFill/>
          </a:ln>
        </p:spPr>
      </p:pic>
      <p:pic>
        <p:nvPicPr>
          <p:cNvPr descr="20210320_121356" id="446" name="Google Shape;446;p19"/>
          <p:cNvPicPr preferRelativeResize="0"/>
          <p:nvPr/>
        </p:nvPicPr>
        <p:blipFill rotWithShape="1">
          <a:blip r:embed="rId5">
            <a:alphaModFix/>
          </a:blip>
          <a:srcRect b="3689" l="37417" r="24375" t="3704"/>
          <a:stretch/>
        </p:blipFill>
        <p:spPr>
          <a:xfrm>
            <a:off x="4727575" y="1737995"/>
            <a:ext cx="3843020" cy="4302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685801" y="609601"/>
            <a:ext cx="10131425" cy="121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56" name="Google Shape;156;p2"/>
          <p:cNvSpPr txBox="1"/>
          <p:nvPr>
            <p:ph idx="1" type="body"/>
          </p:nvPr>
        </p:nvSpPr>
        <p:spPr>
          <a:xfrm>
            <a:off x="685801" y="1949571"/>
            <a:ext cx="10131425" cy="4377488"/>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en-US" sz="1600">
                <a:latin typeface="Times New Roman"/>
                <a:ea typeface="Times New Roman"/>
                <a:cs typeface="Times New Roman"/>
                <a:sym typeface="Times New Roman"/>
              </a:rPr>
              <a:t>Inertial guidance systems were originally developed for rockets. American rocket pioneer Robert Goddard experimented with rudimentary gyroscopic systems. Dr. Goddard's systems were of great interest to contemporary German pioneers including Wernher von Braun. The systems entered more widespread use with the advent of spacecraft, guided missiles, and commercial airliners.</a:t>
            </a:r>
            <a:endParaRPr/>
          </a:p>
          <a:p>
            <a:pPr indent="-285750" lvl="0" marL="285750" rtl="0" algn="l">
              <a:spcBef>
                <a:spcPts val="1000"/>
              </a:spcBef>
              <a:spcAft>
                <a:spcPts val="0"/>
              </a:spcAft>
              <a:buSzPts val="1600"/>
              <a:buChar char="•"/>
            </a:pPr>
            <a:r>
              <a:rPr lang="en-US" sz="1600">
                <a:latin typeface="Times New Roman"/>
                <a:ea typeface="Times New Roman"/>
                <a:cs typeface="Times New Roman"/>
                <a:sym typeface="Times New Roman"/>
              </a:rPr>
              <a:t>The earliest examples of a true guidance system is that used in the German V-1 during World War II. The navigation system consisted of a simple gyroscope, an airspeed sensor, and an altimeter. The guidance instructions were target altitude, target velocity, cruise time, and engine cut off time.</a:t>
            </a:r>
            <a:endParaRPr/>
          </a:p>
          <a:p>
            <a:pPr indent="-285750" lvl="0" marL="285750" rtl="0" algn="l">
              <a:spcBef>
                <a:spcPts val="1000"/>
              </a:spcBef>
              <a:spcAft>
                <a:spcPts val="0"/>
              </a:spcAft>
              <a:buSzPts val="1600"/>
              <a:buChar char="•"/>
            </a:pPr>
            <a:r>
              <a:rPr lang="en-US" sz="1600">
                <a:latin typeface="Times New Roman"/>
                <a:ea typeface="Times New Roman"/>
                <a:cs typeface="Times New Roman"/>
                <a:sym typeface="Times New Roman"/>
              </a:rPr>
              <a:t>A guidance system has three major sub-sections: Inputs, Processing, and Outputs. The input section includes sensors, course data, radio and satellite links, and other information sources. The processing section, composed of one or more CPUs, integrates this data and determines what actions, if any, are necessary to maintain or achieve a proper heading. This is then fed to the outputs which can directly affect the system's course. The outputs may control speed by interacting with devices such as turbines, and fuel pumps, or they may more directly alter course by actuating ailerons, rudders, or other devices.</a:t>
            </a:r>
            <a:endParaRPr/>
          </a:p>
          <a:p>
            <a:pPr indent="-184150" lvl="0" marL="285750" rtl="0" algn="l">
              <a:spcBef>
                <a:spcPts val="1000"/>
              </a:spcBef>
              <a:spcAft>
                <a:spcPts val="0"/>
              </a:spcAft>
              <a:buSzPts val="1600"/>
              <a:buNone/>
            </a:pPr>
            <a:r>
              <a:t/>
            </a:r>
            <a:endParaRPr sz="1600">
              <a:latin typeface="Times New Roman"/>
              <a:ea typeface="Times New Roman"/>
              <a:cs typeface="Times New Roman"/>
              <a:sym typeface="Times New Roman"/>
            </a:endParaRPr>
          </a:p>
          <a:p>
            <a:pPr indent="-184150" lvl="0" marL="285750" rtl="0" algn="l">
              <a:spcBef>
                <a:spcPts val="1000"/>
              </a:spcBef>
              <a:spcAft>
                <a:spcPts val="0"/>
              </a:spcAft>
              <a:buSzPts val="1600"/>
              <a:buNone/>
            </a:pPr>
            <a:r>
              <a:t/>
            </a:r>
            <a:endParaRPr sz="1600">
              <a:latin typeface="Times New Roman"/>
              <a:ea typeface="Times New Roman"/>
              <a:cs typeface="Times New Roman"/>
              <a:sym typeface="Times New Roman"/>
            </a:endParaRPr>
          </a:p>
        </p:txBody>
      </p:sp>
      <p:cxnSp>
        <p:nvCxnSpPr>
          <p:cNvPr id="157" name="Google Shape;157;p2"/>
          <p:cNvCxnSpPr/>
          <p:nvPr/>
        </p:nvCxnSpPr>
        <p:spPr>
          <a:xfrm flipH="1" rot="10800000">
            <a:off x="685801" y="1544128"/>
            <a:ext cx="5024886" cy="60385"/>
          </a:xfrm>
          <a:prstGeom prst="straightConnector1">
            <a:avLst/>
          </a:prstGeom>
          <a:noFill/>
          <a:ln cap="rnd" cmpd="sng" w="9525">
            <a:solidFill>
              <a:srgbClr val="FFFF00"/>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BUDGET ANALYSIS</a:t>
            </a:r>
            <a:endParaRPr/>
          </a:p>
        </p:txBody>
      </p:sp>
      <p:graphicFrame>
        <p:nvGraphicFramePr>
          <p:cNvPr id="452" name="Google Shape;452;p20"/>
          <p:cNvGraphicFramePr/>
          <p:nvPr/>
        </p:nvGraphicFramePr>
        <p:xfrm>
          <a:off x="685801" y="2142067"/>
          <a:ext cx="3000000" cy="3000000"/>
        </p:xfrm>
        <a:graphic>
          <a:graphicData uri="http://schemas.openxmlformats.org/drawingml/2006/table">
            <a:tbl>
              <a:tblPr bandRow="1" firstRow="1">
                <a:noFill/>
                <a:tableStyleId>{1275CC9C-766B-4276-A32D-24A99708F1A5}</a:tableStyleId>
              </a:tblPr>
              <a:tblGrid>
                <a:gridCol w="5066025"/>
                <a:gridCol w="5066025"/>
              </a:tblGrid>
              <a:tr h="381000">
                <a:tc>
                  <a:txBody>
                    <a:bodyPr/>
                    <a:lstStyle/>
                    <a:p>
                      <a:pPr indent="0" lvl="0" marL="0" marR="0" rtl="0" algn="l">
                        <a:spcBef>
                          <a:spcPts val="0"/>
                        </a:spcBef>
                        <a:spcAft>
                          <a:spcPts val="0"/>
                        </a:spcAft>
                        <a:buClr>
                          <a:schemeClr val="lt1"/>
                        </a:buClr>
                        <a:buSzPts val="1800"/>
                        <a:buFont typeface="Calibri"/>
                        <a:buNone/>
                      </a:pPr>
                      <a:r>
                        <a:rPr lang="en-US" sz="1800"/>
                        <a:t>MATERIAL</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COST</a:t>
                      </a:r>
                      <a:endParaRPr/>
                    </a:p>
                  </a:txBody>
                  <a:tcPr marT="45725" marB="45725" marR="91450" marL="91450"/>
                </a:tc>
              </a:tr>
              <a:tr h="381000">
                <a:tc>
                  <a:txBody>
                    <a:bodyPr/>
                    <a:lstStyle/>
                    <a:p>
                      <a:pPr indent="0" lvl="0" marL="0" marR="0" rtl="0" algn="l">
                        <a:spcBef>
                          <a:spcPts val="0"/>
                        </a:spcBef>
                        <a:spcAft>
                          <a:spcPts val="0"/>
                        </a:spcAft>
                        <a:buClr>
                          <a:schemeClr val="lt1"/>
                        </a:buClr>
                        <a:buSzPts val="1800"/>
                        <a:buFont typeface="Calibri"/>
                        <a:buNone/>
                      </a:pPr>
                      <a:r>
                        <a:rPr lang="en-US" sz="1800"/>
                        <a:t>KNO3 (POTASSIUM NITRATE)</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600</a:t>
                      </a:r>
                      <a:endParaRPr/>
                    </a:p>
                  </a:txBody>
                  <a:tcPr marT="45725" marB="45725" marR="91450" marL="91450"/>
                </a:tc>
              </a:tr>
              <a:tr h="381000">
                <a:tc>
                  <a:txBody>
                    <a:bodyPr/>
                    <a:lstStyle/>
                    <a:p>
                      <a:pPr indent="0" lvl="0" marL="0" marR="0" rtl="0" algn="l">
                        <a:spcBef>
                          <a:spcPts val="0"/>
                        </a:spcBef>
                        <a:spcAft>
                          <a:spcPts val="0"/>
                        </a:spcAft>
                        <a:buClr>
                          <a:schemeClr val="lt1"/>
                        </a:buClr>
                        <a:buSzPts val="1800"/>
                        <a:buFont typeface="Calibri"/>
                        <a:buNone/>
                      </a:pPr>
                      <a:r>
                        <a:rPr lang="en-US" sz="1800"/>
                        <a:t>SULPHUR POWDER</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300</a:t>
                      </a:r>
                      <a:endParaRPr/>
                    </a:p>
                  </a:txBody>
                  <a:tcPr marT="45725" marB="45725" marR="91450" marL="91450"/>
                </a:tc>
              </a:tr>
              <a:tr h="381000">
                <a:tc>
                  <a:txBody>
                    <a:bodyPr/>
                    <a:lstStyle/>
                    <a:p>
                      <a:pPr indent="0" lvl="0" marL="0" marR="0" rtl="0" algn="l">
                        <a:spcBef>
                          <a:spcPts val="0"/>
                        </a:spcBef>
                        <a:spcAft>
                          <a:spcPts val="0"/>
                        </a:spcAft>
                        <a:buClr>
                          <a:schemeClr val="lt1"/>
                        </a:buClr>
                        <a:buSzPts val="1800"/>
                        <a:buFont typeface="Calibri"/>
                        <a:buNone/>
                      </a:pPr>
                      <a:r>
                        <a:rPr lang="en-US" sz="1800"/>
                        <a:t>AVIONICS EQUIPMENTS</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700</a:t>
                      </a:r>
                      <a:endParaRPr/>
                    </a:p>
                  </a:txBody>
                  <a:tcPr marT="45725" marB="45725" marR="91450" marL="91450"/>
                </a:tc>
              </a:tr>
              <a:tr h="381000">
                <a:tc>
                  <a:txBody>
                    <a:bodyPr/>
                    <a:lstStyle/>
                    <a:p>
                      <a:pPr indent="0" lvl="0" marL="0" marR="0" rtl="0" algn="l">
                        <a:spcBef>
                          <a:spcPts val="0"/>
                        </a:spcBef>
                        <a:spcAft>
                          <a:spcPts val="0"/>
                        </a:spcAft>
                        <a:buClr>
                          <a:schemeClr val="lt1"/>
                        </a:buClr>
                        <a:buSzPts val="1800"/>
                        <a:buFont typeface="Calibri"/>
                        <a:buNone/>
                      </a:pPr>
                      <a:r>
                        <a:rPr lang="en-US" sz="1800"/>
                        <a:t>CABLES</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150</a:t>
                      </a:r>
                      <a:endParaRPr/>
                    </a:p>
                  </a:txBody>
                  <a:tcPr marT="45725" marB="45725" marR="91450" marL="91450"/>
                </a:tc>
              </a:tr>
              <a:tr h="381000">
                <a:tc>
                  <a:txBody>
                    <a:bodyPr/>
                    <a:lstStyle/>
                    <a:p>
                      <a:pPr indent="0" lvl="0" marL="0" marR="0" rtl="0" algn="l">
                        <a:spcBef>
                          <a:spcPts val="0"/>
                        </a:spcBef>
                        <a:spcAft>
                          <a:spcPts val="0"/>
                        </a:spcAft>
                        <a:buClr>
                          <a:schemeClr val="lt1"/>
                        </a:buClr>
                        <a:buSzPts val="1800"/>
                        <a:buFont typeface="Calibri"/>
                        <a:buNone/>
                      </a:pPr>
                      <a:r>
                        <a:rPr lang="en-US" sz="1800"/>
                        <a:t>MODEL PROTOTYPE</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1000</a:t>
                      </a:r>
                      <a:endParaRPr/>
                    </a:p>
                  </a:txBody>
                  <a:tcPr marT="45725" marB="45725" marR="91450" marL="91450"/>
                </a:tc>
              </a:tr>
              <a:tr h="381000">
                <a:tc>
                  <a:txBody>
                    <a:bodyPr/>
                    <a:lstStyle/>
                    <a:p>
                      <a:pPr indent="0" lvl="0" marL="0" marR="0" rtl="0" algn="l">
                        <a:spcBef>
                          <a:spcPts val="0"/>
                        </a:spcBef>
                        <a:spcAft>
                          <a:spcPts val="0"/>
                        </a:spcAft>
                        <a:buClr>
                          <a:schemeClr val="lt1"/>
                        </a:buClr>
                        <a:buSzPts val="1800"/>
                        <a:buFont typeface="Calibri"/>
                        <a:buNone/>
                      </a:pPr>
                      <a:r>
                        <a:rPr lang="en-US" sz="1800"/>
                        <a:t>3D PRINTING OF FIN</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2000</a:t>
                      </a:r>
                      <a:endParaRPr/>
                    </a:p>
                  </a:txBody>
                  <a:tcPr marT="45725" marB="45725" marR="91450" marL="91450"/>
                </a:tc>
              </a:tr>
              <a:tr h="381000">
                <a:tc>
                  <a:txBody>
                    <a:bodyPr/>
                    <a:lstStyle/>
                    <a:p>
                      <a:pPr indent="0" lvl="0" marL="0" marR="0" rtl="0" algn="l">
                        <a:spcBef>
                          <a:spcPts val="0"/>
                        </a:spcBef>
                        <a:spcAft>
                          <a:spcPts val="0"/>
                        </a:spcAft>
                        <a:buClr>
                          <a:schemeClr val="lt1"/>
                        </a:buClr>
                        <a:buSzPts val="1800"/>
                        <a:buFont typeface="Calibri"/>
                        <a:buNone/>
                      </a:pPr>
                      <a:r>
                        <a:rPr lang="en-US" sz="1800"/>
                        <a:t>OTHERS</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500</a:t>
                      </a:r>
                      <a:endParaRPr/>
                    </a:p>
                  </a:txBody>
                  <a:tcPr marT="45725" marB="45725" marR="91450" marL="91450"/>
                </a:tc>
              </a:tr>
              <a:tr h="381000">
                <a:tc>
                  <a:txBody>
                    <a:bodyPr/>
                    <a:lstStyle/>
                    <a:p>
                      <a:pPr indent="0" lvl="0" marL="0" marR="0" rtl="0" algn="l">
                        <a:spcBef>
                          <a:spcPts val="0"/>
                        </a:spcBef>
                        <a:spcAft>
                          <a:spcPts val="0"/>
                        </a:spcAft>
                        <a:buClr>
                          <a:schemeClr val="lt1"/>
                        </a:buClr>
                        <a:buSzPts val="1800"/>
                        <a:buFont typeface="Calibri"/>
                        <a:buNone/>
                      </a:pPr>
                      <a:r>
                        <a:rPr lang="en-US" sz="1800"/>
                        <a:t>TOTAL (APPROX)</a:t>
                      </a:r>
                      <a:endParaRPr/>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a:t>6000</a:t>
                      </a:r>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1"/>
          <p:cNvSpPr txBox="1"/>
          <p:nvPr>
            <p:ph type="title"/>
          </p:nvPr>
        </p:nvSpPr>
        <p:spPr>
          <a:xfrm>
            <a:off x="685801" y="609600"/>
            <a:ext cx="10131425" cy="145626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REFRENCE</a:t>
            </a:r>
            <a:endParaRPr/>
          </a:p>
        </p:txBody>
      </p:sp>
      <p:sp>
        <p:nvSpPr>
          <p:cNvPr id="458" name="Google Shape;458;p21"/>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2000"/>
              <a:buChar char="•"/>
            </a:pPr>
            <a:r>
              <a:rPr lang="en-US" sz="2000">
                <a:solidFill>
                  <a:srgbClr val="F2F2F2"/>
                </a:solidFill>
                <a:latin typeface="Times New Roman"/>
                <a:ea typeface="Times New Roman"/>
                <a:cs typeface="Times New Roman"/>
                <a:sym typeface="Times New Roman"/>
              </a:rPr>
              <a:t> </a:t>
            </a:r>
            <a:r>
              <a:rPr i="1" lang="en-US" sz="2000">
                <a:solidFill>
                  <a:srgbClr val="F2F2F2"/>
                </a:solidFill>
                <a:latin typeface="Times New Roman"/>
                <a:ea typeface="Times New Roman"/>
                <a:cs typeface="Times New Roman"/>
                <a:sym typeface="Times New Roman"/>
              </a:rPr>
              <a:t>Grewal, Mohinder S.; Weill, Lawrence R.; Andrews, Angus P. (2007). </a:t>
            </a:r>
            <a:r>
              <a:rPr i="1" lang="en-US" sz="2000" u="sng">
                <a:solidFill>
                  <a:srgbClr val="F2F2F2"/>
                </a:solidFill>
                <a:latin typeface="Times New Roman"/>
                <a:ea typeface="Times New Roman"/>
                <a:cs typeface="Times New Roman"/>
                <a:sym typeface="Times New Roman"/>
                <a:hlinkClick r:id="rId3">
                  <a:extLst>
                    <a:ext uri="{A12FA001-AC4F-418D-AE19-62706E023703}">
                      <ahyp:hlinkClr val="tx"/>
                    </a:ext>
                  </a:extLst>
                </a:hlinkClick>
              </a:rPr>
              <a:t>Global Positioning Systems, Inertial Navigation, and Integration</a:t>
            </a:r>
            <a:r>
              <a:rPr i="1" lang="en-US" sz="2000">
                <a:solidFill>
                  <a:srgbClr val="F2F2F2"/>
                </a:solidFill>
                <a:latin typeface="Times New Roman"/>
                <a:ea typeface="Times New Roman"/>
                <a:cs typeface="Times New Roman"/>
                <a:sym typeface="Times New Roman"/>
              </a:rPr>
              <a:t> (2nd ed.). Hoboken, New Jersey, USA: Wiley-Interscience, John Wiley &amp; Sons, Inc. p. </a:t>
            </a:r>
            <a:r>
              <a:rPr i="1" lang="en-US" sz="2000" u="sng">
                <a:solidFill>
                  <a:srgbClr val="F2F2F2"/>
                </a:solidFill>
                <a:latin typeface="Times New Roman"/>
                <a:ea typeface="Times New Roman"/>
                <a:cs typeface="Times New Roman"/>
                <a:sym typeface="Times New Roman"/>
                <a:hlinkClick r:id="rId4">
                  <a:extLst>
                    <a:ext uri="{A12FA001-AC4F-418D-AE19-62706E023703}">
                      <ahyp:hlinkClr val="tx"/>
                    </a:ext>
                  </a:extLst>
                </a:hlinkClick>
              </a:rPr>
              <a:t>21</a:t>
            </a:r>
            <a:r>
              <a:rPr i="1" lang="en-US" sz="2000">
                <a:solidFill>
                  <a:srgbClr val="F2F2F2"/>
                </a:solidFill>
                <a:latin typeface="Times New Roman"/>
                <a:ea typeface="Times New Roman"/>
                <a:cs typeface="Times New Roman"/>
                <a:sym typeface="Times New Roman"/>
              </a:rPr>
              <a:t>. </a:t>
            </a:r>
            <a:r>
              <a:rPr i="1" lang="en-US" sz="2000" u="sng">
                <a:solidFill>
                  <a:srgbClr val="F2F2F2"/>
                </a:solidFill>
                <a:latin typeface="Times New Roman"/>
                <a:ea typeface="Times New Roman"/>
                <a:cs typeface="Times New Roman"/>
                <a:sym typeface="Times New Roman"/>
                <a:hlinkClick r:id="rId5">
                  <a:extLst>
                    <a:ext uri="{A12FA001-AC4F-418D-AE19-62706E023703}">
                      <ahyp:hlinkClr val="tx"/>
                    </a:ext>
                  </a:extLst>
                </a:hlinkClick>
              </a:rPr>
              <a:t>ISBN</a:t>
            </a:r>
            <a:r>
              <a:rPr i="1" lang="en-US" sz="2000">
                <a:solidFill>
                  <a:srgbClr val="F2F2F2"/>
                </a:solidFill>
                <a:latin typeface="Times New Roman"/>
                <a:ea typeface="Times New Roman"/>
                <a:cs typeface="Times New Roman"/>
                <a:sym typeface="Times New Roman"/>
              </a:rPr>
              <a:t> </a:t>
            </a:r>
            <a:r>
              <a:rPr i="1" lang="en-US" sz="2000" u="sng">
                <a:solidFill>
                  <a:srgbClr val="F2F2F2"/>
                </a:solidFill>
                <a:latin typeface="Times New Roman"/>
                <a:ea typeface="Times New Roman"/>
                <a:cs typeface="Times New Roman"/>
                <a:sym typeface="Times New Roman"/>
                <a:hlinkClick r:id="rId6">
                  <a:extLst>
                    <a:ext uri="{A12FA001-AC4F-418D-AE19-62706E023703}">
                      <ahyp:hlinkClr val="tx"/>
                    </a:ext>
                  </a:extLst>
                </a:hlinkClick>
              </a:rPr>
              <a:t>978-0-470-04190-1</a:t>
            </a:r>
            <a:r>
              <a:rPr i="1" lang="en-US" sz="2000">
                <a:solidFill>
                  <a:srgbClr val="F2F2F2"/>
                </a:solidFill>
                <a:latin typeface="Times New Roman"/>
                <a:ea typeface="Times New Roman"/>
                <a:cs typeface="Times New Roman"/>
                <a:sym typeface="Times New Roman"/>
              </a:rPr>
              <a:t>.</a:t>
            </a:r>
            <a:endParaRPr/>
          </a:p>
          <a:p>
            <a:pPr indent="-285750" lvl="0" marL="285750" rtl="0" algn="l">
              <a:spcBef>
                <a:spcPts val="1000"/>
              </a:spcBef>
              <a:spcAft>
                <a:spcPts val="0"/>
              </a:spcAft>
              <a:buSzPts val="2000"/>
              <a:buChar char="•"/>
            </a:pPr>
            <a:r>
              <a:rPr lang="en-US" sz="2000">
                <a:solidFill>
                  <a:srgbClr val="F2F2F2"/>
                </a:solidFill>
                <a:latin typeface="Times New Roman"/>
                <a:ea typeface="Times New Roman"/>
                <a:cs typeface="Times New Roman"/>
                <a:sym typeface="Times New Roman"/>
              </a:rPr>
              <a:t> </a:t>
            </a:r>
            <a:r>
              <a:rPr i="1" lang="en-US" sz="2000">
                <a:solidFill>
                  <a:srgbClr val="F2F2F2"/>
                </a:solidFill>
                <a:latin typeface="Times New Roman"/>
                <a:ea typeface="Times New Roman"/>
                <a:cs typeface="Times New Roman"/>
                <a:sym typeface="Times New Roman"/>
              </a:rPr>
              <a:t>Farrell, Jay A. (2008). </a:t>
            </a:r>
            <a:r>
              <a:rPr i="1" lang="en-US" sz="2000" u="sng">
                <a:solidFill>
                  <a:srgbClr val="F2F2F2"/>
                </a:solidFill>
                <a:latin typeface="Times New Roman"/>
                <a:ea typeface="Times New Roman"/>
                <a:cs typeface="Times New Roman"/>
                <a:sym typeface="Times New Roman"/>
                <a:hlinkClick r:id="rId7">
                  <a:extLst>
                    <a:ext uri="{A12FA001-AC4F-418D-AE19-62706E023703}">
                      <ahyp:hlinkClr val="tx"/>
                    </a:ext>
                  </a:extLst>
                </a:hlinkClick>
              </a:rPr>
              <a:t>Aided Navigation: GPS with High Rate Sensors</a:t>
            </a:r>
            <a:r>
              <a:rPr i="1" lang="en-US" sz="2000">
                <a:solidFill>
                  <a:srgbClr val="F2F2F2"/>
                </a:solidFill>
                <a:latin typeface="Times New Roman"/>
                <a:ea typeface="Times New Roman"/>
                <a:cs typeface="Times New Roman"/>
                <a:sym typeface="Times New Roman"/>
              </a:rPr>
              <a:t>. USA: The McGraw-Hill Companies. pp. </a:t>
            </a:r>
            <a:r>
              <a:rPr i="1" lang="en-US" sz="2000" u="sng">
                <a:solidFill>
                  <a:srgbClr val="F2F2F2"/>
                </a:solidFill>
                <a:latin typeface="Times New Roman"/>
                <a:ea typeface="Times New Roman"/>
                <a:cs typeface="Times New Roman"/>
                <a:sym typeface="Times New Roman"/>
                <a:hlinkClick r:id="rId8">
                  <a:extLst>
                    <a:ext uri="{A12FA001-AC4F-418D-AE19-62706E023703}">
                      <ahyp:hlinkClr val="tx"/>
                    </a:ext>
                  </a:extLst>
                </a:hlinkClick>
              </a:rPr>
              <a:t>5</a:t>
            </a:r>
            <a:r>
              <a:rPr i="1" lang="en-US" sz="2000">
                <a:solidFill>
                  <a:srgbClr val="F2F2F2"/>
                </a:solidFill>
                <a:latin typeface="Times New Roman"/>
                <a:ea typeface="Times New Roman"/>
                <a:cs typeface="Times New Roman"/>
                <a:sym typeface="Times New Roman"/>
              </a:rPr>
              <a:t> et seq. </a:t>
            </a:r>
            <a:r>
              <a:rPr i="1" lang="en-US" sz="2000" u="sng">
                <a:solidFill>
                  <a:srgbClr val="F2F2F2"/>
                </a:solidFill>
                <a:latin typeface="Times New Roman"/>
                <a:ea typeface="Times New Roman"/>
                <a:cs typeface="Times New Roman"/>
                <a:sym typeface="Times New Roman"/>
                <a:hlinkClick r:id="rId9">
                  <a:extLst>
                    <a:ext uri="{A12FA001-AC4F-418D-AE19-62706E023703}">
                      <ahyp:hlinkClr val="tx"/>
                    </a:ext>
                  </a:extLst>
                </a:hlinkClick>
              </a:rPr>
              <a:t>ISBN</a:t>
            </a:r>
            <a:r>
              <a:rPr i="1" lang="en-US" sz="2000">
                <a:solidFill>
                  <a:srgbClr val="F2F2F2"/>
                </a:solidFill>
                <a:latin typeface="Times New Roman"/>
                <a:ea typeface="Times New Roman"/>
                <a:cs typeface="Times New Roman"/>
                <a:sym typeface="Times New Roman"/>
              </a:rPr>
              <a:t> </a:t>
            </a:r>
            <a:r>
              <a:rPr i="1" lang="en-US" sz="2000" u="sng">
                <a:solidFill>
                  <a:srgbClr val="F2F2F2"/>
                </a:solidFill>
                <a:latin typeface="Times New Roman"/>
                <a:ea typeface="Times New Roman"/>
                <a:cs typeface="Times New Roman"/>
                <a:sym typeface="Times New Roman"/>
                <a:hlinkClick r:id="rId10">
                  <a:extLst>
                    <a:ext uri="{A12FA001-AC4F-418D-AE19-62706E023703}">
                      <ahyp:hlinkClr val="tx"/>
                    </a:ext>
                  </a:extLst>
                </a:hlinkClick>
              </a:rPr>
              <a:t>0-07-164266-8</a:t>
            </a:r>
            <a:r>
              <a:rPr i="1" lang="en-US" sz="2000">
                <a:solidFill>
                  <a:srgbClr val="F2F2F2"/>
                </a:solidFill>
                <a:latin typeface="Times New Roman"/>
                <a:ea typeface="Times New Roman"/>
                <a:cs typeface="Times New Roman"/>
                <a:sym typeface="Times New Roman"/>
              </a:rPr>
              <a:t>.</a:t>
            </a:r>
            <a:endParaRPr/>
          </a:p>
          <a:p>
            <a:pPr indent="-285750" lvl="0" marL="285750" rtl="0" algn="l">
              <a:spcBef>
                <a:spcPts val="1000"/>
              </a:spcBef>
              <a:spcAft>
                <a:spcPts val="0"/>
              </a:spcAft>
              <a:buSzPts val="2000"/>
              <a:buChar char="•"/>
            </a:pPr>
            <a:r>
              <a:rPr lang="en-US" sz="2000">
                <a:solidFill>
                  <a:srgbClr val="F2F2F2"/>
                </a:solidFill>
                <a:latin typeface="Times New Roman"/>
                <a:ea typeface="Times New Roman"/>
                <a:cs typeface="Times New Roman"/>
                <a:sym typeface="Times New Roman"/>
              </a:rPr>
              <a:t> </a:t>
            </a:r>
            <a:r>
              <a:rPr i="1" lang="en-US" sz="2000">
                <a:solidFill>
                  <a:srgbClr val="F2F2F2"/>
                </a:solidFill>
                <a:latin typeface="Times New Roman"/>
                <a:ea typeface="Times New Roman"/>
                <a:cs typeface="Times New Roman"/>
                <a:sym typeface="Times New Roman"/>
              </a:rPr>
              <a:t>Draper, C. S.; Wrigley, W.; Hoag, G.; Battin, R. H.; Miller, E.; Koso, A.; Hopkins, A. L.; Vander Velde, W. E. (June 1965). </a:t>
            </a:r>
            <a:r>
              <a:rPr i="1" lang="en-US" sz="2000" u="sng">
                <a:solidFill>
                  <a:srgbClr val="F2F2F2"/>
                </a:solidFill>
                <a:latin typeface="Times New Roman"/>
                <a:ea typeface="Times New Roman"/>
                <a:cs typeface="Times New Roman"/>
                <a:sym typeface="Times New Roman"/>
                <a:hlinkClick r:id="rId11">
                  <a:extLst>
                    <a:ext uri="{A12FA001-AC4F-418D-AE19-62706E023703}">
                      <ahyp:hlinkClr val="tx"/>
                    </a:ext>
                  </a:extLst>
                </a:hlinkClick>
              </a:rPr>
              <a:t>Apollo Guidance and Navigation</a:t>
            </a:r>
            <a:r>
              <a:rPr i="1" lang="en-US" sz="2000">
                <a:solidFill>
                  <a:srgbClr val="F2F2F2"/>
                </a:solidFill>
                <a:latin typeface="Times New Roman"/>
                <a:ea typeface="Times New Roman"/>
                <a:cs typeface="Times New Roman"/>
                <a:sym typeface="Times New Roman"/>
              </a:rPr>
              <a:t> (PDF) (Report). Massachusetts: Massachusetts Institute of Technology, Instrumentation Laboratory. pp. I-3 et seqq.</a:t>
            </a:r>
            <a:endParaRPr/>
          </a:p>
          <a:p>
            <a:pPr indent="-285750" lvl="0" marL="285750" rtl="0" algn="l">
              <a:spcBef>
                <a:spcPts val="1000"/>
              </a:spcBef>
              <a:spcAft>
                <a:spcPts val="0"/>
              </a:spcAft>
              <a:buSzPts val="2000"/>
              <a:buChar char="•"/>
            </a:pPr>
            <a:r>
              <a:rPr i="1" lang="en-US" sz="2000">
                <a:solidFill>
                  <a:srgbClr val="F2F2F2"/>
                </a:solidFill>
                <a:latin typeface="Times New Roman"/>
                <a:ea typeface="Times New Roman"/>
                <a:cs typeface="Times New Roman"/>
                <a:sym typeface="Times New Roman"/>
              </a:rPr>
              <a:t>Curtis P. Mracek; D. Brett Ridgely. raytheon missile systemsQ	“</a:t>
            </a:r>
            <a:r>
              <a:rPr i="1" lang="en-US" sz="2000" u="sng">
                <a:solidFill>
                  <a:srgbClr val="F2F2F2"/>
                </a:solidFill>
                <a:latin typeface="Times New Roman"/>
                <a:ea typeface="Times New Roman"/>
                <a:cs typeface="Times New Roman"/>
                <a:sym typeface="Times New Roman"/>
              </a:rPr>
              <a:t>Missile Longitudinal Autopilots: Connections Between Optimal Control and Classical Topologies</a:t>
            </a:r>
            <a:r>
              <a:rPr i="1" lang="en-US" sz="2000">
                <a:solidFill>
                  <a:srgbClr val="F2F2F2"/>
                </a:solidFill>
                <a:latin typeface="Times New Roman"/>
                <a:ea typeface="Times New Roman"/>
                <a:cs typeface="Times New Roman"/>
                <a:sym typeface="Times New Roman"/>
              </a:rPr>
              <a:t>”</a:t>
            </a:r>
            <a:endParaRPr i="1" sz="2000" u="sng">
              <a:solidFill>
                <a:srgbClr val="F2F2F2"/>
              </a:solidFill>
              <a:latin typeface="Times New Roman"/>
              <a:ea typeface="Times New Roman"/>
              <a:cs typeface="Times New Roman"/>
              <a:sym typeface="Times New Roman"/>
            </a:endParaRPr>
          </a:p>
          <a:p>
            <a:pPr indent="-158750" lvl="0" marL="285750" rtl="0" algn="l">
              <a:spcBef>
                <a:spcPts val="1000"/>
              </a:spcBef>
              <a:spcAft>
                <a:spcPts val="0"/>
              </a:spcAft>
              <a:buSzPts val="2000"/>
              <a:buNone/>
            </a:pPr>
            <a:r>
              <a:t/>
            </a:r>
            <a:endParaRPr i="1" sz="2000" u="sng">
              <a:solidFill>
                <a:srgbClr val="F2F2F2"/>
              </a:solidFill>
              <a:latin typeface="Times New Roman"/>
              <a:ea typeface="Times New Roman"/>
              <a:cs typeface="Times New Roman"/>
              <a:sym typeface="Times New Roman"/>
            </a:endParaRPr>
          </a:p>
        </p:txBody>
      </p:sp>
      <p:cxnSp>
        <p:nvCxnSpPr>
          <p:cNvPr id="459" name="Google Shape;459;p21"/>
          <p:cNvCxnSpPr/>
          <p:nvPr/>
        </p:nvCxnSpPr>
        <p:spPr>
          <a:xfrm>
            <a:off x="750570" y="1992630"/>
            <a:ext cx="3761105" cy="0"/>
          </a:xfrm>
          <a:prstGeom prst="straightConnector1">
            <a:avLst/>
          </a:prstGeom>
          <a:noFill/>
          <a:ln cap="rnd" cmpd="sng" w="9525">
            <a:solidFill>
              <a:srgbClr val="FFFF00"/>
            </a:solidFill>
            <a:prstDash val="solid"/>
            <a:round/>
            <a:headEnd len="sm" w="sm" type="none"/>
            <a:tailEnd len="sm" w="sm" type="none"/>
          </a:ln>
        </p:spPr>
      </p:cxnSp>
      <p:sp>
        <p:nvSpPr>
          <p:cNvPr id="460" name="Google Shape;460;p21"/>
          <p:cNvSpPr txBox="1"/>
          <p:nvPr/>
        </p:nvSpPr>
        <p:spPr>
          <a:xfrm>
            <a:off x="5184074" y="2512126"/>
            <a:ext cx="1828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2"/>
          <p:cNvSpPr txBox="1"/>
          <p:nvPr>
            <p:ph type="title"/>
          </p:nvPr>
        </p:nvSpPr>
        <p:spPr>
          <a:xfrm>
            <a:off x="685801" y="685800"/>
            <a:ext cx="10131425" cy="145626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E LINK</a:t>
            </a:r>
            <a:endParaRPr/>
          </a:p>
        </p:txBody>
      </p:sp>
      <p:sp>
        <p:nvSpPr>
          <p:cNvPr id="466" name="Google Shape;466;p22"/>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u="sng">
                <a:solidFill>
                  <a:schemeClr val="hlink"/>
                </a:solidFill>
                <a:latin typeface="Times New Roman"/>
                <a:ea typeface="Times New Roman"/>
                <a:cs typeface="Times New Roman"/>
                <a:sym typeface="Times New Roman"/>
                <a:hlinkClick r:id="rId3"/>
              </a:rPr>
              <a:t>https://www.researchgate.net/publication/321539579_Survey_on_Guidance_Navigation_and_Control_Requirements_for_Spacecraft_Formation-Flying_Missions</a:t>
            </a:r>
            <a:endParaRPr>
              <a:latin typeface="Times New Roman"/>
              <a:ea typeface="Times New Roman"/>
              <a:cs typeface="Times New Roman"/>
              <a:sym typeface="Times New Roman"/>
            </a:endParaRPr>
          </a:p>
          <a:p>
            <a:pPr indent="-285750" lvl="0" marL="285750" rtl="0" algn="l">
              <a:spcBef>
                <a:spcPts val="1000"/>
              </a:spcBef>
              <a:spcAft>
                <a:spcPts val="0"/>
              </a:spcAft>
              <a:buSzPts val="1800"/>
              <a:buChar char="•"/>
            </a:pPr>
            <a:r>
              <a:rPr lang="en-US" u="sng">
                <a:solidFill>
                  <a:schemeClr val="hlink"/>
                </a:solidFill>
                <a:latin typeface="Times New Roman"/>
                <a:ea typeface="Times New Roman"/>
                <a:cs typeface="Times New Roman"/>
                <a:sym typeface="Times New Roman"/>
                <a:hlinkClick r:id="rId4"/>
              </a:rPr>
              <a:t>https://archive.org/details/globalpositionin00grew_526</a:t>
            </a:r>
            <a:endParaRPr>
              <a:latin typeface="Times New Roman"/>
              <a:ea typeface="Times New Roman"/>
              <a:cs typeface="Times New Roman"/>
              <a:sym typeface="Times New Roman"/>
            </a:endParaRPr>
          </a:p>
          <a:p>
            <a:pPr indent="-285750" lvl="0" marL="285750" rtl="0" algn="l">
              <a:spcBef>
                <a:spcPts val="1000"/>
              </a:spcBef>
              <a:spcAft>
                <a:spcPts val="0"/>
              </a:spcAft>
              <a:buSzPts val="1800"/>
              <a:buChar char="•"/>
            </a:pPr>
            <a:r>
              <a:rPr lang="en-US" u="sng">
                <a:solidFill>
                  <a:schemeClr val="hlink"/>
                </a:solidFill>
                <a:latin typeface="Times New Roman"/>
                <a:ea typeface="Times New Roman"/>
                <a:cs typeface="Times New Roman"/>
                <a:sym typeface="Times New Roman"/>
                <a:hlinkClick r:id="rId5"/>
              </a:rPr>
              <a:t>https://www.nasa.gov/sites/default/files/atoms/files/gnc.pdf</a:t>
            </a:r>
            <a:endParaRPr>
              <a:latin typeface="Times New Roman"/>
              <a:ea typeface="Times New Roman"/>
              <a:cs typeface="Times New Roman"/>
              <a:sym typeface="Times New Roman"/>
            </a:endParaRPr>
          </a:p>
          <a:p>
            <a:pPr indent="-285750" lvl="0" marL="285750" rtl="0" algn="l">
              <a:spcBef>
                <a:spcPts val="1000"/>
              </a:spcBef>
              <a:spcAft>
                <a:spcPts val="0"/>
              </a:spcAft>
              <a:buSzPts val="1800"/>
              <a:buChar char="•"/>
            </a:pPr>
            <a:r>
              <a:rPr lang="en-US" u="sng">
                <a:solidFill>
                  <a:schemeClr val="hlink"/>
                </a:solidFill>
                <a:latin typeface="Times New Roman"/>
                <a:ea typeface="Times New Roman"/>
                <a:cs typeface="Times New Roman"/>
                <a:sym typeface="Times New Roman"/>
                <a:hlinkClick r:id="rId6"/>
              </a:rPr>
              <a:t>https://youtu.be/vxzR3W2BcRk</a:t>
            </a:r>
            <a:endParaRPr>
              <a:latin typeface="Times New Roman"/>
              <a:ea typeface="Times New Roman"/>
              <a:cs typeface="Times New Roman"/>
              <a:sym typeface="Times New Roman"/>
            </a:endParaRPr>
          </a:p>
          <a:p>
            <a:pPr indent="-285750" lvl="0" marL="285750" rtl="0" algn="l">
              <a:spcBef>
                <a:spcPts val="1000"/>
              </a:spcBef>
              <a:spcAft>
                <a:spcPts val="0"/>
              </a:spcAft>
              <a:buSzPts val="1800"/>
              <a:buChar char="•"/>
            </a:pPr>
            <a:r>
              <a:rPr lang="en-US" u="sng">
                <a:solidFill>
                  <a:schemeClr val="hlink"/>
                </a:solidFill>
                <a:latin typeface="Times New Roman"/>
                <a:ea typeface="Times New Roman"/>
                <a:cs typeface="Times New Roman"/>
                <a:sym typeface="Times New Roman"/>
                <a:hlinkClick r:id="rId7"/>
              </a:rPr>
              <a:t>https://youtu.be/0AJ6E48Aj9U</a:t>
            </a:r>
            <a:r>
              <a:rPr lang="en-US">
                <a:latin typeface="Times New Roman"/>
                <a:ea typeface="Times New Roman"/>
                <a:cs typeface="Times New Roman"/>
                <a:sym typeface="Times New Roman"/>
              </a:rPr>
              <a:t> </a:t>
            </a:r>
            <a:endParaRPr/>
          </a:p>
          <a:p>
            <a:pPr indent="-285750" lvl="0" marL="285750" rtl="0" algn="l">
              <a:spcBef>
                <a:spcPts val="1000"/>
              </a:spcBef>
              <a:spcAft>
                <a:spcPts val="0"/>
              </a:spcAft>
              <a:buSzPts val="1800"/>
              <a:buChar char="•"/>
            </a:pPr>
            <a:r>
              <a:rPr lang="en-US" u="sng">
                <a:solidFill>
                  <a:schemeClr val="hlink"/>
                </a:solidFill>
                <a:latin typeface="Times New Roman"/>
                <a:ea typeface="Times New Roman"/>
                <a:cs typeface="Times New Roman"/>
                <a:sym typeface="Times New Roman"/>
                <a:hlinkClick r:id="rId8"/>
              </a:rPr>
              <a:t>https://youtu.be/wrr-QZxX4Og</a:t>
            </a:r>
            <a:r>
              <a:rPr lang="en-US">
                <a:latin typeface="Times New Roman"/>
                <a:ea typeface="Times New Roman"/>
                <a:cs typeface="Times New Roman"/>
                <a:sym typeface="Times New Roman"/>
              </a:rPr>
              <a:t> (MAKING BLACK POWDER)</a:t>
            </a:r>
            <a:endParaRPr>
              <a:latin typeface="Times New Roman"/>
              <a:ea typeface="Times New Roman"/>
              <a:cs typeface="Times New Roman"/>
              <a:sym typeface="Times New Roman"/>
            </a:endParaRPr>
          </a:p>
          <a:p>
            <a:pPr indent="-171450" lvl="0" marL="285750" rtl="0" algn="l">
              <a:spcBef>
                <a:spcPts val="1000"/>
              </a:spcBef>
              <a:spcAft>
                <a:spcPts val="0"/>
              </a:spcAft>
              <a:buSzPts val="1800"/>
              <a:buNone/>
            </a:pPr>
            <a:r>
              <a:t/>
            </a:r>
            <a:endParaRPr>
              <a:latin typeface="Times New Roman"/>
              <a:ea typeface="Times New Roman"/>
              <a:cs typeface="Times New Roman"/>
              <a:sym typeface="Times New Roman"/>
            </a:endParaRPr>
          </a:p>
        </p:txBody>
      </p:sp>
      <p:cxnSp>
        <p:nvCxnSpPr>
          <p:cNvPr id="467" name="Google Shape;467;p22"/>
          <p:cNvCxnSpPr/>
          <p:nvPr/>
        </p:nvCxnSpPr>
        <p:spPr>
          <a:xfrm>
            <a:off x="793630" y="2065867"/>
            <a:ext cx="1526876" cy="0"/>
          </a:xfrm>
          <a:prstGeom prst="straightConnector1">
            <a:avLst/>
          </a:prstGeom>
          <a:noFill/>
          <a:ln cap="rnd" cmpd="sng" w="9525">
            <a:solidFill>
              <a:srgbClr val="FFFF00"/>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descr="night sky with mountains on the horizon" id="473" name="Google Shape;473;p23"/>
          <p:cNvPicPr preferRelativeResize="0"/>
          <p:nvPr>
            <p:ph idx="1" type="body"/>
          </p:nvPr>
        </p:nvPicPr>
        <p:blipFill rotWithShape="1">
          <a:blip r:embed="rId3">
            <a:alphaModFix/>
          </a:blip>
          <a:srcRect b="4555" l="0" r="0" t="4555"/>
          <a:stretch/>
        </p:blipFill>
        <p:spPr>
          <a:xfrm>
            <a:off x="-600" y="-1226"/>
            <a:ext cx="12193200" cy="6860452"/>
          </a:xfrm>
          <a:prstGeom prst="rect">
            <a:avLst/>
          </a:prstGeom>
          <a:noFill/>
          <a:ln cap="flat" cmpd="dbl" w="60325">
            <a:solidFill>
              <a:schemeClr val="lt1">
                <a:alpha val="40000"/>
              </a:schemeClr>
            </a:solidFill>
            <a:prstDash val="solid"/>
            <a:round/>
            <a:headEnd len="sm" w="sm" type="none"/>
            <a:tailEnd len="sm" w="sm" type="none"/>
          </a:ln>
        </p:spPr>
      </p:pic>
      <p:sp>
        <p:nvSpPr>
          <p:cNvPr id="474" name="Google Shape;474;p23"/>
          <p:cNvSpPr txBox="1"/>
          <p:nvPr>
            <p:ph type="title"/>
          </p:nvPr>
        </p:nvSpPr>
        <p:spPr>
          <a:xfrm>
            <a:off x="2408903" y="2463800"/>
            <a:ext cx="7390680" cy="12784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ADBAF7"/>
              </a:buClr>
              <a:buSzPts val="7200"/>
              <a:buFont typeface="Calibri"/>
              <a:buNone/>
            </a:pPr>
            <a:r>
              <a:rPr lang="en-US" sz="7200">
                <a:solidFill>
                  <a:srgbClr val="ADBAF7"/>
                </a:solidFill>
              </a:rPr>
              <a:t>THANK YOU</a:t>
            </a:r>
            <a:endParaRPr/>
          </a:p>
        </p:txBody>
      </p:sp>
      <p:cxnSp>
        <p:nvCxnSpPr>
          <p:cNvPr id="475" name="Google Shape;475;p23"/>
          <p:cNvCxnSpPr/>
          <p:nvPr/>
        </p:nvCxnSpPr>
        <p:spPr>
          <a:xfrm>
            <a:off x="3947160" y="3535680"/>
            <a:ext cx="4541520" cy="0"/>
          </a:xfrm>
          <a:prstGeom prst="straightConnector1">
            <a:avLst/>
          </a:prstGeom>
          <a:noFill/>
          <a:ln cap="rnd" cmpd="sng" w="9525">
            <a:solidFill>
              <a:srgbClr val="FFFF00"/>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3"/>
          <p:cNvSpPr txBox="1"/>
          <p:nvPr>
            <p:ph type="title"/>
          </p:nvPr>
        </p:nvSpPr>
        <p:spPr>
          <a:xfrm>
            <a:off x="592266" y="1170021"/>
            <a:ext cx="6143423" cy="1248579"/>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Times New Roman"/>
              <a:buNone/>
            </a:pPr>
            <a:r>
              <a:rPr b="1" lang="en-US" sz="4400">
                <a:latin typeface="Times New Roman"/>
                <a:ea typeface="Times New Roman"/>
                <a:cs typeface="Times New Roman"/>
                <a:sym typeface="Times New Roman"/>
              </a:rPr>
              <a:t>LITERATURE REVIEW</a:t>
            </a:r>
            <a:endParaRPr b="1" sz="4400">
              <a:latin typeface="Times New Roman"/>
              <a:ea typeface="Times New Roman"/>
              <a:cs typeface="Times New Roman"/>
              <a:sym typeface="Times New Roman"/>
            </a:endParaRPr>
          </a:p>
        </p:txBody>
      </p:sp>
      <p:pic>
        <p:nvPicPr>
          <p:cNvPr descr="satellite against the night sky" id="164" name="Google Shape;164;p3"/>
          <p:cNvPicPr preferRelativeResize="0"/>
          <p:nvPr/>
        </p:nvPicPr>
        <p:blipFill rotWithShape="1">
          <a:blip r:embed="rId4">
            <a:alphaModFix/>
          </a:blip>
          <a:srcRect b="1" l="8611" r="16026" t="0"/>
          <a:stretch/>
        </p:blipFill>
        <p:spPr>
          <a:xfrm>
            <a:off x="8888133" y="4144246"/>
            <a:ext cx="3302966" cy="2717299"/>
          </a:xfrm>
          <a:custGeom>
            <a:rect b="b" l="l" r="r" t="t"/>
            <a:pathLst>
              <a:path extrusionOk="0" h="2500842" w="3039855">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a:noFill/>
          <a:ln>
            <a:noFill/>
          </a:ln>
        </p:spPr>
      </p:pic>
      <p:grpSp>
        <p:nvGrpSpPr>
          <p:cNvPr id="165" name="Google Shape;165;p3"/>
          <p:cNvGrpSpPr/>
          <p:nvPr/>
        </p:nvGrpSpPr>
        <p:grpSpPr>
          <a:xfrm rot="-332396">
            <a:off x="8565602" y="3905595"/>
            <a:ext cx="3639934" cy="3163289"/>
            <a:chOff x="5281603" y="104899"/>
            <a:chExt cx="6910397" cy="6005491"/>
          </a:xfrm>
        </p:grpSpPr>
        <p:sp>
          <p:nvSpPr>
            <p:cNvPr id="166" name="Google Shape;166;p3"/>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67" name="Google Shape;167;p3"/>
            <p:cNvGrpSpPr/>
            <p:nvPr/>
          </p:nvGrpSpPr>
          <p:grpSpPr>
            <a:xfrm>
              <a:off x="5516218" y="331504"/>
              <a:ext cx="6675782" cy="5276654"/>
              <a:chOff x="5516218" y="331504"/>
              <a:chExt cx="6675782" cy="5276654"/>
            </a:xfrm>
          </p:grpSpPr>
          <p:cxnSp>
            <p:nvCxnSpPr>
              <p:cNvPr id="168" name="Google Shape;168;p3"/>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69" name="Google Shape;169;p3"/>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0" name="Google Shape;170;p3"/>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1" name="Google Shape;171;p3"/>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2" name="Google Shape;172;p3"/>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3" name="Google Shape;173;p3"/>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4" name="Google Shape;174;p3"/>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5" name="Google Shape;175;p3"/>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6" name="Google Shape;176;p3"/>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7" name="Google Shape;177;p3"/>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8" name="Google Shape;178;p3"/>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79" name="Google Shape;179;p3"/>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0" name="Google Shape;180;p3"/>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1" name="Google Shape;181;p3"/>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2" name="Google Shape;182;p3"/>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3" name="Google Shape;183;p3"/>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4" name="Google Shape;184;p3"/>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5" name="Google Shape;185;p3"/>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6" name="Google Shape;186;p3"/>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7" name="Google Shape;187;p3"/>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8" name="Google Shape;188;p3"/>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89" name="Google Shape;189;p3"/>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0" name="Google Shape;190;p3"/>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1" name="Google Shape;191;p3"/>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2" name="Google Shape;192;p3"/>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3" name="Google Shape;193;p3"/>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4" name="Google Shape;194;p3"/>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5" name="Google Shape;195;p3"/>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6" name="Google Shape;196;p3"/>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7" name="Google Shape;197;p3"/>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8" name="Google Shape;198;p3"/>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9" name="Google Shape;199;p3"/>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0" name="Google Shape;200;p3"/>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1" name="Google Shape;201;p3"/>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2" name="Google Shape;202;p3"/>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3" name="Google Shape;203;p3"/>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4" name="Google Shape;204;p3"/>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5" name="Google Shape;205;p3"/>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6" name="Google Shape;206;p3"/>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7" name="Google Shape;207;p3"/>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8" name="Google Shape;208;p3"/>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9" name="Google Shape;209;p3"/>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0" name="Google Shape;210;p3"/>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1" name="Google Shape;211;p3"/>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2" name="Google Shape;212;p3"/>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3" name="Google Shape;213;p3"/>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4" name="Google Shape;214;p3"/>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5" name="Google Shape;215;p3"/>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6" name="Google Shape;216;p3"/>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7" name="Google Shape;217;p3"/>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8" name="Google Shape;218;p3"/>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9" name="Google Shape;219;p3"/>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0" name="Google Shape;220;p3"/>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1" name="Google Shape;221;p3"/>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2" name="Google Shape;222;p3"/>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3" name="Google Shape;223;p3"/>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4" name="Google Shape;224;p3"/>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5" name="Google Shape;225;p3"/>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6" name="Google Shape;226;p3"/>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7" name="Google Shape;227;p3"/>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8" name="Google Shape;228;p3"/>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9" name="Google Shape;229;p3"/>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0" name="Google Shape;230;p3"/>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1" name="Google Shape;231;p3"/>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2" name="Google Shape;232;p3"/>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3" name="Google Shape;233;p3"/>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4" name="Google Shape;234;p3"/>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5" name="Google Shape;235;p3"/>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6" name="Google Shape;236;p3"/>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7" name="Google Shape;237;p3"/>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8" name="Google Shape;238;p3"/>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9" name="Google Shape;239;p3"/>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0" name="Google Shape;240;p3"/>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1" name="Google Shape;241;p3"/>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2" name="Google Shape;242;p3"/>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3" name="Google Shape;243;p3"/>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4" name="Google Shape;244;p3"/>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5" name="Google Shape;245;p3"/>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grpSp>
        <p:nvGrpSpPr>
          <p:cNvPr id="246" name="Google Shape;246;p3"/>
          <p:cNvGrpSpPr/>
          <p:nvPr/>
        </p:nvGrpSpPr>
        <p:grpSpPr>
          <a:xfrm rot="-6207392">
            <a:off x="7397406" y="-618857"/>
            <a:ext cx="4915057" cy="4271437"/>
            <a:chOff x="5281603" y="104899"/>
            <a:chExt cx="6910397" cy="6005491"/>
          </a:xfrm>
        </p:grpSpPr>
        <p:sp>
          <p:nvSpPr>
            <p:cNvPr id="247" name="Google Shape;247;p3"/>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48" name="Google Shape;248;p3"/>
            <p:cNvGrpSpPr/>
            <p:nvPr/>
          </p:nvGrpSpPr>
          <p:grpSpPr>
            <a:xfrm>
              <a:off x="5516218" y="331504"/>
              <a:ext cx="6675782" cy="5276654"/>
              <a:chOff x="5516218" y="331504"/>
              <a:chExt cx="6675782" cy="5276654"/>
            </a:xfrm>
          </p:grpSpPr>
          <p:cxnSp>
            <p:nvCxnSpPr>
              <p:cNvPr id="249" name="Google Shape;249;p3"/>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0" name="Google Shape;250;p3"/>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1" name="Google Shape;251;p3"/>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2" name="Google Shape;252;p3"/>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3" name="Google Shape;253;p3"/>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4" name="Google Shape;254;p3"/>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5" name="Google Shape;255;p3"/>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6" name="Google Shape;256;p3"/>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7" name="Google Shape;257;p3"/>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8" name="Google Shape;258;p3"/>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9" name="Google Shape;259;p3"/>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0" name="Google Shape;260;p3"/>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1" name="Google Shape;261;p3"/>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2" name="Google Shape;262;p3"/>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3" name="Google Shape;263;p3"/>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4" name="Google Shape;264;p3"/>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5" name="Google Shape;265;p3"/>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6" name="Google Shape;266;p3"/>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7" name="Google Shape;267;p3"/>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8" name="Google Shape;268;p3"/>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9" name="Google Shape;269;p3"/>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0" name="Google Shape;270;p3"/>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1" name="Google Shape;271;p3"/>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2" name="Google Shape;272;p3"/>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3" name="Google Shape;273;p3"/>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4" name="Google Shape;274;p3"/>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5" name="Google Shape;275;p3"/>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6" name="Google Shape;276;p3"/>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7" name="Google Shape;277;p3"/>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8" name="Google Shape;278;p3"/>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79" name="Google Shape;279;p3"/>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0" name="Google Shape;280;p3"/>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1" name="Google Shape;281;p3"/>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2" name="Google Shape;282;p3"/>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3" name="Google Shape;283;p3"/>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4" name="Google Shape;284;p3"/>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5" name="Google Shape;285;p3"/>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6" name="Google Shape;286;p3"/>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7" name="Google Shape;287;p3"/>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8" name="Google Shape;288;p3"/>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89" name="Google Shape;289;p3"/>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0" name="Google Shape;290;p3"/>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1" name="Google Shape;291;p3"/>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2" name="Google Shape;292;p3"/>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3" name="Google Shape;293;p3"/>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4" name="Google Shape;294;p3"/>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5" name="Google Shape;295;p3"/>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6" name="Google Shape;296;p3"/>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7" name="Google Shape;297;p3"/>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8" name="Google Shape;298;p3"/>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99" name="Google Shape;299;p3"/>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0" name="Google Shape;300;p3"/>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1" name="Google Shape;301;p3"/>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2" name="Google Shape;302;p3"/>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3" name="Google Shape;303;p3"/>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4" name="Google Shape;304;p3"/>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5" name="Google Shape;305;p3"/>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6" name="Google Shape;306;p3"/>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7" name="Google Shape;307;p3"/>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8" name="Google Shape;308;p3"/>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09" name="Google Shape;309;p3"/>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0" name="Google Shape;310;p3"/>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1" name="Google Shape;311;p3"/>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2" name="Google Shape;312;p3"/>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3" name="Google Shape;313;p3"/>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4" name="Google Shape;314;p3"/>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5" name="Google Shape;315;p3"/>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6" name="Google Shape;316;p3"/>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7" name="Google Shape;317;p3"/>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8" name="Google Shape;318;p3"/>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19" name="Google Shape;319;p3"/>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0" name="Google Shape;320;p3"/>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1" name="Google Shape;321;p3"/>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2" name="Google Shape;322;p3"/>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3" name="Google Shape;323;p3"/>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4" name="Google Shape;324;p3"/>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5" name="Google Shape;325;p3"/>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326" name="Google Shape;326;p3"/>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grpSp>
      <p:pic>
        <p:nvPicPr>
          <p:cNvPr descr="abstract image of light dots" id="327" name="Google Shape;327;p3"/>
          <p:cNvPicPr preferRelativeResize="0"/>
          <p:nvPr/>
        </p:nvPicPr>
        <p:blipFill rotWithShape="1">
          <a:blip r:embed="rId5">
            <a:alphaModFix/>
          </a:blip>
          <a:srcRect b="-1" l="23268" r="4772" t="0"/>
          <a:stretch/>
        </p:blipFill>
        <p:spPr>
          <a:xfrm>
            <a:off x="8055588" y="-3863"/>
            <a:ext cx="4132754" cy="3445946"/>
          </a:xfrm>
          <a:custGeom>
            <a:rect b="b" l="l" r="r" t="t"/>
            <a:pathLst>
              <a:path extrusionOk="0" h="3867534" w="4638368">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a:noFill/>
          <a:ln>
            <a:noFill/>
          </a:ln>
        </p:spPr>
      </p:pic>
      <p:sp>
        <p:nvSpPr>
          <p:cNvPr id="328" name="Google Shape;328;p3"/>
          <p:cNvSpPr txBox="1"/>
          <p:nvPr>
            <p:ph idx="1" type="body"/>
          </p:nvPr>
        </p:nvSpPr>
        <p:spPr>
          <a:xfrm>
            <a:off x="598589" y="2279720"/>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latin typeface="Times New Roman"/>
                <a:ea typeface="Times New Roman"/>
                <a:cs typeface="Times New Roman"/>
                <a:sym typeface="Times New Roman"/>
              </a:rPr>
              <a:t>GNC systems and related technologies and engineering have always been part of our company's core competencies. Currently, GMV's GNC Division is one of the biggest and best in the whole European space industry. The know-how and expertise have been built up over many years of continuous learning and application to a significant number of GNC related technological activities for ESA and to a growing number of ESA missions, such as PROBA-3, IXV, Mars Sample Return, Lunar Lander and others.</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Designing a GNC system requires a very complete and iterative process, that usually comprises a set of different disciplines and requires the involvement of a team made up of people with different background knowledge and education, including: mission design and planning, S/C systems knowledge, trajectory design, control design, sensor technology, navigation strategy and navigation filters design, on-board SW coding, SW verification and system verification (including HW in the loop). This challenge has always been and still is exciting while pushing us towards innovation and self-improvement, which have made GMV a key player in the GNC field in Europe.</a:t>
            </a:r>
            <a:endParaRPr/>
          </a:p>
        </p:txBody>
      </p:sp>
      <p:cxnSp>
        <p:nvCxnSpPr>
          <p:cNvPr id="329" name="Google Shape;329;p3"/>
          <p:cNvCxnSpPr/>
          <p:nvPr/>
        </p:nvCxnSpPr>
        <p:spPr>
          <a:xfrm flipH="1" rot="10800000">
            <a:off x="685801" y="2112387"/>
            <a:ext cx="6522426" cy="29680"/>
          </a:xfrm>
          <a:prstGeom prst="straightConnector1">
            <a:avLst/>
          </a:prstGeom>
          <a:noFill/>
          <a:ln cap="rnd" cmpd="sng" w="9525">
            <a:solidFill>
              <a:srgbClr val="FFFF00"/>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aphicFrame>
        <p:nvGraphicFramePr>
          <p:cNvPr id="334" name="Google Shape;334;p4"/>
          <p:cNvGraphicFramePr/>
          <p:nvPr/>
        </p:nvGraphicFramePr>
        <p:xfrm>
          <a:off x="370937" y="138021"/>
          <a:ext cx="3000000" cy="3000000"/>
        </p:xfrm>
        <a:graphic>
          <a:graphicData uri="http://schemas.openxmlformats.org/drawingml/2006/table">
            <a:tbl>
              <a:tblPr bandRow="1" firstRow="1">
                <a:noFill/>
                <a:tableStyleId>{1275CC9C-766B-4276-A32D-24A99708F1A5}</a:tableStyleId>
              </a:tblPr>
              <a:tblGrid>
                <a:gridCol w="690125"/>
                <a:gridCol w="1975450"/>
                <a:gridCol w="793625"/>
                <a:gridCol w="2070350"/>
                <a:gridCol w="5788325"/>
              </a:tblGrid>
              <a:tr h="309850">
                <a:tc>
                  <a:txBody>
                    <a:bodyPr/>
                    <a:lstStyle/>
                    <a:p>
                      <a:pPr indent="0" lvl="0" marL="0" marR="0" rtl="0" algn="ctr">
                        <a:spcBef>
                          <a:spcPts val="0"/>
                        </a:spcBef>
                        <a:spcAft>
                          <a:spcPts val="0"/>
                        </a:spcAft>
                        <a:buNone/>
                      </a:pPr>
                      <a:r>
                        <a:rPr lang="en-US" sz="1400" u="none" cap="none" strike="noStrike"/>
                        <a:t>S.NO.</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t>AUTHOR</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t>YEAR</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t>JOURNALS</a:t>
                      </a:r>
                      <a:endParaRPr/>
                    </a:p>
                  </a:txBody>
                  <a:tcPr marT="45725" marB="45725" marR="91450" marL="91450"/>
                </a:tc>
                <a:tc>
                  <a:txBody>
                    <a:bodyPr/>
                    <a:lstStyle/>
                    <a:p>
                      <a:pPr indent="0" lvl="0" marL="0" marR="0" rtl="0" algn="ctr">
                        <a:spcBef>
                          <a:spcPts val="0"/>
                        </a:spcBef>
                        <a:spcAft>
                          <a:spcPts val="0"/>
                        </a:spcAft>
                        <a:buNone/>
                      </a:pPr>
                      <a:r>
                        <a:rPr lang="en-US" sz="1400" u="none" cap="none" strike="noStrike"/>
                        <a:t>WORK</a:t>
                      </a:r>
                      <a:endParaRPr/>
                    </a:p>
                  </a:txBody>
                  <a:tcPr marT="45725" marB="45725" marR="91450" marL="91450"/>
                </a:tc>
              </a:tr>
              <a:tr h="2777125">
                <a:tc>
                  <a:txBody>
                    <a:bodyPr/>
                    <a:lstStyle/>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b="1" lang="en-US" sz="1400"/>
                        <a:t>01</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 </a:t>
                      </a:r>
                      <a:r>
                        <a:rPr lang="en-US" sz="1400" u="none" strike="noStrike">
                          <a:solidFill>
                            <a:schemeClr val="dk1"/>
                          </a:solidFill>
                          <a:latin typeface="Calibri"/>
                          <a:ea typeface="Calibri"/>
                          <a:cs typeface="Calibri"/>
                          <a:sym typeface="Calibri"/>
                        </a:rPr>
                        <a:t>Grewal, Mohinder S</a:t>
                      </a:r>
                      <a:r>
                        <a:rPr lang="en-US" sz="1400"/>
                        <a:t>; </a:t>
                      </a:r>
                      <a:r>
                        <a:rPr lang="en-US" sz="1400" u="none" strike="noStrike">
                          <a:solidFill>
                            <a:schemeClr val="dk1"/>
                          </a:solidFill>
                          <a:latin typeface="Calibri"/>
                          <a:ea typeface="Calibri"/>
                          <a:cs typeface="Calibri"/>
                          <a:sym typeface="Calibri"/>
                        </a:rPr>
                        <a:t>Weill, Lawrence R. (Lawrence Randolph), 1938-</a:t>
                      </a:r>
                      <a:r>
                        <a:rPr lang="en-US" sz="1400"/>
                        <a:t>; </a:t>
                      </a:r>
                      <a:r>
                        <a:rPr lang="en-US" sz="1400" u="none" strike="noStrike">
                          <a:solidFill>
                            <a:schemeClr val="dk1"/>
                          </a:solidFill>
                          <a:latin typeface="Calibri"/>
                          <a:ea typeface="Calibri"/>
                          <a:cs typeface="Calibri"/>
                          <a:sym typeface="Calibri"/>
                        </a:rPr>
                        <a:t>Andrews, Angus P</a:t>
                      </a:r>
                      <a:endParaRPr sz="1400" u="none">
                        <a:solidFill>
                          <a:srgbClr val="0C0C0C"/>
                        </a:solidFill>
                      </a:endParaRPr>
                    </a:p>
                  </a:txBody>
                  <a:tcPr marT="45725" marB="45725" marR="91450" marL="91450"/>
                </a:tc>
                <a:tc>
                  <a:txBody>
                    <a:bodyPr/>
                    <a:lstStyle/>
                    <a:p>
                      <a:pPr indent="0" lvl="0" marL="0" marR="0" rtl="0" algn="l">
                        <a:spcBef>
                          <a:spcPts val="0"/>
                        </a:spcBef>
                        <a:spcAft>
                          <a:spcPts val="0"/>
                        </a:spcAft>
                        <a:buNone/>
                      </a:pPr>
                      <a:r>
                        <a:rPr lang="en-US" sz="1400"/>
                        <a:t>1938</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Global positioning systems, inertial navigation, and integration</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 US guidance history centers around 2 distinct communities. One driven out of </a:t>
                      </a:r>
                      <a:r>
                        <a:rPr b="0" i="0" lang="en-US" sz="1400" u="none" strike="noStrike">
                          <a:solidFill>
                            <a:schemeClr val="dk1"/>
                          </a:solidFill>
                          <a:latin typeface="Calibri"/>
                          <a:ea typeface="Calibri"/>
                          <a:cs typeface="Calibri"/>
                          <a:sym typeface="Calibri"/>
                        </a:rPr>
                        <a:t>Caltech</a:t>
                      </a:r>
                      <a:r>
                        <a:rPr b="0" i="0" lang="en-US" sz="1400">
                          <a:solidFill>
                            <a:schemeClr val="dk1"/>
                          </a:solidFill>
                          <a:latin typeface="Calibri"/>
                          <a:ea typeface="Calibri"/>
                          <a:cs typeface="Calibri"/>
                          <a:sym typeface="Calibri"/>
                        </a:rPr>
                        <a:t> and </a:t>
                      </a:r>
                      <a:r>
                        <a:rPr b="0" i="0" lang="en-US" sz="1400" u="none" strike="noStrike">
                          <a:solidFill>
                            <a:schemeClr val="dk1"/>
                          </a:solidFill>
                          <a:latin typeface="Calibri"/>
                          <a:ea typeface="Calibri"/>
                          <a:cs typeface="Calibri"/>
                          <a:sym typeface="Calibri"/>
                        </a:rPr>
                        <a:t>NASA</a:t>
                      </a:r>
                      <a:r>
                        <a:rPr b="0" i="0" lang="en-US" sz="1400" u="none" strike="noStrike">
                          <a:solidFill>
                            <a:schemeClr val="dk1"/>
                          </a:solidFill>
                          <a:latin typeface="Calibri"/>
                          <a:ea typeface="Calibri"/>
                          <a:cs typeface="Calibri"/>
                          <a:sym typeface="Calibri"/>
                        </a:rPr>
                        <a:t> </a:t>
                      </a:r>
                      <a:r>
                        <a:rPr b="0" i="0" lang="en-US" sz="1400" u="none" strike="noStrike">
                          <a:solidFill>
                            <a:schemeClr val="dk1"/>
                          </a:solidFill>
                          <a:latin typeface="Calibri"/>
                          <a:ea typeface="Calibri"/>
                          <a:cs typeface="Calibri"/>
                          <a:sym typeface="Calibri"/>
                        </a:rPr>
                        <a:t>Jet Propulsion Laboratory</a:t>
                      </a:r>
                      <a:r>
                        <a:rPr b="0" i="0" lang="en-US" sz="1400">
                          <a:solidFill>
                            <a:schemeClr val="dk1"/>
                          </a:solidFill>
                          <a:latin typeface="Calibri"/>
                          <a:ea typeface="Calibri"/>
                          <a:cs typeface="Calibri"/>
                          <a:sym typeface="Calibri"/>
                        </a:rPr>
                        <a:t>, the other from the German scientists that developed the early </a:t>
                      </a:r>
                      <a:r>
                        <a:rPr b="0" i="0" lang="en-US" sz="1400" u="none" strike="noStrike">
                          <a:solidFill>
                            <a:schemeClr val="dk1"/>
                          </a:solidFill>
                          <a:latin typeface="Calibri"/>
                          <a:ea typeface="Calibri"/>
                          <a:cs typeface="Calibri"/>
                          <a:sym typeface="Calibri"/>
                        </a:rPr>
                        <a:t>V2 rocket guidance</a:t>
                      </a:r>
                      <a:r>
                        <a:rPr b="0" i="0" lang="en-US" sz="1400" u="none" strike="noStrike">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and </a:t>
                      </a:r>
                      <a:r>
                        <a:rPr b="0" i="0" lang="en-US" sz="1400" u="none" strike="noStrike">
                          <a:solidFill>
                            <a:schemeClr val="dk1"/>
                          </a:solidFill>
                          <a:latin typeface="Calibri"/>
                          <a:ea typeface="Calibri"/>
                          <a:cs typeface="Calibri"/>
                          <a:sym typeface="Calibri"/>
                        </a:rPr>
                        <a:t>MIT</a:t>
                      </a:r>
                      <a:r>
                        <a:rPr b="0" i="0" lang="en-US" sz="1400">
                          <a:solidFill>
                            <a:schemeClr val="dk1"/>
                          </a:solidFill>
                          <a:latin typeface="Calibri"/>
                          <a:ea typeface="Calibri"/>
                          <a:cs typeface="Calibri"/>
                          <a:sym typeface="Calibri"/>
                        </a:rPr>
                        <a:t>. The GN&amp;C system for V2 provided many innovations and was the most sophisticated military weapon in 1942 using self-contained closed loop guidance. Early V2s leveraged 2 gyroscopes and lateral accelerometer with a simple analog computer to adjust the azimuth for the rocket in flight. Analog computer signals were used to drive 4 external rudders on the tail fins for flight control. Von Braun engineered the surrender of 500 of his top rocket scientists, along with plans and test vehicles, to the Americans. They arrived in Fort Bliss, Texas in 1945 and were subsequently moved to </a:t>
                      </a:r>
                      <a:r>
                        <a:rPr b="0" i="0" lang="en-US" sz="1400" u="none" strike="noStrike">
                          <a:solidFill>
                            <a:schemeClr val="dk1"/>
                          </a:solidFill>
                          <a:latin typeface="Calibri"/>
                          <a:ea typeface="Calibri"/>
                          <a:cs typeface="Calibri"/>
                          <a:sym typeface="Calibri"/>
                        </a:rPr>
                        <a:t>Huntsville, Al</a:t>
                      </a:r>
                      <a:r>
                        <a:rPr b="0" i="0" lang="en-US" sz="1400">
                          <a:solidFill>
                            <a:schemeClr val="dk1"/>
                          </a:solidFill>
                          <a:latin typeface="Calibri"/>
                          <a:ea typeface="Calibri"/>
                          <a:cs typeface="Calibri"/>
                          <a:sym typeface="Calibri"/>
                        </a:rPr>
                        <a:t> in 1950 (aka </a:t>
                      </a:r>
                      <a:r>
                        <a:rPr b="0" i="0" lang="en-US" sz="1400" u="none" strike="noStrike">
                          <a:solidFill>
                            <a:schemeClr val="dk1"/>
                          </a:solidFill>
                          <a:latin typeface="Calibri"/>
                          <a:ea typeface="Calibri"/>
                          <a:cs typeface="Calibri"/>
                          <a:sym typeface="Calibri"/>
                        </a:rPr>
                        <a:t>Redstone arsenal</a:t>
                      </a:r>
                      <a:r>
                        <a:rPr b="0" i="0" lang="en-US" sz="1400">
                          <a:solidFill>
                            <a:schemeClr val="dk1"/>
                          </a:solidFill>
                          <a:latin typeface="Calibri"/>
                          <a:ea typeface="Calibri"/>
                          <a:cs typeface="Calibri"/>
                          <a:sym typeface="Calibri"/>
                        </a:rPr>
                        <a:t>)</a:t>
                      </a:r>
                      <a:endParaRPr sz="1400"/>
                    </a:p>
                  </a:txBody>
                  <a:tcPr marT="45725" marB="45725" marR="91450" marL="91450"/>
                </a:tc>
              </a:tr>
              <a:tr h="2044950">
                <a:tc>
                  <a:txBody>
                    <a:bodyPr/>
                    <a:lstStyle/>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b="1" lang="en-US" sz="1400"/>
                        <a:t>02</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Scharf, D. P., Hadaegh, F. Y., and Ploen, S. R</a:t>
                      </a:r>
                      <a:endParaRPr sz="1400"/>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2003</a:t>
                      </a:r>
                      <a:endParaRPr sz="1400"/>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A Survey of Spacecraft</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Formation Flying Guidance and Control (Part 1): Guidance</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The main challenge related to spacecraft FF missions is the design</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of robust and reliable guidance, navigation, and control (GNC)</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techniques for onboard systems. Thus, the intent of this paper is to</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determine the state of the art of the onboard GNC system in terms of</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hardware/software solutions and achievable performances through a comprehensive survey of past, current, and future FF missions. Many</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past works focused on the review of the research status of GNC techniques.</a:t>
                      </a:r>
                      <a:endParaRPr/>
                    </a:p>
                    <a:p>
                      <a:pPr indent="0" lvl="0" marL="0" marR="0" rtl="0" algn="l">
                        <a:spcBef>
                          <a:spcPts val="0"/>
                        </a:spcBef>
                        <a:spcAft>
                          <a:spcPts val="0"/>
                        </a:spcAft>
                        <a:buNone/>
                      </a:pPr>
                      <a:r>
                        <a:t/>
                      </a:r>
                      <a:endParaRPr sz="1400"/>
                    </a:p>
                  </a:txBody>
                  <a:tcPr marT="45725" marB="45725" marR="91450" marL="91450"/>
                </a:tc>
              </a:tr>
              <a:tr h="1394300">
                <a:tc>
                  <a:txBody>
                    <a:bodyPr/>
                    <a:lstStyle/>
                    <a:p>
                      <a:pPr indent="0" lvl="0" marL="0" marR="0" rtl="0" algn="l">
                        <a:spcBef>
                          <a:spcPts val="0"/>
                        </a:spcBef>
                        <a:spcAft>
                          <a:spcPts val="0"/>
                        </a:spcAft>
                        <a:buNone/>
                      </a:pPr>
                      <a:r>
                        <a:t/>
                      </a:r>
                      <a:endParaRPr sz="1400"/>
                    </a:p>
                    <a:p>
                      <a:pPr indent="0" lvl="0" marL="0" marR="0" rtl="0" algn="l">
                        <a:spcBef>
                          <a:spcPts val="0"/>
                        </a:spcBef>
                        <a:spcAft>
                          <a:spcPts val="0"/>
                        </a:spcAft>
                        <a:buNone/>
                      </a:pPr>
                      <a:r>
                        <a:t/>
                      </a:r>
                      <a:endParaRPr sz="1400"/>
                    </a:p>
                    <a:p>
                      <a:pPr indent="0" lvl="0" marL="0" marR="0" rtl="0" algn="l">
                        <a:spcBef>
                          <a:spcPts val="0"/>
                        </a:spcBef>
                        <a:spcAft>
                          <a:spcPts val="0"/>
                        </a:spcAft>
                        <a:buNone/>
                      </a:pPr>
                      <a:r>
                        <a:rPr b="1" lang="en-US" sz="1400"/>
                        <a:t>03</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Bandyopadhyay, S., Subramanian, G. P., and Foust, R</a:t>
                      </a:r>
                      <a:endParaRPr sz="1400"/>
                    </a:p>
                  </a:txBody>
                  <a:tcPr marT="45725" marB="45725" marR="91450" marL="91450"/>
                </a:tc>
                <a:tc>
                  <a:txBody>
                    <a:bodyPr/>
                    <a:lstStyle/>
                    <a:p>
                      <a:pPr indent="0" lvl="0" marL="0" marR="0" rtl="0" algn="l">
                        <a:spcBef>
                          <a:spcPts val="0"/>
                        </a:spcBef>
                        <a:spcAft>
                          <a:spcPts val="0"/>
                        </a:spcAft>
                        <a:buNone/>
                      </a:pPr>
                      <a:r>
                        <a:rPr lang="en-US" sz="1400"/>
                        <a:t>2015</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A Review of</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Impending Small Satellite Formation Flying Missions</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an analysis of the onboard GNC systems,</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investigating the required/achieved performances, the functional</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architecture, and the onboard hardware, appears to not be available in</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the literature except for a specific class of spacecraft, i.e., the small</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satellites </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aphicFrame>
        <p:nvGraphicFramePr>
          <p:cNvPr id="339" name="Google Shape;339;p5"/>
          <p:cNvGraphicFramePr/>
          <p:nvPr/>
        </p:nvGraphicFramePr>
        <p:xfrm>
          <a:off x="215661" y="173108"/>
          <a:ext cx="3000000" cy="3000000"/>
        </p:xfrm>
        <a:graphic>
          <a:graphicData uri="http://schemas.openxmlformats.org/drawingml/2006/table">
            <a:tbl>
              <a:tblPr bandRow="1" firstRow="1">
                <a:noFill/>
                <a:tableStyleId>{1275CC9C-766B-4276-A32D-24A99708F1A5}</a:tableStyleId>
              </a:tblPr>
              <a:tblGrid>
                <a:gridCol w="770450"/>
                <a:gridCol w="1752250"/>
                <a:gridCol w="600275"/>
                <a:gridCol w="1532050"/>
                <a:gridCol w="7051025"/>
              </a:tblGrid>
              <a:tr h="708675">
                <a:tc>
                  <a:txBody>
                    <a:bodyPr/>
                    <a:lstStyle/>
                    <a:p>
                      <a:pPr indent="0" lvl="0" marL="0" marR="0" rtl="0" algn="ctr">
                        <a:spcBef>
                          <a:spcPts val="0"/>
                        </a:spcBef>
                        <a:spcAft>
                          <a:spcPts val="0"/>
                        </a:spcAft>
                        <a:buNone/>
                      </a:pPr>
                      <a:r>
                        <a:rPr lang="en-US" sz="1400"/>
                        <a:t>S.NO.</a:t>
                      </a:r>
                      <a:endParaRPr/>
                    </a:p>
                  </a:txBody>
                  <a:tcPr marT="45725" marB="45725" marR="91450" marL="91450"/>
                </a:tc>
                <a:tc>
                  <a:txBody>
                    <a:bodyPr/>
                    <a:lstStyle/>
                    <a:p>
                      <a:pPr indent="0" lvl="0" marL="0" marR="0" rtl="0" algn="ctr">
                        <a:spcBef>
                          <a:spcPts val="0"/>
                        </a:spcBef>
                        <a:spcAft>
                          <a:spcPts val="0"/>
                        </a:spcAft>
                        <a:buNone/>
                      </a:pPr>
                      <a:r>
                        <a:rPr lang="en-US" sz="1400"/>
                        <a:t>AUTHOR</a:t>
                      </a:r>
                      <a:endParaRPr/>
                    </a:p>
                  </a:txBody>
                  <a:tcPr marT="45725" marB="45725" marR="91450" marL="91450"/>
                </a:tc>
                <a:tc>
                  <a:txBody>
                    <a:bodyPr/>
                    <a:lstStyle/>
                    <a:p>
                      <a:pPr indent="0" lvl="0" marL="0" marR="0" rtl="0" algn="l">
                        <a:spcBef>
                          <a:spcPts val="0"/>
                        </a:spcBef>
                        <a:spcAft>
                          <a:spcPts val="0"/>
                        </a:spcAft>
                        <a:buNone/>
                      </a:pPr>
                      <a:r>
                        <a:rPr lang="en-US" sz="1400"/>
                        <a:t>YEAR</a:t>
                      </a:r>
                      <a:endParaRPr/>
                    </a:p>
                  </a:txBody>
                  <a:tcPr marT="45725" marB="45725" marR="91450" marL="91450"/>
                </a:tc>
                <a:tc>
                  <a:txBody>
                    <a:bodyPr/>
                    <a:lstStyle/>
                    <a:p>
                      <a:pPr indent="0" lvl="0" marL="0" marR="0" rtl="0" algn="ctr">
                        <a:spcBef>
                          <a:spcPts val="0"/>
                        </a:spcBef>
                        <a:spcAft>
                          <a:spcPts val="0"/>
                        </a:spcAft>
                        <a:buNone/>
                      </a:pPr>
                      <a:r>
                        <a:rPr lang="en-US" sz="1400"/>
                        <a:t>JOURNALS</a:t>
                      </a:r>
                      <a:endParaRPr/>
                    </a:p>
                  </a:txBody>
                  <a:tcPr marT="45725" marB="45725" marR="91450" marL="91450"/>
                </a:tc>
                <a:tc>
                  <a:txBody>
                    <a:bodyPr/>
                    <a:lstStyle/>
                    <a:p>
                      <a:pPr indent="0" lvl="0" marL="0" marR="0" rtl="0" algn="ctr">
                        <a:spcBef>
                          <a:spcPts val="0"/>
                        </a:spcBef>
                        <a:spcAft>
                          <a:spcPts val="0"/>
                        </a:spcAft>
                        <a:buNone/>
                      </a:pPr>
                      <a:r>
                        <a:rPr lang="en-US" sz="1400"/>
                        <a:t>WORK</a:t>
                      </a:r>
                      <a:endParaRPr/>
                    </a:p>
                  </a:txBody>
                  <a:tcPr marT="45725" marB="45725" marR="91450" marL="91450"/>
                </a:tc>
              </a:tr>
              <a:tr h="1742125">
                <a:tc>
                  <a:txBody>
                    <a:bodyPr/>
                    <a:lstStyle/>
                    <a:p>
                      <a:pPr indent="0" lvl="0" marL="0" marR="0" rtl="0" algn="l">
                        <a:spcBef>
                          <a:spcPts val="0"/>
                        </a:spcBef>
                        <a:spcAft>
                          <a:spcPts val="0"/>
                        </a:spcAft>
                        <a:buNone/>
                      </a:pPr>
                      <a:r>
                        <a:rPr lang="en-US" sz="1400"/>
                        <a:t>04</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Llorente, J. S., Agenjo, A., Carrascosa, C., de Negueruela, C.,</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Mestreau-Garreau, A., Cropp, A., and Santovincenzo, A</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rPr lang="en-US" sz="1400"/>
                        <a:t>2013</a:t>
                      </a:r>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PROBA-3:</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Precise Formation Flying Demonstration Mission,”Acta Astronautica</a:t>
                      </a:r>
                      <a:endParaRPr b="0" i="0"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The Canadian Advanced Nanosatellite</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experiment-4 and -5 (CanX-4&amp;5; see Sec. II.C.4) or the Project for</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On-Board Autonomy-3 (PROBA-3) [4], are</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planned to be launched to test technologies for autonomous</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proximity operations. In fact, a completely autonomous system</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guarantees superior performance in terms of control accuracy and</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higher mission flexibility/adaptability, providing a prompt response</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to contingencies. Moreover, onboard autonomy allows performing</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maneuvers far from Earth, overcoming problems due to large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communication delays, and reducing the operations costs</a:t>
                      </a:r>
                      <a:endParaRPr/>
                    </a:p>
                  </a:txBody>
                  <a:tcPr marT="45725" marB="45725" marR="91450" marL="91450"/>
                </a:tc>
              </a:tr>
              <a:tr h="1742125">
                <a:tc>
                  <a:txBody>
                    <a:bodyPr/>
                    <a:lstStyle/>
                    <a:p>
                      <a:pPr indent="0" lvl="0" marL="0" marR="0" rtl="0" algn="l">
                        <a:spcBef>
                          <a:spcPts val="0"/>
                        </a:spcBef>
                        <a:spcAft>
                          <a:spcPts val="0"/>
                        </a:spcAft>
                        <a:buNone/>
                      </a:pPr>
                      <a:r>
                        <a:rPr lang="en-US" sz="1400"/>
                        <a:t>05</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Buchen, E</a:t>
                      </a:r>
                      <a:endParaRPr sz="1400"/>
                    </a:p>
                  </a:txBody>
                  <a:tcPr marT="45725" marB="45725" marR="91450" marL="91450"/>
                </a:tc>
                <a:tc>
                  <a:txBody>
                    <a:bodyPr/>
                    <a:lstStyle/>
                    <a:p>
                      <a:pPr indent="0" lvl="0" marL="0" marR="0" rtl="0" algn="l">
                        <a:spcBef>
                          <a:spcPts val="0"/>
                        </a:spcBef>
                        <a:spcAft>
                          <a:spcPts val="0"/>
                        </a:spcAft>
                        <a:buNone/>
                      </a:pPr>
                      <a:r>
                        <a:rPr lang="en-US" sz="1400"/>
                        <a:t>2014</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SpaceWorks’2014 Nano/Microsatellite Market Assess-</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ment</a:t>
                      </a:r>
                      <a:endParaRPr b="0" i="0" sz="1400">
                        <a:solidFill>
                          <a:schemeClr val="dk1"/>
                        </a:solidFill>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Onboard autonomy allows performing</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maneuvers far from Earth, overcoming problems due to large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communication delays, and reducing the operations costs. This need</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for autonomy presents a new set of challenges in the areas of onboard</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sensing, actuation, and maneuver planning, as well as in mission management and scheduling; monitoring; and fault detection,</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isolation, and recovery (FDIR)</a:t>
                      </a:r>
                      <a:endParaRPr/>
                    </a:p>
                    <a:p>
                      <a:pPr indent="0" lvl="0" marL="0" marR="0" rtl="0" algn="l">
                        <a:spcBef>
                          <a:spcPts val="0"/>
                        </a:spcBef>
                        <a:spcAft>
                          <a:spcPts val="0"/>
                        </a:spcAft>
                        <a:buNone/>
                      </a:pPr>
                      <a:r>
                        <a:t/>
                      </a:r>
                      <a:endParaRPr b="0" i="0" sz="1400">
                        <a:solidFill>
                          <a:schemeClr val="dk1"/>
                        </a:solidFill>
                        <a:latin typeface="Calibri"/>
                        <a:ea typeface="Calibri"/>
                        <a:cs typeface="Calibri"/>
                        <a:sym typeface="Calibri"/>
                      </a:endParaRPr>
                    </a:p>
                  </a:txBody>
                  <a:tcPr marT="45725" marB="45725" marR="91450" marL="91450"/>
                </a:tc>
              </a:tr>
              <a:tr h="2155525">
                <a:tc>
                  <a:txBody>
                    <a:bodyPr/>
                    <a:lstStyle/>
                    <a:p>
                      <a:pPr indent="0" lvl="0" marL="0" marR="0" rtl="0" algn="l">
                        <a:spcBef>
                          <a:spcPts val="0"/>
                        </a:spcBef>
                        <a:spcAft>
                          <a:spcPts val="0"/>
                        </a:spcAft>
                        <a:buNone/>
                      </a:pPr>
                      <a:r>
                        <a:rPr lang="en-US" sz="1400"/>
                        <a:t>06</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Agasid, E., Burton, R., Carlino, R., Defouw, G., Dono Perez, A.,</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Karacahoglu, A. G., Klamm, B., Rademacher, A., Schalkwyck, J.,</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Shimmin, R., Tilles, J., and Weston, S.</a:t>
                      </a:r>
                      <a:endParaRPr/>
                    </a:p>
                  </a:txBody>
                  <a:tcPr marT="45725" marB="45725" marR="91450" marL="91450"/>
                </a:tc>
                <a:tc>
                  <a:txBody>
                    <a:bodyPr/>
                    <a:lstStyle/>
                    <a:p>
                      <a:pPr indent="0" lvl="0" marL="0" marR="0" rtl="0" algn="l">
                        <a:spcBef>
                          <a:spcPts val="0"/>
                        </a:spcBef>
                        <a:spcAft>
                          <a:spcPts val="0"/>
                        </a:spcAft>
                        <a:buNone/>
                      </a:pPr>
                      <a:r>
                        <a:rPr lang="en-US" sz="1400"/>
                        <a:t>2015</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Small Spacecraft Technology</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State of the Art</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The use of small satellites (mass</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lower than 500 kg), especially nano- and microsatellites (see Table 1),</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is growing tremendously in the space field, thanks to the development</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and wide use of the CubeSat standard and all related technology</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equipment [5,6]. As an immediate consequence, small satellites have</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been increasingly proposed to build up distributed space systems for</a:t>
                      </a:r>
                      <a:endParaRPr/>
                    </a:p>
                    <a:p>
                      <a:pPr indent="0" lvl="0" marL="0" marR="0" rtl="0" algn="l">
                        <a:spcBef>
                          <a:spcPts val="0"/>
                        </a:spcBef>
                        <a:spcAft>
                          <a:spcPts val="0"/>
                        </a:spcAft>
                        <a:buNone/>
                      </a:pPr>
                      <a:r>
                        <a:rPr b="0" i="0" lang="en-US" sz="1400">
                          <a:solidFill>
                            <a:schemeClr val="dk1"/>
                          </a:solidFill>
                          <a:latin typeface="Calibri"/>
                          <a:ea typeface="Calibri"/>
                          <a:cs typeface="Calibri"/>
                          <a:sym typeface="Calibri"/>
                        </a:rPr>
                        <a:t>Earth observation and science purposes</a:t>
                      </a:r>
                      <a:endParaRPr/>
                    </a:p>
                    <a:p>
                      <a:pPr indent="0" lvl="0" marL="0" marR="0" rtl="0" algn="l">
                        <a:spcBef>
                          <a:spcPts val="0"/>
                        </a:spcBef>
                        <a:spcAft>
                          <a:spcPts val="0"/>
                        </a:spcAft>
                        <a:buNone/>
                      </a:pPr>
                      <a:r>
                        <a:t/>
                      </a:r>
                      <a:endParaRPr sz="14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PROBLEM STATEMENT</a:t>
            </a:r>
            <a:r>
              <a:rPr lang="en-US">
                <a:latin typeface="Times New Roman"/>
                <a:ea typeface="Times New Roman"/>
                <a:cs typeface="Times New Roman"/>
                <a:sym typeface="Times New Roman"/>
              </a:rPr>
              <a:t>			</a:t>
            </a:r>
            <a:endParaRPr/>
          </a:p>
        </p:txBody>
      </p:sp>
      <p:sp>
        <p:nvSpPr>
          <p:cNvPr id="345" name="Google Shape;345;p6"/>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800"/>
              <a:buChar char="•"/>
            </a:pPr>
            <a:r>
              <a:rPr lang="en-US" sz="2800">
                <a:latin typeface="Times New Roman"/>
                <a:ea typeface="Times New Roman"/>
                <a:cs typeface="Times New Roman"/>
                <a:sym typeface="Times New Roman"/>
              </a:rPr>
              <a:t>Improving the guidance, navigation and control of missile for hitting target accurately and precisely by increasing the stability with avoiding any obstacle in path.</a:t>
            </a:r>
            <a:endParaRPr/>
          </a:p>
          <a:p>
            <a:pPr indent="0" lvl="0" marL="0" rtl="0" algn="l">
              <a:spcBef>
                <a:spcPts val="1000"/>
              </a:spcBef>
              <a:spcAft>
                <a:spcPts val="0"/>
              </a:spcAft>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MATERIALS REQUIRED</a:t>
            </a:r>
            <a:endParaRPr/>
          </a:p>
        </p:txBody>
      </p:sp>
      <p:sp>
        <p:nvSpPr>
          <p:cNvPr id="351" name="Google Shape;351;p7"/>
          <p:cNvSpPr txBox="1"/>
          <p:nvPr>
            <p:ph idx="2" type="body"/>
          </p:nvPr>
        </p:nvSpPr>
        <p:spPr>
          <a:xfrm>
            <a:off x="685800" y="1763395"/>
            <a:ext cx="10911205" cy="4027805"/>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a:t>ARDUINO</a:t>
            </a:r>
            <a:endParaRPr/>
          </a:p>
          <a:p>
            <a:pPr indent="-285750" lvl="0" marL="285750" rtl="0" algn="l">
              <a:spcBef>
                <a:spcPts val="1000"/>
              </a:spcBef>
              <a:spcAft>
                <a:spcPts val="0"/>
              </a:spcAft>
              <a:buSzPts val="1800"/>
              <a:buChar char="•"/>
            </a:pPr>
            <a:r>
              <a:rPr lang="en-US"/>
              <a:t>SERVOMOTOR </a:t>
            </a:r>
            <a:endParaRPr/>
          </a:p>
          <a:p>
            <a:pPr indent="-285750" lvl="0" marL="285750" rtl="0" algn="l">
              <a:spcBef>
                <a:spcPts val="1000"/>
              </a:spcBef>
              <a:spcAft>
                <a:spcPts val="0"/>
              </a:spcAft>
              <a:buSzPts val="1800"/>
              <a:buChar char="•"/>
            </a:pPr>
            <a:r>
              <a:rPr lang="en-US"/>
              <a:t>DIGITAL GYROSCOPE SENSOR</a:t>
            </a:r>
            <a:endParaRPr/>
          </a:p>
          <a:p>
            <a:pPr indent="-285750" lvl="0" marL="285750" rtl="0" algn="l">
              <a:spcBef>
                <a:spcPts val="1000"/>
              </a:spcBef>
              <a:spcAft>
                <a:spcPts val="0"/>
              </a:spcAft>
              <a:buSzPts val="1800"/>
              <a:buChar char="•"/>
            </a:pPr>
            <a:r>
              <a:rPr lang="en-US"/>
              <a:t>BATTERY</a:t>
            </a:r>
            <a:endParaRPr/>
          </a:p>
          <a:p>
            <a:pPr indent="-285750" lvl="0" marL="285750" rtl="0" algn="l">
              <a:spcBef>
                <a:spcPts val="1000"/>
              </a:spcBef>
              <a:spcAft>
                <a:spcPts val="0"/>
              </a:spcAft>
              <a:buSzPts val="1800"/>
              <a:buChar char="•"/>
            </a:pPr>
            <a:r>
              <a:rPr lang="en-US"/>
              <a:t>LAUNCH PAD</a:t>
            </a:r>
            <a:endParaRPr/>
          </a:p>
          <a:p>
            <a:pPr indent="-285750" lvl="0" marL="285750" rtl="0" algn="l">
              <a:spcBef>
                <a:spcPts val="1000"/>
              </a:spcBef>
              <a:spcAft>
                <a:spcPts val="0"/>
              </a:spcAft>
              <a:buSzPts val="1800"/>
              <a:buChar char="•"/>
            </a:pPr>
            <a:r>
              <a:rPr lang="en-US"/>
              <a:t>JUMPER WIRE</a:t>
            </a:r>
            <a:endParaRPr/>
          </a:p>
          <a:p>
            <a:pPr indent="-285750" lvl="0" marL="285750" rtl="0" algn="l">
              <a:spcBef>
                <a:spcPts val="1000"/>
              </a:spcBef>
              <a:spcAft>
                <a:spcPts val="0"/>
              </a:spcAft>
              <a:buSzPts val="1800"/>
              <a:buChar char="•"/>
            </a:pPr>
            <a:r>
              <a:rPr lang="en-US"/>
              <a:t>ROCKET MODEL</a:t>
            </a:r>
            <a:endParaRPr/>
          </a:p>
          <a:p>
            <a:pPr indent="-285750" lvl="0" marL="285750" rtl="0" algn="l">
              <a:spcBef>
                <a:spcPts val="1000"/>
              </a:spcBef>
              <a:spcAft>
                <a:spcPts val="0"/>
              </a:spcAft>
              <a:buSzPts val="1800"/>
              <a:buChar char="•"/>
            </a:pPr>
            <a:r>
              <a:rPr lang="en-US"/>
              <a:t>SOLID ROCKET MOTOR</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a:p>
            <a:pPr indent="-171450" lvl="0" marL="285750" rtl="0" algn="l">
              <a:spcBef>
                <a:spcPts val="10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8"/>
          <p:cNvSpPr txBox="1"/>
          <p:nvPr>
            <p:ph type="title"/>
          </p:nvPr>
        </p:nvSpPr>
        <p:spPr>
          <a:xfrm>
            <a:off x="599537" y="839771"/>
            <a:ext cx="10131425" cy="124918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IDENTIFICATION OF ESSENTIAL CONCEPTS</a:t>
            </a:r>
            <a:endParaRPr b="1">
              <a:latin typeface="Times New Roman"/>
              <a:ea typeface="Times New Roman"/>
              <a:cs typeface="Times New Roman"/>
              <a:sym typeface="Times New Roman"/>
            </a:endParaRPr>
          </a:p>
        </p:txBody>
      </p:sp>
      <p:cxnSp>
        <p:nvCxnSpPr>
          <p:cNvPr id="357" name="Google Shape;357;p8"/>
          <p:cNvCxnSpPr/>
          <p:nvPr/>
        </p:nvCxnSpPr>
        <p:spPr>
          <a:xfrm>
            <a:off x="685801" y="2088951"/>
            <a:ext cx="7755147" cy="0"/>
          </a:xfrm>
          <a:prstGeom prst="straightConnector1">
            <a:avLst/>
          </a:prstGeom>
          <a:noFill/>
          <a:ln cap="rnd" cmpd="sng" w="9525">
            <a:solidFill>
              <a:srgbClr val="FFFF00"/>
            </a:solidFill>
            <a:prstDash val="solid"/>
            <a:round/>
            <a:headEnd len="sm" w="sm" type="none"/>
            <a:tailEnd len="sm" w="sm" type="none"/>
          </a:ln>
        </p:spPr>
      </p:cxnSp>
      <p:sp>
        <p:nvSpPr>
          <p:cNvPr id="358" name="Google Shape;358;p8"/>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457200" lvl="0" marL="457200" marR="0" rtl="0" algn="l">
              <a:spcBef>
                <a:spcPts val="0"/>
              </a:spcBef>
              <a:spcAft>
                <a:spcPts val="0"/>
              </a:spcAft>
              <a:buClr>
                <a:schemeClr val="lt1"/>
              </a:buClr>
              <a:buSzPts val="2400"/>
              <a:buFont typeface="Arial"/>
              <a:buAutoNum type="arabicPeriod"/>
            </a:pPr>
            <a:r>
              <a:rPr b="0" i="0" lang="en-US" sz="2400" u="none" cap="none" strike="noStrike">
                <a:solidFill>
                  <a:schemeClr val="lt1"/>
                </a:solidFill>
                <a:latin typeface="Times New Roman"/>
                <a:ea typeface="Times New Roman"/>
                <a:cs typeface="Times New Roman"/>
                <a:sym typeface="Times New Roman"/>
              </a:rPr>
              <a:t>Advance in MATLAB and Simulink</a:t>
            </a:r>
            <a:endParaRPr/>
          </a:p>
          <a:p>
            <a:pPr indent="-457200" lvl="0" marL="457200" marR="0" rtl="0" algn="l">
              <a:spcBef>
                <a:spcPts val="1000"/>
              </a:spcBef>
              <a:spcAft>
                <a:spcPts val="0"/>
              </a:spcAft>
              <a:buClr>
                <a:schemeClr val="lt1"/>
              </a:buClr>
              <a:buSzPts val="2400"/>
              <a:buFont typeface="Arial"/>
              <a:buAutoNum type="arabicPeriod"/>
            </a:pPr>
            <a:r>
              <a:rPr b="0" i="0" lang="en-US" sz="2400" u="none" cap="none" strike="noStrike">
                <a:solidFill>
                  <a:schemeClr val="lt1"/>
                </a:solidFill>
                <a:latin typeface="Times New Roman"/>
                <a:ea typeface="Times New Roman"/>
                <a:cs typeface="Times New Roman"/>
                <a:sym typeface="Times New Roman"/>
              </a:rPr>
              <a:t>Basic knowledge of FlightGear.</a:t>
            </a:r>
            <a:endParaRPr/>
          </a:p>
          <a:p>
            <a:pPr indent="-457200" lvl="0" marL="457200" marR="0" rtl="0" algn="l">
              <a:spcBef>
                <a:spcPts val="1000"/>
              </a:spcBef>
              <a:spcAft>
                <a:spcPts val="0"/>
              </a:spcAft>
              <a:buClr>
                <a:schemeClr val="lt1"/>
              </a:buClr>
              <a:buSzPts val="2400"/>
              <a:buFont typeface="Arial"/>
              <a:buAutoNum type="arabicPeriod"/>
            </a:pPr>
            <a:r>
              <a:rPr b="0" i="0" lang="en-US" sz="2400" u="none" cap="none" strike="noStrike">
                <a:solidFill>
                  <a:schemeClr val="lt1"/>
                </a:solidFill>
                <a:latin typeface="Times New Roman"/>
                <a:ea typeface="Times New Roman"/>
                <a:cs typeface="Times New Roman"/>
                <a:sym typeface="Times New Roman"/>
              </a:rPr>
              <a:t>Extensive Knowledge of GN&amp;C subject with Rocket Propulsion</a:t>
            </a:r>
            <a:endParaRPr/>
          </a:p>
          <a:p>
            <a:pPr indent="-457200" lvl="0" marL="457200" marR="0" rtl="0" algn="l">
              <a:spcBef>
                <a:spcPts val="1000"/>
              </a:spcBef>
              <a:spcAft>
                <a:spcPts val="0"/>
              </a:spcAft>
              <a:buClr>
                <a:schemeClr val="lt1"/>
              </a:buClr>
              <a:buSzPts val="2400"/>
              <a:buFont typeface="Arial"/>
              <a:buAutoNum type="arabicPeriod"/>
            </a:pPr>
            <a:r>
              <a:rPr b="0" i="0" lang="en-US" sz="2400" u="none" cap="none" strike="noStrike">
                <a:solidFill>
                  <a:schemeClr val="lt1"/>
                </a:solidFill>
                <a:latin typeface="Times New Roman"/>
                <a:ea typeface="Times New Roman"/>
                <a:cs typeface="Times New Roman"/>
                <a:sym typeface="Times New Roman"/>
              </a:rPr>
              <a:t>S/C systems knowledge, trajectory design, control design, sensor technology, navigation strategy and navigation filters design.</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9"/>
          <p:cNvSpPr txBox="1"/>
          <p:nvPr>
            <p:ph type="title"/>
          </p:nvPr>
        </p:nvSpPr>
        <p:spPr>
          <a:xfrm>
            <a:off x="685801" y="609600"/>
            <a:ext cx="10131425" cy="145626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USEFULNESS TO SOCIETY </a:t>
            </a:r>
            <a:endParaRPr/>
          </a:p>
        </p:txBody>
      </p:sp>
      <p:sp>
        <p:nvSpPr>
          <p:cNvPr id="364" name="Google Shape;364;p9"/>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a:latin typeface="Times New Roman"/>
                <a:ea typeface="Times New Roman"/>
                <a:cs typeface="Times New Roman"/>
                <a:sym typeface="Times New Roman"/>
              </a:rPr>
              <a:t>For defence purpose in order to retaliate when there is attack from other nation.</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Since the project is for improving the accuracy for hitting the target which also considers safety and security of the surrounding area.</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This will help increase in export of the new technologies which will help in growth of economy. This project will also head the nation towards being self reliant encouraging 'Make in India'.</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The innovation and development in the field will open new opportunities and encourage the young minds to explore more.</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Having improved technologies will increase influence on the rival countries.</a:t>
            </a:r>
            <a:endParaRPr>
              <a:latin typeface="Times New Roman"/>
              <a:ea typeface="Times New Roman"/>
              <a:cs typeface="Times New Roman"/>
              <a:sym typeface="Times New Roman"/>
            </a:endParaRPr>
          </a:p>
        </p:txBody>
      </p:sp>
      <p:cxnSp>
        <p:nvCxnSpPr>
          <p:cNvPr id="365" name="Google Shape;365;p9"/>
          <p:cNvCxnSpPr/>
          <p:nvPr/>
        </p:nvCxnSpPr>
        <p:spPr>
          <a:xfrm flipH="1" rot="10800000">
            <a:off x="810883" y="2001328"/>
            <a:ext cx="5598543" cy="64539"/>
          </a:xfrm>
          <a:prstGeom prst="straightConnector1">
            <a:avLst/>
          </a:prstGeom>
          <a:noFill/>
          <a:ln cap="rnd" cmpd="sng" w="9525">
            <a:solidFill>
              <a:srgbClr val="FFFF00"/>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2021-01-30T13:21:00Z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1033-10.2.0.7646</vt:lpwstr>
  </property>
</Properties>
</file>