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8" r:id="rId9"/>
    <p:sldId id="262" r:id="rId10"/>
    <p:sldId id="264" r:id="rId11"/>
    <p:sldId id="269" r:id="rId12"/>
    <p:sldId id="266" r:id="rId13"/>
    <p:sldId id="270" r:id="rId14"/>
    <p:sldId id="267"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01"/>
  </p:normalViewPr>
  <p:slideViewPr>
    <p:cSldViewPr snapToGrid="0" snapToObjects="1">
      <p:cViewPr varScale="1">
        <p:scale>
          <a:sx n="86" d="100"/>
          <a:sy n="86" d="100"/>
        </p:scale>
        <p:origin x="53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54:14.342"/>
    </inkml:context>
    <inkml:brush xml:id="br0">
      <inkml:brushProperty name="width" value="0.025" units="cm"/>
      <inkml:brushProperty name="height" value="0.025" units="cm"/>
      <inkml:brushProperty name="color" value="#CC0066"/>
    </inkml:brush>
  </inkml:definitions>
  <inkml:trace contextRef="#ctx0" brushRef="#br0">1 1 24575,'14'0'0,"19"0"0,-8 0 0,16 0 0,-12 0 0,1 0 0,11 0 0,-17 0 0,26 0 0,-25 0 0,16 0 0,-12 0 0,1 0 0,0 0 0,-8 0 0,5 0 0,-13 0 0,13 0 0,-13 0 0,6 0 0,-9 0 0,1 0 0,7 0 0,-5 0 0,5 0 0,-7 0 0,-1 0 0,1 0 0,-1 0 0,0 0 0,9 0 0,-7 0 0,15 0 0,-6 0 0,8 0 0,-9 0 0,7 0 0,-6 0 0,21 0 0,1 0 0,1 0 0,-4 0 0,-11 0 0,0 0 0,0 0 0,10 0 0,-7 0 0,0 0 0,-6 0 0,-5 0 0,8 0 0,0 0 0,-1 0 0,1 0 0,0 0 0,0 0 0,-1 0 0,1 0 0,0 0 0,-8 0 0,5 0 0,-13 0 0,19 0 0,-10 0 0,3 0 0,2 0 0,-6 0 0,7 0 0,1 0 0,-8 0 0,6 0 0,-7 0 0,1 0 0,6 0 0,-7 0 0,1 0 0,6 0 0,-15 0 0,15 0 0,-7 0 0,14 0 0,-12 0 0,10 0 0,-19 0 0,13 0 0,-5 0 0,8 0 0,0 0 0,-1 0 0,1 0 0,0 0 0,0 0 0,-1 0 0,1 0 0,-8 0 0,5 0 0,-5 0 0,8 0 0,-8 0 0,5 0 0,0 0 0,4 0 0,4 0 0,-5 0 0,-1 0 0,1 0 0,0 0 0,0 0 0,-1 0 0,1 0 0,-8 0 0,6 0 0,-15 0 0,15 0 0,-15 0 0,15 0 0,-14 0 0,5 0 0,-7 0 0,-1 0 0,1 0 0,-1 0 0,1 0 0,-1 0 0,9 0 0,-7 0 0,20 0 0,-18 0 0,18 0 0,-20 0 0,15 0 0,-15 0 0,15 0 0,-6 0 0,7 0 0,1 0 0,0 0 0,0 0 0,11 0 0,-9 0 0,9 0 0,-11 0 0,0 0 0,-1 0 0,-7 0 0,6 0 0,-2 0 0,-3 0 0,2 0 0,-14 0 0,1 0 0,-1 0 0,1 0 0,-1 0 0,1 0 0,-1 0 0,1 0 0,-1 0 0,9 0 0,-7 0 0,7 0 0,-9 0 0,1 0 0,-1 0 0,0 0 0,-5 0 0,-2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54:17.072"/>
    </inkml:context>
    <inkml:brush xml:id="br0">
      <inkml:brushProperty name="width" value="0.025" units="cm"/>
      <inkml:brushProperty name="height" value="0.025" units="cm"/>
      <inkml:brushProperty name="color" value="#CC0066"/>
    </inkml:brush>
  </inkml:definitions>
  <inkml:trace contextRef="#ctx0" brushRef="#br0">0 0 24575,'39'0'0,"-9"0"0,36 0 0,-6 0 0,26 0 0,-2 0 0,3 0 0,0 0 0,-15 0 0,-3 0 0,17 0 0,-23 0 0,23 0 0,-31 0 0,-1 0 0,-10 0 0,8 0 0,-20 0 0,20 0 0,-19 0 0,0 0 0,-6 0 0,-13 0 0,14 0 0,-15 5 0,7-3 0,-9 3 0,1-5 0,-2 0 0,1 0 0,-2 0 0,2 0 0,-1 0 0,2 0 0,7 0 0,3 0 0,8 0 0,-1 6 0,1-4 0,-8 5 0,6-7 0,-7 0 0,9 0 0,-8 0 0,5 0 0,-13 0 0,14 0 0,-7 0 0,9 0 0,0 0 0,0 0 0,-1 0 0,1 0 0,0 0 0,-9 0 0,7 0 0,-14 0 0,13 0 0,-13 0 0,6 0 0,-9 0 0,9 0 0,-7 0 0,7 0 0,-9 0 0,1 0 0,-6 0 0,-1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8/30/2020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8/30/2020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8/30/2020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8/30/2020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8/30/2020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8/30/2020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8/30/2020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8/30/2020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8/30/2020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8/30/2020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8/30/2020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8/30/2020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8/30/2020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shivamb/real-or-fake-fake-jobposting-prediction/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50896-5108-D241-BFE4-7623D813DEC1}"/>
              </a:ext>
            </a:extLst>
          </p:cNvPr>
          <p:cNvSpPr>
            <a:spLocks noGrp="1"/>
          </p:cNvSpPr>
          <p:nvPr>
            <p:ph type="ctrTitle"/>
          </p:nvPr>
        </p:nvSpPr>
        <p:spPr/>
        <p:txBody>
          <a:bodyPr/>
          <a:lstStyle/>
          <a:p>
            <a:r>
              <a:rPr lang="en-US" dirty="0"/>
              <a:t>Identifying False Job Postings Using Machine Learning Classification Methods</a:t>
            </a:r>
          </a:p>
        </p:txBody>
      </p:sp>
      <p:sp>
        <p:nvSpPr>
          <p:cNvPr id="3" name="Subtitle 2">
            <a:extLst>
              <a:ext uri="{FF2B5EF4-FFF2-40B4-BE49-F238E27FC236}">
                <a16:creationId xmlns:a16="http://schemas.microsoft.com/office/drawing/2014/main" id="{7623A739-5486-D94C-92E9-37AA6C60A769}"/>
              </a:ext>
            </a:extLst>
          </p:cNvPr>
          <p:cNvSpPr>
            <a:spLocks noGrp="1"/>
          </p:cNvSpPr>
          <p:nvPr>
            <p:ph type="subTitle" idx="1"/>
          </p:nvPr>
        </p:nvSpPr>
        <p:spPr>
          <a:xfrm>
            <a:off x="810001" y="5280847"/>
            <a:ext cx="10572000" cy="1212550"/>
          </a:xfrm>
        </p:spPr>
        <p:txBody>
          <a:bodyPr>
            <a:normAutofit/>
          </a:bodyPr>
          <a:lstStyle/>
          <a:p>
            <a:endParaRPr lang="en-US" dirty="0"/>
          </a:p>
        </p:txBody>
      </p:sp>
    </p:spTree>
    <p:extLst>
      <p:ext uri="{BB962C8B-B14F-4D97-AF65-F5344CB8AC3E}">
        <p14:creationId xmlns:p14="http://schemas.microsoft.com/office/powerpoint/2010/main" val="2934077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DDFE9F7-C936-4F4C-9EF6-679F309036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23">
            <a:extLst>
              <a:ext uri="{FF2B5EF4-FFF2-40B4-BE49-F238E27FC236}">
                <a16:creationId xmlns:a16="http://schemas.microsoft.com/office/drawing/2014/main" id="{83F36C5B-9ECA-4480-ABF2-496C48A49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944" cy="6858000"/>
          </a:xfrm>
          <a:custGeom>
            <a:avLst/>
            <a:gdLst>
              <a:gd name="connsiteX0" fmla="*/ 0 w 7552944"/>
              <a:gd name="connsiteY0" fmla="*/ 0 h 6858000"/>
              <a:gd name="connsiteX1" fmla="*/ 1067477 w 7552944"/>
              <a:gd name="connsiteY1" fmla="*/ 0 h 6858000"/>
              <a:gd name="connsiteX2" fmla="*/ 2201779 w 7552944"/>
              <a:gd name="connsiteY2" fmla="*/ 0 h 6858000"/>
              <a:gd name="connsiteX3" fmla="*/ 7552944 w 7552944"/>
              <a:gd name="connsiteY3" fmla="*/ 0 h 6858000"/>
              <a:gd name="connsiteX4" fmla="*/ 7552944 w 7552944"/>
              <a:gd name="connsiteY4" fmla="*/ 1900238 h 6858000"/>
              <a:gd name="connsiteX5" fmla="*/ 7182528 w 7552944"/>
              <a:gd name="connsiteY5" fmla="*/ 2178050 h 6858000"/>
              <a:gd name="connsiteX6" fmla="*/ 7178294 w 7552944"/>
              <a:gd name="connsiteY6" fmla="*/ 2184400 h 6858000"/>
              <a:gd name="connsiteX7" fmla="*/ 7171944 w 7552944"/>
              <a:gd name="connsiteY7" fmla="*/ 2193925 h 6858000"/>
              <a:gd name="connsiteX8" fmla="*/ 7165594 w 7552944"/>
              <a:gd name="connsiteY8" fmla="*/ 2201863 h 6858000"/>
              <a:gd name="connsiteX9" fmla="*/ 7165594 w 7552944"/>
              <a:gd name="connsiteY9" fmla="*/ 2211388 h 6858000"/>
              <a:gd name="connsiteX10" fmla="*/ 7165594 w 7552944"/>
              <a:gd name="connsiteY10" fmla="*/ 2220913 h 6858000"/>
              <a:gd name="connsiteX11" fmla="*/ 7171944 w 7552944"/>
              <a:gd name="connsiteY11" fmla="*/ 2228850 h 6858000"/>
              <a:gd name="connsiteX12" fmla="*/ 7178294 w 7552944"/>
              <a:gd name="connsiteY12" fmla="*/ 2238375 h 6858000"/>
              <a:gd name="connsiteX13" fmla="*/ 7182528 w 7552944"/>
              <a:gd name="connsiteY13" fmla="*/ 2244725 h 6858000"/>
              <a:gd name="connsiteX14" fmla="*/ 7552944 w 7552944"/>
              <a:gd name="connsiteY14" fmla="*/ 2522538 h 6858000"/>
              <a:gd name="connsiteX15" fmla="*/ 7552944 w 7552944"/>
              <a:gd name="connsiteY15" fmla="*/ 6858000 h 6858000"/>
              <a:gd name="connsiteX16" fmla="*/ 2201779 w 7552944"/>
              <a:gd name="connsiteY16" fmla="*/ 6858000 h 6858000"/>
              <a:gd name="connsiteX17" fmla="*/ 1067477 w 7552944"/>
              <a:gd name="connsiteY17" fmla="*/ 6858000 h 6858000"/>
              <a:gd name="connsiteX18" fmla="*/ 0 w 7552944"/>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552944" h="6858000">
                <a:moveTo>
                  <a:pt x="0" y="0"/>
                </a:moveTo>
                <a:lnTo>
                  <a:pt x="1067477" y="0"/>
                </a:lnTo>
                <a:lnTo>
                  <a:pt x="2201779" y="0"/>
                </a:lnTo>
                <a:lnTo>
                  <a:pt x="7552944" y="0"/>
                </a:lnTo>
                <a:lnTo>
                  <a:pt x="7552944" y="1900238"/>
                </a:lnTo>
                <a:lnTo>
                  <a:pt x="7182528" y="2178050"/>
                </a:lnTo>
                <a:lnTo>
                  <a:pt x="7178294" y="2184400"/>
                </a:lnTo>
                <a:lnTo>
                  <a:pt x="7171944" y="2193925"/>
                </a:lnTo>
                <a:lnTo>
                  <a:pt x="7165594" y="2201863"/>
                </a:lnTo>
                <a:lnTo>
                  <a:pt x="7165594" y="2211388"/>
                </a:lnTo>
                <a:lnTo>
                  <a:pt x="7165594" y="2220913"/>
                </a:lnTo>
                <a:lnTo>
                  <a:pt x="7171944" y="2228850"/>
                </a:lnTo>
                <a:lnTo>
                  <a:pt x="7178294" y="2238375"/>
                </a:lnTo>
                <a:lnTo>
                  <a:pt x="7182528" y="2244725"/>
                </a:lnTo>
                <a:lnTo>
                  <a:pt x="7552944" y="2522538"/>
                </a:lnTo>
                <a:lnTo>
                  <a:pt x="7552944" y="6858000"/>
                </a:lnTo>
                <a:lnTo>
                  <a:pt x="2201779" y="6858000"/>
                </a:lnTo>
                <a:lnTo>
                  <a:pt x="106747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6A72B5-F21A-1D42-A394-865A2E399223}"/>
              </a:ext>
            </a:extLst>
          </p:cNvPr>
          <p:cNvSpPr>
            <a:spLocks noGrp="1"/>
          </p:cNvSpPr>
          <p:nvPr>
            <p:ph type="title"/>
          </p:nvPr>
        </p:nvSpPr>
        <p:spPr>
          <a:xfrm>
            <a:off x="810000" y="447188"/>
            <a:ext cx="6097955" cy="1559412"/>
          </a:xfrm>
          <a:effectLst/>
        </p:spPr>
        <p:txBody>
          <a:bodyPr>
            <a:normAutofit/>
          </a:bodyPr>
          <a:lstStyle/>
          <a:p>
            <a:r>
              <a:rPr lang="en-US">
                <a:solidFill>
                  <a:schemeClr val="tx1"/>
                </a:solidFill>
              </a:rPr>
              <a:t>Random Forest Classifier</a:t>
            </a:r>
          </a:p>
        </p:txBody>
      </p:sp>
      <p:sp>
        <p:nvSpPr>
          <p:cNvPr id="3" name="Content Placeholder 2">
            <a:extLst>
              <a:ext uri="{FF2B5EF4-FFF2-40B4-BE49-F238E27FC236}">
                <a16:creationId xmlns:a16="http://schemas.microsoft.com/office/drawing/2014/main" id="{D1AA3002-BCAB-A54F-9293-E357B206C61E}"/>
              </a:ext>
            </a:extLst>
          </p:cNvPr>
          <p:cNvSpPr>
            <a:spLocks noGrp="1"/>
          </p:cNvSpPr>
          <p:nvPr>
            <p:ph idx="1"/>
          </p:nvPr>
        </p:nvSpPr>
        <p:spPr>
          <a:xfrm>
            <a:off x="818712" y="2413000"/>
            <a:ext cx="6075179" cy="3494064"/>
          </a:xfrm>
          <a:effectLst/>
        </p:spPr>
        <p:txBody>
          <a:bodyPr>
            <a:normAutofit/>
          </a:bodyPr>
          <a:lstStyle/>
          <a:p>
            <a:r>
              <a:rPr lang="en-US" dirty="0"/>
              <a:t>The Random Forest model achieved a weighted avg accuracy score of 98%</a:t>
            </a:r>
          </a:p>
          <a:p>
            <a:r>
              <a:rPr lang="en-US" dirty="0"/>
              <a:t>When compared to an unskilled model (that always picks 0) the RFC Classifier has area under curve as 0.962.</a:t>
            </a:r>
          </a:p>
          <a:p>
            <a:r>
              <a:rPr lang="en-US" dirty="0"/>
              <a:t>The most important feature to inform this model was ‘has_company_logo’.</a:t>
            </a:r>
          </a:p>
          <a:p>
            <a:r>
              <a:rPr lang="en-US" dirty="0"/>
              <a:t>Using a combination of ShuffleSplit and KFold Cross validation with below params achieved similar accuracy +- 1%: </a:t>
            </a:r>
          </a:p>
        </p:txBody>
      </p:sp>
      <p:sp>
        <p:nvSpPr>
          <p:cNvPr id="19" name="Rounded Rectangle 14">
            <a:extLst>
              <a:ext uri="{FF2B5EF4-FFF2-40B4-BE49-F238E27FC236}">
                <a16:creationId xmlns:a16="http://schemas.microsoft.com/office/drawing/2014/main" id="{AEAC84A3-6238-4BAD-92EF-D7746EE4A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4806" y="639097"/>
            <a:ext cx="3363730" cy="5582150"/>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850F667-DD6F-9A40-AE1E-20DBC193937F}"/>
              </a:ext>
            </a:extLst>
          </p:cNvPr>
          <p:cNvPicPr>
            <a:picLocks noChangeAspect="1"/>
          </p:cNvPicPr>
          <p:nvPr/>
        </p:nvPicPr>
        <p:blipFill>
          <a:blip r:embed="rId2"/>
          <a:stretch>
            <a:fillRect/>
          </a:stretch>
        </p:blipFill>
        <p:spPr>
          <a:xfrm>
            <a:off x="1234973" y="5931363"/>
            <a:ext cx="4861027" cy="583323"/>
          </a:xfrm>
          <a:prstGeom prst="rect">
            <a:avLst/>
          </a:prstGeom>
        </p:spPr>
      </p:pic>
      <p:pic>
        <p:nvPicPr>
          <p:cNvPr id="5" name="Picture 4">
            <a:extLst>
              <a:ext uri="{FF2B5EF4-FFF2-40B4-BE49-F238E27FC236}">
                <a16:creationId xmlns:a16="http://schemas.microsoft.com/office/drawing/2014/main" id="{BA689303-1C8D-9542-B992-27E9496DDF55}"/>
              </a:ext>
            </a:extLst>
          </p:cNvPr>
          <p:cNvPicPr>
            <a:picLocks noChangeAspect="1"/>
          </p:cNvPicPr>
          <p:nvPr/>
        </p:nvPicPr>
        <p:blipFill>
          <a:blip r:embed="rId3"/>
          <a:stretch>
            <a:fillRect/>
          </a:stretch>
        </p:blipFill>
        <p:spPr>
          <a:xfrm>
            <a:off x="8375587" y="2910680"/>
            <a:ext cx="3172949" cy="2451103"/>
          </a:xfrm>
          <a:prstGeom prst="rect">
            <a:avLst/>
          </a:prstGeom>
        </p:spPr>
      </p:pic>
      <p:pic>
        <p:nvPicPr>
          <p:cNvPr id="4" name="Picture 3">
            <a:extLst>
              <a:ext uri="{FF2B5EF4-FFF2-40B4-BE49-F238E27FC236}">
                <a16:creationId xmlns:a16="http://schemas.microsoft.com/office/drawing/2014/main" id="{E3081E1A-3DBE-FE48-B52E-7109F670BD1E}"/>
              </a:ext>
            </a:extLst>
          </p:cNvPr>
          <p:cNvPicPr>
            <a:picLocks noChangeAspect="1"/>
          </p:cNvPicPr>
          <p:nvPr/>
        </p:nvPicPr>
        <p:blipFill>
          <a:blip r:embed="rId4"/>
          <a:stretch>
            <a:fillRect/>
          </a:stretch>
        </p:blipFill>
        <p:spPr>
          <a:xfrm>
            <a:off x="8280196" y="1421200"/>
            <a:ext cx="3172950" cy="975681"/>
          </a:xfrm>
          <a:prstGeom prst="rect">
            <a:avLst/>
          </a:prstGeom>
        </p:spPr>
      </p:pic>
    </p:spTree>
    <p:extLst>
      <p:ext uri="{BB962C8B-B14F-4D97-AF65-F5344CB8AC3E}">
        <p14:creationId xmlns:p14="http://schemas.microsoft.com/office/powerpoint/2010/main" val="2300468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7E4CA8E-5CC0-4B96-8E67-040FB5673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9">
            <a:extLst>
              <a:ext uri="{FF2B5EF4-FFF2-40B4-BE49-F238E27FC236}">
                <a16:creationId xmlns:a16="http://schemas.microsoft.com/office/drawing/2014/main" id="{E9E16A42-F4F8-425E-9DA6-3237A0CBD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6A72B5-F21A-1D42-A394-865A2E399223}"/>
              </a:ext>
            </a:extLst>
          </p:cNvPr>
          <p:cNvSpPr>
            <a:spLocks noGrp="1"/>
          </p:cNvSpPr>
          <p:nvPr>
            <p:ph type="title"/>
          </p:nvPr>
        </p:nvSpPr>
        <p:spPr>
          <a:xfrm>
            <a:off x="810000" y="447188"/>
            <a:ext cx="5039035" cy="1559412"/>
          </a:xfrm>
        </p:spPr>
        <p:txBody>
          <a:bodyPr>
            <a:normAutofit/>
          </a:bodyPr>
          <a:lstStyle/>
          <a:p>
            <a:r>
              <a:rPr lang="en-US" dirty="0"/>
              <a:t>Ada Boosting Classifier</a:t>
            </a:r>
          </a:p>
        </p:txBody>
      </p:sp>
      <p:sp>
        <p:nvSpPr>
          <p:cNvPr id="3" name="Content Placeholder 2">
            <a:extLst>
              <a:ext uri="{FF2B5EF4-FFF2-40B4-BE49-F238E27FC236}">
                <a16:creationId xmlns:a16="http://schemas.microsoft.com/office/drawing/2014/main" id="{D1AA3002-BCAB-A54F-9293-E357B206C61E}"/>
              </a:ext>
            </a:extLst>
          </p:cNvPr>
          <p:cNvSpPr>
            <a:spLocks noGrp="1"/>
          </p:cNvSpPr>
          <p:nvPr>
            <p:ph idx="1"/>
          </p:nvPr>
        </p:nvSpPr>
        <p:spPr>
          <a:xfrm>
            <a:off x="818712" y="2713240"/>
            <a:ext cx="5016259" cy="3331960"/>
          </a:xfrm>
        </p:spPr>
        <p:txBody>
          <a:bodyPr>
            <a:normAutofit fontScale="92500" lnSpcReduction="20000"/>
          </a:bodyPr>
          <a:lstStyle/>
          <a:p>
            <a:r>
              <a:rPr lang="en-US" dirty="0"/>
              <a:t>The Ada Boosting Classifier achieved a weighted avg accuracy score of 96.56%.</a:t>
            </a:r>
          </a:p>
          <a:p>
            <a:r>
              <a:rPr lang="en-US" dirty="0"/>
              <a:t>When compared to an unskilled model (that always picks 0) the Ada Classifier has area under curve as 0.930.</a:t>
            </a:r>
          </a:p>
          <a:p>
            <a:r>
              <a:rPr lang="en-US" dirty="0"/>
              <a:t>Like RFC, the feature with the most relative importance was ‘has_company_logo’ however the feature ‘employment_type_Fulltime’ also had weighted importance in this model.</a:t>
            </a:r>
          </a:p>
          <a:p>
            <a:r>
              <a:rPr lang="en-US" dirty="0"/>
              <a:t>Like RFC, num_classifiers parameter was set at 100.</a:t>
            </a:r>
          </a:p>
          <a:p>
            <a:endParaRPr lang="en-US" dirty="0"/>
          </a:p>
          <a:p>
            <a:endParaRPr lang="en-US" dirty="0"/>
          </a:p>
          <a:p>
            <a:endParaRPr lang="en-US" dirty="0"/>
          </a:p>
        </p:txBody>
      </p:sp>
      <p:sp>
        <p:nvSpPr>
          <p:cNvPr id="19" name="Rounded Rectangle 17">
            <a:extLst>
              <a:ext uri="{FF2B5EF4-FFF2-40B4-BE49-F238E27FC236}">
                <a16:creationId xmlns:a16="http://schemas.microsoft.com/office/drawing/2014/main" id="{15285B77-8322-4381-BE3F-F6FE0271B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9F348F7-59F7-C341-B6F1-86F1A5BF9CA8}"/>
              </a:ext>
            </a:extLst>
          </p:cNvPr>
          <p:cNvPicPr>
            <a:picLocks noChangeAspect="1"/>
          </p:cNvPicPr>
          <p:nvPr/>
        </p:nvPicPr>
        <p:blipFill>
          <a:blip r:embed="rId2"/>
          <a:stretch>
            <a:fillRect/>
          </a:stretch>
        </p:blipFill>
        <p:spPr>
          <a:xfrm>
            <a:off x="7449580" y="1224285"/>
            <a:ext cx="3778306" cy="1188715"/>
          </a:xfrm>
          <a:prstGeom prst="rect">
            <a:avLst/>
          </a:prstGeom>
        </p:spPr>
      </p:pic>
      <p:pic>
        <p:nvPicPr>
          <p:cNvPr id="5" name="Picture 4">
            <a:extLst>
              <a:ext uri="{FF2B5EF4-FFF2-40B4-BE49-F238E27FC236}">
                <a16:creationId xmlns:a16="http://schemas.microsoft.com/office/drawing/2014/main" id="{E8FAEBA9-27B7-3D48-8B79-EAD7069BA6E3}"/>
              </a:ext>
            </a:extLst>
          </p:cNvPr>
          <p:cNvPicPr>
            <a:picLocks noChangeAspect="1"/>
          </p:cNvPicPr>
          <p:nvPr/>
        </p:nvPicPr>
        <p:blipFill>
          <a:blip r:embed="rId3"/>
          <a:stretch>
            <a:fillRect/>
          </a:stretch>
        </p:blipFill>
        <p:spPr>
          <a:xfrm>
            <a:off x="7448056" y="2713240"/>
            <a:ext cx="3778306" cy="2890404"/>
          </a:xfrm>
          <a:prstGeom prst="rect">
            <a:avLst/>
          </a:prstGeom>
        </p:spPr>
      </p:pic>
    </p:spTree>
    <p:extLst>
      <p:ext uri="{BB962C8B-B14F-4D97-AF65-F5344CB8AC3E}">
        <p14:creationId xmlns:p14="http://schemas.microsoft.com/office/powerpoint/2010/main" val="9356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4">
            <a:extLst>
              <a:ext uri="{FF2B5EF4-FFF2-40B4-BE49-F238E27FC236}">
                <a16:creationId xmlns:a16="http://schemas.microsoft.com/office/drawing/2014/main" id="{27E4CA8E-5CC0-4B96-8E67-040FB5673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9">
            <a:extLst>
              <a:ext uri="{FF2B5EF4-FFF2-40B4-BE49-F238E27FC236}">
                <a16:creationId xmlns:a16="http://schemas.microsoft.com/office/drawing/2014/main" id="{E9E16A42-F4F8-425E-9DA6-3237A0CBD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6A72B5-F21A-1D42-A394-865A2E399223}"/>
              </a:ext>
            </a:extLst>
          </p:cNvPr>
          <p:cNvSpPr>
            <a:spLocks noGrp="1"/>
          </p:cNvSpPr>
          <p:nvPr>
            <p:ph type="title"/>
          </p:nvPr>
        </p:nvSpPr>
        <p:spPr>
          <a:xfrm>
            <a:off x="810000" y="447188"/>
            <a:ext cx="5039035" cy="1559412"/>
          </a:xfrm>
        </p:spPr>
        <p:txBody>
          <a:bodyPr>
            <a:normAutofit/>
          </a:bodyPr>
          <a:lstStyle/>
          <a:p>
            <a:r>
              <a:rPr lang="en-US"/>
              <a:t>K Nearest Neighbors Classifier</a:t>
            </a:r>
            <a:endParaRPr lang="en-US" dirty="0"/>
          </a:p>
        </p:txBody>
      </p:sp>
      <p:sp>
        <p:nvSpPr>
          <p:cNvPr id="3" name="Content Placeholder 2">
            <a:extLst>
              <a:ext uri="{FF2B5EF4-FFF2-40B4-BE49-F238E27FC236}">
                <a16:creationId xmlns:a16="http://schemas.microsoft.com/office/drawing/2014/main" id="{D1AA3002-BCAB-A54F-9293-E357B206C61E}"/>
              </a:ext>
            </a:extLst>
          </p:cNvPr>
          <p:cNvSpPr>
            <a:spLocks noGrp="1"/>
          </p:cNvSpPr>
          <p:nvPr>
            <p:ph idx="1"/>
          </p:nvPr>
        </p:nvSpPr>
        <p:spPr>
          <a:xfrm>
            <a:off x="818712" y="2413000"/>
            <a:ext cx="5016259" cy="3632200"/>
          </a:xfrm>
        </p:spPr>
        <p:txBody>
          <a:bodyPr>
            <a:normAutofit/>
          </a:bodyPr>
          <a:lstStyle/>
          <a:p>
            <a:pPr>
              <a:lnSpc>
                <a:spcPct val="90000"/>
              </a:lnSpc>
            </a:pPr>
            <a:r>
              <a:rPr lang="en-US" sz="1500"/>
              <a:t>The K Nearest Neighbors Classifier achieved a weighted avg accuracy score of 98%.</a:t>
            </a:r>
          </a:p>
          <a:p>
            <a:pPr>
              <a:lnSpc>
                <a:spcPct val="90000"/>
              </a:lnSpc>
            </a:pPr>
            <a:r>
              <a:rPr lang="en-US" sz="1500"/>
              <a:t>When compared to an unskilled model (that always picks 0) the KNN Classifier has an AUC of 0.921 compared to the unskilled model at 0.50</a:t>
            </a:r>
          </a:p>
          <a:p>
            <a:pPr>
              <a:lnSpc>
                <a:spcPct val="90000"/>
              </a:lnSpc>
            </a:pPr>
            <a:r>
              <a:rPr lang="en-US" sz="1500"/>
              <a:t>Unlike RFC KNN does not have a built-in way to identify the relative feature importance.</a:t>
            </a:r>
          </a:p>
          <a:p>
            <a:pPr>
              <a:lnSpc>
                <a:spcPct val="90000"/>
              </a:lnSpc>
            </a:pPr>
            <a:r>
              <a:rPr lang="en-US" sz="1500"/>
              <a:t>For my model, I set the value of K = 5, which was a good tradeoff of accuracy to execution time. As the K reduces, the predictions become less stable, but as K increases the execution time becomes extremely slow.</a:t>
            </a:r>
          </a:p>
          <a:p>
            <a:pPr>
              <a:lnSpc>
                <a:spcPct val="90000"/>
              </a:lnSpc>
            </a:pPr>
            <a:endParaRPr lang="en-US" sz="1500"/>
          </a:p>
        </p:txBody>
      </p:sp>
      <p:sp>
        <p:nvSpPr>
          <p:cNvPr id="19" name="Rounded Rectangle 17">
            <a:extLst>
              <a:ext uri="{FF2B5EF4-FFF2-40B4-BE49-F238E27FC236}">
                <a16:creationId xmlns:a16="http://schemas.microsoft.com/office/drawing/2014/main" id="{15285B77-8322-4381-BE3F-F6FE0271B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D513C5E7-2860-EA46-B85D-1B5C93155907}"/>
              </a:ext>
            </a:extLst>
          </p:cNvPr>
          <p:cNvPicPr>
            <a:picLocks noChangeAspect="1"/>
          </p:cNvPicPr>
          <p:nvPr/>
        </p:nvPicPr>
        <p:blipFill>
          <a:blip r:embed="rId2"/>
          <a:stretch>
            <a:fillRect/>
          </a:stretch>
        </p:blipFill>
        <p:spPr>
          <a:xfrm>
            <a:off x="7449581" y="1226894"/>
            <a:ext cx="3778306" cy="1322407"/>
          </a:xfrm>
          <a:prstGeom prst="rect">
            <a:avLst/>
          </a:prstGeom>
        </p:spPr>
      </p:pic>
      <p:pic>
        <p:nvPicPr>
          <p:cNvPr id="9" name="Picture 8">
            <a:extLst>
              <a:ext uri="{FF2B5EF4-FFF2-40B4-BE49-F238E27FC236}">
                <a16:creationId xmlns:a16="http://schemas.microsoft.com/office/drawing/2014/main" id="{0DDE8610-1924-C34E-A4E9-0F1E6B18DC44}"/>
              </a:ext>
            </a:extLst>
          </p:cNvPr>
          <p:cNvPicPr>
            <a:picLocks noChangeAspect="1"/>
          </p:cNvPicPr>
          <p:nvPr/>
        </p:nvPicPr>
        <p:blipFill>
          <a:blip r:embed="rId3"/>
          <a:stretch>
            <a:fillRect/>
          </a:stretch>
        </p:blipFill>
        <p:spPr>
          <a:xfrm>
            <a:off x="7448056" y="2906004"/>
            <a:ext cx="3778306" cy="2805392"/>
          </a:xfrm>
          <a:prstGeom prst="rect">
            <a:avLst/>
          </a:prstGeom>
        </p:spPr>
      </p:pic>
    </p:spTree>
    <p:extLst>
      <p:ext uri="{BB962C8B-B14F-4D97-AF65-F5344CB8AC3E}">
        <p14:creationId xmlns:p14="http://schemas.microsoft.com/office/powerpoint/2010/main" val="2456854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7E4CA8E-5CC0-4B96-8E67-040FB5673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9">
            <a:extLst>
              <a:ext uri="{FF2B5EF4-FFF2-40B4-BE49-F238E27FC236}">
                <a16:creationId xmlns:a16="http://schemas.microsoft.com/office/drawing/2014/main" id="{E9E16A42-F4F8-425E-9DA6-3237A0CBD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6A72B5-F21A-1D42-A394-865A2E399223}"/>
              </a:ext>
            </a:extLst>
          </p:cNvPr>
          <p:cNvSpPr>
            <a:spLocks noGrp="1"/>
          </p:cNvSpPr>
          <p:nvPr>
            <p:ph type="title"/>
          </p:nvPr>
        </p:nvSpPr>
        <p:spPr>
          <a:xfrm>
            <a:off x="810000" y="447188"/>
            <a:ext cx="5039035" cy="1559412"/>
          </a:xfrm>
        </p:spPr>
        <p:txBody>
          <a:bodyPr>
            <a:normAutofit/>
          </a:bodyPr>
          <a:lstStyle/>
          <a:p>
            <a:r>
              <a:rPr lang="en-US" dirty="0"/>
              <a:t>Gaussian Naive Bayes Classifier</a:t>
            </a:r>
          </a:p>
        </p:txBody>
      </p:sp>
      <p:sp>
        <p:nvSpPr>
          <p:cNvPr id="3" name="Content Placeholder 2">
            <a:extLst>
              <a:ext uri="{FF2B5EF4-FFF2-40B4-BE49-F238E27FC236}">
                <a16:creationId xmlns:a16="http://schemas.microsoft.com/office/drawing/2014/main" id="{D1AA3002-BCAB-A54F-9293-E357B206C61E}"/>
              </a:ext>
            </a:extLst>
          </p:cNvPr>
          <p:cNvSpPr>
            <a:spLocks noGrp="1"/>
          </p:cNvSpPr>
          <p:nvPr>
            <p:ph idx="1"/>
          </p:nvPr>
        </p:nvSpPr>
        <p:spPr>
          <a:xfrm>
            <a:off x="818712" y="2413000"/>
            <a:ext cx="5016259" cy="3632200"/>
          </a:xfrm>
        </p:spPr>
        <p:txBody>
          <a:bodyPr>
            <a:normAutofit/>
          </a:bodyPr>
          <a:lstStyle/>
          <a:p>
            <a:pPr>
              <a:lnSpc>
                <a:spcPct val="90000"/>
              </a:lnSpc>
            </a:pPr>
            <a:r>
              <a:rPr lang="en-US"/>
              <a:t>The Gaussian Naïve Bayes Classifier achieved a weighted avg accuracy score of 81%.</a:t>
            </a:r>
          </a:p>
          <a:p>
            <a:pPr>
              <a:lnSpc>
                <a:spcPct val="90000"/>
              </a:lnSpc>
            </a:pPr>
            <a:r>
              <a:rPr lang="en-US"/>
              <a:t>This model achieves a lower AUC of 0.831 (relative to the other ML classifiers) when compared to the 0 Classifier model AUC of 0.50.</a:t>
            </a:r>
          </a:p>
          <a:p>
            <a:pPr>
              <a:lnSpc>
                <a:spcPct val="90000"/>
              </a:lnSpc>
            </a:pPr>
            <a:r>
              <a:rPr lang="en-US"/>
              <a:t>Gaussian NB may not be performing well on this data set due to the categorical conversion which may have interfered with any normal distributions in the data.</a:t>
            </a:r>
          </a:p>
          <a:p>
            <a:pPr>
              <a:lnSpc>
                <a:spcPct val="90000"/>
              </a:lnSpc>
            </a:pPr>
            <a:endParaRPr lang="en-US"/>
          </a:p>
          <a:p>
            <a:pPr>
              <a:lnSpc>
                <a:spcPct val="90000"/>
              </a:lnSpc>
            </a:pPr>
            <a:endParaRPr lang="en-US"/>
          </a:p>
        </p:txBody>
      </p:sp>
      <p:sp>
        <p:nvSpPr>
          <p:cNvPr id="19" name="Rounded Rectangle 17">
            <a:extLst>
              <a:ext uri="{FF2B5EF4-FFF2-40B4-BE49-F238E27FC236}">
                <a16:creationId xmlns:a16="http://schemas.microsoft.com/office/drawing/2014/main" id="{15285B77-8322-4381-BE3F-F6FE0271B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CF7411C-53B0-F542-B739-B1768FEA2A4F}"/>
              </a:ext>
            </a:extLst>
          </p:cNvPr>
          <p:cNvPicPr>
            <a:picLocks noChangeAspect="1"/>
          </p:cNvPicPr>
          <p:nvPr/>
        </p:nvPicPr>
        <p:blipFill>
          <a:blip r:embed="rId2"/>
          <a:stretch>
            <a:fillRect/>
          </a:stretch>
        </p:blipFill>
        <p:spPr>
          <a:xfrm>
            <a:off x="7448056" y="1416240"/>
            <a:ext cx="3778306" cy="1180720"/>
          </a:xfrm>
          <a:prstGeom prst="rect">
            <a:avLst/>
          </a:prstGeom>
        </p:spPr>
      </p:pic>
      <p:pic>
        <p:nvPicPr>
          <p:cNvPr id="6" name="Picture 5">
            <a:extLst>
              <a:ext uri="{FF2B5EF4-FFF2-40B4-BE49-F238E27FC236}">
                <a16:creationId xmlns:a16="http://schemas.microsoft.com/office/drawing/2014/main" id="{E176C37A-B4FA-D847-BBF5-FE34516AA761}"/>
              </a:ext>
            </a:extLst>
          </p:cNvPr>
          <p:cNvPicPr>
            <a:picLocks noChangeAspect="1"/>
          </p:cNvPicPr>
          <p:nvPr/>
        </p:nvPicPr>
        <p:blipFill>
          <a:blip r:embed="rId3"/>
          <a:stretch>
            <a:fillRect/>
          </a:stretch>
        </p:blipFill>
        <p:spPr>
          <a:xfrm>
            <a:off x="7448056" y="2841465"/>
            <a:ext cx="3651643" cy="2839152"/>
          </a:xfrm>
          <a:prstGeom prst="rect">
            <a:avLst/>
          </a:prstGeom>
        </p:spPr>
      </p:pic>
    </p:spTree>
    <p:extLst>
      <p:ext uri="{BB962C8B-B14F-4D97-AF65-F5344CB8AC3E}">
        <p14:creationId xmlns:p14="http://schemas.microsoft.com/office/powerpoint/2010/main" val="604912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9607A7-C194-45C1-9EA4-D513E02DC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CBFF659F-D040-4A67-B951-3D6D61BB1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0000"/>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D73A463-232B-FB4A-A6E5-6240F8CCC840}"/>
              </a:ext>
            </a:extLst>
          </p:cNvPr>
          <p:cNvSpPr>
            <a:spLocks noGrp="1"/>
          </p:cNvSpPr>
          <p:nvPr>
            <p:ph type="title"/>
          </p:nvPr>
        </p:nvSpPr>
        <p:spPr>
          <a:xfrm>
            <a:off x="810000" y="447188"/>
            <a:ext cx="10571998" cy="970450"/>
          </a:xfrm>
          <a:effectLst/>
        </p:spPr>
        <p:txBody>
          <a:bodyPr>
            <a:normAutofit/>
          </a:bodyPr>
          <a:lstStyle/>
          <a:p>
            <a:r>
              <a:rPr lang="en-US" dirty="0"/>
              <a:t>Comparing Classifier Prediction Accuracy</a:t>
            </a:r>
          </a:p>
        </p:txBody>
      </p:sp>
      <p:graphicFrame>
        <p:nvGraphicFramePr>
          <p:cNvPr id="4" name="Content Placeholder 3">
            <a:extLst>
              <a:ext uri="{FF2B5EF4-FFF2-40B4-BE49-F238E27FC236}">
                <a16:creationId xmlns:a16="http://schemas.microsoft.com/office/drawing/2014/main" id="{0E49BF10-9221-174E-AAD3-05040D11DE4B}"/>
              </a:ext>
            </a:extLst>
          </p:cNvPr>
          <p:cNvGraphicFramePr>
            <a:graphicFrameLocks noGrp="1"/>
          </p:cNvGraphicFramePr>
          <p:nvPr>
            <p:ph idx="1"/>
            <p:extLst>
              <p:ext uri="{D42A27DB-BD31-4B8C-83A1-F6EECF244321}">
                <p14:modId xmlns:p14="http://schemas.microsoft.com/office/powerpoint/2010/main" val="1787960074"/>
              </p:ext>
            </p:extLst>
          </p:nvPr>
        </p:nvGraphicFramePr>
        <p:xfrm>
          <a:off x="118317" y="2379865"/>
          <a:ext cx="11861482" cy="3673692"/>
        </p:xfrm>
        <a:graphic>
          <a:graphicData uri="http://schemas.openxmlformats.org/drawingml/2006/table">
            <a:tbl>
              <a:tblPr firstRow="1" bandRow="1">
                <a:tableStyleId>{5C22544A-7EE6-4342-B048-85BDC9FD1C3A}</a:tableStyleId>
              </a:tblPr>
              <a:tblGrid>
                <a:gridCol w="2471037">
                  <a:extLst>
                    <a:ext uri="{9D8B030D-6E8A-4147-A177-3AD203B41FA5}">
                      <a16:colId xmlns:a16="http://schemas.microsoft.com/office/drawing/2014/main" val="2048410311"/>
                    </a:ext>
                  </a:extLst>
                </a:gridCol>
                <a:gridCol w="1168080">
                  <a:extLst>
                    <a:ext uri="{9D8B030D-6E8A-4147-A177-3AD203B41FA5}">
                      <a16:colId xmlns:a16="http://schemas.microsoft.com/office/drawing/2014/main" val="773331549"/>
                    </a:ext>
                  </a:extLst>
                </a:gridCol>
                <a:gridCol w="984852">
                  <a:extLst>
                    <a:ext uri="{9D8B030D-6E8A-4147-A177-3AD203B41FA5}">
                      <a16:colId xmlns:a16="http://schemas.microsoft.com/office/drawing/2014/main" val="2093584259"/>
                    </a:ext>
                  </a:extLst>
                </a:gridCol>
                <a:gridCol w="813076">
                  <a:extLst>
                    <a:ext uri="{9D8B030D-6E8A-4147-A177-3AD203B41FA5}">
                      <a16:colId xmlns:a16="http://schemas.microsoft.com/office/drawing/2014/main" val="3728800507"/>
                    </a:ext>
                  </a:extLst>
                </a:gridCol>
                <a:gridCol w="6424437">
                  <a:extLst>
                    <a:ext uri="{9D8B030D-6E8A-4147-A177-3AD203B41FA5}">
                      <a16:colId xmlns:a16="http://schemas.microsoft.com/office/drawing/2014/main" val="2420078709"/>
                    </a:ext>
                  </a:extLst>
                </a:gridCol>
              </a:tblGrid>
              <a:tr h="708376">
                <a:tc>
                  <a:txBody>
                    <a:bodyPr/>
                    <a:lstStyle/>
                    <a:p>
                      <a:r>
                        <a:rPr lang="en-US" dirty="0"/>
                        <a:t>Model Name</a:t>
                      </a:r>
                    </a:p>
                  </a:txBody>
                  <a:tcPr/>
                </a:tc>
                <a:tc>
                  <a:txBody>
                    <a:bodyPr/>
                    <a:lstStyle/>
                    <a:p>
                      <a:r>
                        <a:rPr lang="en-US" dirty="0"/>
                        <a:t>Precision</a:t>
                      </a:r>
                    </a:p>
                  </a:txBody>
                  <a:tcPr/>
                </a:tc>
                <a:tc>
                  <a:txBody>
                    <a:bodyPr/>
                    <a:lstStyle/>
                    <a:p>
                      <a:r>
                        <a:rPr lang="en-US" dirty="0"/>
                        <a:t>Recall</a:t>
                      </a:r>
                    </a:p>
                  </a:txBody>
                  <a:tcPr/>
                </a:tc>
                <a:tc>
                  <a:txBody>
                    <a:bodyPr/>
                    <a:lstStyle/>
                    <a:p>
                      <a:r>
                        <a:rPr lang="en-US" dirty="0"/>
                        <a:t>F1</a:t>
                      </a:r>
                    </a:p>
                  </a:txBody>
                  <a:tcPr/>
                </a:tc>
                <a:tc>
                  <a:txBody>
                    <a:bodyPr/>
                    <a:lstStyle/>
                    <a:p>
                      <a:r>
                        <a:rPr lang="en-US" dirty="0"/>
                        <a:t>Hyperparameters</a:t>
                      </a:r>
                    </a:p>
                  </a:txBody>
                  <a:tcPr/>
                </a:tc>
                <a:extLst>
                  <a:ext uri="{0D108BD9-81ED-4DB2-BD59-A6C34878D82A}">
                    <a16:rowId xmlns:a16="http://schemas.microsoft.com/office/drawing/2014/main" val="596206453"/>
                  </a:ext>
                </a:extLst>
              </a:tr>
              <a:tr h="708376">
                <a:tc>
                  <a:txBody>
                    <a:bodyPr/>
                    <a:lstStyle/>
                    <a:p>
                      <a:r>
                        <a:rPr lang="en-US" dirty="0"/>
                        <a:t>Random Forest</a:t>
                      </a:r>
                    </a:p>
                  </a:txBody>
                  <a:tcPr/>
                </a:tc>
                <a:tc>
                  <a:txBody>
                    <a:bodyPr/>
                    <a:lstStyle/>
                    <a:p>
                      <a:r>
                        <a:rPr lang="en-US" dirty="0"/>
                        <a:t>99%</a:t>
                      </a:r>
                    </a:p>
                  </a:txBody>
                  <a:tcPr/>
                </a:tc>
                <a:tc>
                  <a:txBody>
                    <a:bodyPr/>
                    <a:lstStyle/>
                    <a:p>
                      <a:r>
                        <a:rPr lang="en-US" dirty="0"/>
                        <a:t>78%</a:t>
                      </a:r>
                    </a:p>
                  </a:txBody>
                  <a:tcPr/>
                </a:tc>
                <a:tc>
                  <a:txBody>
                    <a:bodyPr/>
                    <a:lstStyle/>
                    <a:p>
                      <a:r>
                        <a:rPr lang="en-US" dirty="0"/>
                        <a:t>85%</a:t>
                      </a:r>
                    </a:p>
                  </a:txBody>
                  <a:tcPr/>
                </a:tc>
                <a:tc>
                  <a:txBody>
                    <a:bodyPr/>
                    <a:lstStyle/>
                    <a:p>
                      <a:endParaRPr lang="en-US" dirty="0"/>
                    </a:p>
                  </a:txBody>
                  <a:tcPr/>
                </a:tc>
                <a:extLst>
                  <a:ext uri="{0D108BD9-81ED-4DB2-BD59-A6C34878D82A}">
                    <a16:rowId xmlns:a16="http://schemas.microsoft.com/office/drawing/2014/main" val="1479347797"/>
                  </a:ext>
                </a:extLst>
              </a:tr>
              <a:tr h="708376">
                <a:tc>
                  <a:txBody>
                    <a:bodyPr/>
                    <a:lstStyle/>
                    <a:p>
                      <a:r>
                        <a:rPr lang="en-US" dirty="0"/>
                        <a:t>K Nearest Neighbors</a:t>
                      </a:r>
                    </a:p>
                  </a:txBody>
                  <a:tcPr/>
                </a:tc>
                <a:tc>
                  <a:txBody>
                    <a:bodyPr/>
                    <a:lstStyle/>
                    <a:p>
                      <a:r>
                        <a:rPr lang="en-US" dirty="0"/>
                        <a:t>87%</a:t>
                      </a:r>
                    </a:p>
                  </a:txBody>
                  <a:tcPr/>
                </a:tc>
                <a:tc>
                  <a:txBody>
                    <a:bodyPr/>
                    <a:lstStyle/>
                    <a:p>
                      <a:r>
                        <a:rPr lang="en-US" dirty="0"/>
                        <a:t>82%</a:t>
                      </a:r>
                    </a:p>
                  </a:txBody>
                  <a:tcPr/>
                </a:tc>
                <a:tc>
                  <a:txBody>
                    <a:bodyPr/>
                    <a:lstStyle/>
                    <a:p>
                      <a:r>
                        <a:rPr lang="en-US" dirty="0"/>
                        <a:t>85%</a:t>
                      </a:r>
                    </a:p>
                  </a:txBody>
                  <a:tcPr/>
                </a:tc>
                <a:tc>
                  <a:txBody>
                    <a:bodyPr/>
                    <a:lstStyle/>
                    <a:p>
                      <a:endParaRPr lang="en-US" dirty="0"/>
                    </a:p>
                  </a:txBody>
                  <a:tcPr/>
                </a:tc>
                <a:extLst>
                  <a:ext uri="{0D108BD9-81ED-4DB2-BD59-A6C34878D82A}">
                    <a16:rowId xmlns:a16="http://schemas.microsoft.com/office/drawing/2014/main" val="138071833"/>
                  </a:ext>
                </a:extLst>
              </a:tr>
              <a:tr h="708376">
                <a:tc>
                  <a:txBody>
                    <a:bodyPr/>
                    <a:lstStyle/>
                    <a:p>
                      <a:r>
                        <a:rPr lang="en-US" dirty="0"/>
                        <a:t>Ada Boosting</a:t>
                      </a:r>
                    </a:p>
                  </a:txBody>
                  <a:tcPr/>
                </a:tc>
                <a:tc>
                  <a:txBody>
                    <a:bodyPr/>
                    <a:lstStyle/>
                    <a:p>
                      <a:r>
                        <a:rPr lang="en-US" dirty="0"/>
                        <a:t>86%</a:t>
                      </a:r>
                    </a:p>
                  </a:txBody>
                  <a:tcPr/>
                </a:tc>
                <a:tc>
                  <a:txBody>
                    <a:bodyPr/>
                    <a:lstStyle/>
                    <a:p>
                      <a:r>
                        <a:rPr lang="en-US" dirty="0"/>
                        <a:t>73%</a:t>
                      </a:r>
                    </a:p>
                  </a:txBody>
                  <a:tcPr/>
                </a:tc>
                <a:tc>
                  <a:txBody>
                    <a:bodyPr/>
                    <a:lstStyle/>
                    <a:p>
                      <a:r>
                        <a:rPr lang="en-US" dirty="0"/>
                        <a:t>78%</a:t>
                      </a:r>
                    </a:p>
                  </a:txBody>
                  <a:tcPr/>
                </a:tc>
                <a:tc>
                  <a:txBody>
                    <a:bodyPr/>
                    <a:lstStyle/>
                    <a:p>
                      <a:endParaRPr lang="en-US" dirty="0"/>
                    </a:p>
                  </a:txBody>
                  <a:tcPr/>
                </a:tc>
                <a:extLst>
                  <a:ext uri="{0D108BD9-81ED-4DB2-BD59-A6C34878D82A}">
                    <a16:rowId xmlns:a16="http://schemas.microsoft.com/office/drawing/2014/main" val="1373195685"/>
                  </a:ext>
                </a:extLst>
              </a:tr>
              <a:tr h="840188">
                <a:tc>
                  <a:txBody>
                    <a:bodyPr/>
                    <a:lstStyle/>
                    <a:p>
                      <a:r>
                        <a:rPr lang="en-US" dirty="0"/>
                        <a:t>Gaussian Naïve Bayes</a:t>
                      </a:r>
                    </a:p>
                  </a:txBody>
                  <a:tcPr/>
                </a:tc>
                <a:tc>
                  <a:txBody>
                    <a:bodyPr/>
                    <a:lstStyle/>
                    <a:p>
                      <a:r>
                        <a:rPr lang="en-US" dirty="0"/>
                        <a:t>58%</a:t>
                      </a:r>
                    </a:p>
                  </a:txBody>
                  <a:tcPr/>
                </a:tc>
                <a:tc>
                  <a:txBody>
                    <a:bodyPr/>
                    <a:lstStyle/>
                    <a:p>
                      <a:r>
                        <a:rPr lang="en-US" dirty="0"/>
                        <a:t>83%</a:t>
                      </a:r>
                    </a:p>
                  </a:txBody>
                  <a:tcPr/>
                </a:tc>
                <a:tc>
                  <a:txBody>
                    <a:bodyPr/>
                    <a:lstStyle/>
                    <a:p>
                      <a:r>
                        <a:rPr lang="en-US" dirty="0"/>
                        <a:t>58%</a:t>
                      </a:r>
                    </a:p>
                  </a:txBody>
                  <a:tcPr/>
                </a:tc>
                <a:tc>
                  <a:txBody>
                    <a:bodyPr/>
                    <a:lstStyle/>
                    <a:p>
                      <a:endParaRPr lang="en-US" dirty="0"/>
                    </a:p>
                  </a:txBody>
                  <a:tcPr/>
                </a:tc>
                <a:extLst>
                  <a:ext uri="{0D108BD9-81ED-4DB2-BD59-A6C34878D82A}">
                    <a16:rowId xmlns:a16="http://schemas.microsoft.com/office/drawing/2014/main" val="1992193097"/>
                  </a:ext>
                </a:extLst>
              </a:tr>
            </a:tbl>
          </a:graphicData>
        </a:graphic>
      </p:graphicFrame>
      <p:sp>
        <p:nvSpPr>
          <p:cNvPr id="5" name="TextBox 4">
            <a:extLst>
              <a:ext uri="{FF2B5EF4-FFF2-40B4-BE49-F238E27FC236}">
                <a16:creationId xmlns:a16="http://schemas.microsoft.com/office/drawing/2014/main" id="{5680E536-A2C9-EA4B-8888-860B43BFC524}"/>
              </a:ext>
            </a:extLst>
          </p:cNvPr>
          <p:cNvSpPr txBox="1"/>
          <p:nvPr/>
        </p:nvSpPr>
        <p:spPr>
          <a:xfrm>
            <a:off x="118317" y="6351377"/>
            <a:ext cx="10403070" cy="369332"/>
          </a:xfrm>
          <a:prstGeom prst="rect">
            <a:avLst/>
          </a:prstGeom>
          <a:noFill/>
        </p:spPr>
        <p:txBody>
          <a:bodyPr wrap="square" rtlCol="0">
            <a:spAutoFit/>
          </a:bodyPr>
          <a:lstStyle/>
          <a:p>
            <a:r>
              <a:rPr lang="en-US" dirty="0"/>
              <a:t>* Scores shown are the macro avg. </a:t>
            </a:r>
          </a:p>
        </p:txBody>
      </p:sp>
      <p:pic>
        <p:nvPicPr>
          <p:cNvPr id="6" name="Picture 5">
            <a:extLst>
              <a:ext uri="{FF2B5EF4-FFF2-40B4-BE49-F238E27FC236}">
                <a16:creationId xmlns:a16="http://schemas.microsoft.com/office/drawing/2014/main" id="{DDEC5669-643D-5A46-9B23-8961E81D9E03}"/>
              </a:ext>
            </a:extLst>
          </p:cNvPr>
          <p:cNvPicPr>
            <a:picLocks noChangeAspect="1"/>
          </p:cNvPicPr>
          <p:nvPr/>
        </p:nvPicPr>
        <p:blipFill>
          <a:blip r:embed="rId2"/>
          <a:stretch>
            <a:fillRect/>
          </a:stretch>
        </p:blipFill>
        <p:spPr>
          <a:xfrm>
            <a:off x="5590571" y="3182482"/>
            <a:ext cx="6285055" cy="442733"/>
          </a:xfrm>
          <a:prstGeom prst="rect">
            <a:avLst/>
          </a:prstGeom>
        </p:spPr>
      </p:pic>
      <p:pic>
        <p:nvPicPr>
          <p:cNvPr id="7" name="Picture 6">
            <a:extLst>
              <a:ext uri="{FF2B5EF4-FFF2-40B4-BE49-F238E27FC236}">
                <a16:creationId xmlns:a16="http://schemas.microsoft.com/office/drawing/2014/main" id="{05BFEAEC-1184-834D-8F9A-5A5236941EE6}"/>
              </a:ext>
            </a:extLst>
          </p:cNvPr>
          <p:cNvPicPr>
            <a:picLocks noChangeAspect="1"/>
          </p:cNvPicPr>
          <p:nvPr/>
        </p:nvPicPr>
        <p:blipFill>
          <a:blip r:embed="rId3"/>
          <a:stretch>
            <a:fillRect/>
          </a:stretch>
        </p:blipFill>
        <p:spPr>
          <a:xfrm>
            <a:off x="5590571" y="3969841"/>
            <a:ext cx="6285055" cy="246870"/>
          </a:xfrm>
          <a:prstGeom prst="rect">
            <a:avLst/>
          </a:prstGeom>
        </p:spPr>
      </p:pic>
      <p:pic>
        <p:nvPicPr>
          <p:cNvPr id="9" name="Picture 8">
            <a:extLst>
              <a:ext uri="{FF2B5EF4-FFF2-40B4-BE49-F238E27FC236}">
                <a16:creationId xmlns:a16="http://schemas.microsoft.com/office/drawing/2014/main" id="{D1FF9560-7CA4-A94E-98DB-711266F47860}"/>
              </a:ext>
            </a:extLst>
          </p:cNvPr>
          <p:cNvPicPr>
            <a:picLocks noChangeAspect="1"/>
          </p:cNvPicPr>
          <p:nvPr/>
        </p:nvPicPr>
        <p:blipFill>
          <a:blip r:embed="rId4"/>
          <a:stretch>
            <a:fillRect/>
          </a:stretch>
        </p:blipFill>
        <p:spPr>
          <a:xfrm>
            <a:off x="5590571" y="5285688"/>
            <a:ext cx="5621920" cy="246871"/>
          </a:xfrm>
          <a:prstGeom prst="rect">
            <a:avLst/>
          </a:prstGeom>
        </p:spPr>
      </p:pic>
      <p:pic>
        <p:nvPicPr>
          <p:cNvPr id="11" name="Picture 10">
            <a:extLst>
              <a:ext uri="{FF2B5EF4-FFF2-40B4-BE49-F238E27FC236}">
                <a16:creationId xmlns:a16="http://schemas.microsoft.com/office/drawing/2014/main" id="{F44F2F13-920B-C242-8CFA-9955C6CB2220}"/>
              </a:ext>
            </a:extLst>
          </p:cNvPr>
          <p:cNvPicPr>
            <a:picLocks noChangeAspect="1"/>
          </p:cNvPicPr>
          <p:nvPr/>
        </p:nvPicPr>
        <p:blipFill>
          <a:blip r:embed="rId5"/>
          <a:stretch>
            <a:fillRect/>
          </a:stretch>
        </p:blipFill>
        <p:spPr>
          <a:xfrm>
            <a:off x="5590572" y="4629768"/>
            <a:ext cx="6204032" cy="260569"/>
          </a:xfrm>
          <a:prstGeom prst="rect">
            <a:avLst/>
          </a:prstGeom>
        </p:spPr>
      </p:pic>
    </p:spTree>
    <p:extLst>
      <p:ext uri="{BB962C8B-B14F-4D97-AF65-F5344CB8AC3E}">
        <p14:creationId xmlns:p14="http://schemas.microsoft.com/office/powerpoint/2010/main" val="520275071"/>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1">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03789D-D248-2F44-8B15-60102B4D04CB}"/>
              </a:ext>
            </a:extLst>
          </p:cNvPr>
          <p:cNvSpPr>
            <a:spLocks noGrp="1"/>
          </p:cNvSpPr>
          <p:nvPr>
            <p:ph type="title"/>
          </p:nvPr>
        </p:nvSpPr>
        <p:spPr>
          <a:xfrm>
            <a:off x="965200" y="1218476"/>
            <a:ext cx="3187318" cy="4421050"/>
          </a:xfrm>
          <a:effectLst/>
        </p:spPr>
        <p:txBody>
          <a:bodyPr anchor="ctr">
            <a:normAutofit/>
          </a:bodyPr>
          <a:lstStyle/>
          <a:p>
            <a:pPr algn="r"/>
            <a:r>
              <a:rPr lang="en-US" sz="3200" dirty="0">
                <a:solidFill>
                  <a:schemeClr val="tx1"/>
                </a:solidFill>
              </a:rPr>
              <a:t>Conclusions </a:t>
            </a:r>
          </a:p>
        </p:txBody>
      </p:sp>
      <p:cxnSp>
        <p:nvCxnSpPr>
          <p:cNvPr id="27" name="Straight Connector 23">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C669E5A-40CA-3845-BB03-1A87A58DAC29}"/>
              </a:ext>
            </a:extLst>
          </p:cNvPr>
          <p:cNvSpPr>
            <a:spLocks noGrp="1"/>
          </p:cNvSpPr>
          <p:nvPr>
            <p:ph idx="1"/>
          </p:nvPr>
        </p:nvSpPr>
        <p:spPr>
          <a:xfrm>
            <a:off x="5117718" y="1696777"/>
            <a:ext cx="6926173" cy="5482363"/>
          </a:xfrm>
          <a:effectLst/>
        </p:spPr>
        <p:txBody>
          <a:bodyPr>
            <a:normAutofit/>
          </a:bodyPr>
          <a:lstStyle/>
          <a:p>
            <a:r>
              <a:rPr lang="en-US" sz="1600" dirty="0"/>
              <a:t>The ensemble learning methods (Random Forest, Ada Boost) achieved the highest levels of classification accuracy of the several models I trained on this data set. I speculate this is because many of the original categorical features have some level of predictive power (as shown in the data visualization portion) and the features are relatively uncorrelated. Ensemble learning methods tends to work well for this type of data.</a:t>
            </a:r>
          </a:p>
          <a:p>
            <a:r>
              <a:rPr lang="en-US" sz="1600" dirty="0"/>
              <a:t>K Neighbors Classifier also performed remarkably well on this data but had the longest execution times making it difficult to do extensive parameter tuning or experimentation.  However the fake and true job ads shared enough similarities in features that the KNN model was still able to perform well given this limitation.</a:t>
            </a:r>
          </a:p>
          <a:p>
            <a:r>
              <a:rPr lang="en-US" sz="1600" dirty="0"/>
              <a:t>Gaussian Naive Bayes performed the worst. Intuitively, we might think it would perform well due to relatively few features in the data set; however when using pandas to convert the categorical features, I created many additional features which are not necessarily on a normal distribution frequency; which is where NB performs well. </a:t>
            </a:r>
          </a:p>
          <a:p>
            <a:pPr marL="0" indent="0">
              <a:buNone/>
            </a:pPr>
            <a:endParaRPr lang="en-US" sz="1600" dirty="0"/>
          </a:p>
          <a:p>
            <a:pPr marL="0" indent="0">
              <a:buNone/>
            </a:pPr>
            <a:endParaRPr lang="en-US" sz="1600" dirty="0"/>
          </a:p>
          <a:p>
            <a:endParaRPr lang="en-US" sz="1600" dirty="0"/>
          </a:p>
          <a:p>
            <a:endParaRPr lang="en-US" sz="1600" dirty="0"/>
          </a:p>
        </p:txBody>
      </p:sp>
    </p:spTree>
    <p:extLst>
      <p:ext uri="{BB962C8B-B14F-4D97-AF65-F5344CB8AC3E}">
        <p14:creationId xmlns:p14="http://schemas.microsoft.com/office/powerpoint/2010/main" val="336871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BBFBEE-78CD-BC47-9CAE-7171CD42B440}"/>
              </a:ext>
            </a:extLst>
          </p:cNvPr>
          <p:cNvSpPr>
            <a:spLocks noGrp="1"/>
          </p:cNvSpPr>
          <p:nvPr>
            <p:ph type="title"/>
          </p:nvPr>
        </p:nvSpPr>
        <p:spPr>
          <a:xfrm>
            <a:off x="965200" y="1218476"/>
            <a:ext cx="3187318" cy="4421050"/>
          </a:xfrm>
          <a:effectLst/>
        </p:spPr>
        <p:txBody>
          <a:bodyPr anchor="ctr">
            <a:normAutofit/>
          </a:bodyPr>
          <a:lstStyle/>
          <a:p>
            <a:pPr algn="r"/>
            <a:r>
              <a:rPr lang="en-US" sz="3200">
                <a:solidFill>
                  <a:schemeClr val="tx1"/>
                </a:solidFill>
              </a:rPr>
              <a:t>Data Set</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98EF956-F63D-CE4B-809F-183BC4EC308C}"/>
              </a:ext>
            </a:extLst>
          </p:cNvPr>
          <p:cNvSpPr>
            <a:spLocks noGrp="1"/>
          </p:cNvSpPr>
          <p:nvPr>
            <p:ph idx="1"/>
          </p:nvPr>
        </p:nvSpPr>
        <p:spPr>
          <a:xfrm>
            <a:off x="5146751" y="1443038"/>
            <a:ext cx="6080050" cy="4196488"/>
          </a:xfrm>
          <a:effectLst/>
        </p:spPr>
        <p:txBody>
          <a:bodyPr>
            <a:normAutofit/>
          </a:bodyPr>
          <a:lstStyle/>
          <a:p>
            <a:r>
              <a:rPr lang="en-US" sz="1600" dirty="0"/>
              <a:t>For this project, I used a Kaggle Dataset of Job Postings: </a:t>
            </a:r>
            <a:r>
              <a:rPr lang="en-US" sz="1600" u="sng" dirty="0">
                <a:hlinkClick r:id="rId2"/>
              </a:rPr>
              <a:t>https://www.kaggle.com/shivamb/real-or-fake-fake-jobposting-prediction/data#</a:t>
            </a:r>
            <a:endParaRPr lang="en-US" sz="1600" dirty="0"/>
          </a:p>
          <a:p>
            <a:r>
              <a:rPr lang="en-US" sz="1600" dirty="0"/>
              <a:t>This is a supervised learning task so the data contains the binary target class labels.</a:t>
            </a:r>
          </a:p>
          <a:p>
            <a:r>
              <a:rPr lang="en-US" sz="1600" dirty="0"/>
              <a:t>Data contains 18k job postings, of which about 800 are labeled as fake. </a:t>
            </a:r>
          </a:p>
          <a:p>
            <a:r>
              <a:rPr lang="en-US" sz="1600" dirty="0"/>
              <a:t>This dataset contains 18 features (columns) including the target class label.</a:t>
            </a:r>
          </a:p>
        </p:txBody>
      </p:sp>
    </p:spTree>
    <p:extLst>
      <p:ext uri="{BB962C8B-B14F-4D97-AF65-F5344CB8AC3E}">
        <p14:creationId xmlns:p14="http://schemas.microsoft.com/office/powerpoint/2010/main" val="3082797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1E15B-6946-CB41-93BB-48A355B1062A}"/>
              </a:ext>
            </a:extLst>
          </p:cNvPr>
          <p:cNvSpPr>
            <a:spLocks noGrp="1"/>
          </p:cNvSpPr>
          <p:nvPr>
            <p:ph type="title"/>
          </p:nvPr>
        </p:nvSpPr>
        <p:spPr/>
        <p:txBody>
          <a:bodyPr/>
          <a:lstStyle/>
          <a:p>
            <a:r>
              <a:rPr lang="en-US" dirty="0"/>
              <a:t>EDA/Data Preparation</a:t>
            </a:r>
          </a:p>
        </p:txBody>
      </p:sp>
      <p:sp>
        <p:nvSpPr>
          <p:cNvPr id="3" name="Content Placeholder 2">
            <a:extLst>
              <a:ext uri="{FF2B5EF4-FFF2-40B4-BE49-F238E27FC236}">
                <a16:creationId xmlns:a16="http://schemas.microsoft.com/office/drawing/2014/main" id="{FA59F6AF-9A27-484E-AC83-FD58D2731815}"/>
              </a:ext>
            </a:extLst>
          </p:cNvPr>
          <p:cNvSpPr>
            <a:spLocks noGrp="1"/>
          </p:cNvSpPr>
          <p:nvPr>
            <p:ph idx="1"/>
          </p:nvPr>
        </p:nvSpPr>
        <p:spPr>
          <a:xfrm>
            <a:off x="818712" y="2222287"/>
            <a:ext cx="7182288" cy="3636511"/>
          </a:xfrm>
        </p:spPr>
        <p:txBody>
          <a:bodyPr/>
          <a:lstStyle/>
          <a:p>
            <a:r>
              <a:rPr lang="en-US" dirty="0"/>
              <a:t>This dataset is is almost entirely consisting of categorical features of object type. The few numeric features are Boolean representations of the data.</a:t>
            </a:r>
          </a:p>
          <a:p>
            <a:r>
              <a:rPr lang="en-US" dirty="0"/>
              <a:t>There we no duplicate values in the dataset. </a:t>
            </a:r>
          </a:p>
          <a:p>
            <a:r>
              <a:rPr lang="en-US" dirty="0"/>
              <a:t>There were a number of missing values identified in some of the columns which I had to handle.</a:t>
            </a:r>
          </a:p>
        </p:txBody>
      </p:sp>
      <p:pic>
        <p:nvPicPr>
          <p:cNvPr id="4" name="Picture 3">
            <a:extLst>
              <a:ext uri="{FF2B5EF4-FFF2-40B4-BE49-F238E27FC236}">
                <a16:creationId xmlns:a16="http://schemas.microsoft.com/office/drawing/2014/main" id="{E1E72B50-21D8-6C43-B5D8-E440F50FA5E9}"/>
              </a:ext>
            </a:extLst>
          </p:cNvPr>
          <p:cNvPicPr>
            <a:picLocks noChangeAspect="1"/>
          </p:cNvPicPr>
          <p:nvPr/>
        </p:nvPicPr>
        <p:blipFill>
          <a:blip r:embed="rId2"/>
          <a:stretch>
            <a:fillRect/>
          </a:stretch>
        </p:blipFill>
        <p:spPr>
          <a:xfrm>
            <a:off x="8345488" y="2222287"/>
            <a:ext cx="3530600" cy="4356100"/>
          </a:xfrm>
          <a:prstGeom prst="rect">
            <a:avLst/>
          </a:prstGeom>
        </p:spPr>
      </p:pic>
    </p:spTree>
    <p:extLst>
      <p:ext uri="{BB962C8B-B14F-4D97-AF65-F5344CB8AC3E}">
        <p14:creationId xmlns:p14="http://schemas.microsoft.com/office/powerpoint/2010/main" val="1480136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8C795-D1A1-F74D-BDCA-01EB2B4C7E71}"/>
              </a:ext>
            </a:extLst>
          </p:cNvPr>
          <p:cNvSpPr>
            <a:spLocks noGrp="1"/>
          </p:cNvSpPr>
          <p:nvPr>
            <p:ph type="title"/>
          </p:nvPr>
        </p:nvSpPr>
        <p:spPr/>
        <p:txBody>
          <a:bodyPr/>
          <a:lstStyle/>
          <a:p>
            <a:r>
              <a:rPr lang="en-US" dirty="0"/>
              <a:t>Handling Missing Values in the data</a:t>
            </a:r>
          </a:p>
        </p:txBody>
      </p:sp>
      <p:sp>
        <p:nvSpPr>
          <p:cNvPr id="3" name="Content Placeholder 2">
            <a:extLst>
              <a:ext uri="{FF2B5EF4-FFF2-40B4-BE49-F238E27FC236}">
                <a16:creationId xmlns:a16="http://schemas.microsoft.com/office/drawing/2014/main" id="{57CB9F61-F09B-8945-8EC0-D18725ED1FBD}"/>
              </a:ext>
            </a:extLst>
          </p:cNvPr>
          <p:cNvSpPr>
            <a:spLocks noGrp="1"/>
          </p:cNvSpPr>
          <p:nvPr>
            <p:ph idx="1"/>
          </p:nvPr>
        </p:nvSpPr>
        <p:spPr>
          <a:xfrm>
            <a:off x="818712" y="2222287"/>
            <a:ext cx="7053701" cy="3636511"/>
          </a:xfrm>
        </p:spPr>
        <p:txBody>
          <a:bodyPr/>
          <a:lstStyle/>
          <a:p>
            <a:r>
              <a:rPr lang="en-US" dirty="0"/>
              <a:t>The column ‘</a:t>
            </a:r>
            <a:r>
              <a:rPr lang="en-US" dirty="0" err="1"/>
              <a:t>salary_range</a:t>
            </a:r>
            <a:r>
              <a:rPr lang="en-US" dirty="0"/>
              <a:t>’ had &gt; 80% missing data, so I dropped it from the data set. </a:t>
            </a:r>
          </a:p>
          <a:p>
            <a:r>
              <a:rPr lang="en-US" dirty="0"/>
              <a:t>The remaining categorical columns with missing values appeared to be missing at random (MAR); so I decided to bucket the missing values into a new category. </a:t>
            </a:r>
          </a:p>
          <a:p>
            <a:r>
              <a:rPr lang="en-US" dirty="0"/>
              <a:t>Where possible I re-used existing categories such as ‘N/A’ or ‘Other’ to bucket the missing values. </a:t>
            </a:r>
          </a:p>
          <a:p>
            <a:endParaRPr lang="en-US" dirty="0"/>
          </a:p>
        </p:txBody>
      </p:sp>
      <p:pic>
        <p:nvPicPr>
          <p:cNvPr id="4" name="Picture 3">
            <a:extLst>
              <a:ext uri="{FF2B5EF4-FFF2-40B4-BE49-F238E27FC236}">
                <a16:creationId xmlns:a16="http://schemas.microsoft.com/office/drawing/2014/main" id="{A502A1F5-5054-664A-9A3D-FEE57B4CD424}"/>
              </a:ext>
            </a:extLst>
          </p:cNvPr>
          <p:cNvPicPr>
            <a:picLocks noChangeAspect="1"/>
          </p:cNvPicPr>
          <p:nvPr/>
        </p:nvPicPr>
        <p:blipFill>
          <a:blip r:embed="rId2"/>
          <a:stretch>
            <a:fillRect/>
          </a:stretch>
        </p:blipFill>
        <p:spPr>
          <a:xfrm>
            <a:off x="8399463" y="2130912"/>
            <a:ext cx="3365500" cy="4279900"/>
          </a:xfrm>
          <a:prstGeom prst="rect">
            <a:avLst/>
          </a:prstGeom>
        </p:spPr>
      </p:pic>
      <p:grpSp>
        <p:nvGrpSpPr>
          <p:cNvPr id="7" name="Group 6">
            <a:extLst>
              <a:ext uri="{FF2B5EF4-FFF2-40B4-BE49-F238E27FC236}">
                <a16:creationId xmlns:a16="http://schemas.microsoft.com/office/drawing/2014/main" id="{26552B33-5763-A04E-97E1-DFD9E5943370}"/>
              </a:ext>
            </a:extLst>
          </p:cNvPr>
          <p:cNvGrpSpPr/>
          <p:nvPr/>
        </p:nvGrpSpPr>
        <p:grpSpPr>
          <a:xfrm>
            <a:off x="8440582" y="3194392"/>
            <a:ext cx="3162960" cy="14760"/>
            <a:chOff x="8440582" y="3194392"/>
            <a:chExt cx="3162960" cy="14760"/>
          </a:xfrm>
        </p:grpSpPr>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D13285C1-C869-8C4D-B13B-FC7214405705}"/>
                    </a:ext>
                  </a:extLst>
                </p14:cNvPr>
                <p14:cNvContentPartPr/>
                <p14:nvPr/>
              </p14:nvContentPartPr>
              <p14:xfrm>
                <a:off x="8440582" y="3208792"/>
                <a:ext cx="1450440" cy="360"/>
              </p14:xfrm>
            </p:contentPart>
          </mc:Choice>
          <mc:Fallback xmlns="">
            <p:pic>
              <p:nvPicPr>
                <p:cNvPr id="5" name="Ink 4">
                  <a:extLst>
                    <a:ext uri="{FF2B5EF4-FFF2-40B4-BE49-F238E27FC236}">
                      <a16:creationId xmlns:a16="http://schemas.microsoft.com/office/drawing/2014/main" id="{D13285C1-C869-8C4D-B13B-FC7214405705}"/>
                    </a:ext>
                  </a:extLst>
                </p:cNvPr>
                <p:cNvPicPr/>
                <p:nvPr/>
              </p:nvPicPr>
              <p:blipFill>
                <a:blip r:embed="rId4"/>
                <a:stretch>
                  <a:fillRect/>
                </a:stretch>
              </p:blipFill>
              <p:spPr>
                <a:xfrm>
                  <a:off x="8436262" y="3204472"/>
                  <a:ext cx="145908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B840C8A5-9503-5546-8029-32B660EBBB32}"/>
                    </a:ext>
                  </a:extLst>
                </p14:cNvPr>
                <p14:cNvContentPartPr/>
                <p14:nvPr/>
              </p14:nvContentPartPr>
              <p14:xfrm>
                <a:off x="10810462" y="3194392"/>
                <a:ext cx="793080" cy="9720"/>
              </p14:xfrm>
            </p:contentPart>
          </mc:Choice>
          <mc:Fallback xmlns="">
            <p:pic>
              <p:nvPicPr>
                <p:cNvPr id="6" name="Ink 5">
                  <a:extLst>
                    <a:ext uri="{FF2B5EF4-FFF2-40B4-BE49-F238E27FC236}">
                      <a16:creationId xmlns:a16="http://schemas.microsoft.com/office/drawing/2014/main" id="{B840C8A5-9503-5546-8029-32B660EBBB32}"/>
                    </a:ext>
                  </a:extLst>
                </p:cNvPr>
                <p:cNvPicPr/>
                <p:nvPr/>
              </p:nvPicPr>
              <p:blipFill>
                <a:blip r:embed="rId6"/>
                <a:stretch>
                  <a:fillRect/>
                </a:stretch>
              </p:blipFill>
              <p:spPr>
                <a:xfrm>
                  <a:off x="10806142" y="3190072"/>
                  <a:ext cx="801720" cy="18360"/>
                </a:xfrm>
                <a:prstGeom prst="rect">
                  <a:avLst/>
                </a:prstGeom>
              </p:spPr>
            </p:pic>
          </mc:Fallback>
        </mc:AlternateContent>
      </p:grpSp>
    </p:spTree>
    <p:extLst>
      <p:ext uri="{BB962C8B-B14F-4D97-AF65-F5344CB8AC3E}">
        <p14:creationId xmlns:p14="http://schemas.microsoft.com/office/powerpoint/2010/main" val="3271309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05EFFE-D9CA-204A-8EC5-3639A4202D5B}"/>
              </a:ext>
            </a:extLst>
          </p:cNvPr>
          <p:cNvSpPr>
            <a:spLocks noGrp="1"/>
          </p:cNvSpPr>
          <p:nvPr>
            <p:ph type="title"/>
          </p:nvPr>
        </p:nvSpPr>
        <p:spPr>
          <a:xfrm>
            <a:off x="810000" y="447188"/>
            <a:ext cx="10571998" cy="970450"/>
          </a:xfrm>
          <a:effectLst/>
        </p:spPr>
        <p:txBody>
          <a:bodyPr anchor="ctr">
            <a:normAutofit/>
          </a:bodyPr>
          <a:lstStyle/>
          <a:p>
            <a:pPr algn="ctr"/>
            <a:r>
              <a:rPr lang="en-US" sz="2800">
                <a:solidFill>
                  <a:schemeClr val="tx1"/>
                </a:solidFill>
              </a:rPr>
              <a:t>Visualizing the Data</a:t>
            </a:r>
          </a:p>
        </p:txBody>
      </p:sp>
      <p:sp>
        <p:nvSpPr>
          <p:cNvPr id="26" name="Freeform: Shape 25">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3926F77-72ED-2141-B1E3-DFDF210479E0}"/>
              </a:ext>
            </a:extLst>
          </p:cNvPr>
          <p:cNvSpPr>
            <a:spLocks noGrp="1"/>
          </p:cNvSpPr>
          <p:nvPr>
            <p:ph idx="1"/>
          </p:nvPr>
        </p:nvSpPr>
        <p:spPr>
          <a:xfrm>
            <a:off x="1115732" y="2222287"/>
            <a:ext cx="9966953" cy="3636511"/>
          </a:xfrm>
          <a:effectLst/>
        </p:spPr>
        <p:txBody>
          <a:bodyPr>
            <a:normAutofit/>
          </a:bodyPr>
          <a:lstStyle/>
          <a:p>
            <a:r>
              <a:rPr lang="en-US" dirty="0"/>
              <a:t>The data set is highly imbalanced with very few fake job postings, which reflects real-world conditions (hopefully!) but it is still helpful to know if there are any natural correlations present in the data that I could identify.</a:t>
            </a:r>
          </a:p>
          <a:p>
            <a:r>
              <a:rPr lang="en-US" dirty="0"/>
              <a:t>By plotting some of the values I could determine that certain features such as the required education, the type of job, and duration of the job ( full time, part time, etc.) had higher correlation with the class label of fraudulent.</a:t>
            </a:r>
          </a:p>
          <a:p>
            <a:r>
              <a:rPr lang="en-US" dirty="0"/>
              <a:t>Later, I could see some of these correlated feature values were selected as having some weighted importance by the learning algorithm.</a:t>
            </a:r>
          </a:p>
        </p:txBody>
      </p:sp>
    </p:spTree>
    <p:extLst>
      <p:ext uri="{BB962C8B-B14F-4D97-AF65-F5344CB8AC3E}">
        <p14:creationId xmlns:p14="http://schemas.microsoft.com/office/powerpoint/2010/main" val="1683657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180DE8A2-73B1-4AFE-8FB9-BE4B66F398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6">
            <a:extLst>
              <a:ext uri="{FF2B5EF4-FFF2-40B4-BE49-F238E27FC236}">
                <a16:creationId xmlns:a16="http://schemas.microsoft.com/office/drawing/2014/main" id="{E5ADB140-E61F-4DA4-A342-F5EF70772D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9CD1B29-93DF-F04C-913A-B12CABF2EB86}"/>
              </a:ext>
            </a:extLst>
          </p:cNvPr>
          <p:cNvSpPr>
            <a:spLocks noGrp="1"/>
          </p:cNvSpPr>
          <p:nvPr>
            <p:ph type="title"/>
          </p:nvPr>
        </p:nvSpPr>
        <p:spPr>
          <a:xfrm>
            <a:off x="451514" y="394943"/>
            <a:ext cx="11288972" cy="816637"/>
          </a:xfrm>
          <a:effectLst/>
        </p:spPr>
        <p:txBody>
          <a:bodyPr vert="horz" lIns="91440" tIns="45720" rIns="91440" bIns="45720" rtlCol="0" anchor="b">
            <a:normAutofit fontScale="90000"/>
          </a:bodyPr>
          <a:lstStyle/>
          <a:p>
            <a:r>
              <a:rPr lang="en-US" sz="3000" dirty="0">
                <a:solidFill>
                  <a:srgbClr val="FFFFFF"/>
                </a:solidFill>
              </a:rPr>
              <a:t>Job Postings Categorized as Engineering, Administrative have higher instances of fraudulent postings:</a:t>
            </a:r>
          </a:p>
        </p:txBody>
      </p:sp>
      <p:pic>
        <p:nvPicPr>
          <p:cNvPr id="4" name="Content Placeholder 3">
            <a:extLst>
              <a:ext uri="{FF2B5EF4-FFF2-40B4-BE49-F238E27FC236}">
                <a16:creationId xmlns:a16="http://schemas.microsoft.com/office/drawing/2014/main" id="{7C77C386-A23A-C849-B594-C6F0F3E747DE}"/>
              </a:ext>
            </a:extLst>
          </p:cNvPr>
          <p:cNvPicPr>
            <a:picLocks noGrp="1" noChangeAspect="1"/>
          </p:cNvPicPr>
          <p:nvPr>
            <p:ph idx="1"/>
          </p:nvPr>
        </p:nvPicPr>
        <p:blipFill>
          <a:blip r:embed="rId2"/>
          <a:stretch>
            <a:fillRect/>
          </a:stretch>
        </p:blipFill>
        <p:spPr>
          <a:xfrm>
            <a:off x="451514" y="2580931"/>
            <a:ext cx="11288972" cy="3014662"/>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49565327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180DE8A2-73B1-4AFE-8FB9-BE4B66F398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6">
            <a:extLst>
              <a:ext uri="{FF2B5EF4-FFF2-40B4-BE49-F238E27FC236}">
                <a16:creationId xmlns:a16="http://schemas.microsoft.com/office/drawing/2014/main" id="{E5ADB140-E61F-4DA4-A342-F5EF70772D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9CD1B29-93DF-F04C-913A-B12CABF2EB86}"/>
              </a:ext>
            </a:extLst>
          </p:cNvPr>
          <p:cNvSpPr>
            <a:spLocks noGrp="1"/>
          </p:cNvSpPr>
          <p:nvPr>
            <p:ph type="title"/>
          </p:nvPr>
        </p:nvSpPr>
        <p:spPr>
          <a:xfrm>
            <a:off x="451514" y="394943"/>
            <a:ext cx="11288972" cy="816637"/>
          </a:xfrm>
          <a:effectLst/>
        </p:spPr>
        <p:txBody>
          <a:bodyPr vert="horz" lIns="91440" tIns="45720" rIns="91440" bIns="45720" rtlCol="0" anchor="b">
            <a:normAutofit/>
          </a:bodyPr>
          <a:lstStyle/>
          <a:p>
            <a:pPr>
              <a:lnSpc>
                <a:spcPct val="90000"/>
              </a:lnSpc>
            </a:pPr>
            <a:r>
              <a:rPr lang="en-US" sz="2500" dirty="0">
                <a:solidFill>
                  <a:srgbClr val="FFFFFF"/>
                </a:solidFill>
              </a:rPr>
              <a:t>Jobs Postings Requiring a High School Diploma or Bachelors Degree have higher instances of fraudulent postings:</a:t>
            </a:r>
          </a:p>
        </p:txBody>
      </p:sp>
      <p:pic>
        <p:nvPicPr>
          <p:cNvPr id="6" name="Content Placeholder 5">
            <a:extLst>
              <a:ext uri="{FF2B5EF4-FFF2-40B4-BE49-F238E27FC236}">
                <a16:creationId xmlns:a16="http://schemas.microsoft.com/office/drawing/2014/main" id="{414F77D6-DBE4-7143-9294-6837F73D49D7}"/>
              </a:ext>
            </a:extLst>
          </p:cNvPr>
          <p:cNvPicPr>
            <a:picLocks noGrp="1" noChangeAspect="1"/>
          </p:cNvPicPr>
          <p:nvPr>
            <p:ph idx="1"/>
          </p:nvPr>
        </p:nvPicPr>
        <p:blipFill>
          <a:blip r:embed="rId2"/>
          <a:stretch>
            <a:fillRect/>
          </a:stretch>
        </p:blipFill>
        <p:spPr>
          <a:xfrm>
            <a:off x="451514" y="2417418"/>
            <a:ext cx="11288972" cy="3556025"/>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410117020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180DE8A2-73B1-4AFE-8FB9-BE4B66F398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6">
            <a:extLst>
              <a:ext uri="{FF2B5EF4-FFF2-40B4-BE49-F238E27FC236}">
                <a16:creationId xmlns:a16="http://schemas.microsoft.com/office/drawing/2014/main" id="{E5ADB140-E61F-4DA4-A342-F5EF70772D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9CD1B29-93DF-F04C-913A-B12CABF2EB86}"/>
              </a:ext>
            </a:extLst>
          </p:cNvPr>
          <p:cNvSpPr>
            <a:spLocks noGrp="1"/>
          </p:cNvSpPr>
          <p:nvPr>
            <p:ph type="title"/>
          </p:nvPr>
        </p:nvSpPr>
        <p:spPr>
          <a:xfrm>
            <a:off x="451514" y="394943"/>
            <a:ext cx="11288972" cy="816637"/>
          </a:xfrm>
          <a:effectLst/>
        </p:spPr>
        <p:txBody>
          <a:bodyPr vert="horz" lIns="91440" tIns="45720" rIns="91440" bIns="45720" rtlCol="0" anchor="b">
            <a:normAutofit/>
          </a:bodyPr>
          <a:lstStyle/>
          <a:p>
            <a:pPr>
              <a:lnSpc>
                <a:spcPct val="90000"/>
              </a:lnSpc>
            </a:pPr>
            <a:r>
              <a:rPr lang="en-US" sz="2500" dirty="0">
                <a:solidFill>
                  <a:srgbClr val="FFFFFF"/>
                </a:solidFill>
              </a:rPr>
              <a:t>Jobs Postings which are of the type Full-time have higher instances of fraudulent postings:</a:t>
            </a:r>
          </a:p>
        </p:txBody>
      </p:sp>
      <p:pic>
        <p:nvPicPr>
          <p:cNvPr id="5" name="Content Placeholder 4">
            <a:extLst>
              <a:ext uri="{FF2B5EF4-FFF2-40B4-BE49-F238E27FC236}">
                <a16:creationId xmlns:a16="http://schemas.microsoft.com/office/drawing/2014/main" id="{9710BD80-A118-DC45-9C6F-61AE163B8953}"/>
              </a:ext>
            </a:extLst>
          </p:cNvPr>
          <p:cNvPicPr>
            <a:picLocks noGrp="1" noChangeAspect="1"/>
          </p:cNvPicPr>
          <p:nvPr>
            <p:ph idx="1"/>
          </p:nvPr>
        </p:nvPicPr>
        <p:blipFill>
          <a:blip r:embed="rId2"/>
          <a:stretch>
            <a:fillRect/>
          </a:stretch>
        </p:blipFill>
        <p:spPr>
          <a:xfrm>
            <a:off x="1794539" y="2378074"/>
            <a:ext cx="7731655" cy="3691864"/>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424002074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106710-61CC-284B-B806-37C75E4B1FF8}"/>
              </a:ext>
            </a:extLst>
          </p:cNvPr>
          <p:cNvSpPr>
            <a:spLocks noGrp="1"/>
          </p:cNvSpPr>
          <p:nvPr>
            <p:ph type="title"/>
          </p:nvPr>
        </p:nvSpPr>
        <p:spPr>
          <a:xfrm>
            <a:off x="965200" y="1218476"/>
            <a:ext cx="3187318" cy="4421050"/>
          </a:xfrm>
          <a:effectLst/>
        </p:spPr>
        <p:txBody>
          <a:bodyPr anchor="ctr">
            <a:normAutofit/>
          </a:bodyPr>
          <a:lstStyle/>
          <a:p>
            <a:pPr algn="r"/>
            <a:r>
              <a:rPr lang="en-US" sz="3200" dirty="0">
                <a:solidFill>
                  <a:schemeClr val="tx1"/>
                </a:solidFill>
              </a:rPr>
              <a:t>Model Training and </a:t>
            </a:r>
            <a:br>
              <a:rPr lang="en-US" sz="3200" dirty="0">
                <a:solidFill>
                  <a:schemeClr val="tx1"/>
                </a:solidFill>
              </a:rPr>
            </a:br>
            <a:r>
              <a:rPr lang="en-US" sz="3200" dirty="0">
                <a:solidFill>
                  <a:schemeClr val="tx1"/>
                </a:solidFill>
              </a:rPr>
              <a:t>Evaluation</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D712E34-46B5-0E49-87F2-AA0C1F5FDBE0}"/>
              </a:ext>
            </a:extLst>
          </p:cNvPr>
          <p:cNvSpPr>
            <a:spLocks noGrp="1"/>
          </p:cNvSpPr>
          <p:nvPr>
            <p:ph idx="1"/>
          </p:nvPr>
        </p:nvSpPr>
        <p:spPr>
          <a:xfrm>
            <a:off x="5146751" y="1218475"/>
            <a:ext cx="6080050" cy="4421051"/>
          </a:xfrm>
          <a:effectLst/>
        </p:spPr>
        <p:txBody>
          <a:bodyPr>
            <a:normAutofit/>
          </a:bodyPr>
          <a:lstStyle/>
          <a:p>
            <a:pPr marL="0" indent="0">
              <a:buNone/>
            </a:pPr>
            <a:r>
              <a:rPr lang="en-US" sz="1600" dirty="0"/>
              <a:t>For this project, I chose to train and evaluate the following machine learning models: </a:t>
            </a:r>
          </a:p>
          <a:p>
            <a:pPr lvl="1"/>
            <a:r>
              <a:rPr lang="en-US" dirty="0"/>
              <a:t>Random Forest Classifier</a:t>
            </a:r>
          </a:p>
          <a:p>
            <a:pPr lvl="1"/>
            <a:r>
              <a:rPr lang="en-US" dirty="0"/>
              <a:t>K Nearest Neighbors Classifier </a:t>
            </a:r>
          </a:p>
          <a:p>
            <a:pPr lvl="1"/>
            <a:r>
              <a:rPr lang="en-US" dirty="0"/>
              <a:t>Gaussian Naive Bayes Classifier</a:t>
            </a:r>
          </a:p>
          <a:p>
            <a:pPr lvl="1"/>
            <a:r>
              <a:rPr lang="en-US" dirty="0"/>
              <a:t>Ada Boost Classifier </a:t>
            </a:r>
          </a:p>
        </p:txBody>
      </p:sp>
    </p:spTree>
    <p:extLst>
      <p:ext uri="{BB962C8B-B14F-4D97-AF65-F5344CB8AC3E}">
        <p14:creationId xmlns:p14="http://schemas.microsoft.com/office/powerpoint/2010/main" val="5461949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6</TotalTime>
  <Words>994</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Century Gothic</vt:lpstr>
      <vt:lpstr>Wingdings 2</vt:lpstr>
      <vt:lpstr>Quotable</vt:lpstr>
      <vt:lpstr>Identifying False Job Postings Using Machine Learning Classification Methods</vt:lpstr>
      <vt:lpstr>Data Set</vt:lpstr>
      <vt:lpstr>EDA/Data Preparation</vt:lpstr>
      <vt:lpstr>Handling Missing Values in the data</vt:lpstr>
      <vt:lpstr>Visualizing the Data</vt:lpstr>
      <vt:lpstr>Job Postings Categorized as Engineering, Administrative have higher instances of fraudulent postings:</vt:lpstr>
      <vt:lpstr>Jobs Postings Requiring a High School Diploma or Bachelors Degree have higher instances of fraudulent postings:</vt:lpstr>
      <vt:lpstr>Jobs Postings which are of the type Full-time have higher instances of fraudulent postings:</vt:lpstr>
      <vt:lpstr>Model Training and  Evaluation</vt:lpstr>
      <vt:lpstr>Random Forest Classifier</vt:lpstr>
      <vt:lpstr>Ada Boosting Classifier</vt:lpstr>
      <vt:lpstr>K Nearest Neighbors Classifier</vt:lpstr>
      <vt:lpstr>Gaussian Naive Bayes Classifier</vt:lpstr>
      <vt:lpstr>Comparing Classifier Prediction Accuracy</vt:lpstr>
      <vt:lpstr>Conclusions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False Job Postings Using Machine Learning Classification Methods</dc:title>
  <dc:creator>Miriam Farrington</dc:creator>
  <cp:lastModifiedBy>lalit mohan reddy</cp:lastModifiedBy>
  <cp:revision>3</cp:revision>
  <dcterms:created xsi:type="dcterms:W3CDTF">2020-06-13T21:31:40Z</dcterms:created>
  <dcterms:modified xsi:type="dcterms:W3CDTF">2020-08-29T19:19:29Z</dcterms:modified>
</cp:coreProperties>
</file>