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7/10/2019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Autofit/>
          </a:bodyPr>
          <a:lstStyle/>
          <a:p>
            <a:pPr algn="l"/>
            <a:r>
              <a:rPr lang="id-ID" sz="2800" b="1" dirty="0">
                <a:solidFill>
                  <a:schemeClr val="bg1"/>
                </a:solidFill>
                <a:latin typeface="Times New Roman" panose="02020603050405020304" pitchFamily="18" charset="0"/>
                <a:cs typeface="Times New Roman" panose="02020603050405020304" pitchFamily="18" charset="0"/>
              </a:rPr>
              <a:t>Tugas Besar </a:t>
            </a:r>
            <a:r>
              <a:rPr lang="en-US" sz="2800" b="1" dirty="0">
                <a:solidFill>
                  <a:schemeClr val="bg1"/>
                </a:solidFill>
                <a:latin typeface="Times New Roman" panose="02020603050405020304" pitchFamily="18" charset="0"/>
                <a:cs typeface="Times New Roman" panose="02020603050405020304" pitchFamily="18" charset="0"/>
              </a:rPr>
              <a:t>Data Mining </a:t>
            </a:r>
            <a:r>
              <a:rPr lang="en-US" sz="2800" b="1" dirty="0" err="1">
                <a:solidFill>
                  <a:schemeClr val="bg1"/>
                </a:solidFill>
                <a:latin typeface="Times New Roman" panose="02020603050405020304" pitchFamily="18" charset="0"/>
                <a:cs typeface="Times New Roman" panose="02020603050405020304" pitchFamily="18" charset="0"/>
              </a:rPr>
              <a:t>Tentang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Penerapan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Metode</a:t>
            </a:r>
            <a:r>
              <a:rPr lang="en-US" sz="2800" b="1" dirty="0">
                <a:solidFill>
                  <a:schemeClr val="bg1"/>
                </a:solidFill>
                <a:latin typeface="Times New Roman" panose="02020603050405020304" pitchFamily="18" charset="0"/>
                <a:cs typeface="Times New Roman" panose="02020603050405020304" pitchFamily="18" charset="0"/>
              </a:rPr>
              <a:t> KNN </a:t>
            </a:r>
            <a:r>
              <a:rPr lang="en-US" sz="2800" b="1" dirty="0" err="1">
                <a:solidFill>
                  <a:schemeClr val="bg1"/>
                </a:solidFill>
                <a:latin typeface="Times New Roman" panose="02020603050405020304" pitchFamily="18" charset="0"/>
                <a:cs typeface="Times New Roman" panose="02020603050405020304" pitchFamily="18" charset="0"/>
              </a:rPr>
              <a:t>Untuk</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Penetuan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Penerima</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Beasiswa</a:t>
            </a:r>
            <a:r>
              <a:rPr lang="en-US" sz="2800" b="1" dirty="0">
                <a:solidFill>
                  <a:schemeClr val="bg1"/>
                </a:solidFill>
                <a:latin typeface="Times New Roman" panose="02020603050405020304" pitchFamily="18" charset="0"/>
                <a:cs typeface="Times New Roman" panose="02020603050405020304" pitchFamily="18" charset="0"/>
              </a:rPr>
              <a:t> Pt. Pos Indonesia Di </a:t>
            </a:r>
            <a:r>
              <a:rPr lang="en-US" sz="2800" b="1" dirty="0" err="1">
                <a:solidFill>
                  <a:schemeClr val="bg1"/>
                </a:solidFill>
                <a:latin typeface="Times New Roman" panose="02020603050405020304" pitchFamily="18" charset="0"/>
                <a:cs typeface="Times New Roman" panose="02020603050405020304" pitchFamily="18" charset="0"/>
              </a:rPr>
              <a:t>Politeknik</a:t>
            </a:r>
            <a:r>
              <a:rPr lang="en-US" sz="2800" b="1" dirty="0">
                <a:solidFill>
                  <a:schemeClr val="bg1"/>
                </a:solidFill>
                <a:latin typeface="Times New Roman" panose="02020603050405020304" pitchFamily="18" charset="0"/>
                <a:cs typeface="Times New Roman" panose="02020603050405020304" pitchFamily="18" charset="0"/>
              </a:rPr>
              <a:t> Pos Indonesia</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a:bodyPr>
          <a:lstStyle/>
          <a:p>
            <a:pPr algn="l"/>
            <a:r>
              <a:rPr lang="en-US" dirty="0">
                <a:solidFill>
                  <a:schemeClr val="bg1">
                    <a:alpha val="70000"/>
                  </a:schemeClr>
                </a:solidFill>
                <a:latin typeface="Times New Roman" panose="02020603050405020304" pitchFamily="18" charset="0"/>
                <a:cs typeface="Times New Roman" panose="02020603050405020304" pitchFamily="18" charset="0"/>
              </a:rPr>
              <a:t>Oleh :</a:t>
            </a:r>
          </a:p>
          <a:p>
            <a:pPr algn="l"/>
            <a:r>
              <a:rPr lang="en-US" dirty="0" err="1">
                <a:solidFill>
                  <a:schemeClr val="bg1">
                    <a:alpha val="70000"/>
                  </a:schemeClr>
                </a:solidFill>
                <a:latin typeface="Times New Roman" panose="02020603050405020304" pitchFamily="18" charset="0"/>
                <a:cs typeface="Times New Roman" panose="02020603050405020304" pitchFamily="18" charset="0"/>
              </a:rPr>
              <a:t>Fikri</a:t>
            </a:r>
            <a:r>
              <a:rPr lang="en-US" dirty="0">
                <a:solidFill>
                  <a:schemeClr val="bg1">
                    <a:alpha val="70000"/>
                  </a:schemeClr>
                </a:solidFill>
                <a:latin typeface="Times New Roman" panose="02020603050405020304" pitchFamily="18" charset="0"/>
                <a:cs typeface="Times New Roman" panose="02020603050405020304" pitchFamily="18" charset="0"/>
              </a:rPr>
              <a:t> Aldi </a:t>
            </a:r>
            <a:r>
              <a:rPr lang="en-US" dirty="0" err="1">
                <a:solidFill>
                  <a:schemeClr val="bg1">
                    <a:alpha val="70000"/>
                  </a:schemeClr>
                </a:solidFill>
                <a:latin typeface="Times New Roman" panose="02020603050405020304" pitchFamily="18" charset="0"/>
                <a:cs typeface="Times New Roman" panose="02020603050405020304" pitchFamily="18" charset="0"/>
              </a:rPr>
              <a:t>Nugraha</a:t>
            </a:r>
            <a:r>
              <a:rPr lang="en-US" dirty="0">
                <a:solidFill>
                  <a:schemeClr val="bg1">
                    <a:alpha val="70000"/>
                  </a:schemeClr>
                </a:solidFill>
                <a:latin typeface="Times New Roman" panose="02020603050405020304" pitchFamily="18" charset="0"/>
                <a:cs typeface="Times New Roman" panose="02020603050405020304" pitchFamily="18" charset="0"/>
              </a:rPr>
              <a:t> 1164038</a:t>
            </a:r>
          </a:p>
          <a:p>
            <a:pPr algn="l"/>
            <a:r>
              <a:rPr lang="en-US" dirty="0">
                <a:solidFill>
                  <a:schemeClr val="bg1">
                    <a:alpha val="70000"/>
                  </a:schemeClr>
                </a:solidFill>
                <a:latin typeface="Times New Roman" panose="02020603050405020304" pitchFamily="18" charset="0"/>
                <a:cs typeface="Times New Roman" panose="02020603050405020304" pitchFamily="18" charset="0"/>
              </a:rPr>
              <a:t>Lalita </a:t>
            </a:r>
            <a:r>
              <a:rPr lang="en-US" dirty="0" err="1">
                <a:solidFill>
                  <a:schemeClr val="bg1">
                    <a:alpha val="70000"/>
                  </a:schemeClr>
                </a:solidFill>
                <a:latin typeface="Times New Roman" panose="02020603050405020304" pitchFamily="18" charset="0"/>
                <a:cs typeface="Times New Roman" panose="02020603050405020304" pitchFamily="18" charset="0"/>
              </a:rPr>
              <a:t>Chandiany</a:t>
            </a:r>
            <a:r>
              <a:rPr lang="en-US" dirty="0">
                <a:solidFill>
                  <a:schemeClr val="bg1">
                    <a:alpha val="70000"/>
                  </a:schemeClr>
                </a:solidFill>
                <a:latin typeface="Times New Roman" panose="02020603050405020304" pitchFamily="18" charset="0"/>
                <a:cs typeface="Times New Roman" panose="02020603050405020304" pitchFamily="18" charset="0"/>
              </a:rPr>
              <a:t> </a:t>
            </a:r>
            <a:r>
              <a:rPr lang="en-US" dirty="0" err="1">
                <a:solidFill>
                  <a:schemeClr val="bg1">
                    <a:alpha val="70000"/>
                  </a:schemeClr>
                </a:solidFill>
                <a:latin typeface="Times New Roman" panose="02020603050405020304" pitchFamily="18" charset="0"/>
                <a:cs typeface="Times New Roman" panose="02020603050405020304" pitchFamily="18" charset="0"/>
              </a:rPr>
              <a:t>Adiputri</a:t>
            </a:r>
            <a:r>
              <a:rPr lang="en-US" dirty="0">
                <a:solidFill>
                  <a:schemeClr val="bg1">
                    <a:alpha val="70000"/>
                  </a:schemeClr>
                </a:solidFill>
                <a:latin typeface="Times New Roman" panose="02020603050405020304" pitchFamily="18" charset="0"/>
                <a:cs typeface="Times New Roman" panose="02020603050405020304" pitchFamily="18" charset="0"/>
              </a:rPr>
              <a:t> 1164043</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B736-F9A9-4EC7-86C9-11F4A477A375}"/>
              </a:ext>
            </a:extLst>
          </p:cNvPr>
          <p:cNvSpPr>
            <a:spLocks noGrp="1"/>
          </p:cNvSpPr>
          <p:nvPr>
            <p:ph type="title"/>
          </p:nvPr>
        </p:nvSpPr>
        <p:spPr/>
        <p:txBody>
          <a:bodyPr/>
          <a:lstStyle/>
          <a:p>
            <a:r>
              <a:rPr lang="en-US" dirty="0" err="1"/>
              <a:t>Grafik</a:t>
            </a:r>
            <a:r>
              <a:rPr lang="en-US" dirty="0"/>
              <a:t> </a:t>
            </a:r>
          </a:p>
        </p:txBody>
      </p:sp>
      <p:pic>
        <p:nvPicPr>
          <p:cNvPr id="4" name="Content Placeholder 3">
            <a:extLst>
              <a:ext uri="{FF2B5EF4-FFF2-40B4-BE49-F238E27FC236}">
                <a16:creationId xmlns:a16="http://schemas.microsoft.com/office/drawing/2014/main" id="{8A3E3209-A3E7-4007-B4A9-03E0EE13A5C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70629" y="166914"/>
            <a:ext cx="6691085" cy="6451600"/>
          </a:xfrm>
          <a:prstGeom prst="rect">
            <a:avLst/>
          </a:prstGeom>
        </p:spPr>
      </p:pic>
    </p:spTree>
    <p:extLst>
      <p:ext uri="{BB962C8B-B14F-4D97-AF65-F5344CB8AC3E}">
        <p14:creationId xmlns:p14="http://schemas.microsoft.com/office/powerpoint/2010/main" val="22898638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ED64-1130-4541-907D-41C7B1B810ED}"/>
              </a:ext>
            </a:extLst>
          </p:cNvPr>
          <p:cNvSpPr>
            <a:spLocks noGrp="1"/>
          </p:cNvSpPr>
          <p:nvPr>
            <p:ph type="title"/>
          </p:nvPr>
        </p:nvSpPr>
        <p:spPr>
          <a:xfrm>
            <a:off x="677334" y="758581"/>
            <a:ext cx="8596668" cy="1320800"/>
          </a:xfrm>
        </p:spPr>
        <p:txBody>
          <a:bodyPr/>
          <a:lstStyle/>
          <a:p>
            <a:r>
              <a:rPr lang="en-US" dirty="0"/>
              <a:t>Kesimpulan</a:t>
            </a:r>
          </a:p>
        </p:txBody>
      </p:sp>
      <p:sp>
        <p:nvSpPr>
          <p:cNvPr id="3" name="Content Placeholder 2">
            <a:extLst>
              <a:ext uri="{FF2B5EF4-FFF2-40B4-BE49-F238E27FC236}">
                <a16:creationId xmlns:a16="http://schemas.microsoft.com/office/drawing/2014/main" id="{0D4A9FEE-5851-4F88-84D9-C6F3B4F42C86}"/>
              </a:ext>
            </a:extLst>
          </p:cNvPr>
          <p:cNvSpPr>
            <a:spLocks noGrp="1"/>
          </p:cNvSpPr>
          <p:nvPr>
            <p:ph idx="1"/>
          </p:nvPr>
        </p:nvSpPr>
        <p:spPr/>
        <p:txBody>
          <a:bodyPr/>
          <a:lstStyle/>
          <a:p>
            <a:pPr marL="0" indent="0" algn="just">
              <a:buNone/>
            </a:pPr>
            <a:r>
              <a:rPr lang="en-US" dirty="0" err="1">
                <a:solidFill>
                  <a:schemeClr val="tx1"/>
                </a:solidFill>
                <a:latin typeface="Times New Roman" panose="02020603050405020304" pitchFamily="18" charset="0"/>
                <a:cs typeface="Times New Roman" panose="02020603050405020304" pitchFamily="18" charset="0"/>
              </a:rPr>
              <a:t>Berdasarkan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hasil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penerapan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metode</a:t>
            </a:r>
            <a:r>
              <a:rPr lang="en-US" dirty="0">
                <a:solidFill>
                  <a:schemeClr val="tx1"/>
                </a:solidFill>
                <a:latin typeface="Times New Roman" panose="02020603050405020304" pitchFamily="18" charset="0"/>
                <a:cs typeface="Times New Roman" panose="02020603050405020304" pitchFamily="18" charset="0"/>
              </a:rPr>
              <a:t> K- Nears Neighbor pada </a:t>
            </a:r>
            <a:r>
              <a:rPr lang="en-US" dirty="0" err="1">
                <a:solidFill>
                  <a:schemeClr val="tx1"/>
                </a:solidFill>
                <a:latin typeface="Times New Roman" panose="02020603050405020304" pitchFamily="18" charset="0"/>
                <a:cs typeface="Times New Roman" panose="02020603050405020304" pitchFamily="18" charset="0"/>
              </a:rPr>
              <a:t>penentuan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penerima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beasiswa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PT.Pos</a:t>
            </a:r>
            <a:r>
              <a:rPr lang="en-US" dirty="0">
                <a:solidFill>
                  <a:schemeClr val="tx1"/>
                </a:solidFill>
                <a:latin typeface="Times New Roman" panose="02020603050405020304" pitchFamily="18" charset="0"/>
                <a:cs typeface="Times New Roman" panose="02020603050405020304" pitchFamily="18" charset="0"/>
              </a:rPr>
              <a:t> Indonesia di </a:t>
            </a:r>
            <a:r>
              <a:rPr lang="en-US" dirty="0" err="1">
                <a:solidFill>
                  <a:schemeClr val="tx1"/>
                </a:solidFill>
                <a:latin typeface="Times New Roman" panose="02020603050405020304" pitchFamily="18" charset="0"/>
                <a:cs typeface="Times New Roman" panose="02020603050405020304" pitchFamily="18" charset="0"/>
              </a:rPr>
              <a:t>Politeknik</a:t>
            </a:r>
            <a:r>
              <a:rPr lang="en-US" dirty="0">
                <a:solidFill>
                  <a:schemeClr val="tx1"/>
                </a:solidFill>
                <a:latin typeface="Times New Roman" panose="02020603050405020304" pitchFamily="18" charset="0"/>
                <a:cs typeface="Times New Roman" panose="02020603050405020304" pitchFamily="18" charset="0"/>
              </a:rPr>
              <a:t> Pos Indonesia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diambil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kesimpulan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 :</a:t>
            </a:r>
          </a:p>
          <a:p>
            <a:pPr lvl="0" algn="just"/>
            <a:r>
              <a:rPr lang="en-US" dirty="0" err="1">
                <a:solidFill>
                  <a:schemeClr val="tx1"/>
                </a:solidFill>
                <a:latin typeface="Times New Roman" panose="02020603050405020304" pitchFamily="18" charset="0"/>
                <a:cs typeface="Times New Roman" panose="02020603050405020304" pitchFamily="18" charset="0"/>
              </a:rPr>
              <a:t>Metode</a:t>
            </a:r>
            <a:r>
              <a:rPr lang="en-US" dirty="0">
                <a:solidFill>
                  <a:schemeClr val="tx1"/>
                </a:solidFill>
                <a:latin typeface="Times New Roman" panose="02020603050405020304" pitchFamily="18" charset="0"/>
                <a:cs typeface="Times New Roman" panose="02020603050405020304" pitchFamily="18" charset="0"/>
              </a:rPr>
              <a:t> K-Nears Neighbor  </a:t>
            </a:r>
            <a:r>
              <a:rPr lang="en-US" dirty="0" err="1">
                <a:solidFill>
                  <a:schemeClr val="tx1"/>
                </a:solidFill>
                <a:latin typeface="Times New Roman" panose="02020603050405020304" pitchFamily="18" charset="0"/>
                <a:cs typeface="Times New Roman" panose="02020603050405020304" pitchFamily="18" charset="0"/>
              </a:rPr>
              <a:t>merupakan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metode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merupakan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metode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klasifikasi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memberikan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keputusan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alternatif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menentukan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calon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penerima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beasiswa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berdasarkan</a:t>
            </a:r>
            <a:r>
              <a:rPr lang="en-US" dirty="0">
                <a:solidFill>
                  <a:schemeClr val="tx1"/>
                </a:solidFill>
                <a:latin typeface="Times New Roman" panose="02020603050405020304" pitchFamily="18" charset="0"/>
                <a:cs typeface="Times New Roman" panose="02020603050405020304" pitchFamily="18" charset="0"/>
              </a:rPr>
              <a:t> data-data yang </a:t>
            </a:r>
            <a:r>
              <a:rPr lang="en-US" dirty="0" err="1">
                <a:solidFill>
                  <a:schemeClr val="tx1"/>
                </a:solidFill>
                <a:latin typeface="Times New Roman" panose="02020603050405020304" pitchFamily="18" charset="0"/>
                <a:cs typeface="Times New Roman" panose="02020603050405020304" pitchFamily="18" charset="0"/>
              </a:rPr>
              <a:t>telah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diperoleh</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sampel</a:t>
            </a:r>
            <a:r>
              <a:rPr lang="en-US" dirty="0">
                <a:solidFill>
                  <a:schemeClr val="tx1"/>
                </a:solidFill>
                <a:latin typeface="Times New Roman" panose="02020603050405020304" pitchFamily="18" charset="0"/>
                <a:cs typeface="Times New Roman" panose="02020603050405020304" pitchFamily="18" charset="0"/>
              </a:rPr>
              <a:t>).</a:t>
            </a:r>
          </a:p>
          <a:p>
            <a:pPr lvl="0" algn="just"/>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menerapkan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metode</a:t>
            </a:r>
            <a:r>
              <a:rPr lang="en-US" dirty="0">
                <a:solidFill>
                  <a:schemeClr val="tx1"/>
                </a:solidFill>
                <a:latin typeface="Times New Roman" panose="02020603050405020304" pitchFamily="18" charset="0"/>
                <a:cs typeface="Times New Roman" panose="02020603050405020304" pitchFamily="18" charset="0"/>
              </a:rPr>
              <a:t> KNN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penentuan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penerima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beasiswa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K = 3 dan data </a:t>
            </a:r>
            <a:r>
              <a:rPr lang="en-US" dirty="0" err="1">
                <a:solidFill>
                  <a:schemeClr val="tx1"/>
                </a:solidFill>
                <a:latin typeface="Times New Roman" panose="02020603050405020304" pitchFamily="18" charset="0"/>
                <a:cs typeface="Times New Roman" panose="02020603050405020304" pitchFamily="18" charset="0"/>
              </a:rPr>
              <a:t>trainnya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meliputi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ipk</a:t>
            </a:r>
            <a:r>
              <a:rPr lang="en-US" dirty="0">
                <a:solidFill>
                  <a:schemeClr val="tx1"/>
                </a:solidFill>
                <a:latin typeface="Times New Roman" panose="02020603050405020304" pitchFamily="18" charset="0"/>
                <a:cs typeface="Times New Roman" panose="02020603050405020304" pitchFamily="18" charset="0"/>
              </a:rPr>
              <a:t> = 2.73, </a:t>
            </a:r>
            <a:r>
              <a:rPr lang="en-US" dirty="0" err="1">
                <a:solidFill>
                  <a:schemeClr val="tx1"/>
                </a:solidFill>
                <a:latin typeface="Times New Roman" panose="02020603050405020304" pitchFamily="18" charset="0"/>
                <a:cs typeface="Times New Roman" panose="02020603050405020304" pitchFamily="18" charset="0"/>
              </a:rPr>
              <a:t>gaji</a:t>
            </a:r>
            <a:r>
              <a:rPr lang="en-US" dirty="0">
                <a:solidFill>
                  <a:schemeClr val="tx1"/>
                </a:solidFill>
                <a:latin typeface="Times New Roman" panose="02020603050405020304" pitchFamily="18" charset="0"/>
                <a:cs typeface="Times New Roman" panose="02020603050405020304" pitchFamily="18" charset="0"/>
              </a:rPr>
              <a:t> orang </a:t>
            </a:r>
            <a:r>
              <a:rPr lang="en-US" dirty="0" err="1">
                <a:solidFill>
                  <a:schemeClr val="tx1"/>
                </a:solidFill>
                <a:latin typeface="Times New Roman" panose="02020603050405020304" pitchFamily="18" charset="0"/>
                <a:cs typeface="Times New Roman" panose="02020603050405020304" pitchFamily="18" charset="0"/>
              </a:rPr>
              <a:t>tua</a:t>
            </a:r>
            <a:r>
              <a:rPr lang="en-US" dirty="0">
                <a:solidFill>
                  <a:schemeClr val="tx1"/>
                </a:solidFill>
                <a:latin typeface="Times New Roman" panose="02020603050405020304" pitchFamily="18" charset="0"/>
                <a:cs typeface="Times New Roman" panose="02020603050405020304" pitchFamily="18" charset="0"/>
              </a:rPr>
              <a:t> = 3.500.000 , </a:t>
            </a:r>
            <a:r>
              <a:rPr lang="en-US" dirty="0" err="1">
                <a:solidFill>
                  <a:schemeClr val="tx1"/>
                </a:solidFill>
                <a:latin typeface="Times New Roman" panose="02020603050405020304" pitchFamily="18" charset="0"/>
                <a:cs typeface="Times New Roman" panose="02020603050405020304" pitchFamily="18" charset="0"/>
              </a:rPr>
              <a:t>serta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jumlah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tanggung</a:t>
            </a:r>
            <a:r>
              <a:rPr lang="en-US" dirty="0">
                <a:solidFill>
                  <a:schemeClr val="tx1"/>
                </a:solidFill>
                <a:latin typeface="Times New Roman" panose="02020603050405020304" pitchFamily="18" charset="0"/>
                <a:cs typeface="Times New Roman" panose="02020603050405020304" pitchFamily="18" charset="0"/>
              </a:rPr>
              <a:t> = 5  </a:t>
            </a:r>
            <a:r>
              <a:rPr lang="en-US" dirty="0" err="1">
                <a:solidFill>
                  <a:schemeClr val="tx1"/>
                </a:solidFill>
                <a:latin typeface="Times New Roman" panose="02020603050405020304" pitchFamily="18" charset="0"/>
                <a:cs typeface="Times New Roman" panose="02020603050405020304" pitchFamily="18" charset="0"/>
              </a:rPr>
              <a:t>hasilnya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diterima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probabilitas</a:t>
            </a:r>
            <a:r>
              <a:rPr lang="en-US" dirty="0">
                <a:solidFill>
                  <a:schemeClr val="tx1"/>
                </a:solidFill>
                <a:latin typeface="Times New Roman" panose="02020603050405020304" pitchFamily="18" charset="0"/>
                <a:cs typeface="Times New Roman" panose="02020603050405020304" pitchFamily="18" charset="0"/>
              </a:rPr>
              <a:t> 0,6666667 </a:t>
            </a:r>
            <a:r>
              <a:rPr lang="en-US" dirty="0" err="1">
                <a:solidFill>
                  <a:schemeClr val="tx1"/>
                </a:solidFill>
                <a:latin typeface="Times New Roman" panose="02020603050405020304" pitchFamily="18" charset="0"/>
                <a:cs typeface="Times New Roman" panose="02020603050405020304" pitchFamily="18" charset="0"/>
              </a:rPr>
              <a:t>perhitungan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tersebut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diolah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menggunakan</a:t>
            </a:r>
            <a:r>
              <a:rPr lang="en-US" dirty="0">
                <a:solidFill>
                  <a:schemeClr val="tx1"/>
                </a:solidFill>
                <a:latin typeface="Times New Roman" panose="02020603050405020304" pitchFamily="18" charset="0"/>
                <a:cs typeface="Times New Roman" panose="02020603050405020304" pitchFamily="18" charset="0"/>
              </a:rPr>
              <a:t> tools R studio.</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360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7F30-D7DB-4C72-8A59-248120ADCF51}"/>
              </a:ext>
            </a:extLst>
          </p:cNvPr>
          <p:cNvSpPr>
            <a:spLocks noGrp="1"/>
          </p:cNvSpPr>
          <p:nvPr>
            <p:ph type="title"/>
          </p:nvPr>
        </p:nvSpPr>
        <p:spPr/>
        <p:txBody>
          <a:bodyPr/>
          <a:lstStyle/>
          <a:p>
            <a:r>
              <a:rPr lang="en-US" dirty="0" err="1"/>
              <a:t>Latar</a:t>
            </a:r>
            <a:r>
              <a:rPr lang="en-US" dirty="0"/>
              <a:t> </a:t>
            </a:r>
            <a:r>
              <a:rPr lang="en-US" dirty="0" err="1"/>
              <a:t>Belakang</a:t>
            </a:r>
            <a:endParaRPr lang="en-US" dirty="0"/>
          </a:p>
        </p:txBody>
      </p:sp>
      <p:sp>
        <p:nvSpPr>
          <p:cNvPr id="3" name="Content Placeholder 2">
            <a:extLst>
              <a:ext uri="{FF2B5EF4-FFF2-40B4-BE49-F238E27FC236}">
                <a16:creationId xmlns:a16="http://schemas.microsoft.com/office/drawing/2014/main" id="{9FC61C82-1223-4882-B9EA-9117E0D493C1}"/>
              </a:ext>
            </a:extLst>
          </p:cNvPr>
          <p:cNvSpPr>
            <a:spLocks noGrp="1"/>
          </p:cNvSpPr>
          <p:nvPr>
            <p:ph idx="1"/>
          </p:nvPr>
        </p:nvSpPr>
        <p:spPr>
          <a:xfrm>
            <a:off x="677334" y="1930400"/>
            <a:ext cx="9128859" cy="4697411"/>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id-ID" sz="2000" dirty="0">
                <a:solidFill>
                  <a:schemeClr val="tx1"/>
                </a:solidFill>
                <a:latin typeface="Times New Roman" panose="02020603050405020304" pitchFamily="18" charset="0"/>
                <a:cs typeface="Times New Roman" panose="02020603050405020304" pitchFamily="18" charset="0"/>
              </a:rPr>
              <a:t>Setiap lembaga pendidikan  perguruan tinggi terdapat banyak jenis beasiswa yang ditawarkan kepada mahasiswa yang unggul atau berprestasi dan kurang mampu. Untuk mengantisipasi agar beasiswa </a:t>
            </a:r>
            <a:r>
              <a:rPr lang="en-US" sz="2000" dirty="0">
                <a:solidFill>
                  <a:schemeClr val="tx1"/>
                </a:solidFill>
                <a:latin typeface="Times New Roman" panose="02020603050405020304" pitchFamily="18" charset="0"/>
                <a:cs typeface="Times New Roman" panose="02020603050405020304" pitchFamily="18" charset="0"/>
              </a:rPr>
              <a:t>PT. Pos </a:t>
            </a:r>
            <a:r>
              <a:rPr lang="id-ID" sz="2000" dirty="0">
                <a:solidFill>
                  <a:schemeClr val="tx1"/>
                </a:solidFill>
                <a:latin typeface="Times New Roman" panose="02020603050405020304" pitchFamily="18" charset="0"/>
                <a:cs typeface="Times New Roman" panose="02020603050405020304" pitchFamily="18" charset="0"/>
              </a:rPr>
              <a:t>tersalurkan kepada yang berhak, maka diperlukan suatu sistem untuk keputusan yang diambil. Metode klasifikasi algoritma k-nearest neighbor  merupakan salah satu metode pengklasifikasian data yang memiliki konsistensi yang kuat, dengan cara mencari kasus dengan menghitung kedekatan antara kasus baru dengan kasus lama berdasarkan pencocokan bobot (Kusrini dan Lutfhi, 2009). Algoritma ini lebih efektif dalam melakukan training data yang besar dan dapat menghasilkan data yang lebih akurat.</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2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3844-8C4A-40FD-A4DD-1E726B5067AC}"/>
              </a:ext>
            </a:extLst>
          </p:cNvPr>
          <p:cNvSpPr>
            <a:spLocks noGrp="1"/>
          </p:cNvSpPr>
          <p:nvPr>
            <p:ph type="title"/>
          </p:nvPr>
        </p:nvSpPr>
        <p:spPr/>
        <p:txBody>
          <a:bodyPr/>
          <a:lstStyle/>
          <a:p>
            <a:r>
              <a:rPr lang="en-US" dirty="0" err="1"/>
              <a:t>Latar</a:t>
            </a:r>
            <a:r>
              <a:rPr lang="en-US" dirty="0"/>
              <a:t> </a:t>
            </a:r>
            <a:r>
              <a:rPr lang="en-US" dirty="0" err="1"/>
              <a:t>Belakang</a:t>
            </a:r>
            <a:endParaRPr lang="en-US" dirty="0"/>
          </a:p>
        </p:txBody>
      </p:sp>
      <p:sp>
        <p:nvSpPr>
          <p:cNvPr id="3" name="Content Placeholder 2">
            <a:extLst>
              <a:ext uri="{FF2B5EF4-FFF2-40B4-BE49-F238E27FC236}">
                <a16:creationId xmlns:a16="http://schemas.microsoft.com/office/drawing/2014/main" id="{9A6948AF-373B-4572-82F5-4585361CB769}"/>
              </a:ext>
            </a:extLst>
          </p:cNvPr>
          <p:cNvSpPr>
            <a:spLocks noGrp="1"/>
          </p:cNvSpPr>
          <p:nvPr>
            <p:ph idx="1"/>
          </p:nvPr>
        </p:nvSpPr>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Permasalahan</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sering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timbul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adalah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banyaknya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calon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penerima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PT.Pos</a:t>
            </a:r>
            <a:r>
              <a:rPr lang="en-US" sz="2000" dirty="0">
                <a:solidFill>
                  <a:schemeClr val="tx1"/>
                </a:solidFill>
                <a:latin typeface="Times New Roman" panose="02020603050405020304" pitchFamily="18" charset="0"/>
                <a:cs typeface="Times New Roman" panose="02020603050405020304" pitchFamily="18" charset="0"/>
              </a:rPr>
              <a:t> Indonesia yang </a:t>
            </a:r>
            <a:r>
              <a:rPr lang="en-US" sz="2000" dirty="0" err="1">
                <a:solidFill>
                  <a:schemeClr val="tx1"/>
                </a:solidFill>
                <a:latin typeface="Times New Roman" panose="02020603050405020304" pitchFamily="18" charset="0"/>
                <a:cs typeface="Times New Roman" panose="02020603050405020304" pitchFamily="18" charset="0"/>
              </a:rPr>
              <a:t>tidak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tepat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sasaran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sehingga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diperlukan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sebuah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sistem</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dapat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mengklasifikasikan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calon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penerima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PT.Pos</a:t>
            </a:r>
            <a:r>
              <a:rPr lang="en-US" sz="2000" dirty="0">
                <a:solidFill>
                  <a:schemeClr val="tx1"/>
                </a:solidFill>
                <a:latin typeface="Times New Roman" panose="02020603050405020304" pitchFamily="18" charset="0"/>
                <a:cs typeface="Times New Roman" panose="02020603050405020304" pitchFamily="18" charset="0"/>
              </a:rPr>
              <a:t> Indonesia </a:t>
            </a:r>
            <a:r>
              <a:rPr lang="en-US" sz="2000" dirty="0" err="1">
                <a:solidFill>
                  <a:schemeClr val="tx1"/>
                </a:solidFill>
                <a:latin typeface="Times New Roman" panose="02020603050405020304" pitchFamily="18" charset="0"/>
                <a:cs typeface="Times New Roman" panose="02020603050405020304" pitchFamily="18" charset="0"/>
              </a:rPr>
              <a:t>berdasarkan</a:t>
            </a:r>
            <a:r>
              <a:rPr lang="en-US" sz="2000" dirty="0">
                <a:solidFill>
                  <a:schemeClr val="tx1"/>
                </a:solidFill>
                <a:latin typeface="Times New Roman" panose="02020603050405020304" pitchFamily="18" charset="0"/>
                <a:cs typeface="Times New Roman" panose="02020603050405020304" pitchFamily="18" charset="0"/>
              </a:rPr>
              <a:t> data training yang </a:t>
            </a:r>
            <a:r>
              <a:rPr lang="en-US" sz="2000" dirty="0" err="1">
                <a:solidFill>
                  <a:schemeClr val="tx1"/>
                </a:solidFill>
                <a:latin typeface="Times New Roman" panose="02020603050405020304" pitchFamily="18" charset="0"/>
                <a:cs typeface="Times New Roman" panose="02020603050405020304" pitchFamily="18" charset="0"/>
              </a:rPr>
              <a:t>diambil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dari</a:t>
            </a:r>
            <a:r>
              <a:rPr lang="en-US" sz="2000" dirty="0">
                <a:solidFill>
                  <a:schemeClr val="tx1"/>
                </a:solidFill>
                <a:latin typeface="Times New Roman" panose="02020603050405020304" pitchFamily="18" charset="0"/>
                <a:cs typeface="Times New Roman" panose="02020603050405020304" pitchFamily="18" charset="0"/>
              </a:rPr>
              <a:t> data </a:t>
            </a:r>
            <a:r>
              <a:rPr lang="en-US" sz="2000" dirty="0" err="1">
                <a:solidFill>
                  <a:schemeClr val="tx1"/>
                </a:solidFill>
                <a:latin typeface="Times New Roman" panose="02020603050405020304" pitchFamily="18" charset="0"/>
                <a:cs typeface="Times New Roman" panose="02020603050405020304" pitchFamily="18" charset="0"/>
              </a:rPr>
              <a:t>mahasiswa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penerima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PT.Pos</a:t>
            </a:r>
            <a:r>
              <a:rPr lang="en-US" sz="2000" dirty="0">
                <a:solidFill>
                  <a:schemeClr val="tx1"/>
                </a:solidFill>
                <a:latin typeface="Times New Roman" panose="02020603050405020304" pitchFamily="18" charset="0"/>
                <a:cs typeface="Times New Roman" panose="02020603050405020304" pitchFamily="18" charset="0"/>
              </a:rPr>
              <a:t> Indonesia </a:t>
            </a:r>
            <a:r>
              <a:rPr lang="en-US" sz="2000" dirty="0" err="1">
                <a:solidFill>
                  <a:schemeClr val="tx1"/>
                </a:solidFill>
                <a:latin typeface="Times New Roman" panose="02020603050405020304" pitchFamily="18" charset="0"/>
                <a:cs typeface="Times New Roman" panose="02020603050405020304" pitchFamily="18" charset="0"/>
              </a:rPr>
              <a:t>sebelumnya</a:t>
            </a:r>
            <a:r>
              <a:rPr lang="en-US" sz="2000" dirty="0">
                <a:solidFill>
                  <a:schemeClr val="tx1"/>
                </a:solidFill>
                <a:latin typeface="Times New Roman" panose="02020603050405020304" pitchFamily="18" charset="0"/>
                <a:cs typeface="Times New Roman" panose="02020603050405020304" pitchFamily="18" charset="0"/>
              </a:rPr>
              <a:t> (dataset). </a:t>
            </a:r>
            <a:r>
              <a:rPr lang="en-US" sz="2000" dirty="0" err="1">
                <a:solidFill>
                  <a:schemeClr val="tx1"/>
                </a:solidFill>
                <a:latin typeface="Times New Roman" panose="02020603050405020304" pitchFamily="18" charset="0"/>
                <a:cs typeface="Times New Roman" panose="02020603050405020304" pitchFamily="18" charset="0"/>
              </a:rPr>
              <a:t>Sehingga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pihak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perguruan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tinggi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bisa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mengatasi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sejak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dini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permasalahan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tersebut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Penggunaaan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teknik</a:t>
            </a:r>
            <a:r>
              <a:rPr lang="en-US" sz="2000" dirty="0">
                <a:solidFill>
                  <a:schemeClr val="tx1"/>
                </a:solidFill>
                <a:latin typeface="Times New Roman" panose="02020603050405020304" pitchFamily="18" charset="0"/>
                <a:cs typeface="Times New Roman" panose="02020603050405020304" pitchFamily="18" charset="0"/>
              </a:rPr>
              <a:t> data mining </a:t>
            </a:r>
            <a:r>
              <a:rPr lang="en-US" sz="2000" dirty="0" err="1">
                <a:solidFill>
                  <a:schemeClr val="tx1"/>
                </a:solidFill>
                <a:latin typeface="Times New Roman" panose="02020603050405020304" pitchFamily="18" charset="0"/>
                <a:cs typeface="Times New Roman" panose="02020603050405020304" pitchFamily="18" charset="0"/>
              </a:rPr>
              <a:t>dengan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algoritma</a:t>
            </a:r>
            <a:r>
              <a:rPr lang="en-US" sz="2000" dirty="0">
                <a:solidFill>
                  <a:schemeClr val="tx1"/>
                </a:solidFill>
                <a:latin typeface="Times New Roman" panose="02020603050405020304" pitchFamily="18" charset="0"/>
                <a:cs typeface="Times New Roman" panose="02020603050405020304" pitchFamily="18" charset="0"/>
              </a:rPr>
              <a:t> k-nearest neighbor </a:t>
            </a:r>
            <a:r>
              <a:rPr lang="en-US" sz="2000" dirty="0" err="1">
                <a:solidFill>
                  <a:schemeClr val="tx1"/>
                </a:solidFill>
                <a:latin typeface="Times New Roman" panose="02020603050405020304" pitchFamily="18" charset="0"/>
                <a:cs typeface="Times New Roman" panose="02020603050405020304" pitchFamily="18" charset="0"/>
              </a:rPr>
              <a:t>diharapkan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mampu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memberikan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informasi</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berguna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tentang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teknik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klasifikasi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calon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penerima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PT.Pos</a:t>
            </a:r>
            <a:r>
              <a:rPr lang="en-US" sz="2000" dirty="0">
                <a:solidFill>
                  <a:schemeClr val="tx1"/>
                </a:solidFill>
                <a:latin typeface="Times New Roman" panose="02020603050405020304" pitchFamily="18" charset="0"/>
                <a:cs typeface="Times New Roman" panose="02020603050405020304" pitchFamily="18" charset="0"/>
              </a:rPr>
              <a:t> Indonesia.</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7630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B787-967B-4C7B-BCD2-50EC25043904}"/>
              </a:ext>
            </a:extLst>
          </p:cNvPr>
          <p:cNvSpPr>
            <a:spLocks noGrp="1"/>
          </p:cNvSpPr>
          <p:nvPr>
            <p:ph type="title"/>
          </p:nvPr>
        </p:nvSpPr>
        <p:spPr/>
        <p:txBody>
          <a:bodyPr/>
          <a:lstStyle/>
          <a:p>
            <a:r>
              <a:rPr lang="id-ID" b="1" dirty="0"/>
              <a:t>Beasiswa</a:t>
            </a:r>
            <a:br>
              <a:rPr lang="en-US" b="1" dirty="0"/>
            </a:br>
            <a:endParaRPr lang="en-US" dirty="0"/>
          </a:p>
        </p:txBody>
      </p:sp>
      <p:sp>
        <p:nvSpPr>
          <p:cNvPr id="3" name="Content Placeholder 2">
            <a:extLst>
              <a:ext uri="{FF2B5EF4-FFF2-40B4-BE49-F238E27FC236}">
                <a16:creationId xmlns:a16="http://schemas.microsoft.com/office/drawing/2014/main" id="{3AA3B27A-777F-4EEB-9C0C-FCE66685445F}"/>
              </a:ext>
            </a:extLst>
          </p:cNvPr>
          <p:cNvSpPr>
            <a:spLocks noGrp="1"/>
          </p:cNvSpPr>
          <p:nvPr>
            <p:ph idx="1"/>
          </p:nvPr>
        </p:nvSpPr>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adalah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Bantuan</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membantu</a:t>
            </a:r>
            <a:r>
              <a:rPr lang="en-US" sz="2000" dirty="0">
                <a:solidFill>
                  <a:schemeClr val="tx1"/>
                </a:solidFill>
                <a:latin typeface="Times New Roman" panose="02020603050405020304" pitchFamily="18" charset="0"/>
                <a:cs typeface="Times New Roman" panose="02020603050405020304" pitchFamily="18" charset="0"/>
              </a:rPr>
              <a:t> orang </a:t>
            </a:r>
            <a:r>
              <a:rPr lang="en-US" sz="2000" dirty="0" err="1">
                <a:solidFill>
                  <a:schemeClr val="tx1"/>
                </a:solidFill>
                <a:latin typeface="Times New Roman" panose="02020603050405020304" pitchFamily="18" charset="0"/>
                <a:cs typeface="Times New Roman" panose="02020603050405020304" pitchFamily="18" charset="0"/>
              </a:rPr>
              <a:t>terutama</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masih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sekolah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atau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kuliah</a:t>
            </a:r>
            <a:r>
              <a:rPr lang="en-US" sz="2000" dirty="0">
                <a:solidFill>
                  <a:schemeClr val="tx1"/>
                </a:solidFill>
                <a:latin typeface="Times New Roman" panose="02020603050405020304" pitchFamily="18" charset="0"/>
                <a:cs typeface="Times New Roman" panose="02020603050405020304" pitchFamily="18" charset="0"/>
              </a:rPr>
              <a:t> agar </a:t>
            </a:r>
            <a:r>
              <a:rPr lang="en-US" sz="2000" dirty="0" err="1">
                <a:solidFill>
                  <a:schemeClr val="tx1"/>
                </a:solidFill>
                <a:latin typeface="Times New Roman" panose="02020603050405020304" pitchFamily="18" charset="0"/>
                <a:cs typeface="Times New Roman" panose="02020603050405020304" pitchFamily="18" charset="0"/>
              </a:rPr>
              <a:t>mereka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dapat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cepat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menyelesaikan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tugasnya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dalam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rangka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mencari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ilmu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pengetahuan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hingga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selesai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Bantuan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bisasanya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berbentuk</a:t>
            </a:r>
            <a:r>
              <a:rPr lang="en-US" sz="2000" dirty="0">
                <a:solidFill>
                  <a:schemeClr val="tx1"/>
                </a:solidFill>
                <a:latin typeface="Times New Roman" panose="02020603050405020304" pitchFamily="18" charset="0"/>
                <a:cs typeface="Times New Roman" panose="02020603050405020304" pitchFamily="18" charset="0"/>
              </a:rPr>
              <a:t> dana </a:t>
            </a:r>
            <a:r>
              <a:rPr lang="en-US" sz="2000" dirty="0" err="1">
                <a:solidFill>
                  <a:schemeClr val="tx1"/>
                </a:solidFill>
                <a:latin typeface="Times New Roman" panose="02020603050405020304" pitchFamily="18" charset="0"/>
                <a:cs typeface="Times New Roman" panose="02020603050405020304" pitchFamily="18" charset="0"/>
              </a:rPr>
              <a:t>atau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menunjang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biaya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atau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ongkos</a:t>
            </a:r>
            <a:r>
              <a:rPr lang="en-US" sz="2000" dirty="0">
                <a:solidFill>
                  <a:schemeClr val="tx1"/>
                </a:solidFill>
                <a:latin typeface="Times New Roman" panose="02020603050405020304" pitchFamily="18" charset="0"/>
                <a:cs typeface="Times New Roman" panose="02020603050405020304" pitchFamily="18" charset="0"/>
              </a:rPr>
              <a:t> yang </a:t>
            </a:r>
            <a:r>
              <a:rPr lang="en-US" sz="2000" dirty="0" err="1">
                <a:solidFill>
                  <a:schemeClr val="tx1"/>
                </a:solidFill>
                <a:latin typeface="Times New Roman" panose="02020603050405020304" pitchFamily="18" charset="0"/>
                <a:cs typeface="Times New Roman" panose="02020603050405020304" pitchFamily="18" charset="0"/>
              </a:rPr>
              <a:t>harus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dikeluarkan</a:t>
            </a:r>
            <a:r>
              <a:rPr lang="en-US" sz="2000" dirty="0">
                <a:solidFill>
                  <a:schemeClr val="tx1"/>
                </a:solidFill>
                <a:latin typeface="Times New Roman" panose="02020603050405020304" pitchFamily="18" charset="0"/>
                <a:cs typeface="Times New Roman" panose="02020603050405020304" pitchFamily="18" charset="0"/>
              </a:rPr>
              <a:t> oleh </a:t>
            </a:r>
            <a:r>
              <a:rPr lang="en-US" sz="2000" dirty="0" err="1">
                <a:solidFill>
                  <a:schemeClr val="tx1"/>
                </a:solidFill>
                <a:latin typeface="Times New Roman" panose="02020603050405020304" pitchFamily="18" charset="0"/>
                <a:cs typeface="Times New Roman" panose="02020603050405020304" pitchFamily="18" charset="0"/>
              </a:rPr>
              <a:t>anak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sekolah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atau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mahasiswa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selama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menempuh</a:t>
            </a:r>
            <a:r>
              <a:rPr lang="en-US" sz="2000" dirty="0">
                <a:solidFill>
                  <a:schemeClr val="tx1"/>
                </a:solidFill>
                <a:latin typeface="Times New Roman" panose="02020603050405020304" pitchFamily="18" charset="0"/>
                <a:cs typeface="Times New Roman" panose="02020603050405020304" pitchFamily="18" charset="0"/>
              </a:rPr>
              <a:t> masa </a:t>
            </a:r>
            <a:r>
              <a:rPr lang="en-US" sz="2000" dirty="0" err="1">
                <a:solidFill>
                  <a:schemeClr val="tx1"/>
                </a:solidFill>
                <a:latin typeface="Times New Roman" panose="02020603050405020304" pitchFamily="18" charset="0"/>
                <a:cs typeface="Times New Roman" panose="02020603050405020304" pitchFamily="18" charset="0"/>
              </a:rPr>
              <a:t>pendidikan</a:t>
            </a:r>
            <a:r>
              <a:rPr lang="en-US" sz="2000" dirty="0">
                <a:solidFill>
                  <a:schemeClr val="tx1"/>
                </a:solidFill>
                <a:latin typeface="Times New Roman" panose="02020603050405020304" pitchFamily="18" charset="0"/>
                <a:cs typeface="Times New Roman" panose="02020603050405020304" pitchFamily="18" charset="0"/>
              </a:rPr>
              <a:t> di </a:t>
            </a:r>
            <a:r>
              <a:rPr lang="en-US" sz="2000" dirty="0" err="1">
                <a:solidFill>
                  <a:schemeClr val="tx1"/>
                </a:solidFill>
                <a:latin typeface="Times New Roman" panose="02020603050405020304" pitchFamily="18" charset="0"/>
                <a:cs typeface="Times New Roman" panose="02020603050405020304" pitchFamily="18" charset="0"/>
              </a:rPr>
              <a:t>tempat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belajar</a:t>
            </a:r>
            <a:r>
              <a:rPr lang="en-US" sz="2000" dirty="0">
                <a:solidFill>
                  <a:schemeClr val="tx1"/>
                </a:solidFill>
                <a:latin typeface="Times New Roman" panose="02020603050405020304" pitchFamily="18" charset="0"/>
                <a:cs typeface="Times New Roman" panose="02020603050405020304" pitchFamily="18" charset="0"/>
              </a:rPr>
              <a:t> yang di </a:t>
            </a:r>
            <a:r>
              <a:rPr lang="en-US" sz="2000" dirty="0" err="1">
                <a:solidFill>
                  <a:schemeClr val="tx1"/>
                </a:solidFill>
                <a:latin typeface="Times New Roman" panose="02020603050405020304" pitchFamily="18" charset="0"/>
                <a:cs typeface="Times New Roman" panose="02020603050405020304" pitchFamily="18" charset="0"/>
              </a:rPr>
              <a:t>inginkan</a:t>
            </a: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24317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354C-E39F-409F-8496-60BD86601F47}"/>
              </a:ext>
            </a:extLst>
          </p:cNvPr>
          <p:cNvSpPr>
            <a:spLocks noGrp="1"/>
          </p:cNvSpPr>
          <p:nvPr>
            <p:ph type="title"/>
          </p:nvPr>
        </p:nvSpPr>
        <p:spPr/>
        <p:txBody>
          <a:bodyPr/>
          <a:lstStyle/>
          <a:p>
            <a:r>
              <a:rPr lang="id-ID" b="1" dirty="0"/>
              <a:t>Metode K-Nearest Neighbor (KNN)</a:t>
            </a:r>
            <a:br>
              <a:rPr lang="en-US" b="1" dirty="0"/>
            </a:br>
            <a:endParaRPr lang="en-US" dirty="0"/>
          </a:p>
        </p:txBody>
      </p:sp>
      <p:sp>
        <p:nvSpPr>
          <p:cNvPr id="3" name="Content Placeholder 2">
            <a:extLst>
              <a:ext uri="{FF2B5EF4-FFF2-40B4-BE49-F238E27FC236}">
                <a16:creationId xmlns:a16="http://schemas.microsoft.com/office/drawing/2014/main" id="{6BDFD30D-F08E-4B7B-B74A-6244DFDA6C74}"/>
              </a:ext>
            </a:extLst>
          </p:cNvPr>
          <p:cNvSpPr>
            <a:spLocks noGrp="1"/>
          </p:cNvSpPr>
          <p:nvPr>
            <p:ph idx="1"/>
          </p:nvPr>
        </p:nvSpPr>
        <p:spPr/>
        <p:txBody>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k-nearest neighbor </a:t>
            </a:r>
            <a:r>
              <a:rPr lang="en-US" dirty="0" err="1">
                <a:solidFill>
                  <a:schemeClr val="tx1"/>
                </a:solidFill>
                <a:latin typeface="Times New Roman" panose="02020603050405020304" pitchFamily="18" charset="0"/>
                <a:cs typeface="Times New Roman" panose="02020603050405020304" pitchFamily="18" charset="0"/>
              </a:rPr>
              <a:t>merupakan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teknik</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sangat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sederhana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efisien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efektif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bidang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pengenalan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kategori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teks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pengolahan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objek</a:t>
            </a:r>
            <a:r>
              <a:rPr lang="en-US" dirty="0">
                <a:solidFill>
                  <a:schemeClr val="tx1"/>
                </a:solidFill>
                <a:latin typeface="Times New Roman" panose="02020603050405020304" pitchFamily="18" charset="0"/>
                <a:cs typeface="Times New Roman" panose="02020603050405020304" pitchFamily="18" charset="0"/>
              </a:rPr>
              <a:t> dan lain-lain, </a:t>
            </a:r>
            <a:r>
              <a:rPr lang="en-US" dirty="0" err="1">
                <a:solidFill>
                  <a:schemeClr val="tx1"/>
                </a:solidFill>
                <a:latin typeface="Times New Roman" panose="02020603050405020304" pitchFamily="18" charset="0"/>
                <a:cs typeface="Times New Roman" panose="02020603050405020304" pitchFamily="18" charset="0"/>
              </a:rPr>
              <a:t>karena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kesedrhanaan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pengolahannya</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mampu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melakukan</a:t>
            </a:r>
            <a:r>
              <a:rPr lang="en-US" dirty="0">
                <a:solidFill>
                  <a:schemeClr val="tx1"/>
                </a:solidFill>
                <a:latin typeface="Times New Roman" panose="02020603050405020304" pitchFamily="18" charset="0"/>
                <a:cs typeface="Times New Roman" panose="02020603050405020304" pitchFamily="18" charset="0"/>
              </a:rPr>
              <a:t> training data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jumlah</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besar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Bathia</a:t>
            </a:r>
            <a:r>
              <a:rPr lang="en-US" dirty="0">
                <a:solidFill>
                  <a:schemeClr val="tx1"/>
                </a:solidFill>
                <a:latin typeface="Times New Roman" panose="02020603050405020304" pitchFamily="18" charset="0"/>
                <a:cs typeface="Times New Roman" panose="02020603050405020304" pitchFamily="18" charset="0"/>
              </a:rPr>
              <a:t>, 2010). Salah </a:t>
            </a:r>
            <a:r>
              <a:rPr lang="en-US" dirty="0" err="1">
                <a:solidFill>
                  <a:schemeClr val="tx1"/>
                </a:solidFill>
                <a:latin typeface="Times New Roman" panose="02020603050405020304" pitchFamily="18" charset="0"/>
                <a:cs typeface="Times New Roman" panose="02020603050405020304" pitchFamily="18" charset="0"/>
              </a:rPr>
              <a:t>satu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algoritma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efek</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semua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atribut</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terdapat</a:t>
            </a:r>
            <a:r>
              <a:rPr lang="en-US" dirty="0">
                <a:solidFill>
                  <a:schemeClr val="tx1"/>
                </a:solidFill>
                <a:latin typeface="Times New Roman" panose="02020603050405020304" pitchFamily="18" charset="0"/>
                <a:cs typeface="Times New Roman" panose="02020603050405020304" pitchFamily="18" charset="0"/>
              </a:rPr>
              <a:t> pada data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dan data lama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dataset </a:t>
            </a:r>
            <a:r>
              <a:rPr lang="en-US" dirty="0" err="1">
                <a:solidFill>
                  <a:schemeClr val="tx1"/>
                </a:solidFill>
                <a:latin typeface="Times New Roman" panose="02020603050405020304" pitchFamily="18" charset="0"/>
                <a:cs typeface="Times New Roman" panose="02020603050405020304" pitchFamily="18" charset="0"/>
              </a:rPr>
              <a:t>pelatihan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Moradian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Baraani</a:t>
            </a:r>
            <a:r>
              <a:rPr lang="en-US" dirty="0">
                <a:solidFill>
                  <a:schemeClr val="tx1"/>
                </a:solidFill>
                <a:latin typeface="Times New Roman" panose="02020603050405020304" pitchFamily="18" charset="0"/>
                <a:cs typeface="Times New Roman" panose="02020603050405020304" pitchFamily="18" charset="0"/>
              </a:rPr>
              <a:t>, 2009). K-nearest neighbor </a:t>
            </a:r>
            <a:r>
              <a:rPr lang="en-US" dirty="0" err="1">
                <a:solidFill>
                  <a:schemeClr val="tx1"/>
                </a:solidFill>
                <a:latin typeface="Times New Roman" panose="02020603050405020304" pitchFamily="18" charset="0"/>
                <a:cs typeface="Times New Roman" panose="02020603050405020304" pitchFamily="18" charset="0"/>
              </a:rPr>
              <a:t>mampu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melakukan</a:t>
            </a:r>
            <a:r>
              <a:rPr lang="en-US" dirty="0">
                <a:solidFill>
                  <a:schemeClr val="tx1"/>
                </a:solidFill>
                <a:latin typeface="Times New Roman" panose="02020603050405020304" pitchFamily="18" charset="0"/>
                <a:cs typeface="Times New Roman" panose="02020603050405020304" pitchFamily="18" charset="0"/>
              </a:rPr>
              <a:t> training pada dataset </a:t>
            </a:r>
            <a:r>
              <a:rPr lang="en-US" dirty="0" err="1">
                <a:solidFill>
                  <a:schemeClr val="tx1"/>
                </a:solidFill>
                <a:latin typeface="Times New Roman" panose="02020603050405020304" pitchFamily="18" charset="0"/>
                <a:cs typeface="Times New Roman" panose="02020603050405020304" pitchFamily="18" charset="0"/>
              </a:rPr>
              <a:t>penyakit</a:t>
            </a:r>
            <a:r>
              <a:rPr lang="en-US" dirty="0">
                <a:solidFill>
                  <a:schemeClr val="tx1"/>
                </a:solidFill>
                <a:latin typeface="Times New Roman" panose="02020603050405020304" pitchFamily="18" charset="0"/>
                <a:cs typeface="Times New Roman" panose="02020603050405020304" pitchFamily="18" charset="0"/>
              </a:rPr>
              <a:t> diabetes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melihat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dampak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negatif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hilangnya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nilai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imputasi</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solusi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penyembuhan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Akurasi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algoritma</a:t>
            </a:r>
            <a:r>
              <a:rPr lang="en-US" dirty="0">
                <a:solidFill>
                  <a:schemeClr val="tx1"/>
                </a:solidFill>
                <a:latin typeface="Times New Roman" panose="02020603050405020304" pitchFamily="18" charset="0"/>
                <a:cs typeface="Times New Roman" panose="02020603050405020304" pitchFamily="18" charset="0"/>
              </a:rPr>
              <a:t> k-nearest Neighbor </a:t>
            </a:r>
            <a:r>
              <a:rPr lang="en-US" dirty="0" err="1">
                <a:solidFill>
                  <a:schemeClr val="tx1"/>
                </a:solidFill>
                <a:latin typeface="Times New Roman" panose="02020603050405020304" pitchFamily="18" charset="0"/>
                <a:cs typeface="Times New Roman" panose="02020603050405020304" pitchFamily="18" charset="0"/>
              </a:rPr>
              <a:t>diatas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ratarata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Christobel</a:t>
            </a:r>
            <a:r>
              <a:rPr lang="en-US" dirty="0">
                <a:solidFill>
                  <a:schemeClr val="tx1"/>
                </a:solidFill>
                <a:latin typeface="Times New Roman" panose="02020603050405020304" pitchFamily="18" charset="0"/>
                <a:cs typeface="Times New Roman" panose="02020603050405020304" pitchFamily="18" charset="0"/>
              </a:rPr>
              <a:t> et al., 2013). K-nearest neighbor yang </a:t>
            </a:r>
            <a:r>
              <a:rPr lang="en-US" dirty="0" err="1">
                <a:solidFill>
                  <a:schemeClr val="tx1"/>
                </a:solidFill>
                <a:latin typeface="Times New Roman" panose="02020603050405020304" pitchFamily="18" charset="0"/>
                <a:cs typeface="Times New Roman" panose="02020603050405020304" pitchFamily="18" charset="0"/>
              </a:rPr>
              <a:t>diterapkan</a:t>
            </a:r>
            <a:r>
              <a:rPr lang="en-US" dirty="0">
                <a:solidFill>
                  <a:schemeClr val="tx1"/>
                </a:solidFill>
                <a:latin typeface="Times New Roman" panose="02020603050405020304" pitchFamily="18" charset="0"/>
                <a:cs typeface="Times New Roman" panose="02020603050405020304" pitchFamily="18" charset="0"/>
              </a:rPr>
              <a:t> pada data </a:t>
            </a:r>
            <a:r>
              <a:rPr lang="en-US" dirty="0" err="1">
                <a:solidFill>
                  <a:schemeClr val="tx1"/>
                </a:solidFill>
                <a:latin typeface="Times New Roman" panose="02020603050405020304" pitchFamily="18" charset="0"/>
                <a:cs typeface="Times New Roman" panose="02020603050405020304" pitchFamily="18" charset="0"/>
              </a:rPr>
              <a:t>konsumen</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menggunakan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keuangan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kredit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kendaraan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bermotor</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penelitian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k-nearest neighbor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penentuan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resiko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kredit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kendaraan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bermotor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Leidiyana</a:t>
            </a:r>
            <a:r>
              <a:rPr lang="en-US" dirty="0">
                <a:solidFill>
                  <a:schemeClr val="tx1"/>
                </a:solidFill>
                <a:latin typeface="Times New Roman" panose="02020603050405020304" pitchFamily="18" charset="0"/>
                <a:cs typeface="Times New Roman" panose="02020603050405020304" pitchFamily="18" charset="0"/>
              </a:rPr>
              <a:t>, 2013).</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84773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1C1A-11ED-4110-84C7-A41738DFF947}"/>
              </a:ext>
            </a:extLst>
          </p:cNvPr>
          <p:cNvSpPr>
            <a:spLocks noGrp="1"/>
          </p:cNvSpPr>
          <p:nvPr>
            <p:ph type="title"/>
          </p:nvPr>
        </p:nvSpPr>
        <p:spPr/>
        <p:txBody>
          <a:bodyPr/>
          <a:lstStyle/>
          <a:p>
            <a:r>
              <a:rPr lang="en-US" dirty="0" err="1"/>
              <a:t>Rumus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49A5A2-0AD5-4B2D-9480-9F0C9741FDEC}"/>
                  </a:ext>
                </a:extLst>
              </p:cNvPr>
              <p:cNvSpPr>
                <a:spLocks noGrp="1"/>
              </p:cNvSpPr>
              <p:nvPr>
                <p:ph idx="1"/>
              </p:nvPr>
            </p:nvSpPr>
            <p:spPr/>
            <p:txBody>
              <a:bodyPr/>
              <a:lstStyle/>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m:t>𝐷</m:t>
                      </m:r>
                      <m:r>
                        <a:rPr lang="en-US" i="1"/>
                        <m:t>(</m:t>
                      </m:r>
                      <m:r>
                        <a:rPr lang="en-US" i="1"/>
                        <m:t>𝑎</m:t>
                      </m:r>
                      <m:r>
                        <a:rPr lang="en-US" i="1"/>
                        <m:t>,</m:t>
                      </m:r>
                      <m:r>
                        <a:rPr lang="en-US" i="1"/>
                        <m:t>𝑏</m:t>
                      </m:r>
                      <m:r>
                        <a:rPr lang="en-US" i="1"/>
                        <m:t>) = √∑ (</m:t>
                      </m:r>
                      <m:r>
                        <a:rPr lang="en-US" i="1"/>
                        <m:t>𝑎𝑘</m:t>
                      </m:r>
                      <m:r>
                        <a:rPr lang="en-US" i="1"/>
                        <m:t> − </m:t>
                      </m:r>
                      <m:r>
                        <a:rPr lang="en-US" i="1"/>
                        <m:t>𝑏𝑘</m:t>
                      </m:r>
                      <m:r>
                        <a:rPr lang="en-US" i="1"/>
                        <m:t>)2 </m:t>
                      </m:r>
                      <m:r>
                        <a:rPr lang="en-US" i="1"/>
                        <m:t>𝑑</m:t>
                      </m:r>
                      <m:r>
                        <a:rPr lang="en-US" i="1"/>
                        <m:t> </m:t>
                      </m:r>
                      <m:r>
                        <a:rPr lang="en-US" i="1"/>
                        <m:t>𝑘</m:t>
                      </m:r>
                      <m:r>
                        <a:rPr lang="en-US" i="1"/>
                        <m:t>=1</m:t>
                      </m:r>
                    </m:oMath>
                  </m:oMathPara>
                </a14:m>
                <a:endParaRPr lang="en-US" dirty="0"/>
              </a:p>
              <a:p>
                <a:pPr marL="0" indent="0">
                  <a:buNone/>
                </a:pPr>
                <a:endParaRPr lang="en-US" dirty="0"/>
              </a:p>
              <a:p>
                <a:pPr marL="0" indent="0">
                  <a:buNone/>
                </a:pPr>
                <a:r>
                  <a:rPr lang="en-US" dirty="0" err="1"/>
                  <a:t>Dimana</a:t>
                </a:r>
                <a:r>
                  <a:rPr lang="en-US" dirty="0"/>
                  <a:t> </a:t>
                </a:r>
                <a:r>
                  <a:rPr lang="en-US" dirty="0" err="1"/>
                  <a:t>matriks</a:t>
                </a:r>
                <a:r>
                  <a:rPr lang="en-US" dirty="0"/>
                  <a:t> D(</a:t>
                </a:r>
                <a:r>
                  <a:rPr lang="en-US" dirty="0" err="1"/>
                  <a:t>a,b</a:t>
                </a:r>
                <a:r>
                  <a:rPr lang="en-US" dirty="0"/>
                  <a:t>) </a:t>
                </a:r>
                <a:r>
                  <a:rPr lang="en-US" dirty="0" err="1"/>
                  <a:t>adalah</a:t>
                </a:r>
                <a:r>
                  <a:rPr lang="en-US" dirty="0"/>
                  <a:t> </a:t>
                </a:r>
                <a:r>
                  <a:rPr lang="en-US" dirty="0" err="1"/>
                  <a:t>jarak</a:t>
                </a:r>
                <a:r>
                  <a:rPr lang="en-US" dirty="0"/>
                  <a:t> </a:t>
                </a:r>
                <a:r>
                  <a:rPr lang="en-US" dirty="0" err="1"/>
                  <a:t>skalar</a:t>
                </a:r>
                <a:r>
                  <a:rPr lang="en-US" dirty="0"/>
                  <a:t> </a:t>
                </a:r>
                <a:r>
                  <a:rPr lang="en-US" dirty="0" err="1"/>
                  <a:t>dari</a:t>
                </a:r>
                <a:r>
                  <a:rPr lang="en-US" dirty="0"/>
                  <a:t> </a:t>
                </a:r>
                <a:r>
                  <a:rPr lang="en-US" dirty="0" err="1"/>
                  <a:t>kedua</a:t>
                </a:r>
                <a:r>
                  <a:rPr lang="en-US" dirty="0"/>
                  <a:t> vector a dan b </a:t>
                </a:r>
                <a:r>
                  <a:rPr lang="en-US" dirty="0" err="1"/>
                  <a:t>dari</a:t>
                </a:r>
                <a:r>
                  <a:rPr lang="en-US" dirty="0"/>
                  <a:t> </a:t>
                </a:r>
                <a:r>
                  <a:rPr lang="en-US" dirty="0" err="1"/>
                  <a:t>matriks</a:t>
                </a:r>
                <a:r>
                  <a:rPr lang="en-US" dirty="0"/>
                  <a:t> </a:t>
                </a:r>
                <a:r>
                  <a:rPr lang="en-US" dirty="0" err="1"/>
                  <a:t>dengan</a:t>
                </a:r>
                <a:r>
                  <a:rPr lang="en-US" dirty="0"/>
                  <a:t> </a:t>
                </a:r>
                <a:r>
                  <a:rPr lang="en-US" dirty="0" err="1"/>
                  <a:t>ukuran</a:t>
                </a:r>
                <a:r>
                  <a:rPr lang="en-US" dirty="0"/>
                  <a:t> </a:t>
                </a:r>
                <a:r>
                  <a:rPr lang="en-US" i="1" dirty="0"/>
                  <a:t>“d ”</a:t>
                </a:r>
                <a:r>
                  <a:rPr lang="en-US" dirty="0"/>
                  <a:t>  </a:t>
                </a:r>
                <a:r>
                  <a:rPr lang="en-US" dirty="0" err="1"/>
                  <a:t>dimensi</a:t>
                </a:r>
                <a:r>
                  <a:rPr lang="en-US" dirty="0"/>
                  <a:t> [4].</a:t>
                </a:r>
              </a:p>
              <a:p>
                <a:pPr marL="0" indent="0">
                  <a:buNone/>
                </a:pPr>
                <a:endParaRPr lang="en-US" dirty="0"/>
              </a:p>
            </p:txBody>
          </p:sp>
        </mc:Choice>
        <mc:Fallback>
          <p:sp>
            <p:nvSpPr>
              <p:cNvPr id="3" name="Content Placeholder 2">
                <a:extLst>
                  <a:ext uri="{FF2B5EF4-FFF2-40B4-BE49-F238E27FC236}">
                    <a16:creationId xmlns:a16="http://schemas.microsoft.com/office/drawing/2014/main" id="{8D49A5A2-0AD5-4B2D-9480-9F0C9741FDEC}"/>
                  </a:ext>
                </a:extLst>
              </p:cNvPr>
              <p:cNvSpPr>
                <a:spLocks noGrp="1" noRot="1" noChangeAspect="1" noMove="1" noResize="1" noEditPoints="1" noAdjustHandles="1" noChangeArrowheads="1" noChangeShapeType="1" noTextEdit="1"/>
              </p:cNvSpPr>
              <p:nvPr>
                <p:ph idx="1"/>
              </p:nvPr>
            </p:nvSpPr>
            <p:spPr>
              <a:blipFill>
                <a:blip r:embed="rId2"/>
                <a:stretch>
                  <a:fillRect l="-567"/>
                </a:stretch>
              </a:blipFill>
            </p:spPr>
            <p:txBody>
              <a:bodyPr/>
              <a:lstStyle/>
              <a:p>
                <a:r>
                  <a:rPr lang="en-US">
                    <a:noFill/>
                  </a:rPr>
                  <a:t> </a:t>
                </a:r>
              </a:p>
            </p:txBody>
          </p:sp>
        </mc:Fallback>
      </mc:AlternateContent>
    </p:spTree>
    <p:extLst>
      <p:ext uri="{BB962C8B-B14F-4D97-AF65-F5344CB8AC3E}">
        <p14:creationId xmlns:p14="http://schemas.microsoft.com/office/powerpoint/2010/main" val="11993655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A6F4-E8DB-4D0E-8722-C29A72821CA1}"/>
              </a:ext>
            </a:extLst>
          </p:cNvPr>
          <p:cNvSpPr>
            <a:spLocks noGrp="1"/>
          </p:cNvSpPr>
          <p:nvPr>
            <p:ph type="title"/>
          </p:nvPr>
        </p:nvSpPr>
        <p:spPr/>
        <p:txBody>
          <a:bodyPr/>
          <a:lstStyle/>
          <a:p>
            <a:r>
              <a:rPr lang="en-US" dirty="0" err="1"/>
              <a:t>Metodologi</a:t>
            </a:r>
            <a:r>
              <a:rPr lang="en-US" dirty="0"/>
              <a:t> </a:t>
            </a:r>
            <a:r>
              <a:rPr lang="en-US" dirty="0" err="1"/>
              <a:t>Penelitian</a:t>
            </a:r>
            <a:endParaRPr lang="en-US" dirty="0"/>
          </a:p>
        </p:txBody>
      </p:sp>
      <p:pic>
        <p:nvPicPr>
          <p:cNvPr id="4" name="Content Placeholder 3">
            <a:extLst>
              <a:ext uri="{FF2B5EF4-FFF2-40B4-BE49-F238E27FC236}">
                <a16:creationId xmlns:a16="http://schemas.microsoft.com/office/drawing/2014/main" id="{2A780E3B-F03C-43F9-A47C-E745A885192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76686" y="101600"/>
            <a:ext cx="2510971" cy="6756400"/>
          </a:xfrm>
          <a:prstGeom prst="rect">
            <a:avLst/>
          </a:prstGeom>
        </p:spPr>
      </p:pic>
    </p:spTree>
    <p:extLst>
      <p:ext uri="{BB962C8B-B14F-4D97-AF65-F5344CB8AC3E}">
        <p14:creationId xmlns:p14="http://schemas.microsoft.com/office/powerpoint/2010/main" val="22393084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DB4B-BE0D-4532-B43D-7D58C3ED96F4}"/>
              </a:ext>
            </a:extLst>
          </p:cNvPr>
          <p:cNvSpPr>
            <a:spLocks noGrp="1"/>
          </p:cNvSpPr>
          <p:nvPr>
            <p:ph type="title"/>
          </p:nvPr>
        </p:nvSpPr>
        <p:spPr/>
        <p:txBody>
          <a:bodyPr/>
          <a:lstStyle/>
          <a:p>
            <a:r>
              <a:rPr lang="en-US" dirty="0"/>
              <a:t>Data yang </a:t>
            </a:r>
            <a:r>
              <a:rPr lang="en-US" dirty="0" err="1"/>
              <a:t>Diperoleh</a:t>
            </a:r>
            <a:endParaRPr lang="en-US" dirty="0"/>
          </a:p>
        </p:txBody>
      </p:sp>
      <p:pic>
        <p:nvPicPr>
          <p:cNvPr id="4" name="Content Placeholder 3">
            <a:extLst>
              <a:ext uri="{FF2B5EF4-FFF2-40B4-BE49-F238E27FC236}">
                <a16:creationId xmlns:a16="http://schemas.microsoft.com/office/drawing/2014/main" id="{B56D42AD-0D92-4E94-9D2B-1C433420AED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763" t="4232" r="4487" b="10188"/>
          <a:stretch/>
        </p:blipFill>
        <p:spPr bwMode="auto">
          <a:xfrm>
            <a:off x="534610" y="1219199"/>
            <a:ext cx="11122780" cy="52686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52370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9D3B1-B260-4D0F-A5C3-ABB86F5B2D6F}"/>
              </a:ext>
            </a:extLst>
          </p:cNvPr>
          <p:cNvSpPr>
            <a:spLocks noGrp="1"/>
          </p:cNvSpPr>
          <p:nvPr>
            <p:ph idx="1"/>
          </p:nvPr>
        </p:nvSpPr>
        <p:spPr>
          <a:xfrm>
            <a:off x="1374019" y="1335315"/>
            <a:ext cx="8596668" cy="5126962"/>
          </a:xfrm>
        </p:spPr>
        <p:txBody>
          <a:bodyPr>
            <a:normAutofit/>
          </a:bodyPr>
          <a:lstStyle/>
          <a:p>
            <a:pPr marL="0" indent="0" algn="ctr">
              <a:buNone/>
            </a:pPr>
            <a:r>
              <a:rPr lang="en-US" sz="9600" dirty="0" err="1">
                <a:solidFill>
                  <a:schemeClr val="tx1"/>
                </a:solidFill>
                <a:latin typeface="Times New Roman" panose="02020603050405020304" pitchFamily="18" charset="0"/>
                <a:cs typeface="Times New Roman" panose="02020603050405020304" pitchFamily="18" charset="0"/>
              </a:rPr>
              <a:t>Pengolahan</a:t>
            </a:r>
            <a:r>
              <a:rPr lang="en-US" sz="9600" dirty="0">
                <a:solidFill>
                  <a:schemeClr val="tx1"/>
                </a:solidFill>
                <a:latin typeface="Times New Roman" panose="02020603050405020304" pitchFamily="18" charset="0"/>
                <a:cs typeface="Times New Roman" panose="02020603050405020304" pitchFamily="18" charset="0"/>
              </a:rPr>
              <a:t> data di R Studio</a:t>
            </a:r>
          </a:p>
        </p:txBody>
      </p:sp>
    </p:spTree>
    <p:extLst>
      <p:ext uri="{BB962C8B-B14F-4D97-AF65-F5344CB8AC3E}">
        <p14:creationId xmlns:p14="http://schemas.microsoft.com/office/powerpoint/2010/main" val="3419510215"/>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2.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 design</Template>
  <TotalTime>0</TotalTime>
  <Words>291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Tugas Besar Data Mining Tentang Penerapan Metode KNN Untuk Penetuan Penerima Beasiswa Pt. Pos Indonesia Di Politeknik Pos Indonesia </vt:lpstr>
      <vt:lpstr>Latar Belakang</vt:lpstr>
      <vt:lpstr>Latar Belakang</vt:lpstr>
      <vt:lpstr>Beasiswa </vt:lpstr>
      <vt:lpstr>Metode K-Nearest Neighbor (KNN) </vt:lpstr>
      <vt:lpstr>Rumus</vt:lpstr>
      <vt:lpstr>Metodologi Penelitian</vt:lpstr>
      <vt:lpstr>Data yang Diperoleh</vt:lpstr>
      <vt:lpstr>PowerPoint Presentation</vt:lpstr>
      <vt:lpstr>Grafik </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2019-07-10T14:37:38Z</dcterms:created>
  <dcterms:modified xsi:type="dcterms:W3CDTF">2019-07-10T14:52:08Z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