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2" r:id="rId4"/>
    <p:sldId id="257" r:id="rId5"/>
    <p:sldId id="258" r:id="rId6"/>
    <p:sldId id="259"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336405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48858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1038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4237122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1395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198184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297363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102396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375726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8148D1-66DA-4621-8C94-6973200EC8D1}"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180821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8148D1-66DA-4621-8C94-6973200EC8D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290807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148D1-66DA-4621-8C94-6973200EC8D1}"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33798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8148D1-66DA-4621-8C94-6973200EC8D1}"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377265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148D1-66DA-4621-8C94-6973200EC8D1}"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245176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8148D1-66DA-4621-8C94-6973200EC8D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122017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8148D1-66DA-4621-8C94-6973200EC8D1}"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CF3A6C-4E6D-4545-BC2E-86414F9DDC16}" type="slidenum">
              <a:rPr lang="en-US" smtClean="0"/>
              <a:t>‹#›</a:t>
            </a:fld>
            <a:endParaRPr lang="en-US"/>
          </a:p>
        </p:txBody>
      </p:sp>
    </p:spTree>
    <p:extLst>
      <p:ext uri="{BB962C8B-B14F-4D97-AF65-F5344CB8AC3E}">
        <p14:creationId xmlns:p14="http://schemas.microsoft.com/office/powerpoint/2010/main" val="211335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8148D1-66DA-4621-8C94-6973200EC8D1}" type="datetimeFigureOut">
              <a:rPr lang="en-US" smtClean="0"/>
              <a:t>6/26/2019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CF3A6C-4E6D-4545-BC2E-86414F9DDC16}" type="slidenum">
              <a:rPr lang="en-US" smtClean="0"/>
              <a:t>‹#›</a:t>
            </a:fld>
            <a:endParaRPr lang="en-US"/>
          </a:p>
        </p:txBody>
      </p:sp>
    </p:spTree>
    <p:extLst>
      <p:ext uri="{BB962C8B-B14F-4D97-AF65-F5344CB8AC3E}">
        <p14:creationId xmlns:p14="http://schemas.microsoft.com/office/powerpoint/2010/main" val="26166227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d.wikipedia.org/wiki/Mesin" TargetMode="External"/><Relationship Id="rId2" Type="http://schemas.openxmlformats.org/officeDocument/2006/relationships/hyperlink" Target="https://id.wikipedia.org/wiki/Kendaraan" TargetMode="External"/><Relationship Id="rId1" Type="http://schemas.openxmlformats.org/officeDocument/2006/relationships/slideLayout" Target="../slideLayouts/slideLayout2.xml"/><Relationship Id="rId5" Type="http://schemas.openxmlformats.org/officeDocument/2006/relationships/hyperlink" Target="https://id.wikipedia.org/wiki/Indonesia" TargetMode="External"/><Relationship Id="rId4" Type="http://schemas.openxmlformats.org/officeDocument/2006/relationships/hyperlink" Target="https://id.wikipedia.org/wiki/Girosko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sz="4000" b="1" dirty="0"/>
              <a:t>SISTEM PENDUKUNG KEPUTUSAN TENTANG PENENTUAN PEMBELIAN MOTOR MENGGUNAKAN METODE SAW</a:t>
            </a:r>
            <a:br>
              <a:rPr lang="en-US" sz="4000" dirty="0"/>
            </a:br>
            <a:endParaRPr lang="en-US" sz="4000" dirty="0"/>
          </a:p>
        </p:txBody>
      </p:sp>
      <p:sp>
        <p:nvSpPr>
          <p:cNvPr id="3" name="Subtitle 2"/>
          <p:cNvSpPr>
            <a:spLocks noGrp="1"/>
          </p:cNvSpPr>
          <p:nvPr>
            <p:ph type="subTitle" idx="1"/>
          </p:nvPr>
        </p:nvSpPr>
        <p:spPr>
          <a:xfrm>
            <a:off x="1507067" y="3370997"/>
            <a:ext cx="7766936" cy="3043451"/>
          </a:xfrm>
        </p:spPr>
        <p:txBody>
          <a:bodyPr/>
          <a:lstStyle/>
          <a:p>
            <a:pPr algn="l"/>
            <a:r>
              <a:rPr lang="id-ID" dirty="0"/>
              <a:t>Oleh:</a:t>
            </a:r>
            <a:endParaRPr lang="en-US" dirty="0"/>
          </a:p>
          <a:p>
            <a:pPr algn="l"/>
            <a:r>
              <a:rPr lang="id-ID" dirty="0"/>
              <a:t>Ajis Trigunawan                              1.16.4.031</a:t>
            </a:r>
            <a:endParaRPr lang="en-US" dirty="0"/>
          </a:p>
          <a:p>
            <a:pPr algn="l"/>
            <a:r>
              <a:rPr lang="id-ID" dirty="0"/>
              <a:t>Fikri Aldi Nugraha                           1.16.4.038</a:t>
            </a:r>
            <a:endParaRPr lang="en-US" dirty="0"/>
          </a:p>
          <a:p>
            <a:pPr algn="l"/>
            <a:r>
              <a:rPr lang="id-ID" dirty="0"/>
              <a:t>Lalita Chandiany Adiputri               1.16.4.043</a:t>
            </a:r>
            <a:endParaRPr lang="en-US" dirty="0"/>
          </a:p>
          <a:p>
            <a:pPr algn="l"/>
            <a:r>
              <a:rPr lang="id-ID" dirty="0"/>
              <a:t>Wildan Khaustara Wijaksana           1.16.4.058</a:t>
            </a:r>
            <a:endParaRPr lang="en-US" dirty="0"/>
          </a:p>
          <a:p>
            <a:pPr algn="l"/>
            <a:r>
              <a:rPr lang="id-ID" dirty="0"/>
              <a:t>Yoga Sakti                                      1.16.4.059</a:t>
            </a:r>
            <a:endParaRPr lang="en-US" dirty="0"/>
          </a:p>
          <a:p>
            <a:pPr algn="l"/>
            <a:r>
              <a:rPr lang="id-ID" dirty="0"/>
              <a:t> </a:t>
            </a:r>
            <a:endParaRPr lang="en-US" dirty="0"/>
          </a:p>
          <a:p>
            <a:endParaRPr lang="en-US" dirty="0"/>
          </a:p>
        </p:txBody>
      </p:sp>
    </p:spTree>
    <p:extLst>
      <p:ext uri="{BB962C8B-B14F-4D97-AF65-F5344CB8AC3E}">
        <p14:creationId xmlns:p14="http://schemas.microsoft.com/office/powerpoint/2010/main" val="1913065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US" dirty="0" err="1"/>
              <a:t>Latar</a:t>
            </a:r>
            <a:r>
              <a:rPr lang="en-US" dirty="0"/>
              <a:t> </a:t>
            </a:r>
            <a:r>
              <a:rPr lang="en-US" dirty="0" err="1"/>
              <a:t>Belakang</a:t>
            </a:r>
            <a:endParaRPr lang="en-US" dirty="0"/>
          </a:p>
        </p:txBody>
      </p:sp>
      <p:sp>
        <p:nvSpPr>
          <p:cNvPr id="3" name="Content Placeholder 2"/>
          <p:cNvSpPr>
            <a:spLocks noGrp="1"/>
          </p:cNvSpPr>
          <p:nvPr>
            <p:ph idx="1"/>
          </p:nvPr>
        </p:nvSpPr>
        <p:spPr>
          <a:xfrm>
            <a:off x="677334" y="1214847"/>
            <a:ext cx="8596668" cy="4826516"/>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Dalam kehidupan kita sering mendapatkan keputusan dimana keputusan itu dapat menentukan masadepan kita, ketika memilih sebuah keputusan kita mempertimbangkan apakah keputusan tersebut berdampak untung atau tidak. Dalam </a:t>
            </a:r>
            <a:r>
              <a:rPr lang="en-US" dirty="0" err="1">
                <a:latin typeface="Times New Roman" panose="02020603050405020304" pitchFamily="18" charset="0"/>
                <a:cs typeface="Times New Roman" panose="02020603050405020304" pitchFamily="18" charset="0"/>
              </a:rPr>
              <a:t>Membeli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sesuatu</a:t>
            </a:r>
            <a:r>
              <a:rPr lang="id-ID" dirty="0">
                <a:latin typeface="Times New Roman" panose="02020603050405020304" pitchFamily="18" charset="0"/>
                <a:cs typeface="Times New Roman" panose="02020603050405020304" pitchFamily="18" charset="0"/>
              </a:rPr>
              <a:t> sangat penting untuk menentukan keputusan yang tepat demi </a:t>
            </a:r>
            <a:r>
              <a:rPr lang="en-US" dirty="0">
                <a:latin typeface="Times New Roman" panose="02020603050405020304" pitchFamily="18" charset="0"/>
                <a:cs typeface="Times New Roman" panose="02020603050405020304" pitchFamily="18" charset="0"/>
              </a:rPr>
              <a:t>masa </a:t>
            </a:r>
            <a:r>
              <a:rPr lang="en-US" dirty="0" err="1">
                <a:latin typeface="Times New Roman" panose="02020603050405020304" pitchFamily="18" charset="0"/>
                <a:cs typeface="Times New Roman" panose="02020603050405020304" pitchFamily="18" charset="0"/>
              </a:rPr>
              <a:t>guna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kebutuhan</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 tidak hanya dalam </a:t>
            </a:r>
            <a:r>
              <a:rPr lang="en-US" dirty="0" err="1">
                <a:latin typeface="Times New Roman" panose="02020603050405020304" pitchFamily="18" charset="0"/>
                <a:cs typeface="Times New Roman" panose="02020603050405020304" pitchFamily="18" charset="0"/>
              </a:rPr>
              <a:t>membeli</a:t>
            </a:r>
            <a:r>
              <a:rPr lang="en-US"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dalam edukasi, pengadilan, dan perancangan sistem. Kita akan terus di hadapi dengan keputusan.</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t>	</a:t>
            </a:r>
            <a:r>
              <a:rPr lang="id-ID" dirty="0">
                <a:latin typeface="Times New Roman" panose="02020603050405020304" pitchFamily="18" charset="0"/>
                <a:cs typeface="Times New Roman" panose="02020603050405020304" pitchFamily="18" charset="0"/>
              </a:rPr>
              <a:t>Dalam mengambil keputusan terdapat banyak metode. Metode dalam mengambil keputusan di gunakan ketika hal yang di pertimbangkan terdapat banyak hal, untuk itu digunakanlah metode agar dapat mengambil keputusan dengan tepat, atau yang sering di sebut </a:t>
            </a:r>
            <a:r>
              <a:rPr lang="en-US" dirty="0">
                <a:latin typeface="Times New Roman" panose="02020603050405020304" pitchFamily="18" charset="0"/>
                <a:cs typeface="Times New Roman" panose="02020603050405020304" pitchFamily="18" charset="0"/>
              </a:rPr>
              <a:t>SAW</a:t>
            </a:r>
            <a:r>
              <a:rPr lang="id-ID"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Simple Additive Weight</a:t>
            </a:r>
            <a:r>
              <a:rPr lang="id-ID" dirty="0">
                <a:latin typeface="Times New Roman" panose="02020603050405020304" pitchFamily="18" charset="0"/>
                <a:cs typeface="Times New Roman" panose="02020603050405020304" pitchFamily="18" charset="0"/>
              </a:rPr>
              <a:t>) yaitu proses pengambilan keputusan terhadap sebuah masalah yang memiliki beberapa atribut penting untuk dipertimbangkan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bobot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420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246"/>
          </a:xfrm>
        </p:spPr>
        <p:txBody>
          <a:bodyPr>
            <a:normAutofit fontScale="90000"/>
          </a:bodyPr>
          <a:lstStyle/>
          <a:p>
            <a:r>
              <a:rPr lang="en-US" dirty="0" err="1"/>
              <a:t>Latar</a:t>
            </a:r>
            <a:r>
              <a:rPr lang="en-US" dirty="0"/>
              <a:t> </a:t>
            </a:r>
            <a:r>
              <a:rPr lang="en-US" dirty="0" err="1"/>
              <a:t>Belakang</a:t>
            </a:r>
            <a:endParaRPr lang="en-US" dirty="0"/>
          </a:p>
        </p:txBody>
      </p:sp>
      <p:sp>
        <p:nvSpPr>
          <p:cNvPr id="3" name="Content Placeholder 2"/>
          <p:cNvSpPr>
            <a:spLocks noGrp="1"/>
          </p:cNvSpPr>
          <p:nvPr>
            <p:ph idx="1"/>
          </p:nvPr>
        </p:nvSpPr>
        <p:spPr>
          <a:xfrm>
            <a:off x="1597952" y="2155371"/>
            <a:ext cx="6755432" cy="3454917"/>
          </a:xfrm>
        </p:spPr>
        <p:txBody>
          <a:bodyPr/>
          <a:lstStyle/>
          <a:p>
            <a:pPr marL="0" indent="0" algn="just">
              <a:buNone/>
            </a:pP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Salah satu contoh dalam menggunakan </a:t>
            </a:r>
            <a:r>
              <a:rPr lang="en-US" dirty="0">
                <a:latin typeface="Times New Roman" panose="02020603050405020304" pitchFamily="18" charset="0"/>
                <a:cs typeface="Times New Roman" panose="02020603050405020304" pitchFamily="18" charset="0"/>
              </a:rPr>
              <a:t>SAW</a:t>
            </a:r>
            <a:r>
              <a:rPr lang="id-ID" dirty="0">
                <a:latin typeface="Times New Roman" panose="02020603050405020304" pitchFamily="18" charset="0"/>
                <a:cs typeface="Times New Roman" panose="02020603050405020304" pitchFamily="18" charset="0"/>
              </a:rPr>
              <a:t> adalah cara menentukan </a:t>
            </a:r>
            <a:r>
              <a:rPr lang="en-US" dirty="0">
                <a:latin typeface="Times New Roman" panose="02020603050405020304" pitchFamily="18" charset="0"/>
                <a:cs typeface="Times New Roman" panose="02020603050405020304" pitchFamily="18" charset="0"/>
              </a:rPr>
              <a:t>alternative </a:t>
            </a:r>
            <a:r>
              <a:rPr lang="en-US" dirty="0" err="1">
                <a:latin typeface="Times New Roman" panose="02020603050405020304" pitchFamily="18" charset="0"/>
                <a:cs typeface="Times New Roman" panose="02020603050405020304" pitchFamily="18" charset="0"/>
              </a:rPr>
              <a:t>pembelian</a:t>
            </a:r>
            <a:r>
              <a:rPr lang="en-US" dirty="0">
                <a:latin typeface="Times New Roman" panose="02020603050405020304" pitchFamily="18" charset="0"/>
                <a:cs typeface="Times New Roman" panose="02020603050405020304" pitchFamily="18" charset="0"/>
              </a:rPr>
              <a:t> motor </a:t>
            </a:r>
            <a:r>
              <a:rPr lang="en-US" dirty="0" err="1">
                <a:latin typeface="Times New Roman" panose="02020603050405020304" pitchFamily="18" charset="0"/>
                <a:cs typeface="Times New Roman" panose="02020603050405020304" pitchFamily="18" charset="0"/>
              </a:rPr>
              <a:t>terbaik</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dengan menggunakan metode </a:t>
            </a:r>
            <a:r>
              <a:rPr lang="en-US" i="1" dirty="0">
                <a:latin typeface="Times New Roman" panose="02020603050405020304" pitchFamily="18" charset="0"/>
                <a:cs typeface="Times New Roman" panose="02020603050405020304" pitchFamily="18" charset="0"/>
              </a:rPr>
              <a:t>Simple Additive Weighting </a:t>
            </a:r>
            <a:r>
              <a:rPr lang="id-ID" dirty="0">
                <a:latin typeface="Times New Roman" panose="02020603050405020304" pitchFamily="18" charset="0"/>
                <a:cs typeface="Times New Roman" panose="02020603050405020304" pitchFamily="18" charset="0"/>
              </a:rPr>
              <a:t>(SAW). </a:t>
            </a:r>
            <a:r>
              <a:rPr lang="id-ID" i="1" dirty="0">
                <a:latin typeface="Times New Roman" panose="02020603050405020304" pitchFamily="18" charset="0"/>
                <a:cs typeface="Times New Roman" panose="02020603050405020304" pitchFamily="18" charset="0"/>
              </a:rPr>
              <a:t>Simple Additive Weighting </a:t>
            </a:r>
            <a:r>
              <a:rPr lang="id-ID" dirty="0">
                <a:latin typeface="Times New Roman" panose="02020603050405020304" pitchFamily="18" charset="0"/>
                <a:cs typeface="Times New Roman" panose="02020603050405020304" pitchFamily="18" charset="0"/>
              </a:rPr>
              <a:t>adalah metode pengambilan keputusan dengan cara menormalisasi matriks ke suatu sekala yang dapat di petimbangkan, dengan data – data yang sudah di kumpulkan lalu dibuatkan krikteria penilaian berdasarkan data – data tersebut.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2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Sepeda</a:t>
            </a:r>
            <a:r>
              <a:rPr lang="en-US" dirty="0"/>
              <a:t> Motor</a:t>
            </a:r>
          </a:p>
        </p:txBody>
      </p:sp>
      <p:sp>
        <p:nvSpPr>
          <p:cNvPr id="3" name="Content Placeholder 2"/>
          <p:cNvSpPr>
            <a:spLocks noGrp="1"/>
          </p:cNvSpPr>
          <p:nvPr>
            <p:ph idx="1"/>
          </p:nvPr>
        </p:nvSpPr>
        <p:spPr>
          <a:xfrm>
            <a:off x="1003905" y="2683103"/>
            <a:ext cx="8596668" cy="3880773"/>
          </a:xfrm>
        </p:spPr>
        <p:txBody>
          <a:bodyPr/>
          <a:lstStyle/>
          <a:p>
            <a:pPr marL="0" indent="0" algn="just">
              <a:buNone/>
            </a:pP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Sepeda</a:t>
            </a:r>
            <a:r>
              <a:rPr lang="en-US" dirty="0">
                <a:solidFill>
                  <a:schemeClr val="tx2">
                    <a:lumMod val="50000"/>
                  </a:schemeClr>
                </a:solidFill>
                <a:latin typeface="Times New Roman" panose="02020603050405020304" pitchFamily="18" charset="0"/>
                <a:cs typeface="Times New Roman" panose="02020603050405020304" pitchFamily="18" charset="0"/>
              </a:rPr>
              <a:t> motor </a:t>
            </a:r>
            <a:r>
              <a:rPr lang="en-US" dirty="0" err="1">
                <a:solidFill>
                  <a:schemeClr val="tx2">
                    <a:lumMod val="50000"/>
                  </a:schemeClr>
                </a:solidFill>
                <a:latin typeface="Times New Roman" panose="02020603050405020304" pitchFamily="18" charset="0"/>
                <a:cs typeface="Times New Roman" panose="02020603050405020304" pitchFamily="18" charset="0"/>
              </a:rPr>
              <a:t>adalah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hlinkClick r:id="rId2" tooltip="Kendaraan"/>
              </a:rPr>
              <a:t>kendaraan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beroda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dua</a:t>
            </a:r>
            <a:r>
              <a:rPr lang="en-US" dirty="0">
                <a:solidFill>
                  <a:schemeClr val="tx2">
                    <a:lumMod val="50000"/>
                  </a:schemeClr>
                </a:solidFill>
                <a:latin typeface="Times New Roman" panose="02020603050405020304" pitchFamily="18" charset="0"/>
                <a:cs typeface="Times New Roman" panose="02020603050405020304" pitchFamily="18" charset="0"/>
              </a:rPr>
              <a:t> yang </a:t>
            </a:r>
            <a:r>
              <a:rPr lang="en-US" dirty="0" err="1">
                <a:solidFill>
                  <a:schemeClr val="tx2">
                    <a:lumMod val="50000"/>
                  </a:schemeClr>
                </a:solidFill>
                <a:latin typeface="Times New Roman" panose="02020603050405020304" pitchFamily="18" charset="0"/>
                <a:cs typeface="Times New Roman" panose="02020603050405020304" pitchFamily="18" charset="0"/>
              </a:rPr>
              <a:t>digerakkan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oleh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sebuah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hlinkClick r:id="rId3" tooltip="Mesin"/>
              </a:rPr>
              <a:t>mesin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Letak</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kedua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roda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sebaris</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lurus</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pada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kecepatan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tinggi</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sepeda</a:t>
            </a:r>
            <a:r>
              <a:rPr lang="en-US" dirty="0">
                <a:solidFill>
                  <a:schemeClr val="tx2">
                    <a:lumMod val="50000"/>
                  </a:schemeClr>
                </a:solidFill>
                <a:latin typeface="Times New Roman" panose="02020603050405020304" pitchFamily="18" charset="0"/>
                <a:cs typeface="Times New Roman" panose="02020603050405020304" pitchFamily="18" charset="0"/>
              </a:rPr>
              <a:t> motor </a:t>
            </a:r>
            <a:r>
              <a:rPr lang="en-US" dirty="0" err="1">
                <a:solidFill>
                  <a:schemeClr val="tx2">
                    <a:lumMod val="50000"/>
                  </a:schemeClr>
                </a:solidFill>
                <a:latin typeface="Times New Roman" panose="02020603050405020304" pitchFamily="18" charset="0"/>
                <a:cs typeface="Times New Roman" panose="02020603050405020304" pitchFamily="18" charset="0"/>
              </a:rPr>
              <a:t>tetap</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stabil</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disebabkan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oleh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hlinkClick r:id="rId4" tooltip="Giroskop"/>
              </a:rPr>
              <a:t>gaya</a:t>
            </a:r>
            <a:r>
              <a:rPr lang="en-US" dirty="0">
                <a:solidFill>
                  <a:schemeClr val="tx2">
                    <a:lumMod val="50000"/>
                  </a:schemeClr>
                </a:solidFill>
                <a:latin typeface="Times New Roman" panose="02020603050405020304" pitchFamily="18" charset="0"/>
                <a:cs typeface="Times New Roman" panose="02020603050405020304" pitchFamily="18" charset="0"/>
                <a:hlinkClick r:id="rId4" tooltip="Giroskop"/>
              </a:rPr>
              <a:t> </a:t>
            </a:r>
            <a:r>
              <a:rPr lang="en-US" dirty="0" err="1">
                <a:solidFill>
                  <a:schemeClr val="tx2">
                    <a:lumMod val="50000"/>
                  </a:schemeClr>
                </a:solidFill>
                <a:latin typeface="Times New Roman" panose="02020603050405020304" pitchFamily="18" charset="0"/>
                <a:cs typeface="Times New Roman" panose="02020603050405020304" pitchFamily="18" charset="0"/>
                <a:hlinkClick r:id="rId4" tooltip="Giroskop"/>
              </a:rPr>
              <a:t>giroskopik</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Sedangkan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pada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kecepatan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rendah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kestabilan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atau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keseimbangan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sepeda</a:t>
            </a:r>
            <a:r>
              <a:rPr lang="en-US" dirty="0">
                <a:solidFill>
                  <a:schemeClr val="tx2">
                    <a:lumMod val="50000"/>
                  </a:schemeClr>
                </a:solidFill>
                <a:latin typeface="Times New Roman" panose="02020603050405020304" pitchFamily="18" charset="0"/>
                <a:cs typeface="Times New Roman" panose="02020603050405020304" pitchFamily="18" charset="0"/>
              </a:rPr>
              <a:t> motor </a:t>
            </a:r>
            <a:r>
              <a:rPr lang="en-US" dirty="0" err="1">
                <a:solidFill>
                  <a:schemeClr val="tx2">
                    <a:lumMod val="50000"/>
                  </a:schemeClr>
                </a:solidFill>
                <a:latin typeface="Times New Roman" panose="02020603050405020304" pitchFamily="18" charset="0"/>
                <a:cs typeface="Times New Roman" panose="02020603050405020304" pitchFamily="18" charset="0"/>
              </a:rPr>
              <a:t>bergantung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kepada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pengaturan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setang</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oleh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pengendara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Penggunaan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sepeda</a:t>
            </a:r>
            <a:r>
              <a:rPr lang="en-US" dirty="0">
                <a:solidFill>
                  <a:schemeClr val="tx2">
                    <a:lumMod val="50000"/>
                  </a:schemeClr>
                </a:solidFill>
                <a:latin typeface="Times New Roman" panose="02020603050405020304" pitchFamily="18" charset="0"/>
                <a:cs typeface="Times New Roman" panose="02020603050405020304" pitchFamily="18" charset="0"/>
              </a:rPr>
              <a:t> motor di </a:t>
            </a:r>
            <a:r>
              <a:rPr lang="en-US" dirty="0">
                <a:solidFill>
                  <a:schemeClr val="tx2">
                    <a:lumMod val="50000"/>
                  </a:schemeClr>
                </a:solidFill>
                <a:latin typeface="Times New Roman" panose="02020603050405020304" pitchFamily="18" charset="0"/>
                <a:cs typeface="Times New Roman" panose="02020603050405020304" pitchFamily="18" charset="0"/>
                <a:hlinkClick r:id="rId5" tooltip="Indonesia"/>
              </a:rPr>
              <a:t>Indonesia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sangat</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populer</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karena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harganya</a:t>
            </a:r>
            <a:r>
              <a:rPr lang="en-US" dirty="0">
                <a:solidFill>
                  <a:schemeClr val="tx2">
                    <a:lumMod val="50000"/>
                  </a:schemeClr>
                </a:solidFill>
                <a:latin typeface="Times New Roman" panose="02020603050405020304" pitchFamily="18" charset="0"/>
                <a:cs typeface="Times New Roman" panose="02020603050405020304" pitchFamily="18" charset="0"/>
              </a:rPr>
              <a:t> yang </a:t>
            </a:r>
            <a:r>
              <a:rPr lang="en-US" dirty="0" err="1">
                <a:solidFill>
                  <a:schemeClr val="tx2">
                    <a:lumMod val="50000"/>
                  </a:schemeClr>
                </a:solidFill>
                <a:latin typeface="Times New Roman" panose="02020603050405020304" pitchFamily="18" charset="0"/>
                <a:cs typeface="Times New Roman" panose="02020603050405020304" pitchFamily="18" charset="0"/>
              </a:rPr>
              <a:t>relatif</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murah</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terjangkau</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untuk</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sebagian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besar</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kalangan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dan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penggunaan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bahan</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bakarnya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serta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serta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biaya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operasionalnya</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cukup</a:t>
            </a:r>
            <a:r>
              <a:rPr lang="en-US" dirty="0">
                <a:solidFill>
                  <a:schemeClr val="tx2">
                    <a:lumMod val="50000"/>
                  </a:schemeClr>
                </a:solidFill>
                <a:latin typeface="Times New Roman" panose="02020603050405020304" pitchFamily="18" charset="0"/>
                <a:cs typeface="Times New Roman" panose="02020603050405020304" pitchFamily="18" charset="0"/>
              </a:rPr>
              <a:t> </a:t>
            </a:r>
            <a:r>
              <a:rPr lang="en-US" dirty="0" err="1">
                <a:solidFill>
                  <a:schemeClr val="tx2">
                    <a:lumMod val="50000"/>
                  </a:schemeClr>
                </a:solidFill>
                <a:latin typeface="Times New Roman" panose="02020603050405020304" pitchFamily="18" charset="0"/>
                <a:cs typeface="Times New Roman" panose="02020603050405020304" pitchFamily="18" charset="0"/>
              </a:rPr>
              <a:t>hemat</a:t>
            </a:r>
            <a:r>
              <a:rPr lang="en-US" dirty="0">
                <a:solidFill>
                  <a:schemeClr val="tx2">
                    <a:lumMod val="5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132919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a:t>Pendukung</a:t>
            </a:r>
            <a:r>
              <a:rPr lang="en-US" dirty="0"/>
              <a:t> </a:t>
            </a:r>
            <a:r>
              <a:rPr lang="en-US" dirty="0" err="1"/>
              <a:t>Keputusan</a:t>
            </a:r>
            <a:endParaRPr lang="en-US" dirty="0"/>
          </a:p>
        </p:txBody>
      </p:sp>
      <p:sp>
        <p:nvSpPr>
          <p:cNvPr id="3" name="Content Placeholder 2"/>
          <p:cNvSpPr>
            <a:spLocks noGrp="1"/>
          </p:cNvSpPr>
          <p:nvPr>
            <p:ph idx="1"/>
          </p:nvPr>
        </p:nvSpPr>
        <p:spPr>
          <a:xfrm>
            <a:off x="677334" y="2299063"/>
            <a:ext cx="8596668" cy="1998617"/>
          </a:xfrm>
        </p:spPr>
        <p:txBody>
          <a:bodyPr/>
          <a:lstStyle/>
          <a:p>
            <a:pPr marL="0" indent="0" algn="just">
              <a:buNone/>
            </a:pP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Pendukung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(SPK)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berbasis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komputer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termasuk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berbasis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pengetahuan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manajemen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pengetahuan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dipakai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mendukung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pengambilan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perusahaan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dikatakan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komputer</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mengolah</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menjadi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mengambil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masalah</a:t>
            </a:r>
            <a:r>
              <a:rPr lang="en-US" dirty="0">
                <a:latin typeface="Times New Roman" panose="02020603050405020304" pitchFamily="18" charset="0"/>
                <a:cs typeface="Times New Roman" panose="02020603050405020304" pitchFamily="18" charset="0"/>
              </a:rPr>
              <a:t> semi </a:t>
            </a:r>
            <a:r>
              <a:rPr lang="en-US" dirty="0" err="1">
                <a:latin typeface="Times New Roman" panose="02020603050405020304" pitchFamily="18" charset="0"/>
                <a:cs typeface="Times New Roman" panose="02020603050405020304" pitchFamily="18" charset="0"/>
              </a:rPr>
              <a:t>terstruktur</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spesifik</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7882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Metode</a:t>
            </a:r>
            <a:r>
              <a:rPr lang="en-US" dirty="0"/>
              <a:t> SAW</a:t>
            </a:r>
          </a:p>
        </p:txBody>
      </p:sp>
      <p:sp>
        <p:nvSpPr>
          <p:cNvPr id="3" name="Content Placeholder 2"/>
          <p:cNvSpPr>
            <a:spLocks noGrp="1"/>
          </p:cNvSpPr>
          <p:nvPr>
            <p:ph idx="1"/>
          </p:nvPr>
        </p:nvSpPr>
        <p:spPr>
          <a:xfrm>
            <a:off x="677334" y="1175657"/>
            <a:ext cx="8596668" cy="4865705"/>
          </a:xfrm>
        </p:spPr>
        <p:txBody>
          <a:bodyPr/>
          <a:lstStyle/>
          <a:p>
            <a:pPr marL="0" indent="0" algn="just">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dikenal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terbobot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Konsep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dasar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(Simple Additive Weighting)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mencari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penjumlahan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terbobot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rating </a:t>
            </a:r>
            <a:r>
              <a:rPr lang="en-US" dirty="0" err="1">
                <a:latin typeface="Times New Roman" panose="02020603050405020304" pitchFamily="18" charset="0"/>
                <a:cs typeface="Times New Roman" panose="02020603050405020304" pitchFamily="18" charset="0"/>
              </a:rPr>
              <a:t>kinerja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setiap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atribut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pengambilan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kasus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perhitungan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menghasilkan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terbesar</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terpilih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terbaik</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Perhitungan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terpilih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memenuhi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ditentukan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efisien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waktu</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dibutuhkan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perhitungan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a:t>
            </a:r>
            <a:r>
              <a:rPr lang="en-US" dirty="0" err="1">
                <a:latin typeface="Times New Roman" panose="02020603050405020304" pitchFamily="18" charset="0"/>
                <a:cs typeface="Times New Roman" panose="02020603050405020304" pitchFamily="18" charset="0"/>
              </a:rPr>
              <a:t>membutuhkan</a:t>
            </a:r>
            <a:r>
              <a:rPr lang="en-US" dirty="0">
                <a:latin typeface="Times New Roman" panose="02020603050405020304" pitchFamily="18" charset="0"/>
                <a:cs typeface="Times New Roman" panose="02020603050405020304" pitchFamily="18" charset="0"/>
              </a:rPr>
              <a:t> proses </a:t>
            </a:r>
            <a:r>
              <a:rPr lang="en-US" dirty="0" err="1">
                <a:latin typeface="Times New Roman" panose="02020603050405020304" pitchFamily="18" charset="0"/>
                <a:cs typeface="Times New Roman" panose="02020603050405020304" pitchFamily="18" charset="0"/>
              </a:rPr>
              <a:t>normalisasi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matriks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keputusan</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skala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diperbandingkan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rating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2171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732BE6-7C46-4022-9D27-DCC7E24919C6}"/>
              </a:ext>
            </a:extLst>
          </p:cNvPr>
          <p:cNvPicPr>
            <a:picLocks noChangeAspect="1"/>
          </p:cNvPicPr>
          <p:nvPr/>
        </p:nvPicPr>
        <p:blipFill>
          <a:blip r:embed="rId2"/>
          <a:stretch>
            <a:fillRect/>
          </a:stretch>
        </p:blipFill>
        <p:spPr>
          <a:xfrm>
            <a:off x="1082919" y="1346688"/>
            <a:ext cx="8496300" cy="3752850"/>
          </a:xfrm>
          <a:prstGeom prst="rect">
            <a:avLst/>
          </a:prstGeom>
        </p:spPr>
      </p:pic>
    </p:spTree>
    <p:extLst>
      <p:ext uri="{BB962C8B-B14F-4D97-AF65-F5344CB8AC3E}">
        <p14:creationId xmlns:p14="http://schemas.microsoft.com/office/powerpoint/2010/main" val="3478965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1288" y="1757164"/>
            <a:ext cx="8596668" cy="5100836"/>
          </a:xfrm>
        </p:spPr>
        <p:txBody>
          <a:bodyPr>
            <a:normAutofit/>
          </a:bodyPr>
          <a:lstStyle/>
          <a:p>
            <a:pPr marL="0" indent="0" algn="ctr">
              <a:buNone/>
            </a:pPr>
            <a:r>
              <a:rPr lang="en-US" sz="8800" dirty="0">
                <a:latin typeface="Times New Roman" panose="02020603050405020304" pitchFamily="18" charset="0"/>
                <a:cs typeface="Times New Roman" panose="02020603050405020304" pitchFamily="18" charset="0"/>
              </a:rPr>
              <a:t>PERHITUNGAN METODE SAW</a:t>
            </a:r>
          </a:p>
        </p:txBody>
      </p:sp>
    </p:spTree>
    <p:extLst>
      <p:ext uri="{BB962C8B-B14F-4D97-AF65-F5344CB8AC3E}">
        <p14:creationId xmlns:p14="http://schemas.microsoft.com/office/powerpoint/2010/main" val="35904157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Kesimpulan</a:t>
            </a:r>
            <a:endParaRPr lang="en-US" dirty="0"/>
          </a:p>
        </p:txBody>
      </p:sp>
      <p:sp>
        <p:nvSpPr>
          <p:cNvPr id="3" name="Content Placeholder 2"/>
          <p:cNvSpPr>
            <a:spLocks noGrp="1"/>
          </p:cNvSpPr>
          <p:nvPr>
            <p:ph idx="1"/>
          </p:nvPr>
        </p:nvSpPr>
        <p:spPr>
          <a:xfrm>
            <a:off x="1395791" y="2709229"/>
            <a:ext cx="8596668" cy="3880773"/>
          </a:xfrm>
        </p:spPr>
        <p:txBody>
          <a:bodyPr/>
          <a:lstStyle/>
          <a:p>
            <a:pPr marL="0" indent="0" algn="just">
              <a:buNone/>
            </a:pP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penggunaan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SAW yang </a:t>
            </a:r>
            <a:r>
              <a:rPr lang="en-US" dirty="0" err="1">
                <a:latin typeface="Times New Roman" panose="02020603050405020304" pitchFamily="18" charset="0"/>
                <a:cs typeface="Times New Roman" panose="02020603050405020304" pitchFamily="18" charset="0"/>
              </a:rPr>
              <a:t>diterapkan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menentukan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pembelian</a:t>
            </a:r>
            <a:r>
              <a:rPr lang="en-US" dirty="0">
                <a:latin typeface="Times New Roman" panose="02020603050405020304" pitchFamily="18" charset="0"/>
                <a:cs typeface="Times New Roman" panose="02020603050405020304" pitchFamily="18" charset="0"/>
              </a:rPr>
              <a:t> motor yang </a:t>
            </a:r>
            <a:r>
              <a:rPr lang="en-US" dirty="0" err="1">
                <a:latin typeface="Times New Roman" panose="02020603050405020304" pitchFamily="18" charset="0"/>
                <a:cs typeface="Times New Roman" panose="02020603050405020304" pitchFamily="18" charset="0"/>
              </a:rPr>
              <a:t>terbaik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motor </a:t>
            </a:r>
            <a:r>
              <a:rPr lang="en-US" dirty="0" err="1">
                <a:latin typeface="Times New Roman" panose="02020603050405020304" pitchFamily="18" charset="0"/>
                <a:cs typeface="Times New Roman" panose="02020603050405020304" pitchFamily="18" charset="0"/>
              </a:rPr>
              <a:t>fino</a:t>
            </a:r>
            <a:r>
              <a:rPr lang="en-US" dirty="0">
                <a:latin typeface="Times New Roman" panose="02020603050405020304" pitchFamily="18" charset="0"/>
                <a:cs typeface="Times New Roman" panose="02020603050405020304" pitchFamily="18" charset="0"/>
              </a:rPr>
              <a:t> Sporty  </a:t>
            </a:r>
            <a:r>
              <a:rPr lang="en-US" dirty="0" err="1">
                <a:latin typeface="Times New Roman" panose="02020603050405020304" pitchFamily="18" charset="0"/>
                <a:cs typeface="Times New Roman" panose="02020603050405020304" pitchFamily="18" charset="0"/>
              </a:rPr>
              <a:t>mendapatkan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nilai</a:t>
            </a:r>
            <a:r>
              <a:rPr lang="en-US" dirty="0">
                <a:latin typeface="Times New Roman" panose="02020603050405020304" pitchFamily="18" charset="0"/>
                <a:cs typeface="Times New Roman" panose="02020603050405020304" pitchFamily="18" charset="0"/>
              </a:rPr>
              <a:t> paling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3534940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25</TotalTime>
  <Words>83</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SISTEM PENDUKUNG KEPUTUSAN TENTANG PENENTUAN PEMBELIAN MOTOR MENGGUNAKAN METODE SAW </vt:lpstr>
      <vt:lpstr>Latar Belakang</vt:lpstr>
      <vt:lpstr>Latar Belakang</vt:lpstr>
      <vt:lpstr>Sepeda Motor</vt:lpstr>
      <vt:lpstr>Sistem Pendukung Keputusan</vt:lpstr>
      <vt:lpstr>Metode SAW</vt:lpstr>
      <vt:lpstr>PowerPoint Presentation</vt:lpstr>
      <vt:lpstr>PowerPoint Presentation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PENDUKUNG KEPUTUSAN TENTANG PENENTUAN PEMBELIAN MOTOR MENGGUNAKAN METODE SAW </dc:title>
  <dc:creator>Lalita</dc:creator>
  <cp:lastModifiedBy>Wildan Khaustara</cp:lastModifiedBy>
  <cp:revision>8</cp:revision>
  <dcterms:created xsi:type="dcterms:W3CDTF">2019-06-25T17:26:13Z</dcterms:created>
  <dcterms:modified xsi:type="dcterms:W3CDTF">2019-06-25T17:57:15Z</dcterms:modified>
</cp:coreProperties>
</file>