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3" r:id="rId9"/>
    <p:sldId id="264" r:id="rId10"/>
    <p:sldId id="265" r:id="rId11"/>
    <p:sldId id="266" r:id="rId12"/>
    <p:sldId id="268" r:id="rId13"/>
    <p:sldId id="269" r:id="rId14"/>
    <p:sldId id="279" r:id="rId15"/>
    <p:sldId id="270" r:id="rId16"/>
    <p:sldId id="280" r:id="rId17"/>
    <p:sldId id="271" r:id="rId18"/>
    <p:sldId id="277" r:id="rId19"/>
    <p:sldId id="278" r:id="rId20"/>
    <p:sldId id="273" r:id="rId21"/>
    <p:sldId id="275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514E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8988" autoAdjust="0"/>
  </p:normalViewPr>
  <p:slideViewPr>
    <p:cSldViewPr snapToGrid="0" snapToObjects="1"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4"/>
    </mc:Choice>
    <mc:Fallback>
      <c:style val="1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4"/>
    </mc:Choice>
    <mc:Fallback>
      <c:style val="1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4"/>
    </mc:Choice>
    <mc:Fallback>
      <c:style val="1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4"/>
    </mc:Choice>
    <mc:Fallback>
      <c:style val="1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0"/>
    <c:plotArea>
      <c:layout>
        <c:manualLayout>
          <c:layoutTarget val="inner"/>
          <c:xMode val="edge"/>
          <c:yMode val="edge"/>
          <c:x val="9.2220473125121091E-2"/>
          <c:y val="7.7266799376358317E-2"/>
          <c:w val="0.54459315857389068"/>
          <c:h val="0.671894758753645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Top1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25,5</c:v>
                </c:pt>
                <c:pt idx="1">
                  <c:v>30,5</c:v>
                </c:pt>
                <c:pt idx="2">
                  <c:v>35,5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</c:v>
                </c:pt>
                <c:pt idx="1">
                  <c:v>15</c:v>
                </c:pt>
                <c:pt idx="2">
                  <c:v>14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Top2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25,5</c:v>
                </c:pt>
                <c:pt idx="1">
                  <c:v>30,5</c:v>
                </c:pt>
                <c:pt idx="2">
                  <c:v>35,5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</c:v>
                </c:pt>
                <c:pt idx="1">
                  <c:v>7</c:v>
                </c:pt>
                <c:pt idx="2">
                  <c:v>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Top3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25,5</c:v>
                </c:pt>
                <c:pt idx="1">
                  <c:v>30,5</c:v>
                </c:pt>
                <c:pt idx="2">
                  <c:v>35,5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</c:v>
                </c:pt>
                <c:pt idx="1">
                  <c:v>1</c:v>
                </c:pt>
                <c:pt idx="2">
                  <c:v>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Top4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25,5</c:v>
                </c:pt>
                <c:pt idx="1">
                  <c:v>30,5</c:v>
                </c:pt>
                <c:pt idx="2">
                  <c:v>35,5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Top5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25,5</c:v>
                </c:pt>
                <c:pt idx="1">
                  <c:v>30,5</c:v>
                </c:pt>
                <c:pt idx="2">
                  <c:v>35,5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1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Total in Top 5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25,5</c:v>
                </c:pt>
                <c:pt idx="1">
                  <c:v>30,5</c:v>
                </c:pt>
                <c:pt idx="2">
                  <c:v>35,5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25</c:v>
                </c:pt>
                <c:pt idx="1">
                  <c:v>25</c:v>
                </c:pt>
                <c:pt idx="2">
                  <c:v>24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Total not in Top5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25,5</c:v>
                </c:pt>
                <c:pt idx="1">
                  <c:v>30,5</c:v>
                </c:pt>
                <c:pt idx="2">
                  <c:v>35,5</c:v>
                </c:pt>
              </c:strCache>
            </c:strRef>
          </c:cat>
          <c:val>
            <c:numRef>
              <c:f>Sheet1!$H$2:$H$4</c:f>
              <c:numCache>
                <c:formatCode>General</c:formatCode>
                <c:ptCount val="3"/>
                <c:pt idx="0">
                  <c:v>3</c:v>
                </c:pt>
                <c:pt idx="1">
                  <c:v>3</c:v>
                </c:pt>
                <c:pt idx="2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2315136"/>
        <c:axId val="83442688"/>
      </c:barChart>
      <c:catAx>
        <c:axId val="82315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83442688"/>
        <c:crosses val="autoZero"/>
        <c:auto val="1"/>
        <c:lblAlgn val="ctr"/>
        <c:lblOffset val="100"/>
        <c:noMultiLvlLbl val="0"/>
      </c:catAx>
      <c:valAx>
        <c:axId val="8344268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  <a:endParaRPr lang="en-US"/>
          </a:p>
        </c:txPr>
        <c:crossAx val="8231513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05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4"/>
    </mc:Choice>
    <mc:Fallback>
      <c:style val="1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4"/>
    </mc:Choice>
    <mc:Fallback>
      <c:style val="1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4"/>
    </mc:Choice>
    <mc:Fallback>
      <c:style val="1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4"/>
    </mc:Choice>
    <mc:Fallback>
      <c:style val="1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4"/>
    </mc:Choice>
    <mc:Fallback>
      <c:style val="1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4"/>
    </mc:Choice>
    <mc:Fallback>
      <c:style val="1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4"/>
    </mc:Choice>
    <mc:Fallback>
      <c:style val="1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4"/>
    </mc:Choice>
    <mc:Fallback>
      <c:style val="1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4"/>
    </mc:Choice>
    <mc:Fallback>
      <c:style val="1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4"/>
    </mc:Choice>
    <mc:Fallback>
      <c:style val="1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4"/>
    </mc:Choice>
    <mc:Fallback>
      <c:style val="1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4"/>
    </mc:Choice>
    <mc:Fallback>
      <c:style val="1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4"/>
    </mc:Choice>
    <mc:Fallback>
      <c:style val="1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4"/>
    </mc:Choice>
    <mc:Fallback>
      <c:style val="1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4"/>
    </mc:Choice>
    <mc:Fallback>
      <c:style val="1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4"/>
    </mc:Choice>
    <mc:Fallback>
      <c:style val="1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CC0AC-35BD-4855-A2C8-A62B070F3ABB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E96E2-0571-4D51-9A18-8685DD9C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93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DC79-9403-0048-929D-D9B1142E3B6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9C20-784F-6B46-9419-3ABE4EA9E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4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DC79-9403-0048-929D-D9B1142E3B6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9C20-784F-6B46-9419-3ABE4EA9E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86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DC79-9403-0048-929D-D9B1142E3B6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9C20-784F-6B46-9419-3ABE4EA9E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1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DC79-9403-0048-929D-D9B1142E3B6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9C20-784F-6B46-9419-3ABE4EA9E2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3534"/>
            <a:ext cx="9144000" cy="344466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78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DC79-9403-0048-929D-D9B1142E3B6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9C20-784F-6B46-9419-3ABE4EA9E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2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DC79-9403-0048-929D-D9B1142E3B6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9C20-784F-6B46-9419-3ABE4EA9E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1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DC79-9403-0048-929D-D9B1142E3B6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9C20-784F-6B46-9419-3ABE4EA9E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0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DC79-9403-0048-929D-D9B1142E3B6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9C20-784F-6B46-9419-3ABE4EA9E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6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DC79-9403-0048-929D-D9B1142E3B6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9C20-784F-6B46-9419-3ABE4EA9E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1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DC79-9403-0048-929D-D9B1142E3B6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9C20-784F-6B46-9419-3ABE4EA9E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6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DC79-9403-0048-929D-D9B1142E3B6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9C20-784F-6B46-9419-3ABE4EA9E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8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9DC79-9403-0048-929D-D9B1142E3B6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09C20-784F-6B46-9419-3ABE4EA9E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98" t="34351" b="31299"/>
          <a:stretch/>
        </p:blipFill>
        <p:spPr>
          <a:xfrm>
            <a:off x="0" y="0"/>
            <a:ext cx="9144000" cy="69644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82609"/>
            <a:ext cx="7772400" cy="1470025"/>
          </a:xfr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Multilingual Plagiarism Detection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12916"/>
            <a:ext cx="6400800" cy="17526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Lalit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Agarwal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Menna </a:t>
            </a:r>
            <a:r>
              <a:rPr lang="en-US" dirty="0" err="1" smtClean="0">
                <a:solidFill>
                  <a:schemeClr val="bg1"/>
                </a:solidFill>
              </a:rPr>
              <a:t>Mostafa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13"/>
          <a:stretch/>
        </p:blipFill>
        <p:spPr>
          <a:xfrm>
            <a:off x="2214563" y="613591"/>
            <a:ext cx="4714875" cy="270027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870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4435" cy="1143000"/>
          </a:xfrm>
        </p:spPr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384826587"/>
              </p:ext>
            </p:extLst>
          </p:nvPr>
        </p:nvGraphicFramePr>
        <p:xfrm>
          <a:off x="7651301" y="5467813"/>
          <a:ext cx="1207776" cy="1108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8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7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6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5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9</a:t>
            </a:r>
            <a:endParaRPr lang="en-US" sz="40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169616" y="274638"/>
            <a:ext cx="7517183" cy="1143000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/>
              <a:t>Implementation</a:t>
            </a:r>
            <a:endParaRPr lang="en-US" sz="40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599" cy="452596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Documents Preprocessing:</a:t>
            </a:r>
          </a:p>
          <a:p>
            <a:pPr lvl="1"/>
            <a:r>
              <a:rPr lang="en-US" dirty="0" smtClean="0"/>
              <a:t>English documents:</a:t>
            </a:r>
          </a:p>
          <a:p>
            <a:pPr lvl="2"/>
            <a:r>
              <a:rPr lang="en-US" dirty="0" smtClean="0"/>
              <a:t>Lower case</a:t>
            </a:r>
          </a:p>
          <a:p>
            <a:pPr lvl="2"/>
            <a:r>
              <a:rPr lang="en-US" dirty="0" smtClean="0"/>
              <a:t>Clear non-alpha characters</a:t>
            </a:r>
          </a:p>
          <a:p>
            <a:pPr lvl="2"/>
            <a:r>
              <a:rPr lang="en-US" dirty="0" smtClean="0"/>
              <a:t>Remove stop words</a:t>
            </a:r>
            <a:r>
              <a:rPr lang="en-US" dirty="0" smtClean="0"/>
              <a:t>.[8]</a:t>
            </a:r>
            <a:endParaRPr lang="en-US" dirty="0" smtClean="0"/>
          </a:p>
          <a:p>
            <a:pPr lvl="2"/>
            <a:r>
              <a:rPr lang="en-US" dirty="0" smtClean="0"/>
              <a:t>Stemming</a:t>
            </a:r>
            <a:r>
              <a:rPr lang="en-US" dirty="0" smtClean="0"/>
              <a:t>.[9]</a:t>
            </a:r>
            <a:endParaRPr lang="en-US" dirty="0" smtClean="0"/>
          </a:p>
          <a:p>
            <a:pPr lvl="1"/>
            <a:r>
              <a:rPr lang="en-US" dirty="0" smtClean="0"/>
              <a:t>Chinese documents:</a:t>
            </a:r>
          </a:p>
          <a:p>
            <a:pPr lvl="2"/>
            <a:r>
              <a:rPr lang="en-US" dirty="0" smtClean="0"/>
              <a:t>Cut words (segmentation</a:t>
            </a:r>
            <a:r>
              <a:rPr lang="en-US" dirty="0" smtClean="0"/>
              <a:t>).[10]</a:t>
            </a:r>
            <a:endParaRPr lang="en-US" dirty="0" smtClean="0"/>
          </a:p>
          <a:p>
            <a:pPr lvl="2"/>
            <a:r>
              <a:rPr lang="en-US" dirty="0" smtClean="0"/>
              <a:t>Remove stop words</a:t>
            </a:r>
            <a:r>
              <a:rPr lang="en-US" dirty="0" smtClean="0"/>
              <a:t>.[8]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Removed documents shorter than </a:t>
            </a:r>
            <a:r>
              <a:rPr lang="en-US" b="1" dirty="0" smtClean="0">
                <a:solidFill>
                  <a:srgbClr val="FF0000"/>
                </a:solidFill>
              </a:rPr>
              <a:t>30</a:t>
            </a:r>
            <a:r>
              <a:rPr lang="en-US" dirty="0" smtClean="0"/>
              <a:t> words.</a:t>
            </a:r>
          </a:p>
          <a:p>
            <a:r>
              <a:rPr lang="en-US" dirty="0" smtClean="0"/>
              <a:t>Removed </a:t>
            </a:r>
            <a:r>
              <a:rPr lang="en-US" dirty="0" smtClean="0"/>
              <a:t>words that appeared in less than </a:t>
            </a:r>
            <a:r>
              <a:rPr lang="en-US" sz="3100" b="1" dirty="0">
                <a:solidFill>
                  <a:srgbClr val="FF0000"/>
                </a:solidFill>
              </a:rPr>
              <a:t>5</a:t>
            </a:r>
            <a:r>
              <a:rPr lang="en-US" dirty="0" smtClean="0"/>
              <a:t> documents.</a:t>
            </a:r>
          </a:p>
          <a:p>
            <a:r>
              <a:rPr lang="en-US" dirty="0" smtClean="0"/>
              <a:t>Removed words that appeared in more than </a:t>
            </a:r>
            <a:r>
              <a:rPr lang="en-US" sz="3100" b="1" dirty="0">
                <a:solidFill>
                  <a:srgbClr val="FF0000"/>
                </a:solidFill>
              </a:rPr>
              <a:t>half</a:t>
            </a:r>
            <a:r>
              <a:rPr lang="en-US" dirty="0" smtClean="0"/>
              <a:t> the documents.</a:t>
            </a:r>
          </a:p>
          <a:p>
            <a:r>
              <a:rPr lang="en-US" dirty="0" smtClean="0"/>
              <a:t>Afterwards, retained only the top </a:t>
            </a:r>
            <a:r>
              <a:rPr lang="en-US" sz="3100" b="1" dirty="0">
                <a:solidFill>
                  <a:srgbClr val="FF0000"/>
                </a:solidFill>
              </a:rPr>
              <a:t>150,000</a:t>
            </a:r>
            <a:r>
              <a:rPr lang="en-US" dirty="0" smtClean="0"/>
              <a:t> </a:t>
            </a:r>
            <a:r>
              <a:rPr lang="en-US" dirty="0" smtClean="0"/>
              <a:t> words </a:t>
            </a:r>
            <a:r>
              <a:rPr lang="en-US" dirty="0" smtClean="0"/>
              <a:t>from both languages.</a:t>
            </a:r>
          </a:p>
          <a:p>
            <a:pPr lvl="2"/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0" y="6488482"/>
            <a:ext cx="9144000" cy="36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Problem Definition -  Challenges -  Approach - </a:t>
            </a:r>
            <a:r>
              <a:rPr lang="en-US" b="1" dirty="0" smtClean="0">
                <a:solidFill>
                  <a:schemeClr val="bg1"/>
                </a:solidFill>
              </a:rPr>
              <a:t>Implementation</a:t>
            </a:r>
            <a:r>
              <a:rPr lang="en-US" dirty="0" smtClean="0">
                <a:solidFill>
                  <a:schemeClr val="bg1"/>
                </a:solidFill>
              </a:rPr>
              <a:t> - Results 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Future Work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10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xmlns:p14="http://schemas.microsoft.com/office/powerpoint/2010/main"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Chart bld="category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4435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384826587"/>
              </p:ext>
            </p:extLst>
          </p:nvPr>
        </p:nvGraphicFramePr>
        <p:xfrm>
          <a:off x="7651301" y="5467813"/>
          <a:ext cx="1207776" cy="1108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9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8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7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6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5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10</a:t>
            </a:r>
            <a:endParaRPr lang="en-US" sz="40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169616" y="274638"/>
            <a:ext cx="7517183" cy="1143000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/>
              <a:t>Implementation</a:t>
            </a:r>
            <a:endParaRPr lang="en-US" sz="40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599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LSI infers some latent topics.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altLang="ja-JP" dirty="0" smtClean="0"/>
              <a:t>Topic 1: -0.184</a:t>
            </a:r>
            <a:r>
              <a:rPr lang="en-US" altLang="ja-JP" dirty="0"/>
              <a:t>*"</a:t>
            </a:r>
            <a:r>
              <a:rPr lang="ja-JP" altLang="en-US" dirty="0"/>
              <a:t>委员会</a:t>
            </a:r>
            <a:r>
              <a:rPr lang="en-US" altLang="ja-JP" dirty="0"/>
              <a:t>" + -0.170*"</a:t>
            </a:r>
            <a:r>
              <a:rPr lang="ja-JP" altLang="en-US" dirty="0"/>
              <a:t>会议</a:t>
            </a:r>
            <a:r>
              <a:rPr lang="en-US" altLang="ja-JP" dirty="0"/>
              <a:t>" + 0.162*"</a:t>
            </a:r>
            <a:r>
              <a:rPr lang="ja-JP" altLang="en-US" dirty="0"/>
              <a:t>安全</a:t>
            </a:r>
            <a:r>
              <a:rPr lang="en-US" altLang="ja-JP" dirty="0"/>
              <a:t>" + 0.148*"</a:t>
            </a:r>
            <a:r>
              <a:rPr lang="en-US" dirty="0"/>
              <a:t>council" + 0.139*"</a:t>
            </a:r>
            <a:r>
              <a:rPr lang="ja-JP" altLang="en-US" dirty="0"/>
              <a:t>我们</a:t>
            </a:r>
            <a:r>
              <a:rPr lang="en-US" altLang="ja-JP" dirty="0"/>
              <a:t>" + 0.136*"</a:t>
            </a:r>
            <a:r>
              <a:rPr lang="en-US" dirty="0" err="1"/>
              <a:t>secur</a:t>
            </a:r>
            <a:r>
              <a:rPr lang="en-US" dirty="0"/>
              <a:t>" + -0.135*"</a:t>
            </a:r>
            <a:r>
              <a:rPr lang="en-US" dirty="0" err="1"/>
              <a:t>committe</a:t>
            </a:r>
            <a:r>
              <a:rPr lang="en-US" dirty="0"/>
              <a:t>" + -0.124*"a" + -0.123*"</a:t>
            </a:r>
            <a:r>
              <a:rPr lang="ja-JP" altLang="en-US" dirty="0"/>
              <a:t>大会</a:t>
            </a:r>
            <a:r>
              <a:rPr lang="en-US" altLang="ja-JP" dirty="0"/>
              <a:t>" + 0.115*"</a:t>
            </a:r>
            <a:r>
              <a:rPr lang="ja-JP" altLang="en-US" dirty="0"/>
              <a:t>理事会</a:t>
            </a:r>
            <a:r>
              <a:rPr lang="en-US" altLang="ja-JP" dirty="0"/>
              <a:t>"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0" y="6488482"/>
            <a:ext cx="9144000" cy="36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Problem Definition -  Challenges -  Approach - </a:t>
            </a:r>
            <a:r>
              <a:rPr lang="en-US" b="1" dirty="0" smtClean="0">
                <a:solidFill>
                  <a:schemeClr val="bg1"/>
                </a:solidFill>
              </a:rPr>
              <a:t>Implementation</a:t>
            </a:r>
            <a:r>
              <a:rPr lang="en-US" dirty="0" smtClean="0">
                <a:solidFill>
                  <a:schemeClr val="bg1"/>
                </a:solidFill>
              </a:rPr>
              <a:t> - Results 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Future 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ular Callout 1"/>
          <p:cNvSpPr/>
          <p:nvPr/>
        </p:nvSpPr>
        <p:spPr>
          <a:xfrm>
            <a:off x="3685332" y="2294877"/>
            <a:ext cx="1242875" cy="346229"/>
          </a:xfrm>
          <a:prstGeom prst="wedgeRectCallout">
            <a:avLst>
              <a:gd name="adj1" fmla="val -11547"/>
              <a:gd name="adj2" fmla="val 8044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committee</a:t>
            </a:r>
            <a:endParaRPr lang="en-US" dirty="0">
              <a:noFill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5665431" y="2374775"/>
            <a:ext cx="1242875" cy="346229"/>
          </a:xfrm>
          <a:prstGeom prst="wedgeRectCallout">
            <a:avLst>
              <a:gd name="adj1" fmla="val -52975"/>
              <a:gd name="adj2" fmla="val 9839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conference</a:t>
            </a:r>
            <a:endParaRPr lang="en-US" dirty="0">
              <a:noFill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186431" y="3649581"/>
            <a:ext cx="1056444" cy="346229"/>
          </a:xfrm>
          <a:prstGeom prst="wedgeRectCallout">
            <a:avLst>
              <a:gd name="adj1" fmla="val 161446"/>
              <a:gd name="adj2" fmla="val -6893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security</a:t>
            </a:r>
            <a:endParaRPr lang="en-US" dirty="0">
              <a:noFill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1452976" y="4891595"/>
            <a:ext cx="1242875" cy="511949"/>
          </a:xfrm>
          <a:prstGeom prst="wedgeRectCallout">
            <a:avLst>
              <a:gd name="adj1" fmla="val 74168"/>
              <a:gd name="adj2" fmla="val -12973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general assembly</a:t>
            </a:r>
            <a:endParaRPr lang="en-US" dirty="0">
              <a:noFill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6098959" y="4934505"/>
            <a:ext cx="985422" cy="511949"/>
          </a:xfrm>
          <a:prstGeom prst="wedgeRectCallout">
            <a:avLst>
              <a:gd name="adj1" fmla="val -88289"/>
              <a:gd name="adj2" fmla="val -13840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council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9710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xmlns:p14="http://schemas.microsoft.com/office/powerpoint/2010/main"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Chart bld="category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4435" cy="1143000"/>
          </a:xfrm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384826587"/>
              </p:ext>
            </p:extLst>
          </p:nvPr>
        </p:nvGraphicFramePr>
        <p:xfrm>
          <a:off x="7651301" y="5467813"/>
          <a:ext cx="1207776" cy="1108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11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10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9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8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7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6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5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11</a:t>
            </a:r>
            <a:endParaRPr lang="en-US" sz="40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169616" y="274638"/>
            <a:ext cx="7517183" cy="1143000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/>
              <a:t>Implementation</a:t>
            </a:r>
            <a:endParaRPr lang="en-US" sz="4000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7178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</a:t>
            </a:r>
            <a:r>
              <a:rPr lang="en-US" dirty="0" smtClean="0"/>
              <a:t>opics in the parallel test dataset:</a:t>
            </a:r>
          </a:p>
          <a:p>
            <a:pPr lvl="1"/>
            <a:r>
              <a:rPr lang="en-US" dirty="0"/>
              <a:t>Politics </a:t>
            </a:r>
            <a:endParaRPr lang="en-US" dirty="0" smtClean="0"/>
          </a:p>
          <a:p>
            <a:pPr lvl="2"/>
            <a:r>
              <a:rPr lang="en-US" sz="1600" dirty="0" smtClean="0"/>
              <a:t>The </a:t>
            </a:r>
            <a:r>
              <a:rPr lang="en-US" sz="1600" dirty="0"/>
              <a:t>1996 United States campaign finance controversy was an alleged effort by the People's Republic of China to influence domestic American </a:t>
            </a:r>
            <a:r>
              <a:rPr lang="en-US" sz="1600" dirty="0" smtClean="0"/>
              <a:t>politics …..</a:t>
            </a:r>
          </a:p>
          <a:p>
            <a:pPr lvl="1"/>
            <a:r>
              <a:rPr lang="en-US" dirty="0" smtClean="0"/>
              <a:t>Economics</a:t>
            </a:r>
          </a:p>
          <a:p>
            <a:pPr lvl="2"/>
            <a:r>
              <a:rPr lang="en-US" sz="1600" dirty="0"/>
              <a:t>Bank of China (Hong Kong) Limited </a:t>
            </a:r>
            <a:r>
              <a:rPr lang="en-US" sz="1600" dirty="0"/>
              <a:t>is </a:t>
            </a:r>
            <a:r>
              <a:rPr lang="en-US" sz="1600" dirty="0"/>
              <a:t>the second-largest commercial banking </a:t>
            </a:r>
            <a:r>
              <a:rPr lang="en-US" sz="1600" dirty="0" smtClean="0"/>
              <a:t>group ….</a:t>
            </a:r>
          </a:p>
          <a:p>
            <a:pPr lvl="1"/>
            <a:r>
              <a:rPr lang="en-US" dirty="0" smtClean="0"/>
              <a:t>Technology</a:t>
            </a:r>
          </a:p>
          <a:p>
            <a:pPr lvl="2"/>
            <a:r>
              <a:rPr lang="en-US" sz="1600" dirty="0" smtClean="0"/>
              <a:t>Many </a:t>
            </a:r>
            <a:r>
              <a:rPr lang="en-US" sz="1600" dirty="0"/>
              <a:t>people blame </a:t>
            </a:r>
            <a:r>
              <a:rPr lang="en-US" sz="1600" dirty="0" smtClean="0"/>
              <a:t>Microsoft’s </a:t>
            </a:r>
            <a:r>
              <a:rPr lang="en-US" sz="1600" dirty="0"/>
              <a:t>predicament on Steve Ballmer, the big, bald, manic, fist-pumping </a:t>
            </a:r>
            <a:r>
              <a:rPr lang="en-US" sz="1600" dirty="0" smtClean="0"/>
              <a:t>sales …..</a:t>
            </a:r>
          </a:p>
          <a:p>
            <a:pPr lvl="1"/>
            <a:r>
              <a:rPr lang="en-US" dirty="0" smtClean="0"/>
              <a:t>Sports</a:t>
            </a:r>
          </a:p>
          <a:p>
            <a:pPr lvl="2"/>
            <a:r>
              <a:rPr lang="en-US" sz="1600" dirty="0"/>
              <a:t>Top </a:t>
            </a:r>
            <a:r>
              <a:rPr lang="en-US" sz="1600" dirty="0"/>
              <a:t>seed Novak </a:t>
            </a:r>
            <a:r>
              <a:rPr lang="en-US" sz="1600" dirty="0" err="1"/>
              <a:t>Djokovic</a:t>
            </a:r>
            <a:r>
              <a:rPr lang="en-US" sz="1600" dirty="0"/>
              <a:t> is one match win away from becoming year-end world No. 1</a:t>
            </a:r>
          </a:p>
          <a:p>
            <a:pPr lvl="1"/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0" y="6488482"/>
            <a:ext cx="9144000" cy="36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Problem Definition -  Challenges -  Approach - </a:t>
            </a:r>
            <a:r>
              <a:rPr lang="en-US" b="1" dirty="0" smtClean="0">
                <a:solidFill>
                  <a:schemeClr val="bg1"/>
                </a:solidFill>
              </a:rPr>
              <a:t>Implementation</a:t>
            </a:r>
            <a:r>
              <a:rPr lang="en-US" dirty="0" smtClean="0">
                <a:solidFill>
                  <a:schemeClr val="bg1"/>
                </a:solidFill>
              </a:rPr>
              <a:t> - Results 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Future Work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10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xmlns:p14="http://schemas.microsoft.com/office/powerpoint/2010/main"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Chart bld="category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4435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384826587"/>
              </p:ext>
            </p:extLst>
          </p:nvPr>
        </p:nvGraphicFramePr>
        <p:xfrm>
          <a:off x="7651301" y="5467813"/>
          <a:ext cx="1207776" cy="1108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12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11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10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9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8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7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6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5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12</a:t>
            </a:r>
            <a:endParaRPr lang="en-US" sz="400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169616" y="274638"/>
            <a:ext cx="7517183" cy="1143000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/>
              <a:t>Results</a:t>
            </a:r>
            <a:endParaRPr lang="en-US" sz="4000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568343"/>
              </p:ext>
            </p:extLst>
          </p:nvPr>
        </p:nvGraphicFramePr>
        <p:xfrm>
          <a:off x="4928208" y="4239109"/>
          <a:ext cx="4141208" cy="135850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92350"/>
                <a:gridCol w="372169"/>
                <a:gridCol w="388412"/>
                <a:gridCol w="365476"/>
                <a:gridCol w="379014"/>
                <a:gridCol w="379012"/>
                <a:gridCol w="561750"/>
                <a:gridCol w="703025"/>
              </a:tblGrid>
              <a:tr h="600767"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1" dirty="0" smtClean="0">
                          <a:effectLst/>
                        </a:rPr>
                        <a:t>Dataset Size </a:t>
                      </a:r>
                      <a:r>
                        <a:rPr lang="it-IT" sz="11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Wikipedia </a:t>
                      </a:r>
                      <a:r>
                        <a:rPr lang="it-IT" sz="1100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(in k</a:t>
                      </a:r>
                      <a:r>
                        <a:rPr lang="it-IT" sz="11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),UN </a:t>
                      </a:r>
                      <a:r>
                        <a:rPr lang="it-IT" sz="1100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(in k)</a:t>
                      </a:r>
                    </a:p>
                  </a:txBody>
                  <a:tcPr marL="26349" marR="26349" marT="17566" marB="17566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1" dirty="0">
                          <a:effectLst/>
                        </a:rPr>
                        <a:t>Top1</a:t>
                      </a:r>
                    </a:p>
                  </a:txBody>
                  <a:tcPr marL="26349" marR="26349" marT="17566" marB="17566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1" dirty="0">
                          <a:effectLst/>
                        </a:rPr>
                        <a:t>Top2</a:t>
                      </a:r>
                    </a:p>
                  </a:txBody>
                  <a:tcPr marL="26349" marR="26349" marT="17566" marB="17566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1" dirty="0">
                          <a:effectLst/>
                        </a:rPr>
                        <a:t>Top3</a:t>
                      </a:r>
                    </a:p>
                  </a:txBody>
                  <a:tcPr marL="26349" marR="26349" marT="17566" marB="17566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1" dirty="0">
                          <a:effectLst/>
                        </a:rPr>
                        <a:t>Top4</a:t>
                      </a:r>
                    </a:p>
                  </a:txBody>
                  <a:tcPr marL="26349" marR="26349" marT="17566" marB="17566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1">
                          <a:effectLst/>
                        </a:rPr>
                        <a:t>Top5</a:t>
                      </a:r>
                    </a:p>
                  </a:txBody>
                  <a:tcPr marL="26349" marR="26349" marT="17566" marB="17566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1" dirty="0" smtClean="0">
                          <a:effectLst/>
                        </a:rPr>
                        <a:t>Total in</a:t>
                      </a:r>
                      <a:r>
                        <a:rPr lang="en-US" sz="1100" b="1" baseline="0" dirty="0" smtClean="0">
                          <a:effectLst/>
                        </a:rPr>
                        <a:t> </a:t>
                      </a:r>
                      <a:r>
                        <a:rPr lang="en-US" sz="1100" b="1" dirty="0" smtClean="0">
                          <a:effectLst/>
                        </a:rPr>
                        <a:t>Top </a:t>
                      </a:r>
                      <a:r>
                        <a:rPr lang="en-US" sz="1100" b="1" dirty="0">
                          <a:effectLst/>
                        </a:rPr>
                        <a:t>5</a:t>
                      </a:r>
                    </a:p>
                  </a:txBody>
                  <a:tcPr marL="26349" marR="26349" marT="17566" marB="17566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1" dirty="0" smtClean="0">
                          <a:effectLst/>
                        </a:rPr>
                        <a:t>Total</a:t>
                      </a:r>
                      <a:r>
                        <a:rPr lang="en-US" sz="1100" b="1" baseline="0" dirty="0" smtClean="0">
                          <a:effectLst/>
                        </a:rPr>
                        <a:t> n</a:t>
                      </a:r>
                      <a:r>
                        <a:rPr lang="en-US" sz="1100" b="1" dirty="0" smtClean="0">
                          <a:effectLst/>
                        </a:rPr>
                        <a:t>ot in Top5</a:t>
                      </a:r>
                      <a:endParaRPr lang="en-US" sz="1100" b="1" dirty="0">
                        <a:effectLst/>
                      </a:endParaRPr>
                    </a:p>
                  </a:txBody>
                  <a:tcPr marL="26349" marR="26349" marT="17566" marB="17566" anchor="b"/>
                </a:tc>
              </a:tr>
              <a:tr h="252578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1">
                          <a:effectLst/>
                        </a:rPr>
                        <a:t>25,5</a:t>
                      </a:r>
                    </a:p>
                  </a:txBody>
                  <a:tcPr marL="26349" marR="26349" marT="17566" marB="17566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1">
                          <a:effectLst/>
                        </a:rPr>
                        <a:t>12</a:t>
                      </a:r>
                    </a:p>
                  </a:txBody>
                  <a:tcPr marL="26349" marR="26349" marT="17566" marB="17566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1">
                          <a:effectLst/>
                        </a:rPr>
                        <a:t>6</a:t>
                      </a:r>
                    </a:p>
                  </a:txBody>
                  <a:tcPr marL="26349" marR="26349" marT="17566" marB="17566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1">
                          <a:effectLst/>
                        </a:rPr>
                        <a:t>4</a:t>
                      </a:r>
                    </a:p>
                  </a:txBody>
                  <a:tcPr marL="26349" marR="26349" marT="17566" marB="17566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1">
                          <a:effectLst/>
                        </a:rPr>
                        <a:t>2</a:t>
                      </a:r>
                    </a:p>
                  </a:txBody>
                  <a:tcPr marL="26349" marR="26349" marT="17566" marB="17566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1">
                          <a:effectLst/>
                        </a:rPr>
                        <a:t>1</a:t>
                      </a:r>
                    </a:p>
                  </a:txBody>
                  <a:tcPr marL="26349" marR="26349" marT="17566" marB="17566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1" dirty="0">
                          <a:effectLst/>
                        </a:rPr>
                        <a:t>25</a:t>
                      </a:r>
                    </a:p>
                  </a:txBody>
                  <a:tcPr marL="26349" marR="26349" marT="17566" marB="17566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1">
                          <a:effectLst/>
                        </a:rPr>
                        <a:t>3</a:t>
                      </a:r>
                    </a:p>
                  </a:txBody>
                  <a:tcPr marL="26349" marR="26349" marT="17566" marB="17566" anchor="b"/>
                </a:tc>
              </a:tr>
              <a:tr h="252578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30,5</a:t>
                      </a:r>
                    </a:p>
                  </a:txBody>
                  <a:tcPr marL="26349" marR="26349" marT="17566" marB="17566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</a:p>
                  </a:txBody>
                  <a:tcPr marL="26349" marR="26349" marT="17566" marB="17566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marL="26349" marR="26349" marT="17566" marB="17566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26349" marR="26349" marT="17566" marB="17566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26349" marR="26349" marT="17566" marB="17566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26349" marR="26349" marT="17566" marB="17566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</a:p>
                  </a:txBody>
                  <a:tcPr marL="26349" marR="26349" marT="17566" marB="17566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26349" marR="26349" marT="17566" marB="17566" anchor="b">
                    <a:solidFill>
                      <a:srgbClr val="FFFF00"/>
                    </a:solidFill>
                  </a:tcPr>
                </a:tc>
              </a:tr>
              <a:tr h="252578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1">
                          <a:effectLst/>
                        </a:rPr>
                        <a:t>35,5</a:t>
                      </a:r>
                    </a:p>
                  </a:txBody>
                  <a:tcPr marL="26349" marR="26349" marT="17566" marB="17566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1">
                          <a:effectLst/>
                        </a:rPr>
                        <a:t>14</a:t>
                      </a:r>
                    </a:p>
                  </a:txBody>
                  <a:tcPr marL="26349" marR="26349" marT="17566" marB="17566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1" dirty="0">
                          <a:effectLst/>
                        </a:rPr>
                        <a:t>6</a:t>
                      </a:r>
                    </a:p>
                  </a:txBody>
                  <a:tcPr marL="26349" marR="26349" marT="17566" marB="17566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1">
                          <a:effectLst/>
                        </a:rPr>
                        <a:t>3</a:t>
                      </a:r>
                    </a:p>
                  </a:txBody>
                  <a:tcPr marL="26349" marR="26349" marT="17566" marB="17566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1" dirty="0">
                          <a:effectLst/>
                        </a:rPr>
                        <a:t>1</a:t>
                      </a:r>
                    </a:p>
                  </a:txBody>
                  <a:tcPr marL="26349" marR="26349" marT="17566" marB="17566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1" dirty="0">
                          <a:effectLst/>
                        </a:rPr>
                        <a:t>0</a:t>
                      </a:r>
                    </a:p>
                  </a:txBody>
                  <a:tcPr marL="26349" marR="26349" marT="17566" marB="17566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1" dirty="0">
                          <a:effectLst/>
                        </a:rPr>
                        <a:t>24</a:t>
                      </a:r>
                    </a:p>
                  </a:txBody>
                  <a:tcPr marL="26349" marR="26349" marT="17566" marB="17566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1" dirty="0">
                          <a:effectLst/>
                        </a:rPr>
                        <a:t>4</a:t>
                      </a:r>
                    </a:p>
                  </a:txBody>
                  <a:tcPr marL="26349" marR="26349" marT="17566" marB="17566" anchor="b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0" y="6488482"/>
            <a:ext cx="9144000" cy="36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Problem Definition -  Challenges -  Approach - Implementation - </a:t>
            </a:r>
            <a:r>
              <a:rPr lang="en-US" b="1" dirty="0" smtClean="0">
                <a:solidFill>
                  <a:schemeClr val="bg1"/>
                </a:solidFill>
              </a:rPr>
              <a:t>Results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Future 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55576" y="1534906"/>
            <a:ext cx="4772632" cy="4652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	Tested the system using the 	manually collected dataset: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28 Chinese</a:t>
            </a:r>
            <a:r>
              <a:rPr lang="en-US" sz="2000" dirty="0" smtClean="0"/>
              <a:t> documents versus a collection </a:t>
            </a:r>
            <a:r>
              <a:rPr lang="en-US" sz="2000" dirty="0"/>
              <a:t>of around </a:t>
            </a:r>
            <a:r>
              <a:rPr lang="en-US" sz="2000" b="1" dirty="0">
                <a:solidFill>
                  <a:srgbClr val="FF0000"/>
                </a:solidFill>
              </a:rPr>
              <a:t>10000 English </a:t>
            </a:r>
            <a:r>
              <a:rPr lang="en-US" sz="2000" dirty="0" smtClean="0"/>
              <a:t>documents (including corresponding pairs of the 28 docs).</a:t>
            </a:r>
          </a:p>
          <a:p>
            <a:pPr lvl="1"/>
            <a:r>
              <a:rPr lang="en-US" sz="2000" dirty="0" smtClean="0"/>
              <a:t>Some documents were not retrieved at all.</a:t>
            </a:r>
          </a:p>
          <a:p>
            <a:pPr lvl="2"/>
            <a:r>
              <a:rPr lang="en-US" sz="1600" dirty="0" smtClean="0"/>
              <a:t>Top </a:t>
            </a:r>
            <a:r>
              <a:rPr lang="en-US" sz="1600" dirty="0"/>
              <a:t>seed </a:t>
            </a:r>
            <a:r>
              <a:rPr lang="en-US" sz="1600" b="1" dirty="0">
                <a:solidFill>
                  <a:srgbClr val="FF0000"/>
                </a:solidFill>
              </a:rPr>
              <a:t>Novak </a:t>
            </a:r>
            <a:r>
              <a:rPr lang="en-US" sz="1600" b="1" dirty="0" err="1">
                <a:solidFill>
                  <a:srgbClr val="FF0000"/>
                </a:solidFill>
              </a:rPr>
              <a:t>Djokovic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is one match win away from becoming year-end world No. </a:t>
            </a:r>
            <a:r>
              <a:rPr lang="en-US" sz="1600" dirty="0" smtClean="0"/>
              <a:t>1…..</a:t>
            </a:r>
          </a:p>
          <a:p>
            <a:pPr lvl="2"/>
            <a:r>
              <a:rPr lang="en-US" sz="1600" dirty="0"/>
              <a:t>UN Secretary-General Ban Ki-moon said Friday that there is hope that the </a:t>
            </a:r>
            <a:r>
              <a:rPr lang="en-US" sz="1600" b="1" dirty="0" err="1">
                <a:solidFill>
                  <a:srgbClr val="FF0000"/>
                </a:solidFill>
              </a:rPr>
              <a:t>ebola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outbreak could be contained by mid-2015</a:t>
            </a:r>
            <a:endParaRPr lang="en-US" sz="1600" dirty="0" smtClean="0"/>
          </a:p>
          <a:p>
            <a:pPr lvl="1"/>
            <a:endParaRPr lang="en-US" sz="2000" dirty="0" smtClean="0"/>
          </a:p>
        </p:txBody>
      </p:sp>
      <p:sp>
        <p:nvSpPr>
          <p:cNvPr id="19" name="AutoShape 2" descr="data:image/png;base64,iVBORw0KGgoAAAANSUhEUgAAAlgAAAFzCAYAAADi5Xe0AAAgAElEQVR4Xu2dW2gex9nHx0oc13aRCYXCd6EW2S4NJLoIyk3qKIUeUHMhkAtuXTWKBQaJLyEYg1IZY0vGpmkOtoUFjmupYEOhVCnUNlhgml6EIloKVgnCRe1F66uimsQ4gbiU4FifZ7+sslq9h9l3Z2bn8HuvLGt25nl+/zn8NTvv7oaVBx/BBwIQgAAEIAABCEBAG4ENGCxtLKkIAhCAAAQgAAEIJAQwWHQECEAAAhCAAAQgoJkABkszUKqDAAQgAAEIQAACGCz6AAQgAAEIQAACENBMAIOlGSjVQQACEIAABCAAAQwWfQACEIAABCAAAQhoJoDB0gyU6iAAAQhAAAIQgAAGiz4AAQhAAAIQgAAENBPAYGkGSnUQgAAEIAABCEAAg0UfgAAEIAABCEAAApoJYLA0A6U6CEAAAhCAAAQggMGiD0AAAhCAAAQgAAHNBDBYmoFSHQQgAAEIQAACEMBg0QcgAAEIQAACEICAZgIYLM1AqQ4CEIAABCAAAQhgsOgDEIAABCAAAQhAQDMBDJZmoFQHAQhAAAIQgAAEMFj0AQhAAAIQgAAEIKCZAAZLM1CqgwAEIAABCEAAAhgs+gAEIAABCEAAAhDQTACDpRko1UEAAhCAAAQgAAEMFn0AAhCAAAQgAAEIaCaAwdIMlOogAAEIQAACEIAABos+AAEIQAACEIAABDQTwGBpBkp1EIAABCAAAQhAAINFH4AABCAAAQhAAAKaCWCwNAOlOghAAAIQgAAEIIDBog9AAAIQgAAEIAABzQQwWJqBUh0EIAABCEAAAhDAYNEHIAABCEAAAhCAgGYCGCzNQKkOAhCAAAQgAAEIYLDoAxCAAAQgAAEIQEAzAQyWZqBUBwEIQAACEIAABDBY9AEIQAACEIAABCCgmQAGSzNQqoMABCAAAQhAAAIYLPoABCAAAQhAAAIQ0EwAg6UZKNVBAAIQgAAEIAABDFZAfeDevXvimWeeEX/+859rZnXo0CHxs5/9TEvG+bZ01q0lQCqBAAQgAAEIVEgAg1UhfN1NNzNYsj1dRujUqVNidHR0NYVf/OIXYv/+/bpToj4IQAACEICAlwQwWF7KVjvorMH6/e9/L7797W+vFrx06ZL4/ve/L7785S+LP/zhD+LrX/96qcxTg4WxKoWRiyEAAQhAIFACGKyAhG1ksOr9LjVeKYasYUqvuXnzpjh58qR44YUXEoP2rW99S/z6179eJZc1bf/6178SY/f3v/89+X3e0NWr8ze/+Y0YHh4Wd+7cEb/61a/ESy+9lNTx1a9+Vfz1r38VH3744Wq96f9t3bp1NYb8jtoPfvAD8ctf/lI88sgjIpv77373O/Hb3/5W/PznP0+uzZZLK/vLX/4iuru7V+uuVaYRt4C6FKlAAAIQgECLBDBYLYJz8bKiO1h5U5I3WbVuOe7Zs0c8+uijYnp6ep3Bunv37hpjkmWU7qjVqlMamNdff11873vfWzVmzfhmb3XWyyMt0+zWabauvHFK48iarGbcmsXO7yEAAQhAIHwCGKyANG5mJGSqqZlId5r++9//JjtEcjcovf7f//538n+bNm1aPTSfP7uVv0WYbbuWYUl3nerVmd35Sq/P7iSlO2upAcrXl8Ys80ivq9VmLaNUq1zaXnbHTd5a/eIXv5jspDXilt1ZC6h7kQoEIAABCBQggMEqAMv1os0MVvb2X/42WD43ueP0zW9+c9Vg5c905Q1WLcMm68zvqtWrM71e3iJMz4jV+r+8ecqamfztyVrGKZtHvq70NmTWPOW5qHDLnn1zvc8QHwQgAAEImCGAwTLDtZJaG90izAdU71ZYWi5rsOQZrPzB+LzBqmd87t+/n5ynkmeepMHbt29fYtrydZYxWPVu2RU1WPLMlzx7VeuMV8pFhRsGq5LuT6MQgAAEnCKAwXJKjnLBtGKwah3gTqPI3x7LfvOw7A5WEYOV3VHKG7nUFMmY092ptEyaW1tbW82duFZ2sFKD1YhbORW5GgIQgAAEQiCAwQpBxc9yKGKwsrfT8sYkv/OjsoNV9AyWLoMlvxUoHz9R62xVUYOVPR+W3k7N78DJg/jptyTrceMMVkCDilQgAAEItEgAg9UiOBcvK2KwZPzNvg1XZAdL1tfofFL+W4S6DFZ2ByuvSdFbhNIY1bsFmL1t2Iybi32DmCAAAQhAwC4BDJZd3kZbK2qwapmses/BanYGK02syHOwsnU2OoPV6BZh3hRJI/Tee+8lj3xITdyOHTuUbhGmO08qz8HiSfZGuzKVQwACEPCeAAbLewlJAAIQgAAEIAAB1whgsFxThHggAAEIQAACEPCeAAbLewlJAAIQgAAEIAAB1whgsFxThHggAAEIQAACEPCeAAbLewlJAAIQgAAEIAAB1whgsFxThHggAAEIQAACEPCeAAbLewlJAAIQgAAEIAAB1whgsFxThHggAAEIQAACEPCeAAbLewlJAAIQgAAEIAAB1whgsFxThHggAAEIQAACEPCeAAbLewlJAAIQgAAEIAAB1whgsFxThHggAAEIQAACEPCeAAbLewlJAAIQgAAEIAAB1whgsFxThHggAAEIQAACEPCeAAbLewlJAAIQgAAEIAAB1whgsFxThHggAAEIQAACEPCeAAbLewlJAAIQgAAEIAAB1whgsCwpcuvWLTEyMiLu3r2btHjs2DGxa9eu5N/Z323atEm8/fbbYsuWLZYioxkIQAACEIAABHQTwGDpJlqjvnv37omhoSFx/PhxsX379sRQvfjii+LNN98UX/nKV9b87tq1a2Jubk6cPn1abNy40UJ0NAEBCEAAAhCAgG4CGCzdRGvUd+PGDXH16lVx6NCh1d9OT0+Lxx9/XOzcuVOcPHlSvPrqq4mhkmZs//794ty5c+xiWdCGJiAAAQhAAAImCGCwTFBtUmd2R4sdrAoEoEkIQAACEICAYQIYLMOA89WvrKyIo0ePiieeeELs3bs3+bU0XM8//7y4ffu2eOyxx1q+PbiwsGA5G5qDAAQgAAHdBLq7uwtV+dRIsbn/+vli9RcKhsKrBDBYFjtDaqT6+/tXzVX2PJY8nyVvJ8pbiRx0tygMTUEAAhDwmEBZg3X//n0xOjoqrly5so7Cs88+K+SRlrJngpeXl8XAwEByxjiWL3FhsCwNqvSbgq+88srqtwdl09JQnT9/fnXXKn8g3lJ4NAMBCEAAAp4SKGuwsmmbMEKLi4ti9+7dYtu2bWJ+fh6D5Wk/czLseuZKBssOlpOSERQEIAABbwjYMFiffvqp6O3tFTdv3lxjlOT/y7sycnfqyJEjYvPmzeLy5cvJF7jk5+zZs8mXtt566y0xMTHBDpY3vcqTQOWjF06dOrUu2vRZWHIX6+DBg8nvH3744aRDytuFfCAAAQhAAALNCNgwWHJdam9vF4ODg0LuSE1OTia3Dtva2hLj1dHRkfy8tLSUPHoov1NlYmesGZeqf88twqoVoH0IQAACEIBACQKmDVa6SzU7O5vc3pM/9/X1iampKdHZ2ZkYrPHxcSHPa8nzXGNjY8mDtdNdLJkaBquEwFwKAQhAAAIQgIB9AqYNVt4cZU2UNFip2creFuzq6koMV/rBYNnvF7QIAQhAAAIQgEAJAqYNVrMdrKzBYgfrcyG5RViiU3MpBCAAAQhAoGoCpg2WzK/ZGayenp7kEHv2fFb20Q7sYFXdS2gfAhCAAAQgAIFCBGwYrEbfIpQ7WPJ24MzMzLpvEXKLsJCUFIYABCAAAQhAwBUCOg1W0ZyyB96zh9qL1hNieW4RhqgqOUEAAhCAQDQEMFhuSo3BclMXooIABCAAAQhAwGMCGCyPxSN0CEAAAhCAAATcJIDBclMXooIABCAAAQhAwGMCGCyPxSN0CEAAAhCAAATcJIDBclMXooIABCAAAQhAwGMCGCyPxSN0CEAAAhCAAATcJIDBclMXooIABCAAAQhAwGMCGCyPxSN0CEAAAhCAwD++8aVCEHb88Xah8hRujQAGqzVuXAUBCEAAAhBwgkBZgyVf0Dw6OiquXLmyLh/5Cpzp6WmRfa9gkaTlOwh3794t3n///eSyCxcuJK/VieGDwYpBZXKEAAQgAIFgCZQ1WFkwOl/KnH+Njqx7z5494uLFiyKG1+pgsIIdciQGAQhAAAIxELBhsBq97Lm/v18MDAyII0eOrHnZ8+Liorh06ZKYmJhYleHs2bOiq6sril0sDFYMo48cIQABCEAgWAI2DJY0Ru3t7WJwcFBI4zQ5OZncOmxraxO9vb2io6Mj+XlpaUkMDQ2J+fl5sWXLljXMY3sxNAYr2CFHYhCAAAQgEAMB0wZLGiO5SzU7O5uYpqxR6uzsTAzW+Ph4sislz3ONjY2JkZGRNbcB03NeTz75ZGLSYvhgsGJQmRybEtgw/aemZWSBleGnlcpRyF0CaO2uNkTWGgHTBit/LitroqTB6uvrE1NTU6uGKn8bML29uG/fvmjMlVQSg9Vaf+aqwAiw6AYmaIN00DoerWPJ1LTBaraDlTVY+R2s9FuEb7zxRhTnrrJ9DoMVywgkz4YEWHTj6SBoHY/WsWRq2mBJjs3OYPX09CSH2bPnsz744IPkEQ0xmit2sGIZfeTZlACLblNEwRRA62CkJJHPCNgwWI2+RSh3sOT5q5mZmTXfIrx69ao4cODAOp1ieRYWO1gMUQjIe+WcwYqmH6B1NFJHk6hOg1UUWmzfDCzCB4NVhBZlgyXAohustOsSQ+t4tI4lUwyWm0pjsNzUhagsE2DRtQy8wubQukL4NA2BiAhgsCISm1TrE2DRjad3oHU8WpMpBKokgMGqkj5tO0OARdcZKYwHgtbGEdMABCDwgAAGi24AATkQOOQeTT9A62ikZlzHI7WTmWKwnJSFoGwTYNG1Tby69tC6Ova2W0Zr28RpL0sAg0V/gAA7WFH1ARbdeORG63i0djFTDJaLqhCTdQJMxNaRV9YgWleG3nrDaG0dOQ1mCGCw6A4QYAcrqj7AohuP3NFoPb2hmKjDK8XKU7olAhislrBxUWgEopmIQxOuhXzQugVonl4SjdYlDZZ8QfPo6Ki4cuXKOqXlK3Cmp6fFxo0bW+oF8t2E8n2E8rNt2zYxPz8vtmzZ0lJdvl2EwfJNMeI1QiCaidgIPb8qRWu/9CoTbTRalzRYWcbLy8tiYGBAzM3NlTZC+brkuwkXFhaSl0LH8MFgxaAyOTYlEM1E3JRE+AXQOnyN0wyj0dqCwWr0suf+/v7ElB05cmTNy57zPU2nefOhF2OwfFCJGI0TiGYiNk7S/QbQ2n2NdEUYjdYWDNbZs2dFe3u7GBwcFPK23+TkZHLrsK2tTfT29oqOjo7k56WlJTE0NFTzViA7WLp6NvVAwCMC0UzEHmliKlS0NkXWvXqj0dqwwZK7V3KXanZ2NrltKH/u6+sTU1NTorOzMzFY4+PjQp7Xkue5xsbGxMjIiNi5c2fSKeTOlTyH9fHHH4vLly+v/r97PUZvROxg6eVJbZ4SiGYi9lQfnWGjtU6abtcVjdaGDVb+1l7WREmDlZqt1FDJ3a6urq7EcGU/WWOWlnW7B5WLDoNVjh9XB0Igmok4EL3KpIHWZej5dW00Whs2WM12sLIGq9YOVrbX1DNffvUstWgxWGqcKBU4gWgm4sB1VEkPrVUohVEmGq0NGyzZG5qdwerp6Um+HZg9nyXPY6VnteRjHtjBCmNckQUEChGIZiIuRCXMwmgdpq61sopGawsGq9G3COUOlrwdODMzs+5bhPJg+4EDBxJ5Nm/ezBmseIYfmULg/wlEMxEjOFpH1AeiGdcaDVbR7hHbrlQRPtwiLEKLssESiGYiDlZB9cTQWp2V7yWj0RqD5WRXxWA5KQtB2SYQzURsG6yD7aG1g6IYCgmtDYGlWiUCGCwlTBQKnQATcegKf54fWqN1nsDK8NPxQCFTawQwWNZQ05DLBFh0XVZHb2xorZeny7WhtcvqhB8bBsuSxrdu3UqebHv37t2kxWPHjoldu3ataV2Wefnll8XFixdLv2TTUlrBNMNEHIyUTRNB66aIgimA1sFI6WUiGCwLst27dy95N9Px48fF9u3bhTRSL774onjzzTeTn+Xnxo0b4uDBg2LTpk3i7bffxmBZ0CXbBBOxZeAVNofWFcK33DRaWwZOc2sIYLAsdAhpnuSzQA4dOrTamnwp5uOPP57sYsl/X7p0KXkT+ZkzZ9jBsqBJvgkm4gqgV9QkWlcEvoJm0boC6DS5SgCDVUFnyO9opSFwi7ACMT5rkom4Ova2W0Zr28Sraw+tq2NPyw+er7jy4AMIewQk7qNHj4onnnhC7N27d03DZQ3WwsKCvUQCa+mphU+UMrre/YhSOQq5SwCt3dVGd2S+at3d3V0IxaPn/qdQ+Tv/u1yoPIVbI4DBao1bS1fJnavnn39e9Pf3rzNXssKyBquloLgoIcBfuvF0BLRG6zwB3x/TUNZgyRc0j46OiitXrqzrHPIVOPIYi3yXYJlP2oZc/2SdMXwwWJZUTr9F+Morr6z79mAaAgbLkhg1mmHRrY697ZbR2jbx6tqLReuyBiur0PLyshgYGBBzc3Nav2yVvpPwwoULGKzqhkR4LauYK3awqtU9lom4WsputI7WbuhgI4pYtLZhsBq97FnuSklTJr+oVeuFztK0yUcTtbW1iR/96EcYLBudP5Y2rl27Jk6dOrUu3fyzsNjBqq5HxDIRV0fYnZbR2h0tTEcSi9Y2DNbZs2dFe3u7GBwcFIuLi2JycjK5dShNU29vr+jo6Eh+XlpaSh5LND8/n+yAyVuDY2NjYnh4WJw7dy45IsMtQtM9n/oh4BCBWCZih5BXFgpaV4beesOxaG3aYMndK2mMZmdnE9Mkf+7r6xNTU1Ois7MzMVjj4+OJcUoNlXyw9s6dO5NHFN25c0f8+Mc/Ts55YbCsDwMahEC1BGKZiKul7EbraO2GDjaiiEVr0wYrfy4ra6KkwUrNljRU8iN3u7q6usTXvvY1ceLEieT5jg899BAGy0anpw0IuEYglonYNe5VxIPWVVCvps1YtDZtsJrtYGUNVtZ8/e1vfxMHDhxYJ748HiNvNYb+4VuEoStMfkoEYpmIlWAEXgitAxc4k14sWps2WOmuVKMzWD09PWJiYmLN+azsox14TEM8445MIbCGQCwTMbLzzLOY+kAs49qGwWr0LUK5gyXPX83MzNT8FqHscxismEYeuUIgwr90ER2DFVMfwGDVVlvnk9yzB97TM1gx9bFGuXKLkJ4AgQcEYpmIERutY+oDsYxrnTtYRfsHBqs+MQxW0d5E+SAJxDIRBylewaTQuiAwj4ujtcfiBRA6BisAEUmhPAEm4vIMfakBrX1RqnycaF2eITW0TgCD1To7rgyIABNxQGI2SQWt0TpPwPeXPcejqF+ZYrD80otoDRFg0TUE1sFq0dpBUQyFhNaGwFKtEgEMlhImCoVOgIk4dIU/zw+t0ZodrHj6QJWZYrCqpE/bzhBg0XVGCuOBoLVxxM40gNbOSBFlIBisKGUn6TwBJuJ4+gRaozU7WPH0gSozxWBVSZ+2nSHAouuMFMYDQWvjiJ1pIBatpzdMF2I+vDJcqDyFWyOAwWqNG1cFRiCWiTgw2VpKB61bwublRbFoXdZgpa+xuXLlyjqd5StwpqenRfa9gkU6w9WrV9e88Hnbtm1ifn5ebNmypUg1XpbFYHkpG0HrJhDLRKybm4/1obWPqrUWcyxalzVYWbrLy8tiYGBAzM3NaTFBZ8+eFV1dXcm7CmP7YLBiU5x8axKIZSJGfl6VE1MfiGVc2zBYjV723N/fn5iyI0eOrHnZs9wZGxsbEyMjIyLG9xRisGKabci1LoFYJmK6AAYrpj4Qy7i2YbDkTlR7e7sYHBwUi4uLYnJyMrl12NbWJnp7e0VHR0fy89LSkhgaGkpuA27atCn53c2bN1e73YULF6LZzcJgxTTbkCsGiz7Ai70j6gMYrNpiNzrkXusWody9krtUs7OzyW3D7AueOzs7ExM1Pj6eGKfsrtXWrVvFnj17xMWLF5MdrNh2tDBYEU02pFqfQCwTMX2AHayY+kAs49r0DlbedGWNkjRYfX19YmpqavU2YKNzVzGdycJgxTTbkCs7WPQBdrAi6gMYLDs7WFmD1WyXCoMV0QAkVQhIArFMxKiN1jH1gVjGtekdLNlnmp3B6unpERMTE2vOZ8nzWOlZLfmYB2m+Dh8+nNxO5DENMY1Eco2aQCwTcdQif5Y8WsfTC2LR2obBavQtQrmDJc9fzczMrPkWoexp2edgbd68WVy+fDmabxRyizCeuYZMGxCIZSKmE7CDFVMfiGVc6zRYRftH9sB7jI9iaMQLg1W0N1E+SAKxTMRBilcwKbQuCMzj4rFojcFys5NisNzUhagsE4hlIraM1cnm0NpJWYwEhdZGsFKpIgEMliIoioVNgIk4bH2z2aE1WucJrAw/HQ8UMrVGAINlDTUNuUyARddldfTGhtZ6ebpcG1q7rE74sWGwwteYDBUIMBErQAqkCFoHIqRCGmitAIkixghgsIyhpWKfCDAR+6RWuVjRuhw/n65Ga5/UCi9WDFZ4mpJRCwSYiFuA5uklaO2pcC2EjdYtQOMSbQQwWNpQUpHPBJiIfVavWOxoXYyXz6XR2mf1/I8dg+W/hmSggQATsQaInlSB1p4IpSHMWLRWzTNFyrcmNXQuhSowWAqQKBI+AdUJionJ/76A1v5rqJpBLFqr5tnIYC0vL4uBgQExNzen/J7AVq5ppl321Tqy7LZt28T8/LxyTM3qt/l7DJZN2rTlLAHVCQqD5ayEyoGhtTIq7wvGorVqnj4YLPlS6a6uruTdhr5/MFi+K0j8WgioTlAYLC24K60ErSvFb7XxWLRWzVPVYH300UfixIkTYseOHeKtt95KLrtw4cIa01Pr5c+bNm0Svb294ubNm2t2nmTZ/v7+ZIfsyJEj614IncZ1//59MTY2JkZGRoJ4ITQGy+pwpzFXCahOUBgsVxVUjwut1Vn5XjIWrVXzLGKwdu/eLV566SUxODgoFhcXxeTkpJienhYbN25c7Rb5W4Ry96m9vX3dNW1tbYnx6ujoSOpYWloSQ0ND6279ZU1b2kje2PnUJzFYPqlFrMYIqE5QGCxjElirGK2toa68oVi0Vs2ziMHKnseqd9Yq+/9y90ruUs3OzibnpaRZ6uvrE1NTU6KzszMxWOPj48kuWL2dKlnfnj17xMWLF5MdLN93tDBYlU8BBOACAdUJCoPlglrlYkDrcvx8ujoWrVXzNGmw5G3FrCnLmiNpsFKzJY2T/KietVIt52K/xGC5qAoxWSegOkFhsKxLo71BtNaO1NkKY9FaNU+TBqvZDlbWYBXZmcJgOTu8CAwCagRUJygMlhpPl0uhtcvq6I0tFq1V8zRpsORtwWZnsHp6esTExETdM135s17SiB0+fDi5tSjr9+3DDpZvihGvEQKqExQGywh+q5WitVXclTYWi9aqeeo2WNIAjY6OinfffTc5sN7oW4RyB0uev5qZman7LUIZX/Y5WJs3bxaXL1/29huFGKxKhz+Nu0JAdYLCYLmiWOtxoHXr7Hy7MhatVfNsZLBMaps98J6ewTLZnit1Y7BcUYI4KiWgOkFhsCqVSUvjaK0FoxeVxKK1ap4YLLvdFoNllzetOUpAdYKKxWA9NbKgpNT1891K5VwqhNYuqWE2FrQ2y5faGxPAYNFDIPCAABPx2m6AwRIiFjMd8gTAuA5ZXfdzw2C5rxERWiDARIzBynczDJaFgWe4Cca1YcBU35AABstyB7l165Z4+eWXkyfV5r92urKyIo4ePSqee+45sWvXLsuRxd0cEzEGC4MV3hzAuA5PU58ywmBZVOvGjRvi4MGDyVdZ33777XUG69q1a+LUqVPi2LFjGCyLusimmIgxWBgsy4POQnOMawuQaaIuAQyWpc4hX3B56dKl5E3iZ86cWbeDJXe2Xn/9dfHQQw8l73NiB8uSMJ81w0SMwcJg2R1zNlpjXNugTBv1CGCwLPeNWrcI5a1B+XTbF154ITFe3CK0LAo7WOuAc8idQ+72R6H+FjFY+plSozoBDJY6Ky0laxkseWvwww8/FD/84Q9LncFaWFD7ar2WRAKr5KmFT5Qyut79iFI53wuNTKtlcH5YrZxLpdDaJTXMxuKr1t3dxR5/8s/vHioEcvs7rxUqT+HWCGCwWuPW8lV5gyV/PnnypHj11VfFww8/XMpgtRwUF3IGK9cH2MGKZwcLrf3XWofBWl5eFrt37xZvvPFG8kqb9CP/f2BgQMzNzTV8H2C9cqrXZ6egVq6ptYxlX7sjf79t27bklT623muIwbJsLvIGKz3Yng9j//79Yu/evZaji7c5biWs1Z5F1/9FV3U0o7X/Wus0WJ988skaE6JqdlTLqfRLXXXJl093dXWtMYwq7esqg8HSRVKxHh7ToAjKcjEMFgYr3+VieQ4WBguDJft+amp++tOfinfeeSc5F5z9/3QHS75XsLe3V9y8eXN1R6jeS57z13/00UfixIkTYseOHeKtt95K6r9w4cIaA1SkfllWfilM7rDJL5BlXw4tX0Q9NjYmRkZGKntZNAbL8kKOwbIMXLE5DBYGC4PVeLDwWiTFyaSCYrp2sNJbgdL0pDs/+d0kuSvU3t4uBgcHxeLiopicnBTyW/IffPBBzVuJ2eulwZK3IV966aV112/cuHGVnGqbbW1tidnr6OhIYlhaWhJDQ0PJDlzW9KUV582caakwWKYJU78XBDBYGCwMFgbLi8mqRpC6DZY0Jz/5yU/Ea6+9tsY4yf+XO0azs7PJOSa5g9TX1yempqbE1q1blQxW9jyXyrmtRm12dnYmBmt8fDzZBcvuWsl49uzZk3wzf+fOnWt+J3+28cFg2aBMG84TwGBhsDBYGCznJ6o6Aeo2WNI8yQPid+7cEd/5zndWjZPcgcoapBCRjwQAABU0SURBVLyhqXUYPr+DVdRgNWpTGqzU4KWmqdG5K9tnsjBYvo4o4tZKAIOFwcJgYbC0TioWKzNhsFLzJA2MPI8lz2C5uIOVNVjNzl1hsCx2SpqCQEoAg4XBwmBhsHydEU0YLMkifXRD9puFZc9gFd3Bkrtp9dpMz2D19PQkJjB7Jkyex0rPh8nzXdJ8HT58OLmdyGMafO3pxO0lAQwWBguDhcHycvJ6ELQpgyV5yFuF0pSkz4+q9S0/aVikgRkdHRXvvvtu3cc85G/31TuDla+r3rcU0zNg8vzVzMzMmm8RprEfOHAgkTX7DUNbOnOL0BZp2nGaAAYLg4XBwmA5PUk1CE6HwfIx9+whe1sH14twwmAVoUXZYAlgsDBYGCwMlq8THAZrqrJnXTXqMxgsX0cUcWslgMHCYGGwMFhaJxUqi54ABiv6LgAASQCDhcHCYGGwmA0hoJMABksnTerylgAGC4OFwcJgeTuBEbiTBDBYTspCULYJYLAwWBgsDJbteYf2wiaAwQpbX7JTJIDBwmBhsDBYitMFxSCgRACDpYSJQpLAUyMLSiB4KawSJqcLobUQK8NPO62RruDQOh6tdfUZ6lEjgMFS40QpDFbSB1h01w4FzLT/UwMGK55x7X9v9SsDDJZfelUaLRNxPBMxWqN1frLBTFc6/dK4hwQwWB6KVlXILLosuiy6VY0+c+0yruMZ1+Z6ETXXIoDBol8oE2AijmciRmu0xkwrT40UhEBNAhgsOoYyARZdFl0WXeXh4k1BxnU849qbThlIoBisQIS0kQYTcTwTMVqjNWbaxqxKGyETwGCFrK7m3Fh0WXRZdDUPKgeqY1zHM64d6G5RhYDBikrucskyEcczEaM1WmOmy82XXA0BDBZ9QJkAiy6LLouu8nDxpiDjOp5x7U2nDCRQDFYgQtpIg4k4nokYrdEaM21jVqWNkAlgsEJWV3NuLLosuiy6mgeVA9UxruMZ1w50t6hCwGBFJXe5ZJmI45mI0RqtMdPl5kuuhgAGiz6gTIBFl0WXRVd5uHhTkHEdz7j2plMGEigGKxAhbaTBRBzPRIzWaI2ZtjGr0kbIBDBYIaurOTcWXRZdFl3Ng8qB6hjX8YxrB7pbVCFgsKKSu1yyTMTxTMRojdaY6XLzJVdDAINFH1AmwKLLosuiqzxcvCnIuI5nXHvTKQMJFIMViJA20mAijmciRmu0xkzbmFVpI2QCGKyQ1dWcG4suiy6LruZB5UB1jOt4xrUD3S2qEDBYUcldLlkm4ngmYrRGa8x0ufmSqyGAwaIPKBNg0WXRZdFVHi7eFGRcxzOuvemUgQSKwQpESBtpMBHHMxGjNVpjpm3MqrQRMgEMVsjqas6NRZdFl0VX86ByoDrGdTzj2oHuFlUIGKyo5C6XLBNxPBMxWqM1ZrrcfMnVEMBg0QeUCbDosuiy6CoPF28KMq7jGdfedMpAAsVgBSKkjTSYiOOZiNEarTHTNmZV2giZAAYrZHU158aiy6LLoqt5UDlQHeM6nnHtQHeLKgQMVlRyl0uWiTieiRit0RozXW6+5GoIYLDoA8oEWHRZdFl0lYeLNwUZ1/GMa286ZSCBYrACEdJGGkzE8UzEaI3WmGkbsypthEwAgxWyuppzY9Fl0WXR1TyoHKiOcR3PuHagu0UVAgYrKrnLJctEHM9EjNZojZkuN19yNQQwWPQBZQIsuiy6LLrKw8WbgozreMa1N50ykEAxWIEIaSMNJuJ4JmK0RmvMtI1ZlTZCJoDBClldzbmx6LLosuhqHlQOVMe4jmdcO9DdogoBg1Wx3NeuXROnTp1aF8WxY8fErl27Ko5ubfNMxPFMxGiN1phpp6ZfgvGQAAbLMdFu3Lghzp8/L06fPi02btzoVHQsuiy6LLpODUktwTCu4xnXWjoMlSgTwGApozJf8N69e2JoaEgcP35cbN++3XyDBVtgIo5nIkZrtMZMF5wgKQ6BHAEMlkNdQt4ufO+998ShQ4cciurzUFh0WXRZdJ0cmqWCYlzHM65LdRQuLkwAg1UYmZkLdOxeLSwsmAnus1pHptWqPz+sVs6lUk8tfKIUzvXuR5TK+V4IrYVA67W9mHFtb1R3d3fba4yWjBHAYBlDW6xil89epZnwl248f+kW0fof3/iSUmff8cfbSuVMF9ow/SelJlaGn1Yq53uhIlr7lita+6ZYWPFisBzRc3p6WrS3t4u9e/c6EtH6MJiIMVj5XnH9fLfAYDk7ZJUCY1zHM66VOgSFtBHAYGlD2XpFKysrYmJiIjng7uLhdnawPteWXY21/RyD1fq4d+VKDBYGy5W+GFocGCwHFNVx/spGGkzE8UzERbRmB8vG6DPXRhGtzUVhpmZuEZrhSq1qBDBYapwo9YAAEzEGi1uE4U0FjOt4xnV4vdftjDBYbuvjVHRMxPFMxEW0ZgfLqWFaOJgiWheuvOIL2MGqWIDIm8dgRd4BiqTPRIzBYgeryIjxoyzjOp5x7UePDCdKDFY4WhrPhIk4nom4iNbsYBkfekYbKKK10UAMVM4OlgGoVKlMAIOljIqCRSZiFl2/+wtaY6bZrfR7DBN99QQwWNVr4E0ELLosuiy63gxX5UAZ1/GMa+VOQUEtBDBYWjDGUQkTcTwTMVqjNWY6jnmdLM0RwGCZYxtczSy6LLosusEN60KPX+HWf3j6k5E5Ahgsc2yDqxmDhcHCYAU3rDFYDySN5Q0N4fVetzPCYLmtj1PRYbDimYjRGq0x005NvwTjIQEMloeiVRUyiy6LLotuVaPPXLuM63jGtbleRM21CGCw6BfKBJiI45mI0RqtMdPKUyMFIVCTAAaLjqFMgEWXRZdFV3m4eFOQcR3PuPamUwYSKAYrECFtpMFEHM9EjNZojZm2MavSRsgEMFghq6s5NxZdFl0WXc2DyoHqGNfxjGsHultUIWCwopK7XLJMxPFMxGiN1pjpcvMlV0MAg0UfUCbAosuiy6KrPFy8Kci4jmdce9MpAwkUgxWIkDbSYCKOZyJGa7TGTNuYVWkjZAIYrJDV1Zwbiy6LLouu5kHlQHWM63jGtQPdLaoQMFhRyV0uWSbieCZitEZrzHS5+ZKrIYDBog8oEzC26E5vUItheEWtXAulNkz/SemqWN5ZZkxrJcpmC6H1Wr5o/f9m+p/fPaTU8ba/85pSOQpBAINFH1AmYGwixmApa2CroDGtbSXQoB0MFgYr3z0wWA4MzABDwGAFKKqplIwtuhgsU5K1XK8xrVuOSN+FGCwMFgZL33iipvoEMFj0DmUCxhZdDJayBrYKGtPaVgLsYCmTRmtuESp3FgoWIoDBKoQr7sLGJmIMlnMdy5jWDmTKDhY7WOxgOTAQIwgBgxWByLpSNLboYrB0SaStHmNaa4uw9YowWBgsDFbr44cr1QlgsNRZRV/S2KKLwXKubxnT2oFMMVgYLAyWAwMxghAwWBGIrCtFY4suBkuXRNrqMaa1tghbrwiDhcHCYLU+frhSnQAGS51V9CWNLboYLOf6ljGtHcgUg4XBwmA5MBAjCAGDFYHIulI0tuh6ZrBieCChMa11dcYS9RQxWGj9Oejr57vFP77xJSXyO/54WwjGtRIrCoVLAIMVrrbaMzO26DIRa9eqbIXGtC4bmIbrMViWdrAY1xp6K1X4TACD5bN6lmM3tugyEVtWsnlzxrRu3rTxEhgsDBa3CI0PMxp4QACDRTdQJmBs0cVgKWtgq6AxrW0l0KAdDBYGC4PlwECMIAQMVgQi60rR2KKLwdIlkbZ6jGmtLcLWK8JgYbAwWK2PH65UJ4DBUmcVfUljiy4Gy7m+ZUxrBzLFYGGwMFgODMQIQsBgRSCyrhSNLboYLF0SaavHmNbaImy9IgwWBguD1fr44Up1AhgsdVbRlzS26GKwnOtbxrR2IFMMFgYLg+XAQIwgBAxWBCLrStHYolvAYD167n+U0rnzv8tK5dJCLLqWFt0CqqB1AVglirowrkuE3/BSxrUpstSrQgCDpUKJMgkBFyZiFl07ndGY1gXCR+sCsEoUNaZ1gT+cSoSPwTIFj3pLE8BglUYYTwUuTMQsunb6mzGtC4SP1gVglShqTGsMVglVuDQEAhisEFS0lIMLEzGLrh2xjWldIHy0LgCrRFFjWmOwSqjCpSEQwGCFoKKlHFyYiFl07YhtTOsC4aN1AVglihrTGoNVQhUuDYEABisEFS3l4MJEzKJrR2xjWhcIH60LwCpR1JjWGKwSqnBpCAQwWCGoaCkHFyZiFl07YhvTukD4aF0AVomixrTGYJVQhUtDIIDBCkFFSzm4MBGz6NoR25jWBcJH6wKwShQ1pjUGq4QqXBoCAQxWCCpaysGFibjIoju9YVqJzPDKsOB5OWtR+aa1ktCfFUJrtM73l5Xhp8U/v3tIqRttf+c1pXIUggAGiz6gTMC3RReDpSztuoK+aV0kUwwWBguDVWTEULZVAhisVslFeJ1viy4Gq/VO6pvWRTLFYGGwMFhFRgxlWyWAwWqVnMbr7t27J55//nlx+/Zt8dhjj4nTp0+LjRs3amxBT1W+LboYrNZ1903rIplisDBYGKwiI4ayrRLAYLVKTtN1Kysr4ujRo+K5554Tu3btEteuXRPvvfeeOHRI7TyApjCUqvFt0cVgKclas5BvWhfJFIOFwcJgFRkxlG2VAAarVXKarpO7V/v37xfnzp0TW7ZsEbdu3RIvv/yyuHjxYvKzSx/fFl0MVuu9xzeti2SKwcJgYbCKjBjKtkoAg9UqOU3XSUN18uRJ8eqrrya3BaXhGhoaEsePHxfbt2/X1IqeanxbdDFYrevum9ZFMsVgYbAwWEVGDGVbJYDBapWcputu3Lghzp8/v3ruqozBeuqppzRFRTUQgAAEIFAVgevXr1fVNO1qJIDB0gizlap82sFqJT+ugQAEIAABCMRIAINVseo+ncGqGBXNQwACEIAABLwhgMGqWKr0W4RPPPGE2Lt3r9PfIqwYFc1DAAIQgAAEvCGAwXJAKl+eg+UAKkKAAAQgAAEIeEEAg+WFTAQJAQhAAAIQgIBPBDBYPqlFrBCAAAQgAAEIeEEAg+WFTAQJAQhAAAIQgIBPBDBYPqlFrBCAAAQgAAEIeEEAg+WFTPEFuby8LHbv3i3ef//9JPkLFy6IZ599Nvn31atXxYEDB1ahbNu2TczPz697tZBqufjoupfx4uJiorf85PX89NNPRW9vr7h582bSB6anp2u+DB293dO1VkSNtFbVULWcH0SIMlQCGKxQlfU4L7mg9vX1iampKbFz504hzdaePXuS9zPKn8+ePSu6urpWDVe9VFXLeYwqiNClvgMDA2Jubi4xyXLxXFhYEBMTE+L+/ftidHRU9Pf3J3pnf5dPHr3d7w6NtJbRq2qoWs59IkQYMgEMVsjqepqb/Av30qVLyQKbftIJ9ZlnnhFjY2NiZGQkMVv1PnJhVinnKaKgw84uwps2bUrM1ezsbGK+8gt0CgK9/ewSWT2/8IUvKI1ZtPZT6xijxmDFqLpnOWd3tDo7O1dvF6VpZG8fpv+Xva3UqJxnKKIIN7tLJRfgEydOiDNnziS3BfO7m+jtd5fIaq06ZlXL+U2G6EMggMEKQcWAc0hvET355JNicHBw3e3Cen/N5m8r8lev+50kPXf38ccfi8uXLyc7lHI3c3JycvXcVT2Dhd7u65uNsJbWqhqqlvOLCNGGSACDFaKqgeSU/qW6b9++xFzV+6iex1AtFwg+b9PImqitW7cq7WDVSha93e8C9QxzGrmqhqrl3CdChCERwGCFpGZAuaR/4b7xxhvaDrMzCfvTQVKtdu3apXQGC4Plj7b5SBuNS9Uxq1rOX0pE7iMBDJaPqgUecyNzlb9lJG/9HT58WIyPj695TINqucBRepFeo9uA27dvT75FmN4irvctQvT2QuqGt3z/85//rLkdzNj2Q1OirE8Ag0XvcI5A/hk3aYDpYfbs7zdv3rx6XqfWV8DT52VlyzmXMAGtebZZXqt6z8FCbz87Tr3xK7NhbPupKVHXJoDBomcEReD8+fPJeS35lX4+4RNA7/A1TjNE63i0DiVTDFYoSpJH8lDKK1eurD4RHCRhE0DvsPXNZofW8WgdUqY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L/B0hPGvE1CTVP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1596396084"/>
              </p:ext>
            </p:extLst>
          </p:nvPr>
        </p:nvGraphicFramePr>
        <p:xfrm>
          <a:off x="5065588" y="1935333"/>
          <a:ext cx="4003828" cy="2068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9710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xmlns:p14="http://schemas.microsoft.com/office/powerpoint/2010/main"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Chart bld="category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6488482"/>
            <a:ext cx="9144000" cy="36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Problem Definition -  Challenges -  Approach - Implementation - </a:t>
            </a:r>
            <a:r>
              <a:rPr lang="en-US" b="1" dirty="0" smtClean="0">
                <a:solidFill>
                  <a:schemeClr val="bg1"/>
                </a:solidFill>
              </a:rPr>
              <a:t>Results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Future 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45976" y="1534906"/>
            <a:ext cx="8140823" cy="4652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</p:txBody>
      </p:sp>
      <p:sp>
        <p:nvSpPr>
          <p:cNvPr id="19" name="AutoShape 2" descr="data:image/png;base64,iVBORw0KGgoAAAANSUhEUgAAAlgAAAFzCAYAAADi5Xe0AAAgAElEQVR4Xu2dW2gex9nHx0oc13aRCYXCd6EW2S4NJLoIyk3qKIUeUHMhkAtuXTWKBQaJLyEYg1IZY0vGpmkOtoUFjmupYEOhVCnUNlhgml6EIloKVgnCRe1F66uimsQ4gbiU4FifZ7+sslq9h9l3Z2bn8HuvLGt25nl+/zn8NTvv7oaVBx/BBwIQgAAEIAABCEBAG4ENGCxtLKkIAhCAAAQgAAEIJAQwWHQECEAAAhCAAAQgoJkABkszUKqDAAQgAAEIQAACGCz6AAQgAAEIQAACENBMAIOlGSjVQQACEIAABCAAAQwWfQACEIAABCAAAQhoJoDB0gyU6iAAAQhAAAIQgAAGiz4AAQhAAAIQgAAENBPAYGkGSnUQgAAEIAABCEAAg0UfgAAEIAABCEAAApoJYLA0A6U6CEAAAhCAAAQggMGiD0AAAhCAAAQgAAHNBDBYmoFSHQQgAAEIQAACEMBg0QcgAAEIQAACEICAZgIYLM1AqQ4CEIAABCAAAQhgsOgDEIAABCAAAQhAQDMBDJZmoFQHAQhAAAIQgAAEMFj0AQhAAAIQgAAEIKCZAAZLM1CqgwAEIAABCEAAAhgs+gAEIAABCEAAAhDQTACDpRko1UEAAhCAAAQgAAEMFn0AAhCAAAQgAAEIaCaAwdIMlOogAAEIQAACEIAABos+AAEIQAACEIAABDQTwGBpBkp1EIAABCAAAQhAAINFH4AABCAAAQhAAAKaCWCwNAOlOghAAAIQgAAEIIDBog9AAAIQgAAEIAABzQQwWJqBUh0EIAABCEAAAhDAYNEHIAABCEAAAhCAgGYCGCzNQKkOAhCAAAQgAAEIYLDoAxCAAAQgAAEIQEAzAQyWZqBUBwEIQAACEIAABDBY9AEIQAACEIAABCCgmQAGSzNQqoMABCAAAQhAAAIYLPoABCAAAQhAAAIQ0EwAg6UZKNVBAAIQgAAEIAABDFZAfeDevXvimWeeEX/+859rZnXo0CHxs5/9TEvG+bZ01q0lQCqBAAQgAAEIVEgAg1UhfN1NNzNYsj1dRujUqVNidHR0NYVf/OIXYv/+/bpToj4IQAACEICAlwQwWF7KVjvorMH6/e9/L7797W+vFrx06ZL4/ve/L7785S+LP/zhD+LrX/96qcxTg4WxKoWRiyEAAQhAIFACGKyAhG1ksOr9LjVeKYasYUqvuXnzpjh58qR44YUXEoP2rW99S/z6179eJZc1bf/6178SY/f3v/89+X3e0NWr8ze/+Y0YHh4Wd+7cEb/61a/ESy+9lNTx1a9+Vfz1r38VH3744Wq96f9t3bp1NYb8jtoPfvAD8ctf/lI88sgjIpv77373O/Hb3/5W/PznP0+uzZZLK/vLX/4iuru7V+uuVaYRt4C6FKlAAAIQgECLBDBYLYJz8bKiO1h5U5I3WbVuOe7Zs0c8+uijYnp6ep3Bunv37hpjkmWU7qjVqlMamNdff11873vfWzVmzfhmb3XWyyMt0+zWabauvHFK48iarGbcmsXO7yEAAQhAIHwCGKyANG5mJGSqqZlId5r++9//JjtEcjcovf7f//538n+bNm1aPTSfP7uVv0WYbbuWYUl3nerVmd35Sq/P7iSlO2upAcrXl8Ys80ivq9VmLaNUq1zaXnbHTd5a/eIXv5jspDXilt1ZC6h7kQoEIAABCBQggMEqAMv1os0MVvb2X/42WD43ueP0zW9+c9Vg5c905Q1WLcMm68zvqtWrM71e3iJMz4jV+r+8ecqamfztyVrGKZtHvq70NmTWPOW5qHDLnn1zvc8QHwQgAAEImCGAwTLDtZJaG90izAdU71ZYWi5rsOQZrPzB+LzBqmd87t+/n5ynkmeepMHbt29fYtrydZYxWPVu2RU1WPLMlzx7VeuMV8pFhRsGq5LuT6MQgAAEnCKAwXJKjnLBtGKwah3gTqPI3x7LfvOw7A5WEYOV3VHKG7nUFMmY092ptEyaW1tbW82duFZ2sFKD1YhbORW5GgIQgAAEQiCAwQpBxc9yKGKwsrfT8sYkv/OjsoNV9AyWLoMlvxUoHz9R62xVUYOVPR+W3k7N78DJg/jptyTrceMMVkCDilQgAAEItEgAg9UiOBcvK2KwZPzNvg1XZAdL1tfofFL+W4S6DFZ2ByuvSdFbhNIY1bsFmL1t2Iybi32DmCAAAQhAwC4BDJZd3kZbK2qwapmses/BanYGK02syHOwsnU2OoPV6BZh3hRJI/Tee+8lj3xITdyOHTuUbhGmO08qz8HiSfZGuzKVQwACEPCeAAbLewlJAAIQgAAEIAAB1whgsFxThHggAAEIQAACEPCeAAbLewlJAAIQgAAEIAAB1whgsFxThHggAAEIQAACEPCeAAbLewlJAAIQgAAEIAAB1whgsFxThHggAAEIQAACEPCeAAbLewlJAAIQgAAEIAAB1whgsFxThHggAAEIQAACEPCeAAbLewlJAAIQgAAEIAAB1whgsFxThHggAAEIQAACEPCeAAbLewlJAAIQgAAEIAAB1whgsFxThHggAAEIQAACEPCeAAbLewlJAAIQgAAEIAAB1whgsFxThHggAAEIQAACEPCeAAbLewlJAAIQgAAEIAAB1whgsFxThHggAAEIQAACEPCeAAbLewlJAAIQgAAEIAAB1whgsCwpcuvWLTEyMiLu3r2btHjs2DGxa9eu5N/Z323atEm8/fbbYsuWLZYioxkIQAACEIAABHQTwGDpJlqjvnv37omhoSFx/PhxsX379sRQvfjii+LNN98UX/nKV9b87tq1a2Jubk6cPn1abNy40UJ0NAEBCEAAAhCAgG4CGCzdRGvUd+PGDXH16lVx6NCh1d9OT0+Lxx9/XOzcuVOcPHlSvPrqq4mhkmZs//794ty5c+xiWdCGJiAAAQhAAAImCGCwTFBtUmd2R4sdrAoEoEkIQAACEICAYQIYLMOA89WvrKyIo0ePiieeeELs3bs3+bU0XM8//7y4ffu2eOyxx1q+PbiwsGA5G5qDAAQgAAHdBLq7uwtV+dRIsbn/+vli9RcKhsKrBDBYFjtDaqT6+/tXzVX2PJY8nyVvJ8pbiRx0tygMTUEAAhDwmEBZg3X//n0xOjoqrly5so7Cs88+K+SRlrJngpeXl8XAwEByxjiWL3FhsCwNqvSbgq+88srqtwdl09JQnT9/fnXXKn8g3lJ4NAMBCEAAAp4SKGuwsmmbMEKLi4ti9+7dYtu2bWJ+fh6D5Wk/czLseuZKBssOlpOSERQEIAABbwjYMFiffvqp6O3tFTdv3lxjlOT/y7sycnfqyJEjYvPmzeLy5cvJF7jk5+zZs8mXtt566y0xMTHBDpY3vcqTQOWjF06dOrUu2vRZWHIX6+DBg8nvH3744aRDytuFfCAAAQhAAALNCNgwWHJdam9vF4ODg0LuSE1OTia3Dtva2hLj1dHRkfy8tLSUPHoov1NlYmesGZeqf88twqoVoH0IQAACEIBACQKmDVa6SzU7O5vc3pM/9/X1iampKdHZ2ZkYrPHxcSHPa8nzXGNjY8mDtdNdLJkaBquEwFwKAQhAAAIQgIB9AqYNVt4cZU2UNFip2creFuzq6koMV/rBYNnvF7QIAQhAAAIQgEAJAqYNVrMdrKzBYgfrcyG5RViiU3MpBCAAAQhAoGoCpg2WzK/ZGayenp7kEHv2fFb20Q7sYFXdS2gfAhCAAAQgAIFCBGwYrEbfIpQ7WPJ24MzMzLpvEXKLsJCUFIYABCAAAQhAwBUCOg1W0ZyyB96zh9qL1hNieW4RhqgqOUEAAhCAQDQEMFhuSo3BclMXooIABCAAAQhAwGMCGCyPxSN0CEAAAhCAAATcJIDBclMXooIABCAAAQhAwGMCGCyPxSN0CEAAAhCAAATcJIDBclMXooIABCAAAQhAwGMCGCyPxSN0CEAAAhCAAATcJIDBclMXooIABCAAAQhAwGMCGCyPxSN0CEAAAhCAwD++8aVCEHb88Xah8hRujQAGqzVuXAUBCEAAAhBwgkBZgyVf0Dw6OiquXLmyLh/5Cpzp6WmRfa9gkaTlOwh3794t3n///eSyCxcuJK/VieGDwYpBZXKEAAQgAIFgCZQ1WFkwOl/KnH+Njqx7z5494uLFiyKG1+pgsIIdciQGAQhAAAIxELBhsBq97Lm/v18MDAyII0eOrHnZ8+Liorh06ZKYmJhYleHs2bOiq6sril0sDFYMo48cIQABCEAgWAI2DJY0Ru3t7WJwcFBI4zQ5OZncOmxraxO9vb2io6Mj+XlpaUkMDQ2J+fl5sWXLljXMY3sxNAYr2CFHYhCAAAQgEAMB0wZLGiO5SzU7O5uYpqxR6uzsTAzW+Ph4sislz3ONjY2JkZGRNbcB03NeTz75ZGLSYvhgsGJQmRybEtgw/aemZWSBleGnlcpRyF0CaO2uNkTWGgHTBit/LitroqTB6uvrE1NTU6uGKn8bML29uG/fvmjMlVQSg9Vaf+aqwAiw6AYmaIN00DoerWPJ1LTBaraDlTVY+R2s9FuEb7zxRhTnrrJ9DoMVywgkz4YEWHTj6SBoHY/WsWRq2mBJjs3OYPX09CSH2bPnsz744IPkEQ0xmit2sGIZfeTZlACLblNEwRRA62CkJJHPCNgwWI2+RSh3sOT5q5mZmTXfIrx69ao4cODAOp1ieRYWO1gMUQjIe+WcwYqmH6B1NFJHk6hOg1UUWmzfDCzCB4NVhBZlgyXAohustOsSQ+t4tI4lUwyWm0pjsNzUhagsE2DRtQy8wubQukL4NA2BiAhgsCISm1TrE2DRjad3oHU8WpMpBKokgMGqkj5tO0OARdcZKYwHgtbGEdMABCDwgAAGi24AATkQOOQeTT9A62ikZlzHI7WTmWKwnJSFoGwTYNG1Tby69tC6Ova2W0Zr28RpL0sAg0V/gAA7WFH1ARbdeORG63i0djFTDJaLqhCTdQJMxNaRV9YgWleG3nrDaG0dOQ1mCGCw6A4QYAcrqj7AohuP3NFoPb2hmKjDK8XKU7olAhislrBxUWgEopmIQxOuhXzQugVonl4SjdYlDZZ8QfPo6Ki4cuXKOqXlK3Cmp6fFxo0bW+oF8t2E8n2E8rNt2zYxPz8vtmzZ0lJdvl2EwfJNMeI1QiCaidgIPb8qRWu/9CoTbTRalzRYWcbLy8tiYGBAzM3NlTZC+brkuwkXFhaSl0LH8MFgxaAyOTYlEM1E3JRE+AXQOnyN0wyj0dqCwWr0suf+/v7ElB05cmTNy57zPU2nefOhF2OwfFCJGI0TiGYiNk7S/QbQ2n2NdEUYjdYWDNbZs2dFe3u7GBwcFPK23+TkZHLrsK2tTfT29oqOjo7k56WlJTE0NFTzViA7WLp6NvVAwCMC0UzEHmliKlS0NkXWvXqj0dqwwZK7V3KXanZ2NrltKH/u6+sTU1NTorOzMzFY4+PjQp7Xkue5xsbGxMjIiNi5c2fSKeTOlTyH9fHHH4vLly+v/r97PUZvROxg6eVJbZ4SiGYi9lQfnWGjtU6abtcVjdaGDVb+1l7WREmDlZqt1FDJ3a6urq7EcGU/WWOWlnW7B5WLDoNVjh9XB0Igmok4EL3KpIHWZej5dW00Whs2WM12sLIGq9YOVrbX1DNffvUstWgxWGqcKBU4gWgm4sB1VEkPrVUohVEmGq0NGyzZG5qdwerp6Um+HZg9nyXPY6VnteRjHtjBCmNckQUEChGIZiIuRCXMwmgdpq61sopGawsGq9G3COUOlrwdODMzs+5bhPJg+4EDBxJ5Nm/ezBmseIYfmULg/wlEMxEjOFpH1AeiGdcaDVbR7hHbrlQRPtwiLEKLssESiGYiDlZB9cTQWp2V7yWj0RqD5WRXxWA5KQtB2SYQzURsG6yD7aG1g6IYCgmtDYGlWiUCGCwlTBQKnQATcegKf54fWqN1nsDK8NPxQCFTawQwWNZQ05DLBFh0XVZHb2xorZeny7WhtcvqhB8bBsuSxrdu3UqebHv37t2kxWPHjoldu3ataV2Wefnll8XFixdLv2TTUlrBNMNEHIyUTRNB66aIgimA1sFI6WUiGCwLst27dy95N9Px48fF9u3bhTRSL774onjzzTeTn+Xnxo0b4uDBg2LTpk3i7bffxmBZ0CXbBBOxZeAVNofWFcK33DRaWwZOc2sIYLAsdAhpnuSzQA4dOrTamnwp5uOPP57sYsl/X7p0KXkT+ZkzZ9jBsqBJvgkm4gqgV9QkWlcEvoJm0boC6DS5SgCDVUFnyO9opSFwi7ACMT5rkom4Ova2W0Zr28Sraw+tq2NPyw+er7jy4AMIewQk7qNHj4onnnhC7N27d03DZQ3WwsKCvUQCa+mphU+UMrre/YhSOQq5SwCt3dVGd2S+at3d3V0IxaPn/qdQ+Tv/u1yoPIVbI4DBao1bS1fJnavnn39e9Pf3rzNXssKyBquloLgoIcBfuvF0BLRG6zwB3x/TUNZgyRc0j46OiitXrqzrHPIVOPIYi3yXYJlP2oZc/2SdMXwwWJZUTr9F+Morr6z79mAaAgbLkhg1mmHRrY697ZbR2jbx6tqLReuyBiur0PLyshgYGBBzc3Nav2yVvpPwwoULGKzqhkR4LauYK3awqtU9lom4WsputI7WbuhgI4pYtLZhsBq97FnuSklTJr+oVeuFztK0yUcTtbW1iR/96EcYLBudP5Y2rl27Jk6dOrUu3fyzsNjBqq5HxDIRV0fYnZbR2h0tTEcSi9Y2DNbZs2dFe3u7GBwcFIuLi2JycjK5dShNU29vr+jo6Eh+XlpaSh5LND8/n+yAyVuDY2NjYnh4WJw7dy45IsMtQtM9n/oh4BCBWCZih5BXFgpaV4beesOxaG3aYMndK2mMZmdnE9Mkf+7r6xNTU1Ois7MzMVjj4+OJcUoNlXyw9s6dO5NHFN25c0f8+Mc/Ts55YbCsDwMahEC1BGKZiKul7EbraO2GDjaiiEVr0wYrfy4ra6KkwUrNljRU8iN3u7q6usTXvvY1ceLEieT5jg899BAGy0anpw0IuEYglonYNe5VxIPWVVCvps1YtDZtsJrtYGUNVtZ8/e1vfxMHDhxYJ748HiNvNYb+4VuEoStMfkoEYpmIlWAEXgitAxc4k14sWps2WOmuVKMzWD09PWJiYmLN+azsox14TEM8445MIbCGQCwTMbLzzLOY+kAs49qGwWr0LUK5gyXPX83MzNT8FqHscxismEYeuUIgwr90ER2DFVMfwGDVVlvnk9yzB97TM1gx9bFGuXKLkJ4AgQcEYpmIERutY+oDsYxrnTtYRfsHBqs+MQxW0d5E+SAJxDIRBylewaTQuiAwj4ujtcfiBRA6BisAEUmhPAEm4vIMfakBrX1RqnycaF2eITW0TgCD1To7rgyIABNxQGI2SQWt0TpPwPeXPcejqF+ZYrD80otoDRFg0TUE1sFq0dpBUQyFhNaGwFKtEgEMlhImCoVOgIk4dIU/zw+t0ZodrHj6QJWZYrCqpE/bzhBg0XVGCuOBoLVxxM40gNbOSBFlIBisKGUn6TwBJuJ4+gRaozU7WPH0gSozxWBVSZ+2nSHAouuMFMYDQWvjiJ1pIBatpzdMF2I+vDJcqDyFWyOAwWqNG1cFRiCWiTgw2VpKB61bwublRbFoXdZgpa+xuXLlyjqd5StwpqenRfa9gkU6w9WrV9e88Hnbtm1ifn5ebNmypUg1XpbFYHkpG0HrJhDLRKybm4/1obWPqrUWcyxalzVYWbrLy8tiYGBAzM3NaTFBZ8+eFV1dXcm7CmP7YLBiU5x8axKIZSJGfl6VE1MfiGVc2zBYjV723N/fn5iyI0eOrHnZs9wZGxsbEyMjIyLG9xRisGKabci1LoFYJmK6AAYrpj4Qy7i2YbDkTlR7e7sYHBwUi4uLYnJyMrl12NbWJnp7e0VHR0fy89LSkhgaGkpuA27atCn53c2bN1e73YULF6LZzcJgxTTbkCsGiz7Ai70j6gMYrNpiNzrkXusWody9krtUs7OzyW3D7AueOzs7ExM1Pj6eGKfsrtXWrVvFnj17xMWLF5MdrNh2tDBYEU02pFqfQCwTMX2AHayY+kAs49r0DlbedGWNkjRYfX19YmpqavU2YKNzVzGdycJgxTTbkCs7WPQBdrAi6gMYLDs7WFmD1WyXCoMV0QAkVQhIArFMxKiN1jH1gVjGtekdLNlnmp3B6unpERMTE2vOZ8nzWOlZLfmYB2m+Dh8+nNxO5DENMY1Eco2aQCwTcdQif5Y8WsfTC2LR2obBavQtQrmDJc9fzczMrPkWoexp2edgbd68WVy+fDmabxRyizCeuYZMGxCIZSKmE7CDFVMfiGVc6zRYRftH9sB7jI9iaMQLg1W0N1E+SAKxTMRBilcwKbQuCMzj4rFojcFys5NisNzUhagsE4hlIraM1cnm0NpJWYwEhdZGsFKpIgEMliIoioVNgIk4bH2z2aE1WucJrAw/HQ8UMrVGAINlDTUNuUyARddldfTGhtZ6ebpcG1q7rE74sWGwwteYDBUIMBErQAqkCFoHIqRCGmitAIkixghgsIyhpWKfCDAR+6RWuVjRuhw/n65Ga5/UCi9WDFZ4mpJRCwSYiFuA5uklaO2pcC2EjdYtQOMSbQQwWNpQUpHPBJiIfVavWOxoXYyXz6XR2mf1/I8dg+W/hmSggQATsQaInlSB1p4IpSHMWLRWzTNFyrcmNXQuhSowWAqQKBI+AdUJionJ/76A1v5rqJpBLFqr5tnIYC0vL4uBgQExNzen/J7AVq5ppl321Tqy7LZt28T8/LxyTM3qt/l7DJZN2rTlLAHVCQqD5ayEyoGhtTIq7wvGorVqnj4YLPlS6a6uruTdhr5/MFi+K0j8WgioTlAYLC24K60ErSvFb7XxWLRWzVPVYH300UfixIkTYseOHeKtt95KLrtw4cIa01Pr5c+bNm0Svb294ubNm2t2nmTZ/v7+ZIfsyJEj614IncZ1//59MTY2JkZGRoJ4ITQGy+pwpzFXCahOUBgsVxVUjwut1Vn5XjIWrVXzLGKwdu/eLV566SUxODgoFhcXxeTkpJienhYbN25c7Rb5W4Ry96m9vX3dNW1tbYnx6ujoSOpYWloSQ0ND6279ZU1b2kje2PnUJzFYPqlFrMYIqE5QGCxjElirGK2toa68oVi0Vs2ziMHKnseqd9Yq+/9y90ruUs3OzibnpaRZ6uvrE1NTU6KzszMxWOPj48kuWL2dKlnfnj17xMWLF5MdLN93tDBYlU8BBOACAdUJCoPlglrlYkDrcvx8ujoWrVXzNGmw5G3FrCnLmiNpsFKzJY2T/KietVIt52K/xGC5qAoxWSegOkFhsKxLo71BtNaO1NkKY9FaNU+TBqvZDlbWYBXZmcJgOTu8CAwCagRUJygMlhpPl0uhtcvq6I0tFq1V8zRpsORtwWZnsHp6esTExETdM135s17SiB0+fDi5tSjr9+3DDpZvihGvEQKqExQGywh+q5WitVXclTYWi9aqeeo2WNIAjY6OinfffTc5sN7oW4RyB0uev5qZman7LUIZX/Y5WJs3bxaXL1/29huFGKxKhz+Nu0JAdYLCYLmiWOtxoHXr7Hy7MhatVfNsZLBMaps98J6ewTLZnit1Y7BcUYI4KiWgOkFhsCqVSUvjaK0FoxeVxKK1ap4YLLvdFoNllzetOUpAdYKKxWA9NbKgpNT1891K5VwqhNYuqWE2FrQ2y5faGxPAYNFDIPCAABPx2m6AwRIiFjMd8gTAuA5ZXfdzw2C5rxERWiDARIzBynczDJaFgWe4Cca1YcBU35AABstyB7l165Z4+eWXkyfV5r92urKyIo4ePSqee+45sWvXLsuRxd0cEzEGC4MV3hzAuA5PU58ywmBZVOvGjRvi4MGDyVdZ33777XUG69q1a+LUqVPi2LFjGCyLusimmIgxWBgsy4POQnOMawuQaaIuAQyWpc4hX3B56dKl5E3iZ86cWbeDJXe2Xn/9dfHQQw8l73NiB8uSMJ81w0SMwcJg2R1zNlpjXNugTBv1CGCwLPeNWrcI5a1B+XTbF154ITFe3CK0LAo7WOuAc8idQ+72R6H+FjFY+plSozoBDJY6Ky0laxkseWvwww8/FD/84Q9LncFaWFD7ar2WRAKr5KmFT5Qyut79iFI53wuNTKtlcH5YrZxLpdDaJTXMxuKr1t3dxR5/8s/vHioEcvs7rxUqT+HWCGCwWuPW8lV5gyV/PnnypHj11VfFww8/XMpgtRwUF3IGK9cH2MGKZwcLrf3XWofBWl5eFrt37xZvvPFG8kqb9CP/f2BgQMzNzTV8H2C9cqrXZ6egVq6ptYxlX7sjf79t27bklT623muIwbJsLvIGKz3Yng9j//79Yu/evZaji7c5biWs1Z5F1/9FV3U0o7X/Wus0WJ988skaE6JqdlTLqfRLXXXJl093dXWtMYwq7esqg8HSRVKxHh7ToAjKcjEMFgYr3+VieQ4WBguDJft+amp++tOfinfeeSc5F5z9/3QHS75XsLe3V9y8eXN1R6jeS57z13/00UfixIkTYseOHeKtt95K6r9w4cIaA1SkfllWfilM7rDJL5BlXw4tX0Q9NjYmRkZGKntZNAbL8kKOwbIMXLE5DBYGC4PVeLDwWiTFyaSCYrp2sNJbgdL0pDs/+d0kuSvU3t4uBgcHxeLiopicnBTyW/IffPBBzVuJ2eulwZK3IV966aV112/cuHGVnGqbbW1tidnr6OhIYlhaWhJDQ0PJDlzW9KUV582caakwWKYJU78XBDBYGCwMFgbLi8mqRpC6DZY0Jz/5yU/Ea6+9tsY4yf+XO0azs7PJOSa5g9TX1yempqbE1q1blQxW9jyXyrmtRm12dnYmBmt8fDzZBcvuWsl49uzZk3wzf+fOnWt+J3+28cFg2aBMG84TwGBhsDBYGCznJ6o6Aeo2WNI8yQPid+7cEd/5zndWjZPcgcoapBCRjwQAABU0SURBVLyhqXUYPr+DVdRgNWpTGqzU4KWmqdG5K9tnsjBYvo4o4tZKAIOFwcJgYbC0TioWKzNhsFLzJA2MPI8lz2C5uIOVNVjNzl1hsCx2SpqCQEoAg4XBwmBhsHydEU0YLMkifXRD9puFZc9gFd3Bkrtp9dpMz2D19PQkJjB7Jkyex0rPh8nzXdJ8HT58OLmdyGMafO3pxO0lAQwWBguDhcHycvJ6ELQpgyV5yFuF0pSkz4+q9S0/aVikgRkdHRXvvvtu3cc85G/31TuDla+r3rcU0zNg8vzVzMzMmm8RprEfOHAgkTX7DUNbOnOL0BZp2nGaAAYLg4XBwmA5PUk1CE6HwfIx9+whe1sH14twwmAVoUXZYAlgsDBYGCwMlq8THAZrqrJnXTXqMxgsX0cUcWslgMHCYGGwMFhaJxUqi54ABiv6LgAASQCDhcHCYGGwmA0hoJMABksnTerylgAGC4OFwcJgeTuBEbiTBDBYTspCULYJYLAwWBgsDJbteYf2wiaAwQpbX7JTJIDBwmBhsDBYitMFxSCgRACDpYSJQpLAUyMLSiB4KawSJqcLobUQK8NPO62RruDQOh6tdfUZ6lEjgMFS40QpDFbSB1h01w4FzLT/UwMGK55x7X9v9SsDDJZfelUaLRNxPBMxWqN1frLBTFc6/dK4hwQwWB6KVlXILLosuiy6VY0+c+0yruMZ1+Z6ETXXIoDBol8oE2AijmciRmu0xkwrT40UhEBNAhgsOoYyARZdFl0WXeXh4k1BxnU849qbThlIoBisQIS0kQYTcTwTMVqjNWbaxqxKGyETwGCFrK7m3Fh0WXRZdDUPKgeqY1zHM64d6G5RhYDBikrucskyEcczEaM1WmOmy82XXA0BDBZ9QJkAiy6LLouu8nDxpiDjOp5x7U2nDCRQDFYgQtpIg4k4nokYrdEaM21jVqWNkAlgsEJWV3NuLLosuiy6mgeVA9UxruMZ1w50t6hCwGBFJXe5ZJmI45mI0RqtMdPl5kuuhgAGiz6gTIBFl0WXRVd5uHhTkHEdz7j2plMGEigGKxAhbaTBRBzPRIzWaI2ZtjGr0kbIBDBYIaurOTcWXRZdFl3Ng8qB6hjX8YxrB7pbVCFgsKKSu1yyTMTxTMRojdaY6XLzJVdDAINFH1AmwKLLosuiqzxcvCnIuI5nXHvTKQMJFIMViJA20mAijmciRmu0xkzbmFVpI2QCGKyQ1dWcG4suiy6LruZB5UB1jOt4xrUD3S2qEDBYUcldLlkm4ngmYrRGa8x0ufmSqyGAwaIPKBNg0WXRZdFVHi7eFGRcxzOuvemUgQSKwQpESBtpMBHHMxGjNVpjpm3MqrQRMgEMVsjqas6NRZdFl0VX86ByoDrGdTzj2oHuFlUIGKyo5C6XLBNxPBMxWqM1ZrrcfMnVEMBg0QeUCbDosuiy6CoPF28KMq7jGdfedMpAAsVgBSKkjTSYiOOZiNEarTHTNmZV2giZAAYrZHU158aiy6LLoqt5UDlQHeM6nnHtQHeLKgQMVlRyl0uWiTieiRit0RozXW6+5GoIYLDoA8oEWHRZdFl0lYeLNwUZ1/GMa286ZSCBYrACEdJGGkzE8UzEaI3WmGkbsypthEwAgxWyuppzY9Fl0WXR1TyoHKiOcR3PuHagu0UVAgYrKrnLJctEHM9EjNZojZkuN19yNQQwWPQBZQIsuiy6LLrKw8WbgozreMa1N50ykEAxWIEIaSMNJuJ4JmK0RmvMtI1ZlTZCJoDBClldzbmx6LLosuhqHlQOVMe4jmdcO9DdogoBg1Wx3NeuXROnTp1aF8WxY8fErl27Ko5ubfNMxPFMxGiN1phpp6ZfgvGQAAbLMdFu3Lghzp8/L06fPi02btzoVHQsuiy6LLpODUktwTCu4xnXWjoMlSgTwGApozJf8N69e2JoaEgcP35cbN++3XyDBVtgIo5nIkZrtMZMF5wgKQ6BHAEMlkNdQt4ufO+998ShQ4cciurzUFh0WXRZdJ0cmqWCYlzHM65LdRQuLkwAg1UYmZkLdOxeLSwsmAnus1pHptWqPz+sVs6lUk8tfKIUzvXuR5TK+V4IrYVA67W9mHFtb1R3d3fba4yWjBHAYBlDW6xil89epZnwl248f+kW0fof3/iSUmff8cfbSuVMF9ow/SelJlaGn1Yq53uhIlr7lita+6ZYWPFisBzRc3p6WrS3t4u9e/c6EtH6MJiIMVj5XnH9fLfAYDk7ZJUCY1zHM66VOgSFtBHAYGlD2XpFKysrYmJiIjng7uLhdnawPteWXY21/RyD1fq4d+VKDBYGy5W+GFocGCwHFNVx/spGGkzE8UzERbRmB8vG6DPXRhGtzUVhpmZuEZrhSq1qBDBYapwo9YAAEzEGi1uE4U0FjOt4xnV4vdftjDBYbuvjVHRMxPFMxEW0ZgfLqWFaOJgiWheuvOIL2MGqWIDIm8dgRd4BiqTPRIzBYgeryIjxoyzjOp5x7UePDCdKDFY4WhrPhIk4nom4iNbsYBkfekYbKKK10UAMVM4OlgGoVKlMAIOljIqCRSZiFl2/+wtaY6bZrfR7DBN99QQwWNVr4E0ELLosuiy63gxX5UAZ1/GMa+VOQUEtBDBYWjDGUQkTcTwTMVqjNWY6jnmdLM0RwGCZYxtczSy6LLosusEN60KPX+HWf3j6k5E5Ahgsc2yDqxmDhcHCYAU3rDFYDySN5Q0N4fVetzPCYLmtj1PRYbDimYjRGq0x005NvwTjIQEMloeiVRUyiy6LLotuVaPPXLuM63jGtbleRM21CGCw6BfKBJiI45mI0RqtMdPKUyMFIVCTAAaLjqFMgEWXRZdFV3m4eFOQcR3PuPamUwYSKAYrECFtpMFEHM9EjNZojZm2MavSRsgEMFghq6s5NxZdFl0WXc2DyoHqGNfxjGsHultUIWCwopK7XLJMxPFMxGiN1pjpcvMlV0MAg0UfUCbAosuiy6KrPFy8Kci4jmdce9MpAwkUgxWIkDbSYCKOZyJGa7TGTNuYVWkjZAIYrJDV1Zwbiy6LLouu5kHlQHWM63jGtQPdLaoQMFhRyV0uWSbieCZitEZrzHS5+ZKrIYDBog8oEzC26E5vUItheEWtXAulNkz/SemqWN5ZZkxrJcpmC6H1Wr5o/f9m+p/fPaTU8ba/85pSOQpBAINFH1AmYGwixmApa2CroDGtbSXQoB0MFgYr3z0wWA4MzABDwGAFKKqplIwtuhgsU5K1XK8xrVuOSN+FGCwMFgZL33iipvoEMFj0DmUCxhZdDJayBrYKGtPaVgLsYCmTRmtuESp3FgoWIoDBKoQr7sLGJmIMlnMdy5jWDmTKDhY7WOxgOTAQIwgBgxWByLpSNLboYrB0SaStHmNaa4uw9YowWBgsDFbr44cr1QlgsNRZRV/S2KKLwXKubxnT2oFMMVgYLAyWAwMxghAwWBGIrCtFY4suBkuXRNrqMaa1tghbrwiDhcHCYLU+frhSnQAGS51V9CWNLboYLOf6ljGtHcgUg4XBwmA5MBAjCAGDFYHIulI0tuh6ZrBieCChMa11dcYS9RQxWGj9Oejr57vFP77xJSXyO/54WwjGtRIrCoVLAIMVrrbaMzO26DIRa9eqbIXGtC4bmIbrMViWdrAY1xp6K1X4TACD5bN6lmM3tugyEVtWsnlzxrRu3rTxEhgsDBa3CI0PMxp4QACDRTdQJmBs0cVgKWtgq6AxrW0l0KAdDBYGC4PlwECMIAQMVgQi60rR2KKLwdIlkbZ6jGmtLcLWK8JgYbAwWK2PH65UJ4DBUmcVfUljiy4Gy7m+ZUxrBzLFYGGwMFgODMQIQsBgRSCyrhSNLboYLF0SaavHmNbaImy9IgwWBguD1fr44Up1AhgsdVbRlzS26GKwnOtbxrR2IFMMFgYLg+XAQIwgBAxWBCLrStHYolvAYD167n+U0rnzv8tK5dJCLLqWFt0CqqB1AVglirowrkuE3/BSxrUpstSrQgCDpUKJMgkBFyZiFl07ndGY1gXCR+sCsEoUNaZ1gT+cSoSPwTIFj3pLE8BglUYYTwUuTMQsunb6mzGtC4SP1gVglShqTGsMVglVuDQEAhisEFS0lIMLEzGLrh2xjWldIHy0LgCrRFFjWmOwSqjCpSEQwGCFoKKlHFyYiFl07YhtTOsC4aN1AVglihrTGoNVQhUuDYEABisEFS3l4MJEzKJrR2xjWhcIH60LwCpR1JjWGKwSqnBpCAQwWCGoaCkHFyZiFl07YhvTukD4aF0AVomixrTGYJVQhUtDIIDBCkFFSzm4MBGz6NoR25jWBcJH6wKwShQ1pjUGq4QqXBoCAQxWCCpaysGFibjIoju9YVqJzPDKsOB5OWtR+aa1ktCfFUJrtM73l5Xhp8U/v3tIqRttf+c1pXIUggAGiz6gTMC3RReDpSztuoK+aV0kUwwWBguDVWTEULZVAhisVslFeJ1viy4Gq/VO6pvWRTLFYGGwMFhFRgxlWyWAwWqVnMbr7t27J55//nlx+/Zt8dhjj4nTp0+LjRs3amxBT1W+LboYrNZ1903rIplisDBYGKwiI4ayrRLAYLVKTtN1Kysr4ujRo+K5554Tu3btEteuXRPvvfeeOHRI7TyApjCUqvFt0cVgKclas5BvWhfJFIOFwcJgFRkxlG2VAAarVXKarpO7V/v37xfnzp0TW7ZsEbdu3RIvv/yyuHjxYvKzSx/fFl0MVuu9xzeti2SKwcJgYbCKjBjKtkoAg9UqOU3XSUN18uRJ8eqrrya3BaXhGhoaEsePHxfbt2/X1IqeanxbdDFYrevum9ZFMsVgYbAwWEVGDGVbJYDBapWcputu3Lghzp8/v3ruqozBeuqppzRFRTUQgAAEIFAVgevXr1fVNO1qJIDB0gizlap82sFqJT+ugQAEIAABCMRIAINVseo+ncGqGBXNQwACEIAABLwhgMGqWKr0W4RPPPGE2Lt3r9PfIqwYFc1DAAIQgAAEvCGAwXJAKl+eg+UAKkKAAAQgAAEIeEEAg+WFTAQJAQhAAAIQgIBPBDBYPqlFrBCAAAQgAAEIeEEAg+WFTAQJAQhAAAIQgIBPBDBYPqlFrBCAAAQgAAEIeEEAg+WFTPEFuby8LHbv3i3ef//9JPkLFy6IZ599Nvn31atXxYEDB1ahbNu2TczPz697tZBqufjoupfx4uJiorf85PX89NNPRW9vr7h582bSB6anp2u+DB293dO1VkSNtFbVULWcH0SIMlQCGKxQlfU4L7mg9vX1iampKbFz504hzdaePXuS9zPKn8+ePSu6urpWDVe9VFXLeYwqiNClvgMDA2Jubi4xyXLxXFhYEBMTE+L+/ftidHRU9Pf3J3pnf5dPHr3d7w6NtJbRq2qoWs59IkQYMgEMVsjqepqb/Av30qVLyQKbftIJ9ZlnnhFjY2NiZGQkMVv1PnJhVinnKaKgw84uwps2bUrM1ezsbGK+8gt0CgK9/ewSWT2/8IUvKI1ZtPZT6xijxmDFqLpnOWd3tDo7O1dvF6VpZG8fpv+Xva3UqJxnKKIIN7tLJRfgEydOiDNnziS3BfO7m+jtd5fIaq06ZlXL+U2G6EMggMEKQcWAc0hvET355JNicHBw3e3Cen/N5m8r8lev+50kPXf38ccfi8uXLyc7lHI3c3JycvXcVT2Dhd7u65uNsJbWqhqqlvOLCNGGSACDFaKqgeSU/qW6b9++xFzV+6iex1AtFwg+b9PImqitW7cq7WDVSha93e8C9QxzGrmqhqrl3CdChCERwGCFpGZAuaR/4b7xxhvaDrMzCfvTQVKtdu3apXQGC4Plj7b5SBuNS9Uxq1rOX0pE7iMBDJaPqgUecyNzlb9lJG/9HT58WIyPj695TINqucBRepFeo9uA27dvT75FmN4irvctQvT2QuqGt3z/85//rLkdzNj2Q1OirE8Ag0XvcI5A/hk3aYDpYfbs7zdv3rx6XqfWV8DT52VlyzmXMAGtebZZXqt6z8FCbz87Tr3xK7NhbPupKVHXJoDBomcEReD8+fPJeS35lX4+4RNA7/A1TjNE63i0DiVTDFYoSpJH8lDKK1eurD4RHCRhE0DvsPXNZofW8WgdUqY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L/B0hPGvE1CTVP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55022394"/>
              </p:ext>
            </p:extLst>
          </p:nvPr>
        </p:nvGraphicFramePr>
        <p:xfrm>
          <a:off x="7651301" y="5467813"/>
          <a:ext cx="1207776" cy="1108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7975" y="414337"/>
            <a:ext cx="6791325" cy="602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7905157" y="2965172"/>
            <a:ext cx="1207776" cy="617838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Not recognized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2" idx="1"/>
          </p:cNvCxnSpPr>
          <p:nvPr/>
        </p:nvCxnSpPr>
        <p:spPr>
          <a:xfrm flipH="1">
            <a:off x="7099300" y="3274091"/>
            <a:ext cx="805857" cy="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0"/>
          </p:cNvCxnSpPr>
          <p:nvPr/>
        </p:nvCxnSpPr>
        <p:spPr>
          <a:xfrm flipH="1" flipV="1">
            <a:off x="7099300" y="1087396"/>
            <a:ext cx="1409745" cy="1877776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2"/>
          </p:cNvCxnSpPr>
          <p:nvPr/>
        </p:nvCxnSpPr>
        <p:spPr>
          <a:xfrm flipH="1">
            <a:off x="7099300" y="3583010"/>
            <a:ext cx="1409745" cy="1582114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7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xmlns:p14="http://schemas.microsoft.com/office/powerpoint/2010/main"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Chart bld="category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4435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384826587"/>
              </p:ext>
            </p:extLst>
          </p:nvPr>
        </p:nvGraphicFramePr>
        <p:xfrm>
          <a:off x="7651301" y="5467813"/>
          <a:ext cx="1207776" cy="1108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13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12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11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10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9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8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7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6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5</a:t>
            </a:r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13</a:t>
            </a:r>
            <a:endParaRPr lang="en-US" sz="4000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169616" y="274638"/>
            <a:ext cx="7517183" cy="1143000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/>
              <a:t>Results</a:t>
            </a:r>
            <a:endParaRPr lang="en-US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6488482"/>
            <a:ext cx="9144000" cy="36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Problem Definition -  Challenges -  Approach - Implementation - </a:t>
            </a:r>
            <a:r>
              <a:rPr lang="en-US" b="1" dirty="0" smtClean="0">
                <a:solidFill>
                  <a:schemeClr val="bg1"/>
                </a:solidFill>
              </a:rPr>
              <a:t>Results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Future 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45976" y="1534906"/>
            <a:ext cx="8140823" cy="4652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Some topics were </a:t>
            </a:r>
            <a:r>
              <a:rPr lang="en-US" sz="2800" b="1" dirty="0" smtClean="0">
                <a:solidFill>
                  <a:srgbClr val="FF0000"/>
                </a:solidFill>
              </a:rPr>
              <a:t>not included (or not well covered)</a:t>
            </a:r>
            <a:r>
              <a:rPr lang="en-US" sz="2800" dirty="0" smtClean="0"/>
              <a:t>in the training documents, and in result they are unrecognized by the algorithm.</a:t>
            </a:r>
          </a:p>
          <a:p>
            <a:endParaRPr lang="en-US" sz="2800" dirty="0"/>
          </a:p>
          <a:p>
            <a:r>
              <a:rPr lang="en-US" sz="2800" dirty="0" smtClean="0"/>
              <a:t>Therefore, we ran </a:t>
            </a:r>
            <a:r>
              <a:rPr lang="en-US" sz="2800" b="1" dirty="0" smtClean="0">
                <a:solidFill>
                  <a:srgbClr val="FF0000"/>
                </a:solidFill>
              </a:rPr>
              <a:t>two experiments </a:t>
            </a:r>
            <a:r>
              <a:rPr lang="en-US" sz="2800" dirty="0" smtClean="0"/>
              <a:t>with humans: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Evaluate how users perceived plagiarism by displaying 4 articles, 2 plagiarized and 2 similar, and asking users for their opinions.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Evaluate the algorithm similarity index and missing topics. (no one offered to help </a:t>
            </a:r>
            <a:r>
              <a:rPr lang="en-US" sz="2400" dirty="0" smtClean="0">
                <a:sym typeface="Wingdings" pitchFamily="2" charset="2"/>
              </a:rPr>
              <a:t>)</a:t>
            </a:r>
            <a:endParaRPr lang="en-US" sz="2400" dirty="0" smtClean="0"/>
          </a:p>
        </p:txBody>
      </p:sp>
      <p:sp>
        <p:nvSpPr>
          <p:cNvPr id="18" name="AutoShape 2" descr="data:image/png;base64,iVBORw0KGgoAAAANSUhEUgAAAlgAAAFzCAYAAADi5Xe0AAAgAElEQVR4Xu2dW2gex9nHx0oc13aRCYXCd6EW2S4NJLoIyk3qKIUeUHMhkAtuXTWKBQaJLyEYg1IZY0vGpmkOtoUFjmupYEOhVCnUNlhgml6EIloKVgnCRe1F66uimsQ4gbiU4FifZ7+sslq9h9l3Z2bn8HuvLGt25nl+/zn8NTvv7oaVBx/BBwIQgAAEIAABCEBAG4ENGCxtLKkIAhCAAAQgAAEIJAQwWHQECEAAAhCAAAQgoJkABkszUKqDAAQgAAEIQAACGCz6AAQgAAEIQAACENBMAIOlGSjVQQACEIAABCAAAQwWfQACEIAABCAAAQhoJoDB0gyU6iAAAQhAAAIQgAAGiz4AAQhAAAIQgAAENBPAYGkGSnUQgAAEIAABCEAAg0UfgAAEIAABCEAAApoJYLA0A6U6CEAAAhCAAAQggMGiD0AAAhCAAAQgAAHNBDBYmoFSHQQgAAEIQAACEMBg0QcgAAEIQAACEICAZgIYLM1AqQ4CEIAABCAAAQhgsOgDEIAABCAAAQhAQDMBDJZmoFQHAQhAAAIQgAAEMFj0AQhAAAIQgAAEIKCZAAZLM1CqgwAEIAABCEAAAhgs+gAEIAABCEAAAhDQTACDpRko1UEAAhCAAAQgAAEMFn0AAhCAAAQgAAEIaCaAwdIMlOogAAEIQAACEIAABos+AAEIQAACEIAABDQTwGBpBkp1EIAABCAAAQhAAINFH4AABCAAAQhAAAKaCWCwNAOlOghAAAIQgAAEIIDBog9AAAIQgAAEIAABzQQwWJqBUh0EIAABCEAAAhDAYNEHIAABCEAAAhCAgGYCGCzNQKkOAhCAAAQgAAEIYLDoAxCAAAQgAAEIQEAzAQyWZqBUBwEIQAACEIAABDBY9AEIQAACEIAABCCgmQAGSzNQqoMABCAAAQhAAAIYLPoABCAAAQhAAAIQ0EwAg6UZKNVBAAIQgAAEIAABDFZAfeDevXvimWeeEX/+859rZnXo0CHxs5/9TEvG+bZ01q0lQCqBAAQgAAEIVEgAg1UhfN1NNzNYsj1dRujUqVNidHR0NYVf/OIXYv/+/bpToj4IQAACEICAlwQwWF7KVjvorMH6/e9/L7797W+vFrx06ZL4/ve/L7785S+LP/zhD+LrX/96qcxTg4WxKoWRiyEAAQhAIFACGKyAhG1ksOr9LjVeKYasYUqvuXnzpjh58qR44YUXEoP2rW99S/z6179eJZc1bf/6178SY/f3v/89+X3e0NWr8ze/+Y0YHh4Wd+7cEb/61a/ESy+9lNTx1a9+Vfz1r38VH3744Wq96f9t3bp1NYb8jtoPfvAD8ctf/lI88sgjIpv77373O/Hb3/5W/PznP0+uzZZLK/vLX/4iuru7V+uuVaYRt4C6FKlAAAIQgECLBDBYLYJz8bKiO1h5U5I3WbVuOe7Zs0c8+uijYnp6ep3Bunv37hpjkmWU7qjVqlMamNdff11873vfWzVmzfhmb3XWyyMt0+zWabauvHFK48iarGbcmsXO7yEAAQhAIHwCGKyANG5mJGSqqZlId5r++9//JjtEcjcovf7f//538n+bNm1aPTSfP7uVv0WYbbuWYUl3nerVmd35Sq/P7iSlO2upAcrXl8Ys80ivq9VmLaNUq1zaXnbHTd5a/eIXv5jspDXilt1ZC6h7kQoEIAABCBQggMEqAMv1os0MVvb2X/42WD43ueP0zW9+c9Vg5c905Q1WLcMm68zvqtWrM71e3iJMz4jV+r+8ecqamfztyVrGKZtHvq70NmTWPOW5qHDLnn1zvc8QHwQgAAEImCGAwTLDtZJaG90izAdU71ZYWi5rsOQZrPzB+LzBqmd87t+/n5ynkmeepMHbt29fYtrydZYxWPVu2RU1WPLMlzx7VeuMV8pFhRsGq5LuT6MQgAAEnCKAwXJKjnLBtGKwah3gTqPI3x7LfvOw7A5WEYOV3VHKG7nUFMmY092ptEyaW1tbW82duFZ2sFKD1YhbORW5GgIQgAAEQiCAwQpBxc9yKGKwsrfT8sYkv/OjsoNV9AyWLoMlvxUoHz9R62xVUYOVPR+W3k7N78DJg/jptyTrceMMVkCDilQgAAEItEgAg9UiOBcvK2KwZPzNvg1XZAdL1tfofFL+W4S6DFZ2ByuvSdFbhNIY1bsFmL1t2Iybi32DmCAAAQhAwC4BDJZd3kZbK2qwapmses/BanYGK02syHOwsnU2OoPV6BZh3hRJI/Tee+8lj3xITdyOHTuUbhGmO08qz8HiSfZGuzKVQwACEPCeAAbLewlJAAIQgAAEIAAB1whgsFxThHggAAEIQAACEPCeAAbLewlJAAIQgAAEIAAB1whgsFxThHggAAEIQAACEPCeAAbLewlJAAIQgAAEIAAB1whgsFxThHggAAEIQAACEPCeAAbLewlJAAIQgAAEIAAB1whgsFxThHggAAEIQAACEPCeAAbLewlJAAIQgAAEIAAB1whgsFxThHggAAEIQAACEPCeAAbLewlJAAIQgAAEIAAB1whgsFxThHggAAEIQAACEPCeAAbLewlJAAIQgAAEIAAB1whgsFxThHggAAEIQAACEPCeAAbLewlJAAIQgAAEIAAB1whgsFxThHggAAEIQAACEPCeAAbLewlJAAIQgAAEIAAB1whgsCwpcuvWLTEyMiLu3r2btHjs2DGxa9eu5N/Z323atEm8/fbbYsuWLZYioxkIQAACEIAABHQTwGDpJlqjvnv37omhoSFx/PhxsX379sRQvfjii+LNN98UX/nKV9b87tq1a2Jubk6cPn1abNy40UJ0NAEBCEAAAhCAgG4CGCzdRGvUd+PGDXH16lVx6NCh1d9OT0+Lxx9/XOzcuVOcPHlSvPrqq4mhkmZs//794ty5c+xiWdCGJiAAAQhAAAImCGCwTFBtUmd2R4sdrAoEoEkIQAACEICAYQIYLMOA89WvrKyIo0ePiieeeELs3bs3+bU0XM8//7y4ffu2eOyxx1q+PbiwsGA5G5qDAAQgAAHdBLq7uwtV+dRIsbn/+vli9RcKhsKrBDBYFjtDaqT6+/tXzVX2PJY8nyVvJ8pbiRx0tygMTUEAAhDwmEBZg3X//n0xOjoqrly5so7Cs88+K+SRlrJngpeXl8XAwEByxjiWL3FhsCwNqvSbgq+88srqtwdl09JQnT9/fnXXKn8g3lJ4NAMBCEAAAp4SKGuwsmmbMEKLi4ti9+7dYtu2bWJ+fh6D5Wk/czLseuZKBssOlpOSERQEIAABbwjYMFiffvqp6O3tFTdv3lxjlOT/y7sycnfqyJEjYvPmzeLy5cvJF7jk5+zZs8mXtt566y0xMTHBDpY3vcqTQOWjF06dOrUu2vRZWHIX6+DBg8nvH3744aRDytuFfCAAAQhAAALNCNgwWHJdam9vF4ODg0LuSE1OTia3Dtva2hLj1dHRkfy8tLSUPHoov1NlYmesGZeqf88twqoVoH0IQAACEIBACQKmDVa6SzU7O5vc3pM/9/X1iampKdHZ2ZkYrPHxcSHPa8nzXGNjY8mDtdNdLJkaBquEwFwKAQhAAAIQgIB9AqYNVt4cZU2UNFip2creFuzq6koMV/rBYNnvF7QIAQhAAAIQgEAJAqYNVrMdrKzBYgfrcyG5RViiU3MpBCAAAQhAoGoCpg2WzK/ZGayenp7kEHv2fFb20Q7sYFXdS2gfAhCAAAQgAIFCBGwYrEbfIpQ7WPJ24MzMzLpvEXKLsJCUFIYABCAAAQhAwBUCOg1W0ZyyB96zh9qL1hNieW4RhqgqOUEAAhCAQDQEMFhuSo3BclMXooIABCAAAQhAwGMCGCyPxSN0CEAAAhCAAATcJIDBclMXooIABCAAAQhAwGMCGCyPxSN0CEAAAhCAAATcJIDBclMXooIABCAAAQhAwGMCGCyPxSN0CEAAAhCAAATcJIDBclMXooIABCAAAQhAwGMCGCyPxSN0CEAAAhCAwD++8aVCEHb88Xah8hRujQAGqzVuXAUBCEAAAhBwgkBZgyVf0Dw6OiquXLmyLh/5Cpzp6WmRfa9gkaTlOwh3794t3n///eSyCxcuJK/VieGDwYpBZXKEAAQgAIFgCZQ1WFkwOl/KnH+Njqx7z5494uLFiyKG1+pgsIIdciQGAQhAAAIxELBhsBq97Lm/v18MDAyII0eOrHnZ8+Liorh06ZKYmJhYleHs2bOiq6sril0sDFYMo48cIQABCEAgWAI2DJY0Ru3t7WJwcFBI4zQ5OZncOmxraxO9vb2io6Mj+XlpaUkMDQ2J+fl5sWXLljXMY3sxNAYr2CFHYhCAAAQgEAMB0wZLGiO5SzU7O5uYpqxR6uzsTAzW+Ph4sislz3ONjY2JkZGRNbcB03NeTz75ZGLSYvhgsGJQmRybEtgw/aemZWSBleGnlcpRyF0CaO2uNkTWGgHTBit/LitroqTB6uvrE1NTU6uGKn8bML29uG/fvmjMlVQSg9Vaf+aqwAiw6AYmaIN00DoerWPJ1LTBaraDlTVY+R2s9FuEb7zxRhTnrrJ9DoMVywgkz4YEWHTj6SBoHY/WsWRq2mBJjs3OYPX09CSH2bPnsz744IPkEQ0xmit2sGIZfeTZlACLblNEwRRA62CkJJHPCNgwWI2+RSh3sOT5q5mZmTXfIrx69ao4cODAOp1ieRYWO1gMUQjIe+WcwYqmH6B1NFJHk6hOg1UUWmzfDCzCB4NVhBZlgyXAohustOsSQ+t4tI4lUwyWm0pjsNzUhagsE2DRtQy8wubQukL4NA2BiAhgsCISm1TrE2DRjad3oHU8WpMpBKokgMGqkj5tO0OARdcZKYwHgtbGEdMABCDwgAAGi24AATkQOOQeTT9A62ikZlzHI7WTmWKwnJSFoGwTYNG1Tby69tC6Ova2W0Zr28RpL0sAg0V/gAA7WFH1ARbdeORG63i0djFTDJaLqhCTdQJMxNaRV9YgWleG3nrDaG0dOQ1mCGCw6A4QYAcrqj7AohuP3NFoPb2hmKjDK8XKU7olAhislrBxUWgEopmIQxOuhXzQugVonl4SjdYlDZZ8QfPo6Ki4cuXKOqXlK3Cmp6fFxo0bW+oF8t2E8n2E8rNt2zYxPz8vtmzZ0lJdvl2EwfJNMeI1QiCaidgIPb8qRWu/9CoTbTRalzRYWcbLy8tiYGBAzM3NlTZC+brkuwkXFhaSl0LH8MFgxaAyOTYlEM1E3JRE+AXQOnyN0wyj0dqCwWr0suf+/v7ElB05cmTNy57zPU2nefOhF2OwfFCJGI0TiGYiNk7S/QbQ2n2NdEUYjdYWDNbZs2dFe3u7GBwcFPK23+TkZHLrsK2tTfT29oqOjo7k56WlJTE0NFTzViA7WLp6NvVAwCMC0UzEHmliKlS0NkXWvXqj0dqwwZK7V3KXanZ2NrltKH/u6+sTU1NTorOzMzFY4+PjQp7Xkue5xsbGxMjIiNi5c2fSKeTOlTyH9fHHH4vLly+v/r97PUZvROxg6eVJbZ4SiGYi9lQfnWGjtU6abtcVjdaGDVb+1l7WREmDlZqt1FDJ3a6urq7EcGU/WWOWlnW7B5WLDoNVjh9XB0Igmok4EL3KpIHWZej5dW00Whs2WM12sLIGq9YOVrbX1DNffvUstWgxWGqcKBU4gWgm4sB1VEkPrVUohVEmGq0NGyzZG5qdwerp6Um+HZg9nyXPY6VnteRjHtjBCmNckQUEChGIZiIuRCXMwmgdpq61sopGawsGq9G3COUOlrwdODMzs+5bhPJg+4EDBxJ5Nm/ezBmseIYfmULg/wlEMxEjOFpH1AeiGdcaDVbR7hHbrlQRPtwiLEKLssESiGYiDlZB9cTQWp2V7yWj0RqD5WRXxWA5KQtB2SYQzURsG6yD7aG1g6IYCgmtDYGlWiUCGCwlTBQKnQATcegKf54fWqN1nsDK8NPxQCFTawQwWNZQ05DLBFh0XVZHb2xorZeny7WhtcvqhB8bBsuSxrdu3UqebHv37t2kxWPHjoldu3ataV2Wefnll8XFixdLv2TTUlrBNMNEHIyUTRNB66aIgimA1sFI6WUiGCwLst27dy95N9Px48fF9u3bhTRSL774onjzzTeTn+Xnxo0b4uDBg2LTpk3i7bffxmBZ0CXbBBOxZeAVNofWFcK33DRaWwZOc2sIYLAsdAhpnuSzQA4dOrTamnwp5uOPP57sYsl/X7p0KXkT+ZkzZ9jBsqBJvgkm4gqgV9QkWlcEvoJm0boC6DS5SgCDVUFnyO9opSFwi7ACMT5rkom4Ova2W0Zr28Sraw+tq2NPyw+er7jy4AMIewQk7qNHj4onnnhC7N27d03DZQ3WwsKCvUQCa+mphU+UMrre/YhSOQq5SwCt3dVGd2S+at3d3V0IxaPn/qdQ+Tv/u1yoPIVbI4DBao1bS1fJnavnn39e9Pf3rzNXssKyBquloLgoIcBfuvF0BLRG6zwB3x/TUNZgyRc0j46OiitXrqzrHPIVOPIYi3yXYJlP2oZc/2SdMXwwWJZUTr9F+Morr6z79mAaAgbLkhg1mmHRrY697ZbR2jbx6tqLReuyBiur0PLyshgYGBBzc3Nav2yVvpPwwoULGKzqhkR4LauYK3awqtU9lom4WsputI7WbuhgI4pYtLZhsBq97FnuSklTJr+oVeuFztK0yUcTtbW1iR/96EcYLBudP5Y2rl27Jk6dOrUu3fyzsNjBqq5HxDIRV0fYnZbR2h0tTEcSi9Y2DNbZs2dFe3u7GBwcFIuLi2JycjK5dShNU29vr+jo6Eh+XlpaSh5LND8/n+yAyVuDY2NjYnh4WJw7dy45IsMtQtM9n/oh4BCBWCZih5BXFgpaV4beesOxaG3aYMndK2mMZmdnE9Mkf+7r6xNTU1Ois7MzMVjj4+OJcUoNlXyw9s6dO5NHFN25c0f8+Mc/Ts55YbCsDwMahEC1BGKZiKul7EbraO2GDjaiiEVr0wYrfy4ra6KkwUrNljRU8iN3u7q6usTXvvY1ceLEieT5jg899BAGy0anpw0IuEYglonYNe5VxIPWVVCvps1YtDZtsJrtYGUNVtZ8/e1vfxMHDhxYJ748HiNvNYb+4VuEoStMfkoEYpmIlWAEXgitAxc4k14sWps2WOmuVKMzWD09PWJiYmLN+azsox14TEM8445MIbCGQCwTMbLzzLOY+kAs49qGwWr0LUK5gyXPX83MzNT8FqHscxismEYeuUIgwr90ER2DFVMfwGDVVlvnk9yzB97TM1gx9bFGuXKLkJ4AgQcEYpmIERutY+oDsYxrnTtYRfsHBqs+MQxW0d5E+SAJxDIRBylewaTQuiAwj4ujtcfiBRA6BisAEUmhPAEm4vIMfakBrX1RqnycaF2eITW0TgCD1To7rgyIABNxQGI2SQWt0TpPwPeXPcejqF+ZYrD80otoDRFg0TUE1sFq0dpBUQyFhNaGwFKtEgEMlhImCoVOgIk4dIU/zw+t0ZodrHj6QJWZYrCqpE/bzhBg0XVGCuOBoLVxxM40gNbOSBFlIBisKGUn6TwBJuJ4+gRaozU7WPH0gSozxWBVSZ+2nSHAouuMFMYDQWvjiJ1pIBatpzdMF2I+vDJcqDyFWyOAwWqNG1cFRiCWiTgw2VpKB61bwublRbFoXdZgpa+xuXLlyjqd5StwpqenRfa9gkU6w9WrV9e88Hnbtm1ifn5ebNmypUg1XpbFYHkpG0HrJhDLRKybm4/1obWPqrUWcyxalzVYWbrLy8tiYGBAzM3NaTFBZ8+eFV1dXcm7CmP7YLBiU5x8axKIZSJGfl6VE1MfiGVc2zBYjV723N/fn5iyI0eOrHnZs9wZGxsbEyMjIyLG9xRisGKabci1LoFYJmK6AAYrpj4Qy7i2YbDkTlR7e7sYHBwUi4uLYnJyMrl12NbWJnp7e0VHR0fy89LSkhgaGkpuA27atCn53c2bN1e73YULF6LZzcJgxTTbkCsGiz7Ai70j6gMYrNpiNzrkXusWody9krtUs7OzyW3D7AueOzs7ExM1Pj6eGKfsrtXWrVvFnj17xMWLF5MdrNh2tDBYEU02pFqfQCwTMX2AHayY+kAs49r0DlbedGWNkjRYfX19YmpqavU2YKNzVzGdycJgxTTbkCs7WPQBdrAi6gMYLDs7WFmD1WyXCoMV0QAkVQhIArFMxKiN1jH1gVjGtekdLNlnmp3B6unpERMTE2vOZ8nzWOlZLfmYB2m+Dh8+nNxO5DENMY1Eco2aQCwTcdQif5Y8WsfTC2LR2obBavQtQrmDJc9fzczMrPkWoexp2edgbd68WVy+fDmabxRyizCeuYZMGxCIZSKmE7CDFVMfiGVc6zRYRftH9sB7jI9iaMQLg1W0N1E+SAKxTMRBilcwKbQuCMzj4rFojcFys5NisNzUhagsE4hlIraM1cnm0NpJWYwEhdZGsFKpIgEMliIoioVNgIk4bH2z2aE1WucJrAw/HQ8UMrVGAINlDTUNuUyARddldfTGhtZ6ebpcG1q7rE74sWGwwteYDBUIMBErQAqkCFoHIqRCGmitAIkixghgsIyhpWKfCDAR+6RWuVjRuhw/n65Ga5/UCi9WDFZ4mpJRCwSYiFuA5uklaO2pcC2EjdYtQOMSbQQwWNpQUpHPBJiIfVavWOxoXYyXz6XR2mf1/I8dg+W/hmSggQATsQaInlSB1p4IpSHMWLRWzTNFyrcmNXQuhSowWAqQKBI+AdUJionJ/76A1v5rqJpBLFqr5tnIYC0vL4uBgQExNzen/J7AVq5ppl321Tqy7LZt28T8/LxyTM3qt/l7DJZN2rTlLAHVCQqD5ayEyoGhtTIq7wvGorVqnj4YLPlS6a6uruTdhr5/MFi+K0j8WgioTlAYLC24K60ErSvFb7XxWLRWzVPVYH300UfixIkTYseOHeKtt95KLrtw4cIa01Pr5c+bNm0Svb294ubNm2t2nmTZ/v7+ZIfsyJEj614IncZ1//59MTY2JkZGRoJ4ITQGy+pwpzFXCahOUBgsVxVUjwut1Vn5XjIWrVXzLGKwdu/eLV566SUxODgoFhcXxeTkpJienhYbN25c7Rb5W4Ry96m9vX3dNW1tbYnx6ujoSOpYWloSQ0ND6279ZU1b2kje2PnUJzFYPqlFrMYIqE5QGCxjElirGK2toa68oVi0Vs2ziMHKnseqd9Yq+/9y90ruUs3OzibnpaRZ6uvrE1NTU6KzszMxWOPj48kuWL2dKlnfnj17xMWLF5MdLN93tDBYlU8BBOACAdUJCoPlglrlYkDrcvx8ujoWrVXzNGmw5G3FrCnLmiNpsFKzJY2T/KietVIt52K/xGC5qAoxWSegOkFhsKxLo71BtNaO1NkKY9FaNU+TBqvZDlbWYBXZmcJgOTu8CAwCagRUJygMlhpPl0uhtcvq6I0tFq1V8zRpsORtwWZnsHp6esTExETdM135s17SiB0+fDi5tSjr9+3DDpZvihGvEQKqExQGywh+q5WitVXclTYWi9aqeeo2WNIAjY6OinfffTc5sN7oW4RyB0uev5qZman7LUIZX/Y5WJs3bxaXL1/29huFGKxKhz+Nu0JAdYLCYLmiWOtxoHXr7Hy7MhatVfNsZLBMaps98J6ewTLZnit1Y7BcUYI4KiWgOkFhsCqVSUvjaK0FoxeVxKK1ap4YLLvdFoNllzetOUpAdYKKxWA9NbKgpNT1891K5VwqhNYuqWE2FrQ2y5faGxPAYNFDIPCAABPx2m6AwRIiFjMd8gTAuA5ZXfdzw2C5rxERWiDARIzBynczDJaFgWe4Cca1YcBU35AABstyB7l165Z4+eWXkyfV5r92urKyIo4ePSqee+45sWvXLsuRxd0cEzEGC4MV3hzAuA5PU58ywmBZVOvGjRvi4MGDyVdZ33777XUG69q1a+LUqVPi2LFjGCyLusimmIgxWBgsy4POQnOMawuQaaIuAQyWpc4hX3B56dKl5E3iZ86cWbeDJXe2Xn/9dfHQQw8l73NiB8uSMJ81w0SMwcJg2R1zNlpjXNugTBv1CGCwLPeNWrcI5a1B+XTbF154ITFe3CK0LAo7WOuAc8idQ+72R6H+FjFY+plSozoBDJY6Ky0laxkseWvwww8/FD/84Q9LncFaWFD7ar2WRAKr5KmFT5Qyut79iFI53wuNTKtlcH5YrZxLpdDaJTXMxuKr1t3dxR5/8s/vHioEcvs7rxUqT+HWCGCwWuPW8lV5gyV/PnnypHj11VfFww8/XMpgtRwUF3IGK9cH2MGKZwcLrf3XWofBWl5eFrt37xZvvPFG8kqb9CP/f2BgQMzNzTV8H2C9cqrXZ6egVq6ptYxlX7sjf79t27bklT623muIwbJsLvIGKz3Yng9j//79Yu/evZaji7c5biWs1Z5F1/9FV3U0o7X/Wus0WJ988skaE6JqdlTLqfRLXXXJl093dXWtMYwq7esqg8HSRVKxHh7ToAjKcjEMFgYr3+VieQ4WBguDJft+amp++tOfinfeeSc5F5z9/3QHS75XsLe3V9y8eXN1R6jeS57z13/00UfixIkTYseOHeKtt95K6r9w4cIaA1SkfllWfilM7rDJL5BlXw4tX0Q9NjYmRkZGKntZNAbL8kKOwbIMXLE5DBYGC4PVeLDwWiTFyaSCYrp2sNJbgdL0pDs/+d0kuSvU3t4uBgcHxeLiopicnBTyW/IffPBBzVuJ2eulwZK3IV966aV112/cuHGVnGqbbW1tidnr6OhIYlhaWhJDQ0PJDlzW9KUV582caakwWKYJU78XBDBYGCwMFgbLi8mqRpC6DZY0Jz/5yU/Ea6+9tsY4yf+XO0azs7PJOSa5g9TX1yempqbE1q1blQxW9jyXyrmtRm12dnYmBmt8fDzZBcvuWsl49uzZk3wzf+fOnWt+J3+28cFg2aBMG84TwGBhsDBYGCznJ6o6Aeo2WNI8yQPid+7cEd/5zndWjZPcgcoapBCRjwQAABU0SURBVLyhqXUYPr+DVdRgNWpTGqzU4KWmqdG5K9tnsjBYvo4o4tZKAIOFwcJgYbC0TioWKzNhsFLzJA2MPI8lz2C5uIOVNVjNzl1hsCx2SpqCQEoAg4XBwmBhsHydEU0YLMkifXRD9puFZc9gFd3Bkrtp9dpMz2D19PQkJjB7Jkyex0rPh8nzXdJ8HT58OLmdyGMafO3pxO0lAQwWBguDhcHycvJ6ELQpgyV5yFuF0pSkz4+q9S0/aVikgRkdHRXvvvtu3cc85G/31TuDla+r3rcU0zNg8vzVzMzMmm8RprEfOHAgkTX7DUNbOnOL0BZp2nGaAAYLg4XBwmA5PUk1CE6HwfIx9+whe1sH14twwmAVoUXZYAlgsDBYGCwMlq8THAZrqrJnXTXqMxgsX0cUcWslgMHCYGGwMFhaJxUqi54ABiv6LgAASQCDhcHCYGGwmA0hoJMABksnTerylgAGC4OFwcJgeTuBEbiTBDBYTspCULYJYLAwWBgsDJbteYf2wiaAwQpbX7JTJIDBwmBhsDBYitMFxSCgRACDpYSJQpLAUyMLSiB4KawSJqcLobUQK8NPO62RruDQOh6tdfUZ6lEjgMFS40QpDFbSB1h01w4FzLT/UwMGK55x7X9v9SsDDJZfelUaLRNxPBMxWqN1frLBTFc6/dK4hwQwWB6KVlXILLosuiy6VY0+c+0yruMZ1+Z6ETXXIoDBol8oE2AijmciRmu0xkwrT40UhEBNAhgsOoYyARZdFl0WXeXh4k1BxnU849qbThlIoBisQIS0kQYTcTwTMVqjNWbaxqxKGyETwGCFrK7m3Fh0WXRZdDUPKgeqY1zHM64d6G5RhYDBikrucskyEcczEaM1WmOmy82XXA0BDBZ9QJkAiy6LLouu8nDxpiDjOp5x7U2nDCRQDFYgQtpIg4k4nokYrdEaM21jVqWNkAlgsEJWV3NuLLosuiy6mgeVA9UxruMZ1w50t6hCwGBFJXe5ZJmI45mI0RqtMdPl5kuuhgAGiz6gTIBFl0WXRVd5uHhTkHEdz7j2plMGEigGKxAhbaTBRBzPRIzWaI2ZtjGr0kbIBDBYIaurOTcWXRZdFl3Ng8qB6hjX8YxrB7pbVCFgsKKSu1yyTMTxTMRojdaY6XLzJVdDAINFH1AmwKLLosuiqzxcvCnIuI5nXHvTKQMJFIMViJA20mAijmciRmu0xkzbmFVpI2QCGKyQ1dWcG4suiy6LruZB5UB1jOt4xrUD3S2qEDBYUcldLlkm4ngmYrRGa8x0ufmSqyGAwaIPKBNg0WXRZdFVHi7eFGRcxzOuvemUgQSKwQpESBtpMBHHMxGjNVpjpm3MqrQRMgEMVsjqas6NRZdFl0VX86ByoDrGdTzj2oHuFlUIGKyo5C6XLBNxPBMxWqM1ZrrcfMnVEMBg0QeUCbDosuiy6CoPF28KMq7jGdfedMpAAsVgBSKkjTSYiOOZiNEarTHTNmZV2giZAAYrZHU158aiy6LLoqt5UDlQHeM6nnHtQHeLKgQMVlRyl0uWiTieiRit0RozXW6+5GoIYLDoA8oEWHRZdFl0lYeLNwUZ1/GMa286ZSCBYrACEdJGGkzE8UzEaI3WmGkbsypthEwAgxWyuppzY9Fl0WXR1TyoHKiOcR3PuHagu0UVAgYrKrnLJctEHM9EjNZojZkuN19yNQQwWPQBZQIsuiy6LLrKw8WbgozreMa1N50ykEAxWIEIaSMNJuJ4JmK0RmvMtI1ZlTZCJoDBClldzbmx6LLosuhqHlQOVMe4jmdcO9DdogoBg1Wx3NeuXROnTp1aF8WxY8fErl27Ko5ubfNMxPFMxGiN1phpp6ZfgvGQAAbLMdFu3Lghzp8/L06fPi02btzoVHQsuiy6LLpODUktwTCu4xnXWjoMlSgTwGApozJf8N69e2JoaEgcP35cbN++3XyDBVtgIo5nIkZrtMZMF5wgKQ6BHAEMlkNdQt4ufO+998ShQ4cciurzUFh0WXRZdJ0cmqWCYlzHM65LdRQuLkwAg1UYmZkLdOxeLSwsmAnus1pHptWqPz+sVs6lUk8tfKIUzvXuR5TK+V4IrYVA67W9mHFtb1R3d3fba4yWjBHAYBlDW6xil89epZnwl248f+kW0fof3/iSUmff8cfbSuVMF9ow/SelJlaGn1Yq53uhIlr7lita+6ZYWPFisBzRc3p6WrS3t4u9e/c6EtH6MJiIMVj5XnH9fLfAYDk7ZJUCY1zHM66VOgSFtBHAYGlD2XpFKysrYmJiIjng7uLhdnawPteWXY21/RyD1fq4d+VKDBYGy5W+GFocGCwHFNVx/spGGkzE8UzERbRmB8vG6DPXRhGtzUVhpmZuEZrhSq1qBDBYapwo9YAAEzEGi1uE4U0FjOt4xnV4vdftjDBYbuvjVHRMxPFMxEW0ZgfLqWFaOJgiWheuvOIL2MGqWIDIm8dgRd4BiqTPRIzBYgeryIjxoyzjOp5x7UePDCdKDFY4WhrPhIk4nom4iNbsYBkfekYbKKK10UAMVM4OlgGoVKlMAIOljIqCRSZiFl2/+wtaY6bZrfR7DBN99QQwWNVr4E0ELLosuiy63gxX5UAZ1/GMa+VOQUEtBDBYWjDGUQkTcTwTMVqjNWY6jnmdLM0RwGCZYxtczSy6LLosusEN60KPX+HWf3j6k5E5Ahgsc2yDqxmDhcHCYAU3rDFYDySN5Q0N4fVetzPCYLmtj1PRYbDimYjRGq0x005NvwTjIQEMloeiVRUyiy6LLotuVaPPXLuM63jGtbleRM21CGCw6BfKBJiI45mI0RqtMdPKUyMFIVCTAAaLjqFMgEWXRZdFV3m4eFOQcR3PuPamUwYSKAYrECFtpMFEHM9EjNZojZm2MavSRsgEMFghq6s5NxZdFl0WXc2DyoHqGNfxjGsHultUIWCwopK7XLJMxPFMxGiN1pjpcvMlV0MAg0UfUCbAosuiy6KrPFy8Kci4jmdce9MpAwkUgxWIkDbSYCKOZyJGa7TGTNuYVWkjZAIYrJDV1Zwbiy6LLouu5kHlQHWM63jGtQPdLaoQMFhRyV0uWSbieCZitEZrzHS5+ZKrIYDBog8oEzC26E5vUItheEWtXAulNkz/SemqWN5ZZkxrJcpmC6H1Wr5o/f9m+p/fPaTU8ba/85pSOQpBAINFH1AmYGwixmApa2CroDGtbSXQoB0MFgYr3z0wWA4MzABDwGAFKKqplIwtuhgsU5K1XK8xrVuOSN+FGCwMFgZL33iipvoEMFj0DmUCxhZdDJayBrYKGtPaVgLsYCmTRmtuESp3FgoWIoDBKoQr7sLGJmIMlnMdy5jWDmTKDhY7WOxgOTAQIwgBgxWByLpSNLboYrB0SaStHmNaa4uw9YowWBgsDFbr44cr1QlgsNRZRV/S2KKLwXKubxnT2oFMMVgYLAyWAwMxghAwWBGIrCtFY4suBkuXRNrqMaa1tghbrwiDhcHCYLU+frhSnQAGS51V9CWNLboYLOf6ljGtHcgUg4XBwmA5MBAjCAGDFYHIulI0tuh6ZrBieCChMa11dcYS9RQxWGj9Oejr57vFP77xJSXyO/54WwjGtRIrCoVLAIMVrrbaMzO26DIRa9eqbIXGtC4bmIbrMViWdrAY1xp6K1X4TACD5bN6lmM3tugyEVtWsnlzxrRu3rTxEhgsDBa3CI0PMxp4QACDRTdQJmBs0cVgKWtgq6AxrW0l0KAdDBYGC4PlwECMIAQMVgQi60rR2KKLwdIlkbZ6jGmtLcLWK8JgYbAwWK2PH65UJ4DBUmcVfUljiy4Gy7m+ZUxrBzLFYGGwMFgODMQIQsBgRSCyrhSNLboYLF0SaavHmNbaImy9IgwWBguD1fr44Up1AhgsdVbRlzS26GKwnOtbxrR2IFMMFgYLg+XAQIwgBAxWBCLrStHYolvAYD167n+U0rnzv8tK5dJCLLqWFt0CqqB1AVglirowrkuE3/BSxrUpstSrQgCDpUKJMgkBFyZiFl07ndGY1gXCR+sCsEoUNaZ1gT+cSoSPwTIFj3pLE8BglUYYTwUuTMQsunb6mzGtC4SP1gVglShqTGsMVglVuDQEAhisEFS0lIMLEzGLrh2xjWldIHy0LgCrRFFjWmOwSqjCpSEQwGCFoKKlHFyYiFl07YhtTOsC4aN1AVglihrTGoNVQhUuDYEABisEFS3l4MJEzKJrR2xjWhcIH60LwCpR1JjWGKwSqnBpCAQwWCGoaCkHFyZiFl07YhvTukD4aF0AVomixrTGYJVQhUtDIIDBCkFFSzm4MBGz6NoR25jWBcJH6wKwShQ1pjUGq4QqXBoCAQxWCCpaysGFibjIoju9YVqJzPDKsOB5OWtR+aa1ktCfFUJrtM73l5Xhp8U/v3tIqRttf+c1pXIUggAGiz6gTMC3RReDpSztuoK+aV0kUwwWBguDVWTEULZVAhisVslFeJ1viy4Gq/VO6pvWRTLFYGGwMFhFRgxlWyWAwWqVnMbr7t27J55//nlx+/Zt8dhjj4nTp0+LjRs3amxBT1W+LboYrNZ1903rIplisDBYGKwiI4ayrRLAYLVKTtN1Kysr4ujRo+K5554Tu3btEteuXRPvvfeeOHRI7TyApjCUqvFt0cVgKclas5BvWhfJFIOFwcJgFRkxlG2VAAarVXKarpO7V/v37xfnzp0TW7ZsEbdu3RIvv/yyuHjxYvKzSx/fFl0MVuu9xzeti2SKwcJgYbCKjBjKtkoAg9UqOU3XSUN18uRJ8eqrrya3BaXhGhoaEsePHxfbt2/X1IqeanxbdDFYrevum9ZFMsVgYbAwWEVGDGVbJYDBapWcputu3Lghzp8/v3ruqozBeuqppzRFRTUQgAAEIFAVgevXr1fVNO1qJIDB0gizlap82sFqJT+ugQAEIAABCMRIAINVseo+ncGqGBXNQwACEIAABLwhgMGqWKr0W4RPPPGE2Lt3r9PfIqwYFc1DAAIQgAAEvCGAwXJAKl+eg+UAKkKAAAQgAAEIeEEAg+WFTAQJAQhAAAIQgIBPBDBYPqlFrBCAAAQgAAEIeEEAg+WFTAQJAQhAAAIQgIBPBDBYPqlFrBCAAAQgAAEIeEEAg+WFTPEFuby8LHbv3i3ef//9JPkLFy6IZ599Nvn31atXxYEDB1ahbNu2TczPz697tZBqufjoupfx4uJiorf85PX89NNPRW9vr7h582bSB6anp2u+DB293dO1VkSNtFbVULWcH0SIMlQCGKxQlfU4L7mg9vX1iampKbFz504hzdaePXuS9zPKn8+ePSu6urpWDVe9VFXLeYwqiNClvgMDA2Jubi4xyXLxXFhYEBMTE+L+/ftidHRU9Pf3J3pnf5dPHr3d7w6NtJbRq2qoWs59IkQYMgEMVsjqepqb/Av30qVLyQKbftIJ9ZlnnhFjY2NiZGQkMVv1PnJhVinnKaKgw84uwps2bUrM1ezsbGK+8gt0CgK9/ewSWT2/8IUvKI1ZtPZT6xijxmDFqLpnOWd3tDo7O1dvF6VpZG8fpv+Xva3UqJxnKKIIN7tLJRfgEydOiDNnziS3BfO7m+jtd5fIaq06ZlXL+U2G6EMggMEKQcWAc0hvET355JNicHBw3e3Cen/N5m8r8lev+50kPXf38ccfi8uXLyc7lHI3c3JycvXcVT2Dhd7u65uNsJbWqhqqlvOLCNGGSACDFaKqgeSU/qW6b9++xFzV+6iex1AtFwg+b9PImqitW7cq7WDVSha93e8C9QxzGrmqhqrl3CdChCERwGCFpGZAuaR/4b7xxhvaDrMzCfvTQVKtdu3apXQGC4Plj7b5SBuNS9Uxq1rOX0pE7iMBDJaPqgUecyNzlb9lJG/9HT58WIyPj695TINqucBRepFeo9uA27dvT75FmN4irvctQvT2QuqGt3z/85//rLkdzNj2Q1OirE8Ag0XvcI5A/hk3aYDpYfbs7zdv3rx6XqfWV8DT52VlyzmXMAGtebZZXqt6z8FCbz87Tr3xK7NhbPupKVHXJoDBomcEReD8+fPJeS35lX4+4RNA7/A1TjNE63i0DiVTDFYoSpJH8lDKK1eurD4RHCRhE0DvsPXNZofW8WgdUqY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L/B0hPGvE1CTVP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0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xmlns:p14="http://schemas.microsoft.com/office/powerpoint/2010/main"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Chart bld="category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4435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13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12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11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10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9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8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7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6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5</a:t>
            </a:r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15</a:t>
            </a:r>
            <a:endParaRPr lang="en-US" sz="4000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169616" y="274638"/>
            <a:ext cx="7517183" cy="1143000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/>
              <a:t>Results</a:t>
            </a:r>
            <a:endParaRPr lang="en-US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6488482"/>
            <a:ext cx="9144000" cy="36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Problem Definition -  Challenges -  Approach - Implementation - </a:t>
            </a:r>
            <a:r>
              <a:rPr lang="en-US" b="1" dirty="0" smtClean="0">
                <a:solidFill>
                  <a:schemeClr val="bg1"/>
                </a:solidFill>
              </a:rPr>
              <a:t>Results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Future 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45976" y="1534906"/>
            <a:ext cx="8140823" cy="2326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Feedback received from users on Exp1 :</a:t>
            </a:r>
          </a:p>
          <a:p>
            <a:pPr lvl="1"/>
            <a:r>
              <a:rPr lang="en-US" sz="2000" dirty="0" smtClean="0"/>
              <a:t>Reduce documents length.</a:t>
            </a:r>
          </a:p>
          <a:p>
            <a:pPr lvl="1"/>
            <a:r>
              <a:rPr lang="en-US" sz="2000" dirty="0" smtClean="0"/>
              <a:t>Split documents to sentences.</a:t>
            </a:r>
          </a:p>
          <a:p>
            <a:pPr lvl="1"/>
            <a:r>
              <a:rPr lang="en-US" sz="2000" dirty="0" smtClean="0"/>
              <a:t>Results were somewhat inconsistent.</a:t>
            </a:r>
          </a:p>
          <a:p>
            <a:r>
              <a:rPr lang="en-US" sz="2400" dirty="0" smtClean="0"/>
              <a:t>Each user took around 2-3 </a:t>
            </a:r>
            <a:r>
              <a:rPr lang="en-US" sz="2400" dirty="0" err="1" smtClean="0"/>
              <a:t>mins</a:t>
            </a:r>
            <a:r>
              <a:rPr lang="en-US" sz="2400" dirty="0" smtClean="0"/>
              <a:t> per document pair.</a:t>
            </a:r>
          </a:p>
          <a:p>
            <a:endParaRPr lang="en-US" sz="2400" dirty="0" smtClean="0"/>
          </a:p>
          <a:p>
            <a:endParaRPr lang="en-US" sz="2000" dirty="0" smtClean="0"/>
          </a:p>
        </p:txBody>
      </p:sp>
      <p:sp>
        <p:nvSpPr>
          <p:cNvPr id="18" name="AutoShape 2" descr="data:image/png;base64,iVBORw0KGgoAAAANSUhEUgAAAlgAAAFzCAYAAADi5Xe0AAAgAElEQVR4Xu2dW2gex9nHx0oc13aRCYXCd6EW2S4NJLoIyk3qKIUeUHMhkAtuXTWKBQaJLyEYg1IZY0vGpmkOtoUFjmupYEOhVCnUNlhgml6EIloKVgnCRe1F66uimsQ4gbiU4FifZ7+sslq9h9l3Z2bn8HuvLGt25nl+/zn8NTvv7oaVBx/BBwIQgAAEIAABCEBAG4ENGCxtLKkIAhCAAAQgAAEIJAQwWHQECEAAAhCAAAQgoJkABkszUKqDAAQgAAEIQAACGCz6AAQgAAEIQAACENBMAIOlGSjVQQACEIAABCAAAQwWfQACEIAABCAAAQhoJoDB0gyU6iAAAQhAAAIQgAAGiz4AAQhAAAIQgAAENBPAYGkGSnUQgAAEIAABCEAAg0UfgAAEIAABCEAAApoJYLA0A6U6CEAAAhCAAAQggMGiD0AAAhCAAAQgAAHNBDBYmoFSHQQgAAEIQAACEMBg0QcgAAEIQAACEICAZgIYLM1AqQ4CEIAABCAAAQhgsOgDEIAABCAAAQhAQDMBDJZmoFQHAQhAAAIQgAAEMFj0AQhAAAIQgAAEIKCZAAZLM1CqgwAEIAABCEAAAhgs+gAEIAABCEAAAhDQTACDpRko1UEAAhCAAAQgAAEMFn0AAhCAAAQgAAEIaCaAwdIMlOogAAEIQAACEIAABos+AAEIQAACEIAABDQTwGBpBkp1EIAABCAAAQhAAINFH4AABCAAAQhAAAKaCWCwNAOlOghAAAIQgAAEIIDBog9AAAIQgAAEIAABzQQwWJqBUh0EIAABCEAAAhDAYNEHIAABCEAAAhCAgGYCGCzNQKkOAhCAAAQgAAEIYLDoAxCAAAQgAAEIQEAzAQyWZqBUBwEIQAACEIAABDBY9AEIQAACEIAABCCgmQAGSzNQqoMABCAAAQhAAAIYLPoABCAAAQhAAAIQ0EwAg6UZKNVBAAIQgAAEIAABDFZAfeDevXvimWeeEX/+859rZnXo0CHxs5/9TEvG+bZ01q0lQCqBAAQgAAEIVEgAg1UhfN1NNzNYsj1dRujUqVNidHR0NYVf/OIXYv/+/bpToj4IQAACEICAlwQwWF7KVjvorMH6/e9/L7797W+vFrx06ZL4/ve/L7785S+LP/zhD+LrX/96qcxTg4WxKoWRiyEAAQhAIFACGKyAhG1ksOr9LjVeKYasYUqvuXnzpjh58qR44YUXEoP2rW99S/z6179eJZc1bf/6178SY/f3v/89+X3e0NWr8ze/+Y0YHh4Wd+7cEb/61a/ESy+9lNTx1a9+Vfz1r38VH3744Wq96f9t3bp1NYb8jtoPfvAD8ctf/lI88sgjIpv77373O/Hb3/5W/PznP0+uzZZLK/vLX/4iuru7V+uuVaYRt4C6FKlAAAIQgECLBDBYLYJz8bKiO1h5U5I3WbVuOe7Zs0c8+uijYnp6ep3Bunv37hpjkmWU7qjVqlMamNdff11873vfWzVmzfhmb3XWyyMt0+zWabauvHFK48iarGbcmsXO7yEAAQhAIHwCGKyANG5mJGSqqZlId5r++9//JjtEcjcovf7f//538n+bNm1aPTSfP7uVv0WYbbuWYUl3nerVmd35Sq/P7iSlO2upAcrXl8Ys80ivq9VmLaNUq1zaXnbHTd5a/eIXv5jspDXilt1ZC6h7kQoEIAABCBQggMEqAMv1os0MVvb2X/42WD43ueP0zW9+c9Vg5c905Q1WLcMm68zvqtWrM71e3iJMz4jV+r+8ecqamfztyVrGKZtHvq70NmTWPOW5qHDLnn1zvc8QHwQgAAEImCGAwTLDtZJaG90izAdU71ZYWi5rsOQZrPzB+LzBqmd87t+/n5ynkmeepMHbt29fYtrydZYxWPVu2RU1WPLMlzx7VeuMV8pFhRsGq5LuT6MQgAAEnCKAwXJKjnLBtGKwah3gTqPI3x7LfvOw7A5WEYOV3VHKG7nUFMmY092ptEyaW1tbW82duFZ2sFKD1YhbORW5GgIQgAAEQiCAwQpBxc9yKGKwsrfT8sYkv/OjsoNV9AyWLoMlvxUoHz9R62xVUYOVPR+W3k7N78DJg/jptyTrceMMVkCDilQgAAEItEgAg9UiOBcvK2KwZPzNvg1XZAdL1tfofFL+W4S6DFZ2ByuvSdFbhNIY1bsFmL1t2Iybi32DmCAAAQhAwC4BDJZd3kZbK2qwapmses/BanYGK02syHOwsnU2OoPV6BZh3hRJI/Tee+8lj3xITdyOHTuUbhGmO08qz8HiSfZGuzKVQwACEPCeAAbLewlJAAIQgAAEIAAB1whgsFxThHggAAEIQAACEPCeAAbLewlJAAIQgAAEIAAB1whgsFxThHggAAEIQAACEPCeAAbLewlJAAIQgAAEIAAB1whgsFxThHggAAEIQAACEPCeAAbLewlJAAIQgAAEIAAB1whgsFxThHggAAEIQAACEPCeAAbLewlJAAIQgAAEIAAB1whgsFxThHggAAEIQAACEPCeAAbLewlJAAIQgAAEIAAB1whgsFxThHggAAEIQAACEPCeAAbLewlJAAIQgAAEIAAB1whgsFxThHggAAEIQAACEPCeAAbLewlJAAIQgAAEIAAB1whgsFxThHggAAEIQAACEPCeAAbLewlJAAIQgAAEIAAB1whgsCwpcuvWLTEyMiLu3r2btHjs2DGxa9eu5N/Z323atEm8/fbbYsuWLZYioxkIQAACEIAABHQTwGDpJlqjvnv37omhoSFx/PhxsX379sRQvfjii+LNN98UX/nKV9b87tq1a2Jubk6cPn1abNy40UJ0NAEBCEAAAhCAgG4CGCzdRGvUd+PGDXH16lVx6NCh1d9OT0+Lxx9/XOzcuVOcPHlSvPrqq4mhkmZs//794ty5c+xiWdCGJiAAAQhAAAImCGCwTFBtUmd2R4sdrAoEoEkIQAACEICAYQIYLMOA89WvrKyIo0ePiieeeELs3bs3+bU0XM8//7y4ffu2eOyxx1q+PbiwsGA5G5qDAAQgAAHdBLq7uwtV+dRIsbn/+vli9RcKhsKrBDBYFjtDaqT6+/tXzVX2PJY8nyVvJ8pbiRx0tygMTUEAAhDwmEBZg3X//n0xOjoqrly5so7Cs88+K+SRlrJngpeXl8XAwEByxjiWL3FhsCwNqvSbgq+88srqtwdl09JQnT9/fnXXKn8g3lJ4NAMBCEAAAp4SKGuwsmmbMEKLi4ti9+7dYtu2bWJ+fh6D5Wk/czLseuZKBssOlpOSERQEIAABbwjYMFiffvqp6O3tFTdv3lxjlOT/y7sycnfqyJEjYvPmzeLy5cvJF7jk5+zZs8mXtt566y0xMTHBDpY3vcqTQOWjF06dOrUu2vRZWHIX6+DBg8nvH3744aRDytuFfCAAAQhAAALNCNgwWHJdam9vF4ODg0LuSE1OTia3Dtva2hLj1dHRkfy8tLSUPHoov1NlYmesGZeqf88twqoVoH0IQAACEIBACQKmDVa6SzU7O5vc3pM/9/X1iampKdHZ2ZkYrPHxcSHPa8nzXGNjY8mDtdNdLJkaBquEwFwKAQhAAAIQgIB9AqYNVt4cZU2UNFip2creFuzq6koMV/rBYNnvF7QIAQhAAAIQgEAJAqYNVrMdrKzBYgfrcyG5RViiU3MpBCAAAQhAoGoCpg2WzK/ZGayenp7kEHv2fFb20Q7sYFXdS2gfAhCAAAQgAIFCBGwYrEbfIpQ7WPJ24MzMzLpvEXKLsJCUFIYABCAAAQhAwBUCOg1W0ZyyB96zh9qL1hNieW4RhqgqOUEAAhCAQDQEMFhuSo3BclMXooIABCAAAQhAwGMCGCyPxSN0CEAAAhCAAATcJIDBclMXooIABCAAAQhAwGMCGCyPxSN0CEAAAhCAAATcJIDBclMXooIABCAAAQhAwGMCGCyPxSN0CEAAAhCAAATcJIDBclMXooIABCAAAQhAwGMCGCyPxSN0CEAAAhCAwD++8aVCEHb88Xah8hRujQAGqzVuXAUBCEAAAhBwgkBZgyVf0Dw6OiquXLmyLh/5Cpzp6WmRfa9gkaTlOwh3794t3n///eSyCxcuJK/VieGDwYpBZXKEAAQgAIFgCZQ1WFkwOl/KnH+Njqx7z5494uLFiyKG1+pgsIIdciQGAQhAAAIxELBhsBq97Lm/v18MDAyII0eOrHnZ8+Liorh06ZKYmJhYleHs2bOiq6sril0sDFYMo48cIQABCEAgWAI2DJY0Ru3t7WJwcFBI4zQ5OZncOmxraxO9vb2io6Mj+XlpaUkMDQ2J+fl5sWXLljXMY3sxNAYr2CFHYhCAAAQgEAMB0wZLGiO5SzU7O5uYpqxR6uzsTAzW+Ph4sislz3ONjY2JkZGRNbcB03NeTz75ZGLSYvhgsGJQmRybEtgw/aemZWSBleGnlcpRyF0CaO2uNkTWGgHTBit/LitroqTB6uvrE1NTU6uGKn8bML29uG/fvmjMlVQSg9Vaf+aqwAiw6AYmaIN00DoerWPJ1LTBaraDlTVY+R2s9FuEb7zxRhTnrrJ9DoMVywgkz4YEWHTj6SBoHY/WsWRq2mBJjs3OYPX09CSH2bPnsz744IPkEQ0xmit2sGIZfeTZlACLblNEwRRA62CkJJHPCNgwWI2+RSh3sOT5q5mZmTXfIrx69ao4cODAOp1ieRYWO1gMUQjIe+WcwYqmH6B1NFJHk6hOg1UUWmzfDCzCB4NVhBZlgyXAohustOsSQ+t4tI4lUwyWm0pjsNzUhagsE2DRtQy8wubQukL4NA2BiAhgsCISm1TrE2DRjad3oHU8WpMpBKokgMGqkj5tO0OARdcZKYwHgtbGEdMABCDwgAAGi24AATkQOOQeTT9A62ikZlzHI7WTmWKwnJSFoGwTYNG1Tby69tC6Ova2W0Zr28RpL0sAg0V/gAA7WFH1ARbdeORG63i0djFTDJaLqhCTdQJMxNaRV9YgWleG3nrDaG0dOQ1mCGCw6A4QYAcrqj7AohuP3NFoPb2hmKjDK8XKU7olAhislrBxUWgEopmIQxOuhXzQugVonl4SjdYlDZZ8QfPo6Ki4cuXKOqXlK3Cmp6fFxo0bW+oF8t2E8n2E8rNt2zYxPz8vtmzZ0lJdvl2EwfJNMeI1QiCaidgIPb8qRWu/9CoTbTRalzRYWcbLy8tiYGBAzM3NlTZC+brkuwkXFhaSl0LH8MFgxaAyOTYlEM1E3JRE+AXQOnyN0wyj0dqCwWr0suf+/v7ElB05cmTNy57zPU2nefOhF2OwfFCJGI0TiGYiNk7S/QbQ2n2NdEUYjdYWDNbZs2dFe3u7GBwcFPK23+TkZHLrsK2tTfT29oqOjo7k56WlJTE0NFTzViA7WLp6NvVAwCMC0UzEHmliKlS0NkXWvXqj0dqwwZK7V3KXanZ2NrltKH/u6+sTU1NTorOzMzFY4+PjQp7Xkue5xsbGxMjIiNi5c2fSKeTOlTyH9fHHH4vLly+v/r97PUZvROxg6eVJbZ4SiGYi9lQfnWGjtU6abtcVjdaGDVb+1l7WREmDlZqt1FDJ3a6urq7EcGU/WWOWlnW7B5WLDoNVjh9XB0Igmok4EL3KpIHWZej5dW00Whs2WM12sLIGq9YOVrbX1DNffvUstWgxWGqcKBU4gWgm4sB1VEkPrVUohVEmGq0NGyzZG5qdwerp6Um+HZg9nyXPY6VnteRjHtjBCmNckQUEChGIZiIuRCXMwmgdpq61sopGawsGq9G3COUOlrwdODMzs+5bhPJg+4EDBxJ5Nm/ezBmseIYfmULg/wlEMxEjOFpH1AeiGdcaDVbR7hHbrlQRPtwiLEKLssESiGYiDlZB9cTQWp2V7yWj0RqD5WRXxWA5KQtB2SYQzURsG6yD7aG1g6IYCgmtDYGlWiUCGCwlTBQKnQATcegKf54fWqN1nsDK8NPxQCFTawQwWNZQ05DLBFh0XVZHb2xorZeny7WhtcvqhB8bBsuSxrdu3UqebHv37t2kxWPHjoldu3ataV2Wefnll8XFixdLv2TTUlrBNMNEHIyUTRNB66aIgimA1sFI6WUiGCwLst27dy95N9Px48fF9u3bhTRSL774onjzzTeTn+Xnxo0b4uDBg2LTpk3i7bffxmBZ0CXbBBOxZeAVNofWFcK33DRaWwZOc2sIYLAsdAhpnuSzQA4dOrTamnwp5uOPP57sYsl/X7p0KXkT+ZkzZ9jBsqBJvgkm4gqgV9QkWlcEvoJm0boC6DS5SgCDVUFnyO9opSFwi7ACMT5rkom4Ova2W0Zr28Sraw+tq2NPyw+er7jy4AMIewQk7qNHj4onnnhC7N27d03DZQ3WwsKCvUQCa+mphU+UMrre/YhSOQq5SwCt3dVGd2S+at3d3V0IxaPn/qdQ+Tv/u1yoPIVbI4DBao1bS1fJnavnn39e9Pf3rzNXssKyBquloLgoIcBfuvF0BLRG6zwB3x/TUNZgyRc0j46OiitXrqzrHPIVOPIYi3yXYJlP2oZc/2SdMXwwWJZUTr9F+Morr6z79mAaAgbLkhg1mmHRrY697ZbR2jbx6tqLReuyBiur0PLyshgYGBBzc3Nav2yVvpPwwoULGKzqhkR4LauYK3awqtU9lom4WsputI7WbuhgI4pYtLZhsBq97FnuSklTJr+oVeuFztK0yUcTtbW1iR/96EcYLBudP5Y2rl27Jk6dOrUu3fyzsNjBqq5HxDIRV0fYnZbR2h0tTEcSi9Y2DNbZs2dFe3u7GBwcFIuLi2JycjK5dShNU29vr+jo6Eh+XlpaSh5LND8/n+yAyVuDY2NjYnh4WJw7dy45IsMtQtM9n/oh4BCBWCZih5BXFgpaV4beesOxaG3aYMndK2mMZmdnE9Mkf+7r6xNTU1Ois7MzMVjj4+OJcUoNlXyw9s6dO5NHFN25c0f8+Mc/Ts55YbCsDwMahEC1BGKZiKul7EbraO2GDjaiiEVr0wYrfy4ra6KkwUrNljRU8iN3u7q6usTXvvY1ceLEieT5jg899BAGy0anpw0IuEYglonYNe5VxIPWVVCvps1YtDZtsJrtYGUNVtZ8/e1vfxMHDhxYJ748HiNvNYb+4VuEoStMfkoEYpmIlWAEXgitAxc4k14sWps2WOmuVKMzWD09PWJiYmLN+azsox14TEM8445MIbCGQCwTMbLzzLOY+kAs49qGwWr0LUK5gyXPX83MzNT8FqHscxismEYeuUIgwr90ER2DFVMfwGDVVlvnk9yzB97TM1gx9bFGuXKLkJ4AgQcEYpmIERutY+oDsYxrnTtYRfsHBqs+MQxW0d5E+SAJxDIRBylewaTQuiAwj4ujtcfiBRA6BisAEUmhPAEm4vIMfakBrX1RqnycaF2eITW0TgCD1To7rgyIABNxQGI2SQWt0TpPwPeXPcejqF+ZYrD80otoDRFg0TUE1sFq0dpBUQyFhNaGwFKtEgEMlhImCoVOgIk4dIU/zw+t0ZodrHj6QJWZYrCqpE/bzhBg0XVGCuOBoLVxxM40gNbOSBFlIBisKGUn6TwBJuJ4+gRaozU7WPH0gSozxWBVSZ+2nSHAouuMFMYDQWvjiJ1pIBatpzdMF2I+vDJcqDyFWyOAwWqNG1cFRiCWiTgw2VpKB61bwublRbFoXdZgpa+xuXLlyjqd5StwpqenRfa9gkU6w9WrV9e88Hnbtm1ifn5ebNmypUg1XpbFYHkpG0HrJhDLRKybm4/1obWPqrUWcyxalzVYWbrLy8tiYGBAzM3NaTFBZ8+eFV1dXcm7CmP7YLBiU5x8axKIZSJGfl6VE1MfiGVc2zBYjV723N/fn5iyI0eOrHnZs9wZGxsbEyMjIyLG9xRisGKabci1LoFYJmK6AAYrpj4Qy7i2YbDkTlR7e7sYHBwUi4uLYnJyMrl12NbWJnp7e0VHR0fy89LSkhgaGkpuA27atCn53c2bN1e73YULF6LZzcJgxTTbkCsGiz7Ai70j6gMYrNpiNzrkXusWody9krtUs7OzyW3D7AueOzs7ExM1Pj6eGKfsrtXWrVvFnj17xMWLF5MdrNh2tDBYEU02pFqfQCwTMX2AHayY+kAs49r0DlbedGWNkjRYfX19YmpqavU2YKNzVzGdycJgxTTbkCs7WPQBdrAi6gMYLDs7WFmD1WyXCoMV0QAkVQhIArFMxKiN1jH1gVjGtekdLNlnmp3B6unpERMTE2vOZ8nzWOlZLfmYB2m+Dh8+nNxO5DENMY1Eco2aQCwTcdQif5Y8WsfTC2LR2obBavQtQrmDJc9fzczMrPkWoexp2edgbd68WVy+fDmabxRyizCeuYZMGxCIZSKmE7CDFVMfiGVc6zRYRftH9sB7jI9iaMQLg1W0N1E+SAKxTMRBilcwKbQuCMzj4rFojcFys5NisNzUhagsE4hlIraM1cnm0NpJWYwEhdZGsFKpIgEMliIoioVNgIk4bH2z2aE1WucJrAw/HQ8UMrVGAINlDTUNuUyARddldfTGhtZ6ebpcG1q7rE74sWGwwteYDBUIMBErQAqkCFoHIqRCGmitAIkixghgsIyhpWKfCDAR+6RWuVjRuhw/n65Ga5/UCi9WDFZ4mpJRCwSYiFuA5uklaO2pcC2EjdYtQOMSbQQwWNpQUpHPBJiIfVavWOxoXYyXz6XR2mf1/I8dg+W/hmSggQATsQaInlSB1p4IpSHMWLRWzTNFyrcmNXQuhSowWAqQKBI+AdUJionJ/76A1v5rqJpBLFqr5tnIYC0vL4uBgQExNzen/J7AVq5ppl321Tqy7LZt28T8/LxyTM3qt/l7DJZN2rTlLAHVCQqD5ayEyoGhtTIq7wvGorVqnj4YLPlS6a6uruTdhr5/MFi+K0j8WgioTlAYLC24K60ErSvFb7XxWLRWzVPVYH300UfixIkTYseOHeKtt95KLrtw4cIa01Pr5c+bNm0Svb294ubNm2t2nmTZ/v7+ZIfsyJEj614IncZ1//59MTY2JkZGRoJ4ITQGy+pwpzFXCahOUBgsVxVUjwut1Vn5XjIWrVXzLGKwdu/eLV566SUxODgoFhcXxeTkpJienhYbN25c7Rb5W4Ry96m9vX3dNW1tbYnx6ujoSOpYWloSQ0ND6279ZU1b2kje2PnUJzFYPqlFrMYIqE5QGCxjElirGK2toa68oVi0Vs2ziMHKnseqd9Yq+/9y90ruUs3OzibnpaRZ6uvrE1NTU6KzszMxWOPj48kuWL2dKlnfnj17xMWLF5MdLN93tDBYlU8BBOACAdUJCoPlglrlYkDrcvx8ujoWrVXzNGmw5G3FrCnLmiNpsFKzJY2T/KietVIt52K/xGC5qAoxWSegOkFhsKxLo71BtNaO1NkKY9FaNU+TBqvZDlbWYBXZmcJgOTu8CAwCagRUJygMlhpPl0uhtcvq6I0tFq1V8zRpsORtwWZnsHp6esTExETdM135s17SiB0+fDi5tSjr9+3DDpZvihGvEQKqExQGywh+q5WitVXclTYWi9aqeeo2WNIAjY6OinfffTc5sN7oW4RyB0uev5qZman7LUIZX/Y5WJs3bxaXL1/29huFGKxKhz+Nu0JAdYLCYLmiWOtxoHXr7Hy7MhatVfNsZLBMaps98J6ewTLZnit1Y7BcUYI4KiWgOkFhsCqVSUvjaK0FoxeVxKK1ap4YLLvdFoNllzetOUpAdYKKxWA9NbKgpNT1891K5VwqhNYuqWE2FrQ2y5faGxPAYNFDIPCAABPx2m6AwRIiFjMd8gTAuA5ZXfdzw2C5rxERWiDARIzBynczDJaFgWe4Cca1YcBU35AABstyB7l165Z4+eWXkyfV5r92urKyIo4ePSqee+45sWvXLsuRxd0cEzEGC4MV3hzAuA5PU58ywmBZVOvGjRvi4MGDyVdZ33777XUG69q1a+LUqVPi2LFjGCyLusimmIgxWBgsy4POQnOMawuQaaIuAQyWpc4hX3B56dKl5E3iZ86cWbeDJXe2Xn/9dfHQQw8l73NiB8uSMJ81w0SMwcJg2R1zNlpjXNugTBv1CGCwLPeNWrcI5a1B+XTbF154ITFe3CK0LAo7WOuAc8idQ+72R6H+FjFY+plSozoBDJY6Ky0laxkseWvwww8/FD/84Q9LncFaWFD7ar2WRAKr5KmFT5Qyut79iFI53wuNTKtlcH5YrZxLpdDaJTXMxuKr1t3dxR5/8s/vHioEcvs7rxUqT+HWCGCwWuPW8lV5gyV/PnnypHj11VfFww8/XMpgtRwUF3IGK9cH2MGKZwcLrf3XWofBWl5eFrt37xZvvPFG8kqb9CP/f2BgQMzNzTV8H2C9cqrXZ6egVq6ptYxlX7sjf79t27bklT623muIwbJsLvIGKz3Yng9j//79Yu/evZaji7c5biWs1Z5F1/9FV3U0o7X/Wus0WJ988skaE6JqdlTLqfRLXXXJl093dXWtMYwq7esqg8HSRVKxHh7ToAjKcjEMFgYr3+VieQ4WBguDJft+amp++tOfinfeeSc5F5z9/3QHS75XsLe3V9y8eXN1R6jeS57z13/00UfixIkTYseOHeKtt95K6r9w4cIaA1SkfllWfilM7rDJL5BlXw4tX0Q9NjYmRkZGKntZNAbL8kKOwbIMXLE5DBYGC4PVeLDwWiTFyaSCYrp2sNJbgdL0pDs/+d0kuSvU3t4uBgcHxeLiopicnBTyW/IffPBBzVuJ2eulwZK3IV966aV112/cuHGVnGqbbW1tidnr6OhIYlhaWhJDQ0PJDlzW9KUV582caakwWKYJU78XBDBYGCwMFgbLi8mqRpC6DZY0Jz/5yU/Ea6+9tsY4yf+XO0azs7PJOSa5g9TX1yempqbE1q1blQxW9jyXyrmtRm12dnYmBmt8fDzZBcvuWsl49uzZk3wzf+fOnWt+J3+28cFg2aBMG84TwGBhsDBYGCznJ6o6Aeo2WNI8yQPid+7cEd/5zndWjZPcgcoapBCRjwQAABU0SURBVLyhqXUYPr+DVdRgNWpTGqzU4KWmqdG5K9tnsjBYvo4o4tZKAIOFwcJgYbC0TioWKzNhsFLzJA2MPI8lz2C5uIOVNVjNzl1hsCx2SpqCQEoAg4XBwmBhsHydEU0YLMkifXRD9puFZc9gFd3Bkrtp9dpMz2D19PQkJjB7Jkyex0rPh8nzXdJ8HT58OLmdyGMafO3pxO0lAQwWBguDhcHycvJ6ELQpgyV5yFuF0pSkz4+q9S0/aVikgRkdHRXvvvtu3cc85G/31TuDla+r3rcU0zNg8vzVzMzMmm8RprEfOHAgkTX7DUNbOnOL0BZp2nGaAAYLg4XBwmA5PUk1CE6HwfIx9+whe1sH14twwmAVoUXZYAlgsDBYGCwMlq8THAZrqrJnXTXqMxgsX0cUcWslgMHCYGGwMFhaJxUqi54ABiv6LgAASQCDhcHCYGGwmA0hoJMABksnTerylgAGC4OFwcJgeTuBEbiTBDBYTspCULYJYLAwWBgsDJbteYf2wiaAwQpbX7JTJIDBwmBhsDBYitMFxSCgRACDpYSJQpLAUyMLSiB4KawSJqcLobUQK8NPO62RruDQOh6tdfUZ6lEjgMFS40QpDFbSB1h01w4FzLT/UwMGK55x7X9v9SsDDJZfelUaLRNxPBMxWqN1frLBTFc6/dK4hwQwWB6KVlXILLosuiy6VY0+c+0yruMZ1+Z6ETXXIoDBol8oE2AijmciRmu0xkwrT40UhEBNAhgsOoYyARZdFl0WXeXh4k1BxnU849qbThlIoBisQIS0kQYTcTwTMVqjNWbaxqxKGyETwGCFrK7m3Fh0WXRZdDUPKgeqY1zHM64d6G5RhYDBikrucskyEcczEaM1WmOmy82XXA0BDBZ9QJkAiy6LLouu8nDxpiDjOp5x7U2nDCRQDFYgQtpIg4k4nokYrdEaM21jVqWNkAlgsEJWV3NuLLosuiy6mgeVA9UxruMZ1w50t6hCwGBFJXe5ZJmI45mI0RqtMdPl5kuuhgAGiz6gTIBFl0WXRVd5uHhTkHEdz7j2plMGEigGKxAhbaTBRBzPRIzWaI2ZtjGr0kbIBDBYIaurOTcWXRZdFl3Ng8qB6hjX8YxrB7pbVCFgsKKSu1yyTMTxTMRojdaY6XLzJVdDAINFH1AmwKLLosuiqzxcvCnIuI5nXHvTKQMJFIMViJA20mAijmciRmu0xkzbmFVpI2QCGKyQ1dWcG4suiy6LruZB5UB1jOt4xrUD3S2qEDBYUcldLlkm4ngmYrRGa8x0ufmSqyGAwaIPKBNg0WXRZdFVHi7eFGRcxzOuvemUgQSKwQpESBtpMBHHMxGjNVpjpm3MqrQRMgEMVsjqas6NRZdFl0VX86ByoDrGdTzj2oHuFlUIGKyo5C6XLBNxPBMxWqM1ZrrcfMnVEMBg0QeUCbDosuiy6CoPF28KMq7jGdfedMpAAsVgBSKkjTSYiOOZiNEarTHTNmZV2giZAAYrZHU158aiy6LLoqt5UDlQHeM6nnHtQHeLKgQMVlRyl0uWiTieiRit0RozXW6+5GoIYLDoA8oEWHRZdFl0lYeLNwUZ1/GMa286ZSCBYrACEdJGGkzE8UzEaI3WmGkbsypthEwAgxWyuppzY9Fl0WXR1TyoHKiOcR3PuHagu0UVAgYrKrnLJctEHM9EjNZojZkuN19yNQQwWPQBZQIsuiy6LLrKw8WbgozreMa1N50ykEAxWIEIaSMNJuJ4JmK0RmvMtI1ZlTZCJoDBClldzbmx6LLosuhqHlQOVMe4jmdcO9DdogoBg1Wx3NeuXROnTp1aF8WxY8fErl27Ko5ubfNMxPFMxGiN1phpp6ZfgvGQAAbLMdFu3Lghzp8/L06fPi02btzoVHQsuiy6LLpODUktwTCu4xnXWjoMlSgTwGApozJf8N69e2JoaEgcP35cbN++3XyDBVtgIo5nIkZrtMZMF5wgKQ6BHAEMlkNdQt4ufO+998ShQ4cciurzUFh0WXRZdJ0cmqWCYlzHM65LdRQuLkwAg1UYmZkLdOxeLSwsmAnus1pHptWqPz+sVs6lUk8tfKIUzvXuR5TK+V4IrYVA67W9mHFtb1R3d3fba4yWjBHAYBlDW6xil89epZnwl248f+kW0fof3/iSUmff8cfbSuVMF9ow/SelJlaGn1Yq53uhIlr7lita+6ZYWPFisBzRc3p6WrS3t4u9e/c6EtH6MJiIMVj5XnH9fLfAYDk7ZJUCY1zHM66VOgSFtBHAYGlD2XpFKysrYmJiIjng7uLhdnawPteWXY21/RyD1fq4d+VKDBYGy5W+GFocGCwHFNVx/spGGkzE8UzERbRmB8vG6DPXRhGtzUVhpmZuEZrhSq1qBDBYapwo9YAAEzEGi1uE4U0FjOt4xnV4vdftjDBYbuvjVHRMxPFMxEW0ZgfLqWFaOJgiWheuvOIL2MGqWIDIm8dgRd4BiqTPRIzBYgeryIjxoyzjOp5x7UePDCdKDFY4WhrPhIk4nom4iNbsYBkfekYbKKK10UAMVM4OlgGoVKlMAIOljIqCRSZiFl2/+wtaY6bZrfR7DBN99QQwWNVr4E0ELLosuiy63gxX5UAZ1/GMa+VOQUEtBDBYWjDGUQkTcTwTMVqjNWY6jnmdLM0RwGCZYxtczSy6LLosusEN60KPX+HWf3j6k5E5Ahgsc2yDqxmDhcHCYAU3rDFYDySN5Q0N4fVetzPCYLmtj1PRYbDimYjRGq0x005NvwTjIQEMloeiVRUyiy6LLotuVaPPXLuM63jGtbleRM21CGCw6BfKBJiI45mI0RqtMdPKUyMFIVCTAAaLjqFMgEWXRZdFV3m4eFOQcR3PuPamUwYSKAYrECFtpMFEHM9EjNZojZm2MavSRsgEMFghq6s5NxZdFl0WXc2DyoHqGNfxjGsHultUIWCwopK7XLJMxPFMxGiN1pjpcvMlV0MAg0UfUCbAosuiy6KrPFy8Kci4jmdce9MpAwkUgxWIkDbSYCKOZyJGa7TGTNuYVWkjZAIYrJDV1Zwbiy6LLouu5kHlQHWM63jGtQPdLaoQMFhRyV0uWSbieCZitEZrzHS5+ZKrIYDBog8oEzC26E5vUItheEWtXAulNkz/SemqWN5ZZkxrJcpmC6H1Wr5o/f9m+p/fPaTU8ba/85pSOQpBAINFH1AmYGwixmApa2CroDGtbSXQoB0MFgYr3z0wWA4MzABDwGAFKKqplIwtuhgsU5K1XK8xrVuOSN+FGCwMFgZL33iipvoEMFj0DmUCxhZdDJayBrYKGtPaVgLsYCmTRmtuESp3FgoWIoDBKoQr7sLGJmIMlnMdy5jWDmTKDhY7WOxgOTAQIwgBgxWByLpSNLboYrB0SaStHmNaa4uw9YowWBgsDFbr44cr1QlgsNRZRV/S2KKLwXKubxnT2oFMMVgYLAyWAwMxghAwWBGIrCtFY4suBkuXRNrqMaa1tghbrwiDhcHCYLU+frhSnQAGS51V9CWNLboYLOf6ljGtHcgUg4XBwmA5MBAjCAGDFYHIulI0tuh6ZrBieCChMa11dcYS9RQxWGj9Oejr57vFP77xJSXyO/54WwjGtRIrCoVLAIMVrrbaMzO26DIRa9eqbIXGtC4bmIbrMViWdrAY1xp6K1X4TACD5bN6lmM3tugyEVtWsnlzxrRu3rTxEhgsDBa3CI0PMxp4QACDRTdQJmBs0cVgKWtgq6AxrW0l0KAdDBYGC4PlwECMIAQMVgQi60rR2KKLwdIlkbZ6jGmtLcLWK8JgYbAwWK2PH65UJ4DBUmcVfUljiy4Gy7m+ZUxrBzLFYGGwMFgODMQIQsBgRSCyrhSNLboYLF0SaavHmNbaImy9IgwWBguD1fr44Up1AhgsdVbRlzS26GKwnOtbxrR2IFMMFgYLg+XAQIwgBAxWBCLrStHYolvAYD167n+U0rnzv8tK5dJCLLqWFt0CqqB1AVglirowrkuE3/BSxrUpstSrQgCDpUKJMgkBFyZiFl07ndGY1gXCR+sCsEoUNaZ1gT+cSoSPwTIFj3pLE8BglUYYTwUuTMQsunb6mzGtC4SP1gVglShqTGsMVglVuDQEAhisEFS0lIMLEzGLrh2xjWldIHy0LgCrRFFjWmOwSqjCpSEQwGCFoKKlHFyYiFl07YhtTOsC4aN1AVglihrTGoNVQhUuDYEABisEFS3l4MJEzKJrR2xjWhcIH60LwCpR1JjWGKwSqnBpCAQwWCGoaCkHFyZiFl07YhvTukD4aF0AVomixrTGYJVQhUtDIIDBCkFFSzm4MBGz6NoR25jWBcJH6wKwShQ1pjUGq4QqXBoCAQxWCCpaysGFibjIoju9YVqJzPDKsOB5OWtR+aa1ktCfFUJrtM73l5Xhp8U/v3tIqRttf+c1pXIUggAGiz6gTMC3RReDpSztuoK+aV0kUwwWBguDVWTEULZVAhisVslFeJ1viy4Gq/VO6pvWRTLFYGGwMFhFRgxlWyWAwWqVnMbr7t27J55//nlx+/Zt8dhjj4nTp0+LjRs3amxBT1W+LboYrNZ1903rIplisDBYGKwiI4ayrRLAYLVKTtN1Kysr4ujRo+K5554Tu3btEteuXRPvvfeeOHRI7TyApjCUqvFt0cVgKclas5BvWhfJFIOFwcJgFRkxlG2VAAarVXKarpO7V/v37xfnzp0TW7ZsEbdu3RIvv/yyuHjxYvKzSx/fFl0MVuu9xzeti2SKwcJgYbCKjBjKtkoAg9UqOU3XSUN18uRJ8eqrrya3BaXhGhoaEsePHxfbt2/X1IqeanxbdDFYrevum9ZFMsVgYbAwWEVGDGVbJYDBapWcputu3Lghzp8/v3ruqozBeuqppzRFRTUQgAAEIFAVgevXr1fVNO1qJIDB0gizlap82sFqJT+ugQAEIAABCMRIAINVseo+ncGqGBXNQwACEIAABLwhgMGqWKr0W4RPPPGE2Lt3r9PfIqwYFc1DAAIQgAAEvCGAwXJAKl+eg+UAKkKAAAQgAAEIeEEAg+WFTAQJAQhAAAIQgIBPBDBYPqlFrBCAAAQgAAEIeEEAg+WFTAQJAQhAAAIQgIBPBDBYPqlFrBCAAAQgAAEIeEEAg+WFTPEFuby8LHbv3i3ef//9JPkLFy6IZ599Nvn31atXxYEDB1ahbNu2TczPz697tZBqufjoupfx4uJiorf85PX89NNPRW9vr7h582bSB6anp2u+DB293dO1VkSNtFbVULWcH0SIMlQCGKxQlfU4L7mg9vX1iampKbFz504hzdaePXuS9zPKn8+ePSu6urpWDVe9VFXLeYwqiNClvgMDA2Jubi4xyXLxXFhYEBMTE+L+/ftidHRU9Pf3J3pnf5dPHr3d7w6NtJbRq2qoWs59IkQYMgEMVsjqepqb/Av30qVLyQKbftIJ9ZlnnhFjY2NiZGQkMVv1PnJhVinnKaKgw84uwps2bUrM1ezsbGK+8gt0CgK9/ewSWT2/8IUvKI1ZtPZT6xijxmDFqLpnOWd3tDo7O1dvF6VpZG8fpv+Xva3UqJxnKKIIN7tLJRfgEydOiDNnziS3BfO7m+jtd5fIaq06ZlXL+U2G6EMggMEKQcWAc0hvET355JNicHBw3e3Cen/N5m8r8lev+50kPXf38ccfi8uXLyc7lHI3c3JycvXcVT2Dhd7u65uNsJbWqhqqlvOLCNGGSACDFaKqgeSU/qW6b9++xFzV+6iex1AtFwg+b9PImqitW7cq7WDVSha93e8C9QxzGrmqhqrl3CdChCERwGCFpGZAuaR/4b7xxhvaDrMzCfvTQVKtdu3apXQGC4Plj7b5SBuNS9Uxq1rOX0pE7iMBDJaPqgUecyNzlb9lJG/9HT58WIyPj695TINqucBRepFeo9uA27dvT75FmN4irvctQvT2QuqGt3z/85//rLkdzNj2Q1OirE8Ag0XvcI5A/hk3aYDpYfbs7zdv3rx6XqfWV8DT52VlyzmXMAGtebZZXqt6z8FCbz87Tr3xK7NhbPupKVHXJoDBomcEReD8+fPJeS35lX4+4RNA7/A1TjNE63i0DiVTDFYoSpJH8lDKK1eurD4RHCRhE0DvsPXNZofW8WgdUqY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L/B0hPGvE1CTVP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742842"/>
              </p:ext>
            </p:extLst>
          </p:nvPr>
        </p:nvGraphicFramePr>
        <p:xfrm>
          <a:off x="679465" y="3621451"/>
          <a:ext cx="8091048" cy="1851255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719245"/>
                <a:gridCol w="1552056"/>
                <a:gridCol w="1324925"/>
                <a:gridCol w="1451109"/>
                <a:gridCol w="1485369"/>
                <a:gridCol w="1558344"/>
              </a:tblGrid>
              <a:tr h="58993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effectLst/>
                        </a:rPr>
                        <a:t>Users</a:t>
                      </a:r>
                      <a:endParaRPr lang="en-US" sz="1200" b="1" dirty="0">
                        <a:effectLst/>
                      </a:endParaRPr>
                    </a:p>
                  </a:txBody>
                  <a:tcPr marL="53844" marR="53844" marT="53844" marB="5384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 smtClean="0">
                          <a:effectLst/>
                        </a:rPr>
                        <a:t>Document:1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 smtClean="0">
                          <a:effectLst/>
                        </a:rPr>
                        <a:t>ISIS</a:t>
                      </a:r>
                      <a:endParaRPr lang="en-US" sz="1200" b="1" dirty="0" smtClean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 smtClean="0">
                          <a:effectLst/>
                        </a:rPr>
                        <a:t>Same Author</a:t>
                      </a:r>
                      <a:endParaRPr lang="en-US" sz="1200" b="1" dirty="0">
                        <a:effectLst/>
                      </a:endParaRPr>
                    </a:p>
                  </a:txBody>
                  <a:tcPr marL="53844" marR="53844" marT="53844" marB="5384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 smtClean="0">
                          <a:effectLst/>
                        </a:rPr>
                        <a:t>Document:2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 smtClean="0">
                          <a:effectLst/>
                        </a:rPr>
                        <a:t>Ebola</a:t>
                      </a:r>
                      <a:endParaRPr lang="en-US" sz="1200" b="1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 smtClean="0">
                          <a:effectLst/>
                        </a:rPr>
                        <a:t>Same Author</a:t>
                      </a:r>
                      <a:endParaRPr lang="en-US" sz="1200" b="1" dirty="0">
                        <a:effectLst/>
                      </a:endParaRPr>
                    </a:p>
                  </a:txBody>
                  <a:tcPr marL="53844" marR="53844" marT="53844" marB="5384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 smtClean="0">
                          <a:effectLst/>
                        </a:rPr>
                        <a:t>Document:3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 smtClean="0">
                          <a:effectLst/>
                        </a:rPr>
                        <a:t>Online </a:t>
                      </a:r>
                      <a:r>
                        <a:rPr lang="en-US" sz="1200" b="1" u="none" strike="noStrike" dirty="0">
                          <a:effectLst/>
                        </a:rPr>
                        <a:t>Privacy</a:t>
                      </a:r>
                      <a:endParaRPr lang="en-US" sz="1200" b="1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 smtClean="0">
                          <a:effectLst/>
                        </a:rPr>
                        <a:t>Diff Authors</a:t>
                      </a:r>
                      <a:endParaRPr lang="en-US" sz="1200" b="1" dirty="0">
                        <a:effectLst/>
                      </a:endParaRPr>
                    </a:p>
                  </a:txBody>
                  <a:tcPr marL="53844" marR="53844" marT="53844" marB="5384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 smtClean="0">
                          <a:effectLst/>
                        </a:rPr>
                        <a:t>Document:4  </a:t>
                      </a:r>
                      <a:r>
                        <a:rPr lang="en-US" sz="1200" b="1" u="none" strike="noStrike" dirty="0">
                          <a:effectLst/>
                        </a:rPr>
                        <a:t>IPhone Security</a:t>
                      </a:r>
                      <a:endParaRPr lang="en-US" sz="1200" b="1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 smtClean="0">
                          <a:effectLst/>
                        </a:rPr>
                        <a:t>Diff Authors</a:t>
                      </a:r>
                      <a:endParaRPr lang="en-US" sz="1200" b="1" dirty="0">
                        <a:effectLst/>
                      </a:endParaRPr>
                    </a:p>
                  </a:txBody>
                  <a:tcPr marL="53844" marR="53844" marT="53844" marB="5384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 smtClean="0">
                          <a:effectLst/>
                        </a:rPr>
                        <a:t>Document:5</a:t>
                      </a:r>
                      <a:endParaRPr lang="en-US" sz="1200" b="1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 smtClean="0">
                          <a:effectLst/>
                        </a:rPr>
                        <a:t>Exactly Translated</a:t>
                      </a:r>
                      <a:r>
                        <a:rPr lang="en-US" sz="1200" b="1" u="none" strike="noStrike" baseline="0" dirty="0" smtClean="0">
                          <a:effectLst/>
                        </a:rPr>
                        <a:t>  Document</a:t>
                      </a:r>
                      <a:endParaRPr lang="en-US" sz="1200" b="1" dirty="0">
                        <a:effectLst/>
                      </a:endParaRPr>
                    </a:p>
                  </a:txBody>
                  <a:tcPr marL="53844" marR="53844" marT="53844" marB="53844"/>
                </a:tc>
              </a:tr>
              <a:tr h="2904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effectLst/>
                        </a:rPr>
                        <a:t>User1</a:t>
                      </a:r>
                      <a:endParaRPr lang="en-US" sz="1200" b="1">
                        <a:effectLst/>
                      </a:endParaRPr>
                    </a:p>
                  </a:txBody>
                  <a:tcPr marL="53844" marR="53844" marT="53844" marB="5384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effectLst/>
                        </a:rPr>
                        <a:t>Partially </a:t>
                      </a:r>
                      <a:r>
                        <a:rPr lang="en-US" sz="1200" b="1" u="none" strike="noStrike" dirty="0" smtClean="0">
                          <a:effectLst/>
                        </a:rPr>
                        <a:t>Plagiarized</a:t>
                      </a:r>
                      <a:endParaRPr lang="en-US" sz="1200" b="1" dirty="0">
                        <a:effectLst/>
                      </a:endParaRPr>
                    </a:p>
                  </a:txBody>
                  <a:tcPr marL="53844" marR="53844" marT="53844" marB="5384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 smtClean="0">
                          <a:effectLst/>
                        </a:rPr>
                        <a:t>Plagiarized</a:t>
                      </a:r>
                      <a:endParaRPr lang="en-US" sz="1200" b="1" dirty="0">
                        <a:effectLst/>
                      </a:endParaRPr>
                    </a:p>
                  </a:txBody>
                  <a:tcPr marL="53844" marR="53844" marT="53844" marB="5384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effectLst/>
                        </a:rPr>
                        <a:t>Partially </a:t>
                      </a:r>
                      <a:r>
                        <a:rPr lang="en-US" sz="1200" b="1" u="none" strike="noStrike" dirty="0" smtClean="0">
                          <a:effectLst/>
                        </a:rPr>
                        <a:t>Plagiarized</a:t>
                      </a:r>
                      <a:endParaRPr lang="en-US" sz="1200" b="1" dirty="0">
                        <a:effectLst/>
                      </a:endParaRPr>
                    </a:p>
                  </a:txBody>
                  <a:tcPr marL="53844" marR="53844" marT="53844" marB="5384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effectLst/>
                        </a:rPr>
                        <a:t>Not </a:t>
                      </a:r>
                      <a:r>
                        <a:rPr lang="en-US" sz="1200" b="1" u="none" strike="noStrike" dirty="0" smtClean="0">
                          <a:effectLst/>
                        </a:rPr>
                        <a:t>Plagiarized</a:t>
                      </a:r>
                      <a:endParaRPr lang="en-US" sz="1200" b="1" dirty="0">
                        <a:effectLst/>
                      </a:endParaRPr>
                    </a:p>
                  </a:txBody>
                  <a:tcPr marL="53844" marR="53844" marT="53844" marB="5384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 smtClean="0">
                          <a:effectLst/>
                        </a:rPr>
                        <a:t>Plagiarized</a:t>
                      </a:r>
                      <a:endParaRPr lang="en-US" sz="1200" b="1" dirty="0">
                        <a:effectLst/>
                      </a:endParaRPr>
                    </a:p>
                  </a:txBody>
                  <a:tcPr marL="53844" marR="53844" marT="53844" marB="53844"/>
                </a:tc>
              </a:tr>
              <a:tr h="31201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effectLst/>
                        </a:rPr>
                        <a:t>User2</a:t>
                      </a:r>
                      <a:endParaRPr lang="en-US" sz="1200" b="1">
                        <a:effectLst/>
                      </a:endParaRPr>
                    </a:p>
                  </a:txBody>
                  <a:tcPr marL="53844" marR="53844" marT="53844" marB="5384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effectLst/>
                        </a:rPr>
                        <a:t>Partially </a:t>
                      </a:r>
                      <a:r>
                        <a:rPr lang="en-US" sz="1200" b="1" u="none" strike="noStrike" dirty="0" smtClean="0">
                          <a:effectLst/>
                        </a:rPr>
                        <a:t>Plagiarized</a:t>
                      </a:r>
                      <a:endParaRPr lang="en-US" sz="1200" b="1" dirty="0">
                        <a:effectLst/>
                      </a:endParaRPr>
                    </a:p>
                  </a:txBody>
                  <a:tcPr marL="53844" marR="53844" marT="53844" marB="5384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 smtClean="0">
                          <a:effectLst/>
                        </a:rPr>
                        <a:t>Plagiarized</a:t>
                      </a:r>
                      <a:endParaRPr lang="en-US" sz="1200" b="1" dirty="0">
                        <a:effectLst/>
                      </a:endParaRPr>
                    </a:p>
                  </a:txBody>
                  <a:tcPr marL="53844" marR="53844" marT="53844" marB="5384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effectLst/>
                        </a:rPr>
                        <a:t>Not </a:t>
                      </a:r>
                      <a:r>
                        <a:rPr lang="en-US" sz="1200" b="1" u="none" strike="noStrike" dirty="0" smtClean="0">
                          <a:effectLst/>
                        </a:rPr>
                        <a:t>Plagiarized</a:t>
                      </a:r>
                      <a:endParaRPr lang="en-US" sz="1200" b="1" dirty="0">
                        <a:effectLst/>
                      </a:endParaRPr>
                    </a:p>
                  </a:txBody>
                  <a:tcPr marL="53844" marR="53844" marT="53844" marB="5384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effectLst/>
                        </a:rPr>
                        <a:t>Not </a:t>
                      </a:r>
                      <a:r>
                        <a:rPr lang="en-US" sz="1200" b="1" u="none" strike="noStrike" dirty="0" smtClean="0">
                          <a:effectLst/>
                        </a:rPr>
                        <a:t>Plagiarized</a:t>
                      </a:r>
                      <a:endParaRPr lang="en-US" sz="1200" b="1" dirty="0">
                        <a:effectLst/>
                      </a:endParaRPr>
                    </a:p>
                  </a:txBody>
                  <a:tcPr marL="53844" marR="53844" marT="53844" marB="5384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effectLst/>
                        </a:rPr>
                        <a:t>Not </a:t>
                      </a:r>
                      <a:r>
                        <a:rPr lang="en-US" sz="1200" b="1" u="none" strike="noStrike" dirty="0" smtClean="0">
                          <a:effectLst/>
                        </a:rPr>
                        <a:t>Plagiarized</a:t>
                      </a:r>
                      <a:endParaRPr lang="en-US" sz="1200" b="1" dirty="0">
                        <a:effectLst/>
                      </a:endParaRPr>
                    </a:p>
                  </a:txBody>
                  <a:tcPr marL="53844" marR="53844" marT="53844" marB="53844"/>
                </a:tc>
              </a:tr>
              <a:tr h="2904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effectLst/>
                        </a:rPr>
                        <a:t>User3</a:t>
                      </a:r>
                      <a:endParaRPr lang="en-US" sz="1200" b="1">
                        <a:effectLst/>
                      </a:endParaRPr>
                    </a:p>
                  </a:txBody>
                  <a:tcPr marL="53844" marR="53844" marT="53844" marB="5384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effectLst/>
                        </a:rPr>
                        <a:t>Partially </a:t>
                      </a:r>
                      <a:r>
                        <a:rPr lang="en-US" sz="1200" b="1" u="none" strike="noStrike" dirty="0" smtClean="0">
                          <a:effectLst/>
                        </a:rPr>
                        <a:t>Plagiarized</a:t>
                      </a:r>
                      <a:endParaRPr lang="en-US" sz="1200" b="1" dirty="0">
                        <a:effectLst/>
                      </a:endParaRPr>
                    </a:p>
                  </a:txBody>
                  <a:tcPr marL="53844" marR="53844" marT="53844" marB="5384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 smtClean="0">
                          <a:effectLst/>
                        </a:rPr>
                        <a:t>Plagiarized</a:t>
                      </a:r>
                      <a:endParaRPr lang="en-US" sz="1200" b="1" dirty="0">
                        <a:effectLst/>
                      </a:endParaRPr>
                    </a:p>
                  </a:txBody>
                  <a:tcPr marL="53844" marR="53844" marT="53844" marB="5384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effectLst/>
                        </a:rPr>
                        <a:t>Partially </a:t>
                      </a:r>
                      <a:r>
                        <a:rPr lang="en-US" sz="1200" b="1" u="none" strike="noStrike" dirty="0" smtClean="0">
                          <a:effectLst/>
                        </a:rPr>
                        <a:t>Plagiarized</a:t>
                      </a:r>
                      <a:endParaRPr lang="en-US" sz="1200" b="1" dirty="0">
                        <a:effectLst/>
                      </a:endParaRPr>
                    </a:p>
                  </a:txBody>
                  <a:tcPr marL="53844" marR="53844" marT="53844" marB="5384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effectLst/>
                        </a:rPr>
                        <a:t>Not </a:t>
                      </a:r>
                      <a:r>
                        <a:rPr lang="en-US" sz="1200" b="1" u="none" strike="noStrike" dirty="0" smtClean="0">
                          <a:effectLst/>
                        </a:rPr>
                        <a:t>Plagiarized</a:t>
                      </a:r>
                      <a:endParaRPr lang="en-US" sz="1200" b="1" dirty="0">
                        <a:effectLst/>
                      </a:endParaRPr>
                    </a:p>
                  </a:txBody>
                  <a:tcPr marL="53844" marR="53844" marT="53844" marB="5384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effectLst/>
                        </a:rPr>
                        <a:t>Partially </a:t>
                      </a:r>
                      <a:r>
                        <a:rPr lang="en-US" sz="1200" b="1" u="none" strike="noStrike" dirty="0" smtClean="0">
                          <a:effectLst/>
                        </a:rPr>
                        <a:t>Plagiarized</a:t>
                      </a:r>
                      <a:endParaRPr lang="en-US" sz="1200" b="1" dirty="0">
                        <a:effectLst/>
                      </a:endParaRPr>
                    </a:p>
                  </a:txBody>
                  <a:tcPr marL="53844" marR="53844" marT="53844" marB="53844"/>
                </a:tc>
              </a:tr>
              <a:tr h="3017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effectLst/>
                        </a:rPr>
                        <a:t>User4</a:t>
                      </a:r>
                      <a:endParaRPr lang="en-US" sz="1200" b="1">
                        <a:effectLst/>
                      </a:endParaRPr>
                    </a:p>
                  </a:txBody>
                  <a:tcPr marL="53844" marR="53844" marT="53844" marB="5384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 smtClean="0">
                          <a:effectLst/>
                        </a:rPr>
                        <a:t>Plagiarized</a:t>
                      </a:r>
                      <a:endParaRPr lang="en-US" sz="1200" b="1" dirty="0">
                        <a:effectLst/>
                      </a:endParaRPr>
                    </a:p>
                  </a:txBody>
                  <a:tcPr marL="53844" marR="53844" marT="53844" marB="5384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 smtClean="0">
                          <a:effectLst/>
                        </a:rPr>
                        <a:t>Plagiarized</a:t>
                      </a:r>
                      <a:endParaRPr lang="en-US" sz="1200" b="1" dirty="0">
                        <a:effectLst/>
                      </a:endParaRPr>
                    </a:p>
                  </a:txBody>
                  <a:tcPr marL="53844" marR="53844" marT="53844" marB="5384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effectLst/>
                        </a:rPr>
                        <a:t>Not </a:t>
                      </a:r>
                      <a:r>
                        <a:rPr lang="en-US" sz="1200" b="1" u="none" strike="noStrike" dirty="0" smtClean="0">
                          <a:effectLst/>
                        </a:rPr>
                        <a:t>Plagiarized</a:t>
                      </a:r>
                      <a:endParaRPr lang="en-US" sz="1200" b="1" dirty="0">
                        <a:effectLst/>
                      </a:endParaRPr>
                    </a:p>
                  </a:txBody>
                  <a:tcPr marL="53844" marR="53844" marT="53844" marB="5384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effectLst/>
                        </a:rPr>
                        <a:t>Partially </a:t>
                      </a:r>
                      <a:r>
                        <a:rPr lang="en-US" sz="1200" b="1" u="none" strike="noStrike" dirty="0" smtClean="0">
                          <a:effectLst/>
                        </a:rPr>
                        <a:t>Plagiarized</a:t>
                      </a:r>
                      <a:endParaRPr lang="en-US" sz="1200" b="1" dirty="0">
                        <a:effectLst/>
                      </a:endParaRPr>
                    </a:p>
                  </a:txBody>
                  <a:tcPr marL="53844" marR="53844" marT="53844" marB="5384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effectLst/>
                        </a:rPr>
                        <a:t>Not </a:t>
                      </a:r>
                      <a:r>
                        <a:rPr lang="en-US" sz="1200" b="1" u="none" strike="noStrike" dirty="0" smtClean="0">
                          <a:effectLst/>
                        </a:rPr>
                        <a:t>Plagiarized</a:t>
                      </a:r>
                      <a:endParaRPr lang="en-US" sz="1200" b="1" dirty="0">
                        <a:effectLst/>
                      </a:endParaRPr>
                    </a:p>
                  </a:txBody>
                  <a:tcPr marL="53844" marR="53844" marT="53844" marB="53844"/>
                </a:tc>
              </a:tr>
            </a:tbl>
          </a:graphicData>
        </a:graphic>
      </p:graphicFrame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2171700" y="1536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966692455"/>
              </p:ext>
            </p:extLst>
          </p:nvPr>
        </p:nvGraphicFramePr>
        <p:xfrm>
          <a:off x="7651301" y="5467813"/>
          <a:ext cx="1207776" cy="1108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767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xmlns:p14="http://schemas.microsoft.com/office/powerpoint/2010/main"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Chart bld="category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4435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14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13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12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11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10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9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8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7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6</a:t>
            </a:r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5</a:t>
            </a:r>
            <a:endParaRPr lang="en-US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14</a:t>
            </a:r>
            <a:endParaRPr lang="en-US" sz="4000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169616" y="274638"/>
            <a:ext cx="7517183" cy="1143000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/>
              <a:t>Results (UI from Exp2)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6488482"/>
            <a:ext cx="9144000" cy="36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Problem Definition -  Challenges -  Approach - Implementation - </a:t>
            </a:r>
            <a:r>
              <a:rPr lang="en-US" b="1" dirty="0" smtClean="0">
                <a:solidFill>
                  <a:schemeClr val="bg1"/>
                </a:solidFill>
              </a:rPr>
              <a:t>Results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Future 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45976" y="1534906"/>
            <a:ext cx="8140823" cy="4652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</p:txBody>
      </p:sp>
      <p:sp>
        <p:nvSpPr>
          <p:cNvPr id="19" name="AutoShape 2" descr="data:image/png;base64,iVBORw0KGgoAAAANSUhEUgAAAlgAAAFzCAYAAADi5Xe0AAAgAElEQVR4Xu2dW2gex9nHx0oc13aRCYXCd6EW2S4NJLoIyk3qKIUeUHMhkAtuXTWKBQaJLyEYg1IZY0vGpmkOtoUFjmupYEOhVCnUNlhgml6EIloKVgnCRe1F66uimsQ4gbiU4FifZ7+sslq9h9l3Z2bn8HuvLGt25nl+/zn8NTvv7oaVBx/BBwIQgAAEIAABCEBAG4ENGCxtLKkIAhCAAAQgAAEIJAQwWHQECEAAAhCAAAQgoJkABkszUKqDAAQgAAEIQAACGCz6AAQgAAEIQAACENBMAIOlGSjVQQACEIAABCAAAQwWfQACEIAABCAAAQhoJoDB0gyU6iAAAQhAAAIQgAAGiz4AAQhAAAIQgAAENBPAYGkGSnUQgAAEIAABCEAAg0UfgAAEIAABCEAAApoJYLA0A6U6CEAAAhCAAAQggMGiD0AAAhCAAAQgAAHNBDBYmoFSHQQgAAEIQAACEMBg0QcgAAEIQAACEICAZgIYLM1AqQ4CEIAABCAAAQhgsOgDEIAABCAAAQhAQDMBDJZmoFQHAQhAAAIQgAAEMFj0AQhAAAIQgAAEIKCZAAZLM1CqgwAEIAABCEAAAhgs+gAEIAABCEAAAhDQTACDpRko1UEAAhCAAAQgAAEMFn0AAhCAAAQgAAEIaCaAwdIMlOogAAEIQAACEIAABos+AAEIQAACEIAABDQTwGBpBkp1EIAABCAAAQhAAINFH4AABCAAAQhAAAKaCWCwNAOlOghAAAIQgAAEIIDBog9AAAIQgAAEIAABzQQwWJqBUh0EIAABCEAAAhDAYNEHIAABCEAAAhCAgGYCGCzNQKkOAhCAAAQgAAEIYLDoAxCAAAQgAAEIQEAzAQyWZqBUBwEIQAACEIAABDBY9AEIQAACEIAABCCgmQAGSzNQqoMABCAAAQhAAAIYLPoABCAAAQhAAAIQ0EwAg6UZKNVBAAIQgAAEIAABDFZAfeDevXvimWeeEX/+859rZnXo0CHxs5/9TEvG+bZ01q0lQCqBAAQgAAEIVEgAg1UhfN1NNzNYsj1dRujUqVNidHR0NYVf/OIXYv/+/bpToj4IQAACEICAlwQwWF7KVjvorMH6/e9/L7797W+vFrx06ZL4/ve/L7785S+LP/zhD+LrX/96qcxTg4WxKoWRiyEAAQhAIFACGKyAhG1ksOr9LjVeKYasYUqvuXnzpjh58qR44YUXEoP2rW99S/z6179eJZc1bf/6178SY/f3v/89+X3e0NWr8ze/+Y0YHh4Wd+7cEb/61a/ESy+9lNTx1a9+Vfz1r38VH3744Wq96f9t3bp1NYb8jtoPfvAD8ctf/lI88sgjIpv77373O/Hb3/5W/PznP0+uzZZLK/vLX/4iuru7V+uuVaYRt4C6FKlAAAIQgECLBDBYLYJz8bKiO1h5U5I3WbVuOe7Zs0c8+uijYnp6ep3Bunv37hpjkmWU7qjVqlMamNdff11873vfWzVmzfhmb3XWyyMt0+zWabauvHFK48iarGbcmsXO7yEAAQhAIHwCGKyANG5mJGSqqZlId5r++9//JjtEcjcovf7f//538n+bNm1aPTSfP7uVv0WYbbuWYUl3nerVmd35Sq/P7iSlO2upAcrXl8Ys80ivq9VmLaNUq1zaXnbHTd5a/eIXv5jspDXilt1ZC6h7kQoEIAABCBQggMEqAMv1os0MVvb2X/42WD43ueP0zW9+c9Vg5c905Q1WLcMm68zvqtWrM71e3iJMz4jV+r+8ecqamfztyVrGKZtHvq70NmTWPOW5qHDLnn1zvc8QHwQgAAEImCGAwTLDtZJaG90izAdU71ZYWi5rsOQZrPzB+LzBqmd87t+/n5ynkmeepMHbt29fYtrydZYxWPVu2RU1WPLMlzx7VeuMV8pFhRsGq5LuT6MQgAAEnCKAwXJKjnLBtGKwah3gTqPI3x7LfvOw7A5WEYOV3VHKG7nUFMmY092ptEyaW1tbW82duFZ2sFKD1YhbORW5GgIQgAAEQiCAwQpBxc9yKGKwsrfT8sYkv/OjsoNV9AyWLoMlvxUoHz9R62xVUYOVPR+W3k7N78DJg/jptyTrceMMVkCDilQgAAEItEgAg9UiOBcvK2KwZPzNvg1XZAdL1tfofFL+W4S6DFZ2ByuvSdFbhNIY1bsFmL1t2Iybi32DmCAAAQhAwC4BDJZd3kZbK2qwapmses/BanYGK02syHOwsnU2OoPV6BZh3hRJI/Tee+8lj3xITdyOHTuUbhGmO08qz8HiSfZGuzKVQwACEPCeAAbLewlJAAIQgAAEIAAB1whgsFxThHggAAEIQAACEPCeAAbLewlJAAIQgAAEIAAB1whgsFxThHggAAEIQAACEPCeAAbLewlJAAIQgAAEIAAB1whgsFxThHggAAEIQAACEPCeAAbLewlJAAIQgAAEIAAB1whgsFxThHggAAEIQAACEPCeAAbLewlJAAIQgAAEIAAB1whgsFxThHggAAEIQAACEPCeAAbLewlJAAIQgAAEIAAB1whgsFxThHggAAEIQAACEPCeAAbLewlJAAIQgAAEIAAB1whgsFxThHggAAEIQAACEPCeAAbLewlJAAIQgAAEIAAB1whgsFxThHggAAEIQAACEPCeAAbLewlJAAIQgAAEIAAB1whgsCwpcuvWLTEyMiLu3r2btHjs2DGxa9eu5N/Z323atEm8/fbbYsuWLZYioxkIQAACEIAABHQTwGDpJlqjvnv37omhoSFx/PhxsX379sRQvfjii+LNN98UX/nKV9b87tq1a2Jubk6cPn1abNy40UJ0NAEBCEAAAhCAgG4CGCzdRGvUd+PGDXH16lVx6NCh1d9OT0+Lxx9/XOzcuVOcPHlSvPrqq4mhkmZs//794ty5c+xiWdCGJiAAAQhAAAImCGCwTFBtUmd2R4sdrAoEoEkIQAACEICAYQIYLMOA89WvrKyIo0ePiieeeELs3bs3+bU0XM8//7y4ffu2eOyxx1q+PbiwsGA5G5qDAAQgAAHdBLq7uwtV+dRIsbn/+vli9RcKhsKrBDBYFjtDaqT6+/tXzVX2PJY8nyVvJ8pbiRx0tygMTUEAAhDwmEBZg3X//n0xOjoqrly5so7Cs88+K+SRlrJngpeXl8XAwEByxjiWL3FhsCwNqvSbgq+88srqtwdl09JQnT9/fnXXKn8g3lJ4NAMBCEAAAp4SKGuwsmmbMEKLi4ti9+7dYtu2bWJ+fh6D5Wk/czLseuZKBssOlpOSERQEIAABbwjYMFiffvqp6O3tFTdv3lxjlOT/y7sycnfqyJEjYvPmzeLy5cvJF7jk5+zZs8mXtt566y0xMTHBDpY3vcqTQOWjF06dOrUu2vRZWHIX6+DBg8nvH3744aRDytuFfCAAAQhAAALNCNgwWHJdam9vF4ODg0LuSE1OTia3Dtva2hLj1dHRkfy8tLSUPHoov1NlYmesGZeqf88twqoVoH0IQAACEIBACQKmDVa6SzU7O5vc3pM/9/X1iampKdHZ2ZkYrPHxcSHPa8nzXGNjY8mDtdNdLJkaBquEwFwKAQhAAAIQgIB9AqYNVt4cZU2UNFip2creFuzq6koMV/rBYNnvF7QIAQhAAAIQgEAJAqYNVrMdrKzBYgfrcyG5RViiU3MpBCAAAQhAoGoCpg2WzK/ZGayenp7kEHv2fFb20Q7sYFXdS2gfAhCAAAQgAIFCBGwYrEbfIpQ7WPJ24MzMzLpvEXKLsJCUFIYABCAAAQhAwBUCOg1W0ZyyB96zh9qL1hNieW4RhqgqOUEAAhCAQDQEMFhuSo3BclMXooIABCAAAQhAwGMCGCyPxSN0CEAAAhCAAATcJIDBclMXooIABCAAAQhAwGMCGCyPxSN0CEAAAhCAAATcJIDBclMXooIABCAAAQhAwGMCGCyPxSN0CEAAAhCAAATcJIDBclMXooIABCAAAQhAwGMCGCyPxSN0CEAAAhCAwD++8aVCEHb88Xah8hRujQAGqzVuXAUBCEAAAhBwgkBZgyVf0Dw6OiquXLmyLh/5Cpzp6WmRfa9gkaTlOwh3794t3n///eSyCxcuJK/VieGDwYpBZXKEAAQgAIFgCZQ1WFkwOl/KnH+Njqx7z5494uLFiyKG1+pgsIIdciQGAQhAAAIxELBhsBq97Lm/v18MDAyII0eOrHnZ8+Liorh06ZKYmJhYleHs2bOiq6sril0sDFYMo48cIQABCEAgWAI2DJY0Ru3t7WJwcFBI4zQ5OZncOmxraxO9vb2io6Mj+XlpaUkMDQ2J+fl5sWXLljXMY3sxNAYr2CFHYhCAAAQgEAMB0wZLGiO5SzU7O5uYpqxR6uzsTAzW+Ph4sislz3ONjY2JkZGRNbcB03NeTz75ZGLSYvhgsGJQmRybEtgw/aemZWSBleGnlcpRyF0CaO2uNkTWGgHTBit/LitroqTB6uvrE1NTU6uGKn8bML29uG/fvmjMlVQSg9Vaf+aqwAiw6AYmaIN00DoerWPJ1LTBaraDlTVY+R2s9FuEb7zxRhTnrrJ9DoMVywgkz4YEWHTj6SBoHY/WsWRq2mBJjs3OYPX09CSH2bPnsz744IPkEQ0xmit2sGIZfeTZlACLblNEwRRA62CkJJHPCNgwWI2+RSh3sOT5q5mZmTXfIrx69ao4cODAOp1ieRYWO1gMUQjIe+WcwYqmH6B1NFJHk6hOg1UUWmzfDCzCB4NVhBZlgyXAohustOsSQ+t4tI4lUwyWm0pjsNzUhagsE2DRtQy8wubQukL4NA2BiAhgsCISm1TrE2DRjad3oHU8WpMpBKokgMGqkj5tO0OARdcZKYwHgtbGEdMABCDwgAAGi24AATkQOOQeTT9A62ikZlzHI7WTmWKwnJSFoGwTYNG1Tby69tC6Ova2W0Zr28RpL0sAg0V/gAA7WFH1ARbdeORG63i0djFTDJaLqhCTdQJMxNaRV9YgWleG3nrDaG0dOQ1mCGCw6A4QYAcrqj7AohuP3NFoPb2hmKjDK8XKU7olAhislrBxUWgEopmIQxOuhXzQugVonl4SjdYlDZZ8QfPo6Ki4cuXKOqXlK3Cmp6fFxo0bW+oF8t2E8n2E8rNt2zYxPz8vtmzZ0lJdvl2EwfJNMeI1QiCaidgIPb8qRWu/9CoTbTRalzRYWcbLy8tiYGBAzM3NlTZC+brkuwkXFhaSl0LH8MFgxaAyOTYlEM1E3JRE+AXQOnyN0wyj0dqCwWr0suf+/v7ElB05cmTNy57zPU2nefOhF2OwfFCJGI0TiGYiNk7S/QbQ2n2NdEUYjdYWDNbZs2dFe3u7GBwcFPK23+TkZHLrsK2tTfT29oqOjo7k56WlJTE0NFTzViA7WLp6NvVAwCMC0UzEHmliKlS0NkXWvXqj0dqwwZK7V3KXanZ2NrltKH/u6+sTU1NTorOzMzFY4+PjQp7Xkue5xsbGxMjIiNi5c2fSKeTOlTyH9fHHH4vLly+v/r97PUZvROxg6eVJbZ4SiGYi9lQfnWGjtU6abtcVjdaGDVb+1l7WREmDlZqt1FDJ3a6urq7EcGU/WWOWlnW7B5WLDoNVjh9XB0Igmok4EL3KpIHWZej5dW00Whs2WM12sLIGq9YOVrbX1DNffvUstWgxWGqcKBU4gWgm4sB1VEkPrVUohVEmGq0NGyzZG5qdwerp6Um+HZg9nyXPY6VnteRjHtjBCmNckQUEChGIZiIuRCXMwmgdpq61sopGawsGq9G3COUOlrwdODMzs+5bhPJg+4EDBxJ5Nm/ezBmseIYfmULg/wlEMxEjOFpH1AeiGdcaDVbR7hHbrlQRPtwiLEKLssESiGYiDlZB9cTQWp2V7yWj0RqD5WRXxWA5KQtB2SYQzURsG6yD7aG1g6IYCgmtDYGlWiUCGCwlTBQKnQATcegKf54fWqN1nsDK8NPxQCFTawQwWNZQ05DLBFh0XVZHb2xorZeny7WhtcvqhB8bBsuSxrdu3UqebHv37t2kxWPHjoldu3ataV2Wefnll8XFixdLv2TTUlrBNMNEHIyUTRNB66aIgimA1sFI6WUiGCwLst27dy95N9Px48fF9u3bhTRSL774onjzzTeTn+Xnxo0b4uDBg2LTpk3i7bffxmBZ0CXbBBOxZeAVNofWFcK33DRaWwZOc2sIYLAsdAhpnuSzQA4dOrTamnwp5uOPP57sYsl/X7p0KXkT+ZkzZ9jBsqBJvgkm4gqgV9QkWlcEvoJm0boC6DS5SgCDVUFnyO9opSFwi7ACMT5rkom4Ova2W0Zr28Sraw+tq2NPyw+er7jy4AMIewQk7qNHj4onnnhC7N27d03DZQ3WwsKCvUQCa+mphU+UMrre/YhSOQq5SwCt3dVGd2S+at3d3V0IxaPn/qdQ+Tv/u1yoPIVbI4DBao1bS1fJnavnn39e9Pf3rzNXssKyBquloLgoIcBfuvF0BLRG6zwB3x/TUNZgyRc0j46OiitXrqzrHPIVOPIYi3yXYJlP2oZc/2SdMXwwWJZUTr9F+Morr6z79mAaAgbLkhg1mmHRrY697ZbR2jbx6tqLReuyBiur0PLyshgYGBBzc3Nav2yVvpPwwoULGKzqhkR4LauYK3awqtU9lom4WsputI7WbuhgI4pYtLZhsBq97FnuSklTJr+oVeuFztK0yUcTtbW1iR/96EcYLBudP5Y2rl27Jk6dOrUu3fyzsNjBqq5HxDIRV0fYnZbR2h0tTEcSi9Y2DNbZs2dFe3u7GBwcFIuLi2JycjK5dShNU29vr+jo6Eh+XlpaSh5LND8/n+yAyVuDY2NjYnh4WJw7dy45IsMtQtM9n/oh4BCBWCZih5BXFgpaV4beesOxaG3aYMndK2mMZmdnE9Mkf+7r6xNTU1Ois7MzMVjj4+OJcUoNlXyw9s6dO5NHFN25c0f8+Mc/Ts55YbCsDwMahEC1BGKZiKul7EbraO2GDjaiiEVr0wYrfy4ra6KkwUrNljRU8iN3u7q6usTXvvY1ceLEieT5jg899BAGy0anpw0IuEYglonYNe5VxIPWVVCvps1YtDZtsJrtYGUNVtZ8/e1vfxMHDhxYJ748HiNvNYb+4VuEoStMfkoEYpmIlWAEXgitAxc4k14sWps2WOmuVKMzWD09PWJiYmLN+azsox14TEM8445MIbCGQCwTMbLzzLOY+kAs49qGwWr0LUK5gyXPX83MzNT8FqHscxismEYeuUIgwr90ER2DFVMfwGDVVlvnk9yzB97TM1gx9bFGuXKLkJ4AgQcEYpmIERutY+oDsYxrnTtYRfsHBqs+MQxW0d5E+SAJxDIRBylewaTQuiAwj4ujtcfiBRA6BisAEUmhPAEm4vIMfakBrX1RqnycaF2eITW0TgCD1To7rgyIABNxQGI2SQWt0TpPwPeXPcejqF+ZYrD80otoDRFg0TUE1sFq0dpBUQyFhNaGwFKtEgEMlhImCoVOgIk4dIU/zw+t0ZodrHj6QJWZYrCqpE/bzhBg0XVGCuOBoLVxxM40gNbOSBFlIBisKGUn6TwBJuJ4+gRaozU7WPH0gSozxWBVSZ+2nSHAouuMFMYDQWvjiJ1pIBatpzdMF2I+vDJcqDyFWyOAwWqNG1cFRiCWiTgw2VpKB61bwublRbFoXdZgpa+xuXLlyjqd5StwpqenRfa9gkU6w9WrV9e88Hnbtm1ifn5ebNmypUg1XpbFYHkpG0HrJhDLRKybm4/1obWPqrUWcyxalzVYWbrLy8tiYGBAzM3NaTFBZ8+eFV1dXcm7CmP7YLBiU5x8axKIZSJGfl6VE1MfiGVc2zBYjV723N/fn5iyI0eOrHnZs9wZGxsbEyMjIyLG9xRisGKabci1LoFYJmK6AAYrpj4Qy7i2YbDkTlR7e7sYHBwUi4uLYnJyMrl12NbWJnp7e0VHR0fy89LSkhgaGkpuA27atCn53c2bN1e73YULF6LZzcJgxTTbkCsGiz7Ai70j6gMYrNpiNzrkXusWody9krtUs7OzyW3D7AueOzs7ExM1Pj6eGKfsrtXWrVvFnj17xMWLF5MdrNh2tDBYEU02pFqfQCwTMX2AHayY+kAs49r0DlbedGWNkjRYfX19YmpqavU2YKNzVzGdycJgxTTbkCs7WPQBdrAi6gMYLDs7WFmD1WyXCoMV0QAkVQhIArFMxKiN1jH1gVjGtekdLNlnmp3B6unpERMTE2vOZ8nzWOlZLfmYB2m+Dh8+nNxO5DENMY1Eco2aQCwTcdQif5Y8WsfTC2LR2obBavQtQrmDJc9fzczMrPkWoexp2edgbd68WVy+fDmabxRyizCeuYZMGxCIZSKmE7CDFVMfiGVc6zRYRftH9sB7jI9iaMQLg1W0N1E+SAKxTMRBilcwKbQuCMzj4rFojcFys5NisNzUhagsE4hlIraM1cnm0NpJWYwEhdZGsFKpIgEMliIoioVNgIk4bH2z2aE1WucJrAw/HQ8UMrVGAINlDTUNuUyARddldfTGhtZ6ebpcG1q7rE74sWGwwteYDBUIMBErQAqkCFoHIqRCGmitAIkixghgsIyhpWKfCDAR+6RWuVjRuhw/n65Ga5/UCi9WDFZ4mpJRCwSYiFuA5uklaO2pcC2EjdYtQOMSbQQwWNpQUpHPBJiIfVavWOxoXYyXz6XR2mf1/I8dg+W/hmSggQATsQaInlSB1p4IpSHMWLRWzTNFyrcmNXQuhSowWAqQKBI+AdUJionJ/76A1v5rqJpBLFqr5tnIYC0vL4uBgQExNzen/J7AVq5ppl321Tqy7LZt28T8/LxyTM3qt/l7DJZN2rTlLAHVCQqD5ayEyoGhtTIq7wvGorVqnj4YLPlS6a6uruTdhr5/MFi+K0j8WgioTlAYLC24K60ErSvFb7XxWLRWzVPVYH300UfixIkTYseOHeKtt95KLrtw4cIa01Pr5c+bNm0Svb294ubNm2t2nmTZ/v7+ZIfsyJEj614IncZ1//59MTY2JkZGRoJ4ITQGy+pwpzFXCahOUBgsVxVUjwut1Vn5XjIWrVXzLGKwdu/eLV566SUxODgoFhcXxeTkpJienhYbN25c7Rb5W4Ry96m9vX3dNW1tbYnx6ujoSOpYWloSQ0ND6279ZU1b2kje2PnUJzFYPqlFrMYIqE5QGCxjElirGK2toa68oVi0Vs2ziMHKnseqd9Yq+/9y90ruUs3OzibnpaRZ6uvrE1NTU6KzszMxWOPj48kuWL2dKlnfnj17xMWLF5MdLN93tDBYlU8BBOACAdUJCoPlglrlYkDrcvx8ujoWrVXzNGmw5G3FrCnLmiNpsFKzJY2T/KietVIt52K/xGC5qAoxWSegOkFhsKxLo71BtNaO1NkKY9FaNU+TBqvZDlbWYBXZmcJgOTu8CAwCagRUJygMlhpPl0uhtcvq6I0tFq1V8zRpsORtwWZnsHp6esTExETdM135s17SiB0+fDi5tSjr9+3DDpZvihGvEQKqExQGywh+q5WitVXclTYWi9aqeeo2WNIAjY6OinfffTc5sN7oW4RyB0uev5qZman7LUIZX/Y5WJs3bxaXL1/29huFGKxKhz+Nu0JAdYLCYLmiWOtxoHXr7Hy7MhatVfNsZLBMaps98J6ewTLZnit1Y7BcUYI4KiWgOkFhsCqVSUvjaK0FoxeVxKK1ap4YLLvdFoNllzetOUpAdYKKxWA9NbKgpNT1891K5VwqhNYuqWE2FrQ2y5faGxPAYNFDIPCAABPx2m6AwRIiFjMd8gTAuA5ZXfdzw2C5rxERWiDARIzBynczDJaFgWe4Cca1YcBU35AABstyB7l165Z4+eWXkyfV5r92urKyIo4ePSqee+45sWvXLsuRxd0cEzEGC4MV3hzAuA5PU58ywmBZVOvGjRvi4MGDyVdZ33777XUG69q1a+LUqVPi2LFjGCyLusimmIgxWBgsy4POQnOMawuQaaIuAQyWpc4hX3B56dKl5E3iZ86cWbeDJXe2Xn/9dfHQQw8l73NiB8uSMJ81w0SMwcJg2R1zNlpjXNugTBv1CGCwLPeNWrcI5a1B+XTbF154ITFe3CK0LAo7WOuAc8idQ+72R6H+FjFY+plSozoBDJY6Ky0laxkseWvwww8/FD/84Q9LncFaWFD7ar2WRAKr5KmFT5Qyut79iFI53wuNTKtlcH5YrZxLpdDaJTXMxuKr1t3dxR5/8s/vHioEcvs7rxUqT+HWCGCwWuPW8lV5gyV/PnnypHj11VfFww8/XMpgtRwUF3IGK9cH2MGKZwcLrf3XWofBWl5eFrt37xZvvPFG8kqb9CP/f2BgQMzNzTV8H2C9cqrXZ6egVq6ptYxlX7sjf79t27bklT623muIwbJsLvIGKz3Yng9j//79Yu/evZaji7c5biWs1Z5F1/9FV3U0o7X/Wus0WJ988skaE6JqdlTLqfRLXXXJl093dXWtMYwq7esqg8HSRVKxHh7ToAjKcjEMFgYr3+VieQ4WBguDJft+amp++tOfinfeeSc5F5z9/3QHS75XsLe3V9y8eXN1R6jeS57z13/00UfixIkTYseOHeKtt95K6r9w4cIaA1SkfllWfilM7rDJL5BlXw4tX0Q9NjYmRkZGKntZNAbL8kKOwbIMXLE5DBYGC4PVeLDwWiTFyaSCYrp2sNJbgdL0pDs/+d0kuSvU3t4uBgcHxeLiopicnBTyW/IffPBBzVuJ2eulwZK3IV966aV112/cuHGVnGqbbW1tidnr6OhIYlhaWhJDQ0PJDlzW9KUV582caakwWKYJU78XBDBYGCwMFgbLi8mqRpC6DZY0Jz/5yU/Ea6+9tsY4yf+XO0azs7PJOSa5g9TX1yempqbE1q1blQxW9jyXyrmtRm12dnYmBmt8fDzZBcvuWsl49uzZk3wzf+fOnWt+J3+28cFg2aBMG84TwGBhsDBYGCznJ6o6Aeo2WNI8yQPid+7cEd/5zndWjZPcgcoapBCRjwQAABU0SURBVLyhqXUYPr+DVdRgNWpTGqzU4KWmqdG5K9tnsjBYvo4o4tZKAIOFwcJgYbC0TioWKzNhsFLzJA2MPI8lz2C5uIOVNVjNzl1hsCx2SpqCQEoAg4XBwmBhsHydEU0YLMkifXRD9puFZc9gFd3Bkrtp9dpMz2D19PQkJjB7Jkyex0rPh8nzXdJ8HT58OLmdyGMafO3pxO0lAQwWBguDhcHycvJ6ELQpgyV5yFuF0pSkz4+q9S0/aVikgRkdHRXvvvtu3cc85G/31TuDla+r3rcU0zNg8vzVzMzMmm8RprEfOHAgkTX7DUNbOnOL0BZp2nGaAAYLg4XBwmA5PUk1CE6HwfIx9+whe1sH14twwmAVoUXZYAlgsDBYGCwMlq8THAZrqrJnXTXqMxgsX0cUcWslgMHCYGGwMFhaJxUqi54ABiv6LgAASQCDhcHCYGGwmA0hoJMABksnTerylgAGC4OFwcJgeTuBEbiTBDBYTspCULYJYLAwWBgsDJbteYf2wiaAwQpbX7JTJIDBwmBhsDBYitMFxSCgRACDpYSJQpLAUyMLSiB4KawSJqcLobUQK8NPO62RruDQOh6tdfUZ6lEjgMFS40QpDFbSB1h01w4FzLT/UwMGK55x7X9v9SsDDJZfelUaLRNxPBMxWqN1frLBTFc6/dK4hwQwWB6KVlXILLosuiy6VY0+c+0yruMZ1+Z6ETXXIoDBol8oE2AijmciRmu0xkwrT40UhEBNAhgsOoYyARZdFl0WXeXh4k1BxnU849qbThlIoBisQIS0kQYTcTwTMVqjNWbaxqxKGyETwGCFrK7m3Fh0WXRZdDUPKgeqY1zHM64d6G5RhYDBikrucskyEcczEaM1WmOmy82XXA0BDBZ9QJkAiy6LLouu8nDxpiDjOp5x7U2nDCRQDFYgQtpIg4k4nokYrdEaM21jVqWNkAlgsEJWV3NuLLosuiy6mgeVA9UxruMZ1w50t6hCwGBFJXe5ZJmI45mI0RqtMdPl5kuuhgAGiz6gTIBFl0WXRVd5uHhTkHEdz7j2plMGEigGKxAhbaTBRBzPRIzWaI2ZtjGr0kbIBDBYIaurOTcWXRZdFl3Ng8qB6hjX8YxrB7pbVCFgsKKSu1yyTMTxTMRojdaY6XLzJVdDAINFH1AmwKLLosuiqzxcvCnIuI5nXHvTKQMJFIMViJA20mAijmciRmu0xkzbmFVpI2QCGKyQ1dWcG4suiy6LruZB5UB1jOt4xrUD3S2qEDBYUcldLlkm4ngmYrRGa8x0ufmSqyGAwaIPKBNg0WXRZdFVHi7eFGRcxzOuvemUgQSKwQpESBtpMBHHMxGjNVpjpm3MqrQRMgEMVsjqas6NRZdFl0VX86ByoDrGdTzj2oHuFlUIGKyo5C6XLBNxPBMxWqM1ZrrcfMnVEMBg0QeUCbDosuiy6CoPF28KMq7jGdfedMpAAsVgBSKkjTSYiOOZiNEarTHTNmZV2giZAAYrZHU158aiy6LLoqt5UDlQHeM6nnHtQHeLKgQMVlRyl0uWiTieiRit0RozXW6+5GoIYLDoA8oEWHRZdFl0lYeLNwUZ1/GMa286ZSCBYrACEdJGGkzE8UzEaI3WmGkbsypthEwAgxWyuppzY9Fl0WXR1TyoHKiOcR3PuHagu0UVAgYrKrnLJctEHM9EjNZojZkuN19yNQQwWPQBZQIsuiy6LLrKw8WbgozreMa1N50ykEAxWIEIaSMNJuJ4JmK0RmvMtI1ZlTZCJoDBClldzbmx6LLosuhqHlQOVMe4jmdcO9DdogoBg1Wx3NeuXROnTp1aF8WxY8fErl27Ko5ubfNMxPFMxGiN1phpp6ZfgvGQAAbLMdFu3Lghzp8/L06fPi02btzoVHQsuiy6LLpODUktwTCu4xnXWjoMlSgTwGApozJf8N69e2JoaEgcP35cbN++3XyDBVtgIo5nIkZrtMZMF5wgKQ6BHAEMlkNdQt4ufO+998ShQ4cciurzUFh0WXRZdJ0cmqWCYlzHM65LdRQuLkwAg1UYmZkLdOxeLSwsmAnus1pHptWqPz+sVs6lUk8tfKIUzvXuR5TK+V4IrYVA67W9mHFtb1R3d3fba4yWjBHAYBlDW6xil89epZnwl248f+kW0fof3/iSUmff8cfbSuVMF9ow/SelJlaGn1Yq53uhIlr7lita+6ZYWPFisBzRc3p6WrS3t4u9e/c6EtH6MJiIMVj5XnH9fLfAYDk7ZJUCY1zHM66VOgSFtBHAYGlD2XpFKysrYmJiIjng7uLhdnawPteWXY21/RyD1fq4d+VKDBYGy5W+GFocGCwHFNVx/spGGkzE8UzERbRmB8vG6DPXRhGtzUVhpmZuEZrhSq1qBDBYapwo9YAAEzEGi1uE4U0FjOt4xnV4vdftjDBYbuvjVHRMxPFMxEW0ZgfLqWFaOJgiWheuvOIL2MGqWIDIm8dgRd4BiqTPRIzBYgeryIjxoyzjOp5x7UePDCdKDFY4WhrPhIk4nom4iNbsYBkfekYbKKK10UAMVM4OlgGoVKlMAIOljIqCRSZiFl2/+wtaY6bZrfR7DBN99QQwWNVr4E0ELLosuiy63gxX5UAZ1/GMa+VOQUEtBDBYWjDGUQkTcTwTMVqjNWY6jnmdLM0RwGCZYxtczSy6LLosusEN60KPX+HWf3j6k5E5Ahgsc2yDqxmDhcHCYAU3rDFYDySN5Q0N4fVetzPCYLmtj1PRYbDimYjRGq0x005NvwTjIQEMloeiVRUyiy6LLotuVaPPXLuM63jGtbleRM21CGCw6BfKBJiI45mI0RqtMdPKUyMFIVCTAAaLjqFMgEWXRZdFV3m4eFOQcR3PuPamUwYSKAYrECFtpMFEHM9EjNZojZm2MavSRsgEMFghq6s5NxZdFl0WXc2DyoHqGNfxjGsHultUIWCwopK7XLJMxPFMxGiN1pjpcvMlV0MAg0UfUCbAosuiy6KrPFy8Kci4jmdce9MpAwkUgxWIkDbSYCKOZyJGa7TGTNuYVWkjZAIYrJDV1Zwbiy6LLouu5kHlQHWM63jGtQPdLaoQMFhRyV0uWSbieCZitEZrzHS5+ZKrIYDBog8oEzC26E5vUItheEWtXAulNkz/SemqWN5ZZkxrJcpmC6H1Wr5o/f9m+p/fPaTU8ba/85pSOQpBAINFH1AmYGwixmApa2CroDGtbSXQoB0MFgYr3z0wWA4MzABDwGAFKKqplIwtuhgsU5K1XK8xrVuOSN+FGCwMFgZL33iipvoEMFj0DmUCxhZdDJayBrYKGtPaVgLsYCmTRmtuESp3FgoWIoDBKoQr7sLGJmIMlnMdy5jWDmTKDhY7WOxgOTAQIwgBgxWByLpSNLboYrB0SaStHmNaa4uw9YowWBgsDFbr44cr1QlgsNRZRV/S2KKLwXKubxnT2oFMMVgYLAyWAwMxghAwWBGIrCtFY4suBkuXRNrqMaa1tghbrwiDhcHCYLU+frhSnQAGS51V9CWNLboYLOf6ljGtHcgUg4XBwmA5MBAjCAGDFYHIulI0tuh6ZrBieCChMa11dcYS9RQxWGj9Oejr57vFP77xJSXyO/54WwjGtRIrCoVLAIMVrrbaMzO26DIRa9eqbIXGtC4bmIbrMViWdrAY1xp6K1X4TACD5bN6lmM3tugyEVtWsnlzxrRu3rTxEhgsDBa3CI0PMxp4QACDRTdQJmBs0cVgKWtgq6AxrW0l0KAdDBYGC4PlwECMIAQMVgQi60rR2KKLwdIlkbZ6jGmtLcLWK8JgYbAwWK2PH65UJ4DBUmcVfUljiy4Gy7m+ZUxrBzLFYGGwMFgODMQIQsBgRSCyrhSNLboYLF0SaavHmNbaImy9IgwWBguD1fr44Up1AhgsdVbRlzS26GKwnOtbxrR2IFMMFgYLg+XAQIwgBAxWBCLrStHYolvAYD167n+U0rnzv8tK5dJCLLqWFt0CqqB1AVglirowrkuE3/BSxrUpstSrQgCDpUKJMgkBFyZiFl07ndGY1gXCR+sCsEoUNaZ1gT+cSoSPwTIFj3pLE8BglUYYTwUuTMQsunb6mzGtC4SP1gVglShqTGsMVglVuDQEAhisEFS0lIMLEzGLrh2xjWldIHy0LgCrRFFjWmOwSqjCpSEQwGCFoKKlHFyYiFl07YhtTOsC4aN1AVglihrTGoNVQhUuDYEABisEFS3l4MJEzKJrR2xjWhcIH60LwCpR1JjWGKwSqnBpCAQwWCGoaCkHFyZiFl07YhvTukD4aF0AVomixrTGYJVQhUtDIIDBCkFFSzm4MBGz6NoR25jWBcJH6wKwShQ1pjUGq4QqXBoCAQxWCCpaysGFibjIoju9YVqJzPDKsOB5OWtR+aa1ktCfFUJrtM73l5Xhp8U/v3tIqRttf+c1pXIUggAGiz6gTMC3RReDpSztuoK+aV0kUwwWBguDVWTEULZVAhisVslFeJ1viy4Gq/VO6pvWRTLFYGGwMFhFRgxlWyWAwWqVnMbr7t27J55//nlx+/Zt8dhjj4nTp0+LjRs3amxBT1W+LboYrNZ1903rIplisDBYGKwiI4ayrRLAYLVKTtN1Kysr4ujRo+K5554Tu3btEteuXRPvvfeeOHRI7TyApjCUqvFt0cVgKclas5BvWhfJFIOFwcJgFRkxlG2VAAarVXKarpO7V/v37xfnzp0TW7ZsEbdu3RIvv/yyuHjxYvKzSx/fFl0MVuu9xzeti2SKwcJgYbCKjBjKtkoAg9UqOU3XSUN18uRJ8eqrrya3BaXhGhoaEsePHxfbt2/X1IqeanxbdDFYrevum9ZFMsVgYbAwWEVGDGVbJYDBapWcputu3Lghzp8/v3ruqozBeuqppzRFRTUQgAAEIFAVgevXr1fVNO1qJIDB0gizlap82sFqJT+ugQAEIAABCMRIAINVseo+ncGqGBXNQwACEIAABLwhgMGqWKr0W4RPPPGE2Lt3r9PfIqwYFc1DAAIQgAAEvCGAwXJAKl+eg+UAKkKAAAQgAAEIeEEAg+WFTAQJAQhAAAIQgIBPBDBYPqlFrBCAAAQgAAEIeEEAg+WFTAQJAQhAAAIQgIBPBDBYPqlFrBCAAAQgAAEIeEEAg+WFTPEFuby8LHbv3i3ef//9JPkLFy6IZ599Nvn31atXxYEDB1ahbNu2TczPz697tZBqufjoupfx4uJiorf85PX89NNPRW9vr7h582bSB6anp2u+DB293dO1VkSNtFbVULWcH0SIMlQCGKxQlfU4L7mg9vX1iampKbFz504hzdaePXuS9zPKn8+ePSu6urpWDVe9VFXLeYwqiNClvgMDA2Jubi4xyXLxXFhYEBMTE+L+/ftidHRU9Pf3J3pnf5dPHr3d7w6NtJbRq2qoWs59IkQYMgEMVsjqepqb/Av30qVLyQKbftIJ9ZlnnhFjY2NiZGQkMVv1PnJhVinnKaKgw84uwps2bUrM1ezsbGK+8gt0CgK9/ewSWT2/8IUvKI1ZtPZT6xijxmDFqLpnOWd3tDo7O1dvF6VpZG8fpv+Xva3UqJxnKKIIN7tLJRfgEydOiDNnziS3BfO7m+jtd5fIaq06ZlXL+U2G6EMggMEKQcWAc0hvET355JNicHBw3e3Cen/N5m8r8lev+50kPXf38ccfi8uXLyc7lHI3c3JycvXcVT2Dhd7u65uNsJbWqhqqlvOLCNGGSACDFaKqgeSU/qW6b9++xFzV+6iex1AtFwg+b9PImqitW7cq7WDVSha93e8C9QxzGrmqhqrl3CdChCERwGCFpGZAuaR/4b7xxhvaDrMzCfvTQVKtdu3apXQGC4Plj7b5SBuNS9Uxq1rOX0pE7iMBDJaPqgUecyNzlb9lJG/9HT58WIyPj695TINqucBRepFeo9uA27dvT75FmN4irvctQvT2QuqGt3z/85//rLkdzNj2Q1OirE8Ag0XvcI5A/hk3aYDpYfbs7zdv3rx6XqfWV8DT52VlyzmXMAGtebZZXqt6z8FCbz87Tr3xK7NhbPupKVHXJoDBomcEReD8+fPJeS35lX4+4RNA7/A1TjNE63i0DiVTDFYoSpJH8lDKK1eurD4RHCRhE0DvsPXNZofW8WgdUqY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L/B0hPGvE1CTVP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2027"/>
            <a:ext cx="8686799" cy="4353233"/>
          </a:xfrm>
          <a:prstGeom prst="rect">
            <a:avLst/>
          </a:prstGeom>
        </p:spPr>
      </p:pic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128015672"/>
              </p:ext>
            </p:extLst>
          </p:nvPr>
        </p:nvGraphicFramePr>
        <p:xfrm>
          <a:off x="7651301" y="5467813"/>
          <a:ext cx="1207776" cy="1108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9710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xmlns:p14="http://schemas.microsoft.com/office/powerpoint/2010/main"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Chart bld="category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4435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62166846"/>
              </p:ext>
            </p:extLst>
          </p:nvPr>
        </p:nvGraphicFramePr>
        <p:xfrm>
          <a:off x="7651301" y="5467813"/>
          <a:ext cx="1207776" cy="1108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14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13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12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11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10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9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8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7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6</a:t>
            </a:r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5</a:t>
            </a:r>
            <a:endParaRPr lang="en-US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16</a:t>
            </a:r>
            <a:endParaRPr lang="en-US" sz="4000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169616" y="274638"/>
            <a:ext cx="7517183" cy="1143000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/>
              <a:t>Future Work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6488482"/>
            <a:ext cx="9144000" cy="36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Problem Definition -  Challenges -  Approach - Implementation - </a:t>
            </a:r>
            <a:r>
              <a:rPr lang="en-US" dirty="0" smtClean="0">
                <a:solidFill>
                  <a:schemeClr val="bg1"/>
                </a:solidFill>
              </a:rPr>
              <a:t>Results </a:t>
            </a:r>
            <a:r>
              <a:rPr lang="en-US" b="1" dirty="0" smtClean="0">
                <a:solidFill>
                  <a:schemeClr val="bg1"/>
                </a:solidFill>
              </a:rPr>
              <a:t>- Future Work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45976" y="1534906"/>
            <a:ext cx="8140823" cy="4652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	Use the collected data from users to:	</a:t>
            </a:r>
          </a:p>
          <a:p>
            <a:pPr lvl="1"/>
            <a:r>
              <a:rPr lang="en-US" sz="2400" dirty="0" smtClean="0"/>
              <a:t>Tune the threshold for deciding if a document pair is plagiarized or not.</a:t>
            </a:r>
          </a:p>
          <a:p>
            <a:pPr lvl="1"/>
            <a:r>
              <a:rPr lang="en-US" sz="2400" dirty="0" smtClean="0"/>
              <a:t>Add missing topics to the training data.</a:t>
            </a:r>
          </a:p>
          <a:p>
            <a:endParaRPr lang="en-US" dirty="0" smtClean="0"/>
          </a:p>
          <a:p>
            <a:r>
              <a:rPr lang="en-US" dirty="0" smtClean="0"/>
              <a:t>Sample documents from Wikipedia that gives good and equal coverage over the general topics.</a:t>
            </a:r>
          </a:p>
          <a:p>
            <a:pPr lvl="1"/>
            <a:endParaRPr lang="en-US" sz="2400" dirty="0" smtClean="0"/>
          </a:p>
          <a:p>
            <a:endParaRPr lang="en-US" sz="2800" dirty="0" smtClean="0"/>
          </a:p>
        </p:txBody>
      </p:sp>
      <p:sp>
        <p:nvSpPr>
          <p:cNvPr id="19" name="AutoShape 2" descr="data:image/png;base64,iVBORw0KGgoAAAANSUhEUgAAAlgAAAFzCAYAAADi5Xe0AAAgAElEQVR4Xu2dW2gex9nHx0oc13aRCYXCd6EW2S4NJLoIyk3qKIUeUHMhkAtuXTWKBQaJLyEYg1IZY0vGpmkOtoUFjmupYEOhVCnUNlhgml6EIloKVgnCRe1F66uimsQ4gbiU4FifZ7+sslq9h9l3Z2bn8HuvLGt25nl+/zn8NTvv7oaVBx/BBwIQgAAEIAABCEBAG4ENGCxtLKkIAhCAAAQgAAEIJAQwWHQECEAAAhCAAAQgoJkABkszUKqDAAQgAAEIQAACGCz6AAQgAAEIQAACENBMAIOlGSjVQQACEIAABCAAAQwWfQACEIAABCAAAQhoJoDB0gyU6iAAAQhAAAIQgAAGiz4AAQhAAAIQgAAENBPAYGkGSnUQgAAEIAABCEAAg0UfgAAEIAABCEAAApoJYLA0A6U6CEAAAhCAAAQggMGiD0AAAhCAAAQgAAHNBDBYmoFSHQQgAAEIQAACEMBg0QcgAAEIQAACEICAZgIYLM1AqQ4CEIAABCAAAQhgsOgDEIAABCAAAQhAQDMBDJZmoFQHAQhAAAIQgAAEMFj0AQhAAAIQgAAEIKCZAAZLM1CqgwAEIAABCEAAAhgs+gAEIAABCEAAAhDQTACDpRko1UEAAhCAAAQgAAEMFn0AAhCAAAQgAAEIaCaAwdIMlOogAAEIQAACEIAABos+AAEIQAACEIAABDQTwGBpBkp1EIAABCAAAQhAAINFH4AABCAAAQhAAAKaCWCwNAOlOghAAAIQgAAEIIDBog9AAAIQgAAEIAABzQQwWJqBUh0EIAABCEAAAhDAYNEHIAABCEAAAhCAgGYCGCzNQKkOAhCAAAQgAAEIYLDoAxCAAAQgAAEIQEAzAQyWZqBUBwEIQAACEIAABDBY9AEIQAACEIAABCCgmQAGSzNQqoMABCAAAQhAAAIYLPoABCAAAQhAAAIQ0EwAg6UZKNVBAAIQgAAEIAABDFZAfeDevXvimWeeEX/+859rZnXo0CHxs5/9TEvG+bZ01q0lQCqBAAQgAAEIVEgAg1UhfN1NNzNYsj1dRujUqVNidHR0NYVf/OIXYv/+/bpToj4IQAACEICAlwQwWF7KVjvorMH6/e9/L7797W+vFrx06ZL4/ve/L7785S+LP/zhD+LrX/96qcxTg4WxKoWRiyEAAQhAIFACGKyAhG1ksOr9LjVeKYasYUqvuXnzpjh58qR44YUXEoP2rW99S/z6179eJZc1bf/6178SY/f3v/89+X3e0NWr8ze/+Y0YHh4Wd+7cEb/61a/ESy+9lNTx1a9+Vfz1r38VH3744Wq96f9t3bp1NYb8jtoPfvAD8ctf/lI88sgjIpv77373O/Hb3/5W/PznP0+uzZZLK/vLX/4iuru7V+uuVaYRt4C6FKlAAAIQgECLBDBYLYJz8bKiO1h5U5I3WbVuOe7Zs0c8+uijYnp6ep3Bunv37hpjkmWU7qjVqlMamNdff11873vfWzVmzfhmb3XWyyMt0+zWabauvHFK48iarGbcmsXO7yEAAQhAIHwCGKyANG5mJGSqqZlId5r++9//JjtEcjcovf7f//538n+bNm1aPTSfP7uVv0WYbbuWYUl3nerVmd35Sq/P7iSlO2upAcrXl8Ys80ivq9VmLaNUq1zaXnbHTd5a/eIXv5jspDXilt1ZC6h7kQoEIAABCBQggMEqAMv1os0MVvb2X/42WD43ueP0zW9+c9Vg5c905Q1WLcMm68zvqtWrM71e3iJMz4jV+r+8ecqamfztyVrGKZtHvq70NmTWPOW5qHDLnn1zvc8QHwQgAAEImCGAwTLDtZJaG90izAdU71ZYWi5rsOQZrPzB+LzBqmd87t+/n5ynkmeepMHbt29fYtrydZYxWPVu2RU1WPLMlzx7VeuMV8pFhRsGq5LuT6MQgAAEnCKAwXJKjnLBtGKwah3gTqPI3x7LfvOw7A5WEYOV3VHKG7nUFMmY092ptEyaW1tbW82duFZ2sFKD1YhbORW5GgIQgAAEQiCAwQpBxc9yKGKwsrfT8sYkv/OjsoNV9AyWLoMlvxUoHz9R62xVUYOVPR+W3k7N78DJg/jptyTrceMMVkCDilQgAAEItEgAg9UiOBcvK2KwZPzNvg1XZAdL1tfofFL+W4S6DFZ2ByuvSdFbhNIY1bsFmL1t2Iybi32DmCAAAQhAwC4BDJZd3kZbK2qwapmses/BanYGK02syHOwsnU2OoPV6BZh3hRJI/Tee+8lj3xITdyOHTuUbhGmO08qz8HiSfZGuzKVQwACEPCeAAbLewlJAAIQgAAEIAAB1whgsFxThHggAAEIQAACEPCeAAbLewlJAAIQgAAEIAAB1whgsFxThHggAAEIQAACEPCeAAbLewlJAAIQgAAEIAAB1whgsFxThHggAAEIQAACEPCeAAbLewlJAAIQgAAEIAAB1whgsFxThHggAAEIQAACEPCeAAbLewlJAAIQgAAEIAAB1whgsFxThHggAAEIQAACEPCeAAbLewlJAAIQgAAEIAAB1whgsFxThHggAAEIQAACEPCeAAbLewlJAAIQgAAEIAAB1whgsFxThHggAAEIQAACEPCeAAbLewlJAAIQgAAEIAAB1whgsFxThHggAAEIQAACEPCeAAbLewlJAAIQgAAEIAAB1whgsCwpcuvWLTEyMiLu3r2btHjs2DGxa9eu5N/Z323atEm8/fbbYsuWLZYioxkIQAACEIAABHQTwGDpJlqjvnv37omhoSFx/PhxsX379sRQvfjii+LNN98UX/nKV9b87tq1a2Jubk6cPn1abNy40UJ0NAEBCEAAAhCAgG4CGCzdRGvUd+PGDXH16lVx6NCh1d9OT0+Lxx9/XOzcuVOcPHlSvPrqq4mhkmZs//794ty5c+xiWdCGJiAAAQhAAAImCGCwTFBtUmd2R4sdrAoEoEkIQAACEICAYQIYLMOA89WvrKyIo0ePiieeeELs3bs3+bU0XM8//7y4ffu2eOyxx1q+PbiwsGA5G5qDAAQgAAHdBLq7uwtV+dRIsbn/+vli9RcKhsKrBDBYFjtDaqT6+/tXzVX2PJY8nyVvJ8pbiRx0tygMTUEAAhDwmEBZg3X//n0xOjoqrly5so7Cs88+K+SRlrJngpeXl8XAwEByxjiWL3FhsCwNqvSbgq+88srqtwdl09JQnT9/fnXXKn8g3lJ4NAMBCEAAAp4SKGuwsmmbMEKLi4ti9+7dYtu2bWJ+fh6D5Wk/czLseuZKBssOlpOSERQEIAABbwjYMFiffvqp6O3tFTdv3lxjlOT/y7sycnfqyJEjYvPmzeLy5cvJF7jk5+zZs8mXtt566y0xMTHBDpY3vcqTQOWjF06dOrUu2vRZWHIX6+DBg8nvH3744aRDytuFfCAAAQhAAALNCNgwWHJdam9vF4ODg0LuSE1OTia3Dtva2hLj1dHRkfy8tLSUPHoov1NlYmesGZeqf88twqoVoH0IQAACEIBACQKmDVa6SzU7O5vc3pM/9/X1iampKdHZ2ZkYrPHxcSHPa8nzXGNjY8mDtdNdLJkaBquEwFwKAQhAAAIQgIB9AqYNVt4cZU2UNFip2creFuzq6koMV/rBYNnvF7QIAQhAAAIQgEAJAqYNVrMdrKzBYgfrcyG5RViiU3MpBCAAAQhAoGoCpg2WzK/ZGayenp7kEHv2fFb20Q7sYFXdS2gfAhCAAAQgAIFCBGwYrEbfIpQ7WPJ24MzMzLpvEXKLsJCUFIYABCAAAQhAwBUCOg1W0ZyyB96zh9qL1hNieW4RhqgqOUEAAhCAQDQEMFhuSo3BclMXooIABCAAAQhAwGMCGCyPxSN0CEAAAhCAAATcJIDBclMXooIABCAAAQhAwGMCGCyPxSN0CEAAAhCAAATcJIDBclMXooIABCAAAQhAwGMCGCyPxSN0CEAAAhCAAATcJIDBclMXooIABCAAAQhAwGMCGCyPxSN0CEAAAhCAwD++8aVCEHb88Xah8hRujQAGqzVuXAUBCEAAAhBwgkBZgyVf0Dw6OiquXLmyLh/5Cpzp6WmRfa9gkaTlOwh3794t3n///eSyCxcuJK/VieGDwYpBZXKEAAQgAIFgCZQ1WFkwOl/KnH+Njqx7z5494uLFiyKG1+pgsIIdciQGAQhAAAIxELBhsBq97Lm/v18MDAyII0eOrHnZ8+Liorh06ZKYmJhYleHs2bOiq6sril0sDFYMo48cIQABCEAgWAI2DJY0Ru3t7WJwcFBI4zQ5OZncOmxraxO9vb2io6Mj+XlpaUkMDQ2J+fl5sWXLljXMY3sxNAYr2CFHYhCAAAQgEAMB0wZLGiO5SzU7O5uYpqxR6uzsTAzW+Ph4sislz3ONjY2JkZGRNbcB03NeTz75ZGLSYvhgsGJQmRybEtgw/aemZWSBleGnlcpRyF0CaO2uNkTWGgHTBit/LitroqTB6uvrE1NTU6uGKn8bML29uG/fvmjMlVQSg9Vaf+aqwAiw6AYmaIN00DoerWPJ1LTBaraDlTVY+R2s9FuEb7zxRhTnrrJ9DoMVywgkz4YEWHTj6SBoHY/WsWRq2mBJjs3OYPX09CSH2bPnsz744IPkEQ0xmit2sGIZfeTZlACLblNEwRRA62CkJJHPCNgwWI2+RSh3sOT5q5mZmTXfIrx69ao4cODAOp1ieRYWO1gMUQjIe+WcwYqmH6B1NFJHk6hOg1UUWmzfDCzCB4NVhBZlgyXAohustOsSQ+t4tI4lUwyWm0pjsNzUhagsE2DRtQy8wubQukL4NA2BiAhgsCISm1TrE2DRjad3oHU8WpMpBKokgMGqkj5tO0OARdcZKYwHgtbGEdMABCDwgAAGi24AATkQOOQeTT9A62ikZlzHI7WTmWKwnJSFoGwTYNG1Tby69tC6Ova2W0Zr28RpL0sAg0V/gAA7WFH1ARbdeORG63i0djFTDJaLqhCTdQJMxNaRV9YgWleG3nrDaG0dOQ1mCGCw6A4QYAcrqj7AohuP3NFoPb2hmKjDK8XKU7olAhislrBxUWgEopmIQxOuhXzQugVonl4SjdYlDZZ8QfPo6Ki4cuXKOqXlK3Cmp6fFxo0bW+oF8t2E8n2E8rNt2zYxPz8vtmzZ0lJdvl2EwfJNMeI1QiCaidgIPb8qRWu/9CoTbTRalzRYWcbLy8tiYGBAzM3NlTZC+brkuwkXFhaSl0LH8MFgxaAyOTYlEM1E3JRE+AXQOnyN0wyj0dqCwWr0suf+/v7ElB05cmTNy57zPU2nefOhF2OwfFCJGI0TiGYiNk7S/QbQ2n2NdEUYjdYWDNbZs2dFe3u7GBwcFPK23+TkZHLrsK2tTfT29oqOjo7k56WlJTE0NFTzViA7WLp6NvVAwCMC0UzEHmliKlS0NkXWvXqj0dqwwZK7V3KXanZ2NrltKH/u6+sTU1NTorOzMzFY4+PjQp7Xkue5xsbGxMjIiNi5c2fSKeTOlTyH9fHHH4vLly+v/r97PUZvROxg6eVJbZ4SiGYi9lQfnWGjtU6abtcVjdaGDVb+1l7WREmDlZqt1FDJ3a6urq7EcGU/WWOWlnW7B5WLDoNVjh9XB0Igmok4EL3KpIHWZej5dW00Whs2WM12sLIGq9YOVrbX1DNffvUstWgxWGqcKBU4gWgm4sB1VEkPrVUohVEmGq0NGyzZG5qdwerp6Um+HZg9nyXPY6VnteRjHtjBCmNckQUEChGIZiIuRCXMwmgdpq61sopGawsGq9G3COUOlrwdODMzs+5bhPJg+4EDBxJ5Nm/ezBmseIYfmULg/wlEMxEjOFpH1AeiGdcaDVbR7hHbrlQRPtwiLEKLssESiGYiDlZB9cTQWp2V7yWj0RqD5WRXxWA5KQtB2SYQzURsG6yD7aG1g6IYCgmtDYGlWiUCGCwlTBQKnQATcegKf54fWqN1nsDK8NPxQCFTawQwWNZQ05DLBFh0XVZHb2xorZeny7WhtcvqhB8bBsuSxrdu3UqebHv37t2kxWPHjoldu3ataV2Wefnll8XFixdLv2TTUlrBNMNEHIyUTRNB66aIgimA1sFI6WUiGCwLst27dy95N9Px48fF9u3bhTRSL774onjzzTeTn+Xnxo0b4uDBg2LTpk3i7bffxmBZ0CXbBBOxZeAVNofWFcK33DRaWwZOc2sIYLAsdAhpnuSzQA4dOrTamnwp5uOPP57sYsl/X7p0KXkT+ZkzZ9jBsqBJvgkm4gqgV9QkWlcEvoJm0boC6DS5SgCDVUFnyO9opSFwi7ACMT5rkom4Ova2W0Zr28Sraw+tq2NPyw+er7jy4AMIewQk7qNHj4onnnhC7N27d03DZQ3WwsKCvUQCa+mphU+UMrre/YhSOQq5SwCt3dVGd2S+at3d3V0IxaPn/qdQ+Tv/u1yoPIVbI4DBao1bS1fJnavnn39e9Pf3rzNXssKyBquloLgoIcBfuvF0BLRG6zwB3x/TUNZgyRc0j46OiitXrqzrHPIVOPIYi3yXYJlP2oZc/2SdMXwwWJZUTr9F+Morr6z79mAaAgbLkhg1mmHRrY697ZbR2jbx6tqLReuyBiur0PLyshgYGBBzc3Nav2yVvpPwwoULGKzqhkR4LauYK3awqtU9lom4WsputI7WbuhgI4pYtLZhsBq97FnuSklTJr+oVeuFztK0yUcTtbW1iR/96EcYLBudP5Y2rl27Jk6dOrUu3fyzsNjBqq5HxDIRV0fYnZbR2h0tTEcSi9Y2DNbZs2dFe3u7GBwcFIuLi2JycjK5dShNU29vr+jo6Eh+XlpaSh5LND8/n+yAyVuDY2NjYnh4WJw7dy45IsMtQtM9n/oh4BCBWCZih5BXFgpaV4beesOxaG3aYMndK2mMZmdnE9Mkf+7r6xNTU1Ois7MzMVjj4+OJcUoNlXyw9s6dO5NHFN25c0f8+Mc/Ts55YbCsDwMahEC1BGKZiKul7EbraO2GDjaiiEVr0wYrfy4ra6KkwUrNljRU8iN3u7q6usTXvvY1ceLEieT5jg899BAGy0anpw0IuEYglonYNe5VxIPWVVCvps1YtDZtsJrtYGUNVtZ8/e1vfxMHDhxYJ748HiNvNYb+4VuEoStMfkoEYpmIlWAEXgitAxc4k14sWps2WOmuVKMzWD09PWJiYmLN+azsox14TEM8445MIbCGQCwTMbLzzLOY+kAs49qGwWr0LUK5gyXPX83MzNT8FqHscxismEYeuUIgwr90ER2DFVMfwGDVVlvnk9yzB97TM1gx9bFGuXKLkJ4AgQcEYpmIERutY+oDsYxrnTtYRfsHBqs+MQxW0d5E+SAJxDIRBylewaTQuiAwj4ujtcfiBRA6BisAEUmhPAEm4vIMfakBrX1RqnycaF2eITW0TgCD1To7rgyIABNxQGI2SQWt0TpPwPeXPcejqF+ZYrD80otoDRFg0TUE1sFq0dpBUQyFhNaGwFKtEgEMlhImCoVOgIk4dIU/zw+t0ZodrHj6QJWZYrCqpE/bzhBg0XVGCuOBoLVxxM40gNbOSBFlIBisKGUn6TwBJuJ4+gRaozU7WPH0gSozxWBVSZ+2nSHAouuMFMYDQWvjiJ1pIBatpzdMF2I+vDJcqDyFWyOAwWqNG1cFRiCWiTgw2VpKB61bwublRbFoXdZgpa+xuXLlyjqd5StwpqenRfa9gkU6w9WrV9e88Hnbtm1ifn5ebNmypUg1XpbFYHkpG0HrJhDLRKybm4/1obWPqrUWcyxalzVYWbrLy8tiYGBAzM3NaTFBZ8+eFV1dXcm7CmP7YLBiU5x8axKIZSJGfl6VE1MfiGVc2zBYjV723N/fn5iyI0eOrHnZs9wZGxsbEyMjIyLG9xRisGKabci1LoFYJmK6AAYrpj4Qy7i2YbDkTlR7e7sYHBwUi4uLYnJyMrl12NbWJnp7e0VHR0fy89LSkhgaGkpuA27atCn53c2bN1e73YULF6LZzcJgxTTbkCsGiz7Ai70j6gMYrNpiNzrkXusWody9krtUs7OzyW3D7AueOzs7ExM1Pj6eGKfsrtXWrVvFnj17xMWLF5MdrNh2tDBYEU02pFqfQCwTMX2AHayY+kAs49r0DlbedGWNkjRYfX19YmpqavU2YKNzVzGdycJgxTTbkCs7WPQBdrAi6gMYLDs7WFmD1WyXCoMV0QAkVQhIArFMxKiN1jH1gVjGtekdLNlnmp3B6unpERMTE2vOZ8nzWOlZLfmYB2m+Dh8+nNxO5DENMY1Eco2aQCwTcdQif5Y8WsfTC2LR2obBavQtQrmDJc9fzczMrPkWoexp2edgbd68WVy+fDmabxRyizCeuYZMGxCIZSKmE7CDFVMfiGVc6zRYRftH9sB7jI9iaMQLg1W0N1E+SAKxTMRBilcwKbQuCMzj4rFojcFys5NisNzUhagsE4hlIraM1cnm0NpJWYwEhdZGsFKpIgEMliIoioVNgIk4bH2z2aE1WucJrAw/HQ8UMrVGAINlDTUNuUyARddldfTGhtZ6ebpcG1q7rE74sWGwwteYDBUIMBErQAqkCFoHIqRCGmitAIkixghgsIyhpWKfCDAR+6RWuVjRuhw/n65Ga5/UCi9WDFZ4mpJRCwSYiFuA5uklaO2pcC2EjdYtQOMSbQQwWNpQUpHPBJiIfVavWOxoXYyXz6XR2mf1/I8dg+W/hmSggQATsQaInlSB1p4IpSHMWLRWzTNFyrcmNXQuhSowWAqQKBI+AdUJionJ/76A1v5rqJpBLFqr5tnIYC0vL4uBgQExNzen/J7AVq5ppl321Tqy7LZt28T8/LxyTM3qt/l7DJZN2rTlLAHVCQqD5ayEyoGhtTIq7wvGorVqnj4YLPlS6a6uruTdhr5/MFi+K0j8WgioTlAYLC24K60ErSvFb7XxWLRWzVPVYH300UfixIkTYseOHeKtt95KLrtw4cIa01Pr5c+bNm0Svb294ubNm2t2nmTZ/v7+ZIfsyJEj614IncZ1//59MTY2JkZGRoJ4ITQGy+pwpzFXCahOUBgsVxVUjwut1Vn5XjIWrVXzLGKwdu/eLV566SUxODgoFhcXxeTkpJienhYbN25c7Rb5W4Ry96m9vX3dNW1tbYnx6ujoSOpYWloSQ0ND6279ZU1b2kje2PnUJzFYPqlFrMYIqE5QGCxjElirGK2toa68oVi0Vs2ziMHKnseqd9Yq+/9y90ruUs3OzibnpaRZ6uvrE1NTU6KzszMxWOPj48kuWL2dKlnfnj17xMWLF5MdLN93tDBYlU8BBOACAdUJCoPlglrlYkDrcvx8ujoWrVXzNGmw5G3FrCnLmiNpsFKzJY2T/KietVIt52K/xGC5qAoxWSegOkFhsKxLo71BtNaO1NkKY9FaNU+TBqvZDlbWYBXZmcJgOTu8CAwCagRUJygMlhpPl0uhtcvq6I0tFq1V8zRpsORtwWZnsHp6esTExETdM135s17SiB0+fDi5tSjr9+3DDpZvihGvEQKqExQGywh+q5WitVXclTYWi9aqeeo2WNIAjY6OinfffTc5sN7oW4RyB0uev5qZman7LUIZX/Y5WJs3bxaXL1/29huFGKxKhz+Nu0JAdYLCYLmiWOtxoHXr7Hy7MhatVfNsZLBMaps98J6ewTLZnit1Y7BcUYI4KiWgOkFhsCqVSUvjaK0FoxeVxKK1ap4YLLvdFoNllzetOUpAdYKKxWA9NbKgpNT1891K5VwqhNYuqWE2FrQ2y5faGxPAYNFDIPCAABPx2m6AwRIiFjMd8gTAuA5ZXfdzw2C5rxERWiDARIzBynczDJaFgWe4Cca1YcBU35AABstyB7l165Z4+eWXkyfV5r92urKyIo4ePSqee+45sWvXLsuRxd0cEzEGC4MV3hzAuA5PU58ywmBZVOvGjRvi4MGDyVdZ33777XUG69q1a+LUqVPi2LFjGCyLusimmIgxWBgsy4POQnOMawuQaaIuAQyWpc4hX3B56dKl5E3iZ86cWbeDJXe2Xn/9dfHQQw8l73NiB8uSMJ81w0SMwcJg2R1zNlpjXNugTBv1CGCwLPeNWrcI5a1B+XTbF154ITFe3CK0LAo7WOuAc8idQ+72R6H+FjFY+plSozoBDJY6Ky0laxkseWvwww8/FD/84Q9LncFaWFD7ar2WRAKr5KmFT5Qyut79iFI53wuNTKtlcH5YrZxLpdDaJTXMxuKr1t3dxR5/8s/vHioEcvs7rxUqT+HWCGCwWuPW8lV5gyV/PnnypHj11VfFww8/XMpgtRwUF3IGK9cH2MGKZwcLrf3XWofBWl5eFrt37xZvvPFG8kqb9CP/f2BgQMzNzTV8H2C9cqrXZ6egVq6ptYxlX7sjf79t27bklT623muIwbJsLvIGKz3Yng9j//79Yu/evZaji7c5biWs1Z5F1/9FV3U0o7X/Wus0WJ988skaE6JqdlTLqfRLXXXJl093dXWtMYwq7esqg8HSRVKxHh7ToAjKcjEMFgYr3+VieQ4WBguDJft+amp++tOfinfeeSc5F5z9/3QHS75XsLe3V9y8eXN1R6jeS57z13/00UfixIkTYseOHeKtt95K6r9w4cIaA1SkfllWfilM7rDJL5BlXw4tX0Q9NjYmRkZGKntZNAbL8kKOwbIMXLE5DBYGC4PVeLDwWiTFyaSCYrp2sNJbgdL0pDs/+d0kuSvU3t4uBgcHxeLiopicnBTyW/IffPBBzVuJ2eulwZK3IV966aV112/cuHGVnGqbbW1tidnr6OhIYlhaWhJDQ0PJDlzW9KUV582caakwWKYJU78XBDBYGCwMFgbLi8mqRpC6DZY0Jz/5yU/Ea6+9tsY4yf+XO0azs7PJOSa5g9TX1yempqbE1q1blQxW9jyXyrmtRm12dnYmBmt8fDzZBcvuWsl49uzZk3wzf+fOnWt+J3+28cFg2aBMG84TwGBhsDBYGCznJ6o6Aeo2WNI8yQPid+7cEd/5zndWjZPcgcoapBCRjwQAABU0SURBVLyhqXUYPr+DVdRgNWpTGqzU4KWmqdG5K9tnsjBYvo4o4tZKAIOFwcJgYbC0TioWKzNhsFLzJA2MPI8lz2C5uIOVNVjNzl1hsCx2SpqCQEoAg4XBwmBhsHydEU0YLMkifXRD9puFZc9gFd3Bkrtp9dpMz2D19PQkJjB7Jkyex0rPh8nzXdJ8HT58OLmdyGMafO3pxO0lAQwWBguDhcHycvJ6ELQpgyV5yFuF0pSkz4+q9S0/aVikgRkdHRXvvvtu3cc85G/31TuDla+r3rcU0zNg8vzVzMzMmm8RprEfOHAgkTX7DUNbOnOL0BZp2nGaAAYLg4XBwmA5PUk1CE6HwfIx9+whe1sH14twwmAVoUXZYAlgsDBYGCwMlq8THAZrqrJnXTXqMxgsX0cUcWslgMHCYGGwMFhaJxUqi54ABiv6LgAASQCDhcHCYGGwmA0hoJMABksnTerylgAGC4OFwcJgeTuBEbiTBDBYTspCULYJYLAwWBgsDJbteYf2wiaAwQpbX7JTJIDBwmBhsDBYitMFxSCgRACDpYSJQpLAUyMLSiB4KawSJqcLobUQK8NPO62RruDQOh6tdfUZ6lEjgMFS40QpDFbSB1h01w4FzLT/UwMGK55x7X9v9SsDDJZfelUaLRNxPBMxWqN1frLBTFc6/dK4hwQwWB6KVlXILLosuiy6VY0+c+0yruMZ1+Z6ETXXIoDBol8oE2AijmciRmu0xkwrT40UhEBNAhgsOoYyARZdFl0WXeXh4k1BxnU849qbThlIoBisQIS0kQYTcTwTMVqjNWbaxqxKGyETwGCFrK7m3Fh0WXRZdDUPKgeqY1zHM64d6G5RhYDBikrucskyEcczEaM1WmOmy82XXA0BDBZ9QJkAiy6LLouu8nDxpiDjOp5x7U2nDCRQDFYgQtpIg4k4nokYrdEaM21jVqWNkAlgsEJWV3NuLLosuiy6mgeVA9UxruMZ1w50t6hCwGBFJXe5ZJmI45mI0RqtMdPl5kuuhgAGiz6gTIBFl0WXRVd5uHhTkHEdz7j2plMGEigGKxAhbaTBRBzPRIzWaI2ZtjGr0kbIBDBYIaurOTcWXRZdFl3Ng8qB6hjX8YxrB7pbVCFgsKKSu1yyTMTxTMRojdaY6XLzJVdDAINFH1AmwKLLosuiqzxcvCnIuI5nXHvTKQMJFIMViJA20mAijmciRmu0xkzbmFVpI2QCGKyQ1dWcG4suiy6LruZB5UB1jOt4xrUD3S2qEDBYUcldLlkm4ngmYrRGa8x0ufmSqyGAwaIPKBNg0WXRZdFVHi7eFGRcxzOuvemUgQSKwQpESBtpMBHHMxGjNVpjpm3MqrQRMgEMVsjqas6NRZdFl0VX86ByoDrGdTzj2oHuFlUIGKyo5C6XLBNxPBMxWqM1ZrrcfMnVEMBg0QeUCbDosuiy6CoPF28KMq7jGdfedMpAAsVgBSKkjTSYiOOZiNEarTHTNmZV2giZAAYrZHU158aiy6LLoqt5UDlQHeM6nnHtQHeLKgQMVlRyl0uWiTieiRit0RozXW6+5GoIYLDoA8oEWHRZdFl0lYeLNwUZ1/GMa286ZSCBYrACEdJGGkzE8UzEaI3WmGkbsypthEwAgxWyuppzY9Fl0WXR1TyoHKiOcR3PuHagu0UVAgYrKrnLJctEHM9EjNZojZkuN19yNQQwWPQBZQIsuiy6LLrKw8WbgozreMa1N50ykEAxWIEIaSMNJuJ4JmK0RmvMtI1ZlTZCJoDBClldzbmx6LLosuhqHlQOVMe4jmdcO9DdogoBg1Wx3NeuXROnTp1aF8WxY8fErl27Ko5ubfNMxPFMxGiN1phpp6ZfgvGQAAbLMdFu3Lghzp8/L06fPi02btzoVHQsuiy6LLpODUktwTCu4xnXWjoMlSgTwGApozJf8N69e2JoaEgcP35cbN++3XyDBVtgIo5nIkZrtMZMF5wgKQ6BHAEMlkNdQt4ufO+998ShQ4cciurzUFh0WXRZdJ0cmqWCYlzHM65LdRQuLkwAg1UYmZkLdOxeLSwsmAnus1pHptWqPz+sVs6lUk8tfKIUzvXuR5TK+V4IrYVA67W9mHFtb1R3d3fba4yWjBHAYBlDW6xil89epZnwl248f+kW0fof3/iSUmff8cfbSuVMF9ow/SelJlaGn1Yq53uhIlr7lita+6ZYWPFisBzRc3p6WrS3t4u9e/c6EtH6MJiIMVj5XnH9fLfAYDk7ZJUCY1zHM66VOgSFtBHAYGlD2XpFKysrYmJiIjng7uLhdnawPteWXY21/RyD1fq4d+VKDBYGy5W+GFocGCwHFNVx/spGGkzE8UzERbRmB8vG6DPXRhGtzUVhpmZuEZrhSq1qBDBYapwo9YAAEzEGi1uE4U0FjOt4xnV4vdftjDBYbuvjVHRMxPFMxEW0ZgfLqWFaOJgiWheuvOIL2MGqWIDIm8dgRd4BiqTPRIzBYgeryIjxoyzjOp5x7UePDCdKDFY4WhrPhIk4nom4iNbsYBkfekYbKKK10UAMVM4OlgGoVKlMAIOljIqCRSZiFl2/+wtaY6bZrfR7DBN99QQwWNVr4E0ELLosuiy63gxX5UAZ1/GMa+VOQUEtBDBYWjDGUQkTcTwTMVqjNWY6jnmdLM0RwGCZYxtczSy6LLosusEN60KPX+HWf3j6k5E5Ahgsc2yDqxmDhcHCYAU3rDFYDySN5Q0N4fVetzPCYLmtj1PRYbDimYjRGq0x005NvwTjIQEMloeiVRUyiy6LLotuVaPPXLuM63jGtbleRM21CGCw6BfKBJiI45mI0RqtMdPKUyMFIVCTAAaLjqFMgEWXRZdFV3m4eFOQcR3PuPamUwYSKAYrECFtpMFEHM9EjNZojZm2MavSRsgEMFghq6s5NxZdFl0WXc2DyoHqGNfxjGsHultUIWCwopK7XLJMxPFMxGiN1pjpcvMlV0MAg0UfUCbAosuiy6KrPFy8Kci4jmdce9MpAwkUgxWIkDbSYCKOZyJGa7TGTNuYVWkjZAIYrJDV1Zwbiy6LLouu5kHlQHWM63jGtQPdLaoQMFhRyV0uWSbieCZitEZrzHS5+ZKrIYDBog8oEzC26E5vUItheEWtXAulNkz/SemqWN5ZZkxrJcpmC6H1Wr5o/f9m+p/fPaTU8ba/85pSOQpBAINFH1AmYGwixmApa2CroDGtbSXQoB0MFgYr3z0wWA4MzABDwGAFKKqplIwtuhgsU5K1XK8xrVuOSN+FGCwMFgZL33iipvoEMFj0DmUCxhZdDJayBrYKGtPaVgLsYCmTRmtuESp3FgoWIoDBKoQr7sLGJmIMlnMdy5jWDmTKDhY7WOxgOTAQIwgBgxWByLpSNLboYrB0SaStHmNaa4uw9YowWBgsDFbr44cr1QlgsNRZRV/S2KKLwXKubxnT2oFMMVgYLAyWAwMxghAwWBGIrCtFY4suBkuXRNrqMaa1tghbrwiDhcHCYLU+frhSnQAGS51V9CWNLboYLOf6ljGtHcgUg4XBwmA5MBAjCAGDFYHIulI0tuh6ZrBieCChMa11dcYS9RQxWGj9Oejr57vFP77xJSXyO/54WwjGtRIrCoVLAIMVrrbaMzO26DIRa9eqbIXGtC4bmIbrMViWdrAY1xp6K1X4TACD5bN6lmM3tugyEVtWsnlzxrRu3rTxEhgsDBa3CI0PMxp4QACDRTdQJmBs0cVgKWtgq6AxrW0l0KAdDBYGC4PlwECMIAQMVgQi60rR2KKLwdIlkbZ6jGmtLcLWK8JgYbAwWK2PH65UJ4DBUmcVfUljiy4Gy7m+ZUxrBzLFYGGwMFgODMQIQsBgRSCyrhSNLboYLF0SaavHmNbaImy9IgwWBguD1fr44Up1AhgsdVbRlzS26GKwnOtbxrR2IFMMFgYLg+XAQIwgBAxWBCLrStHYolvAYD167n+U0rnzv8tK5dJCLLqWFt0CqqB1AVglirowrkuE3/BSxrUpstSrQgCDpUKJMgkBFyZiFl07ndGY1gXCR+sCsEoUNaZ1gT+cSoSPwTIFj3pLE8BglUYYTwUuTMQsunb6mzGtC4SP1gVglShqTGsMVglVuDQEAhisEFS0lIMLEzGLrh2xjWldIHy0LgCrRFFjWmOwSqjCpSEQwGCFoKKlHFyYiFl07YhtTOsC4aN1AVglihrTGoNVQhUuDYEABisEFS3l4MJEzKJrR2xjWhcIH60LwCpR1JjWGKwSqnBpCAQwWCGoaCkHFyZiFl07YhvTukD4aF0AVomixrTGYJVQhUtDIIDBCkFFSzm4MBGz6NoR25jWBcJH6wKwShQ1pjUGq4QqXBoCAQxWCCpaysGFibjIoju9YVqJzPDKsOB5OWtR+aa1ktCfFUJrtM73l5Xhp8U/v3tIqRttf+c1pXIUggAGiz6gTMC3RReDpSztuoK+aV0kUwwWBguDVWTEULZVAhisVslFeJ1viy4Gq/VO6pvWRTLFYGGwMFhFRgxlWyWAwWqVnMbr7t27J55//nlx+/Zt8dhjj4nTp0+LjRs3amxBT1W+LboYrNZ1903rIplisDBYGKwiI4ayrRLAYLVKTtN1Kysr4ujRo+K5554Tu3btEteuXRPvvfeeOHRI7TyApjCUqvFt0cVgKclas5BvWhfJFIOFwcJgFRkxlG2VAAarVXKarpO7V/v37xfnzp0TW7ZsEbdu3RIvv/yyuHjxYvKzSx/fFl0MVuu9xzeti2SKwcJgYbCKjBjKtkoAg9UqOU3XSUN18uRJ8eqrrya3BaXhGhoaEsePHxfbt2/X1IqeanxbdDFYrevum9ZFMsVgYbAwWEVGDGVbJYDBapWcputu3Lghzp8/v3ruqozBeuqppzRFRTUQgAAEIFAVgevXr1fVNO1qJIDB0gizlap82sFqJT+ugQAEIAABCMRIAINVseo+ncGqGBXNQwACEIAABLwhgMGqWKr0W4RPPPGE2Lt3r9PfIqwYFc1DAAIQgAAEvCGAwXJAKl+eg+UAKkKAAAQgAAEIeEEAg+WFTAQJAQhAAAIQgIBPBDBYPqlFrBCAAAQgAAEIeEEAg+WFTAQJAQhAAAIQgIBPBDBYPqlFrBCAAAQgAAEIeEEAg+WFTPEFuby8LHbv3i3ef//9JPkLFy6IZ599Nvn31atXxYEDB1ahbNu2TczPz697tZBqufjoupfx4uJiorf85PX89NNPRW9vr7h582bSB6anp2u+DB293dO1VkSNtFbVULWcH0SIMlQCGKxQlfU4L7mg9vX1iampKbFz504hzdaePXuS9zPKn8+ePSu6urpWDVe9VFXLeYwqiNClvgMDA2Jubi4xyXLxXFhYEBMTE+L+/ftidHRU9Pf3J3pnf5dPHr3d7w6NtJbRq2qoWs59IkQYMgEMVsjqepqb/Av30qVLyQKbftIJ9ZlnnhFjY2NiZGQkMVv1PnJhVinnKaKgw84uwps2bUrM1ezsbGK+8gt0CgK9/ewSWT2/8IUvKI1ZtPZT6xijxmDFqLpnOWd3tDo7O1dvF6VpZG8fpv+Xva3UqJxnKKIIN7tLJRfgEydOiDNnziS3BfO7m+jtd5fIaq06ZlXL+U2G6EMggMEKQcWAc0hvET355JNicHBw3e3Cen/N5m8r8lev+50kPXf38ccfi8uXLyc7lHI3c3JycvXcVT2Dhd7u65uNsJbWqhqqlvOLCNGGSACDFaKqgeSU/qW6b9++xFzV+6iex1AtFwg+b9PImqitW7cq7WDVSha93e8C9QxzGrmqhqrl3CdChCERwGCFpGZAuaR/4b7xxhvaDrMzCfvTQVKtdu3apXQGC4Plj7b5SBuNS9Uxq1rOX0pE7iMBDJaPqgUecyNzlb9lJG/9HT58WIyPj695TINqucBRepFeo9uA27dvT75FmN4irvctQvT2QuqGt3z/85//rLkdzNj2Q1OirE8Ag0XvcI5A/hk3aYDpYfbs7zdv3rx6XqfWV8DT52VlyzmXMAGtebZZXqt6z8FCbz87Tr3xK7NhbPupKVHXJoDBomcEReD8+fPJeS35lX4+4RNA7/A1TjNE63i0DiVTDFYoSpJH8lDKK1eurD4RHCRhE0DvsPXNZofW8WgdUqY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L/B0hPGvE1CTVP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5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xmlns:p14="http://schemas.microsoft.com/office/powerpoint/2010/main"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Chart bld="category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4435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739413238"/>
              </p:ext>
            </p:extLst>
          </p:nvPr>
        </p:nvGraphicFramePr>
        <p:xfrm>
          <a:off x="7651301" y="5467813"/>
          <a:ext cx="1207776" cy="1108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14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13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12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11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10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9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8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7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6</a:t>
            </a:r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5</a:t>
            </a:r>
            <a:endParaRPr lang="en-US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17</a:t>
            </a:r>
            <a:endParaRPr lang="en-US" sz="4000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169616" y="274638"/>
            <a:ext cx="7517183" cy="1143000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/>
              <a:t>References</a:t>
            </a:r>
            <a:endParaRPr lang="en-US" sz="40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45976" y="1534906"/>
            <a:ext cx="8140823" cy="4652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[1</a:t>
            </a:r>
            <a:r>
              <a:rPr lang="en-US" sz="2000" dirty="0"/>
              <a:t>] http://en.wikipedia.org/wiki/Wikipedia:Plagiarism</a:t>
            </a:r>
            <a:endParaRPr lang="en-US" sz="2000" dirty="0" smtClean="0"/>
          </a:p>
          <a:p>
            <a:r>
              <a:rPr lang="en-US" sz="2000" dirty="0" smtClean="0"/>
              <a:t>[</a:t>
            </a:r>
            <a:r>
              <a:rPr lang="en-US" sz="2000" dirty="0"/>
              <a:t>2] https://www.plagiarismtoday.com/2011/02/24/the-problem-with-detecting-translated-plagiarism/</a:t>
            </a:r>
            <a:endParaRPr lang="en-US" sz="2000" dirty="0" smtClean="0"/>
          </a:p>
          <a:p>
            <a:r>
              <a:rPr lang="en-US" sz="2000" dirty="0" smtClean="0"/>
              <a:t>[</a:t>
            </a:r>
            <a:r>
              <a:rPr lang="en-US" sz="2000" dirty="0"/>
              <a:t>3] http://</a:t>
            </a:r>
            <a:r>
              <a:rPr lang="en-US" sz="2000" dirty="0" smtClean="0"/>
              <a:t>en.wikipedia.org/wiki/Latent_semantic_indexing</a:t>
            </a:r>
          </a:p>
          <a:p>
            <a:r>
              <a:rPr lang="en-US" sz="2000" dirty="0" smtClean="0"/>
              <a:t>[4]http</a:t>
            </a:r>
            <a:r>
              <a:rPr lang="en-US" sz="2000" dirty="0"/>
              <a:t>://en.wikipedia.org/wiki/Wikipedia:WikiProject_China/Featured_and_good_content</a:t>
            </a:r>
            <a:endParaRPr lang="en-US" sz="2000" dirty="0" smtClean="0"/>
          </a:p>
          <a:p>
            <a:r>
              <a:rPr lang="en-US" sz="2000" dirty="0" smtClean="0"/>
              <a:t>[5]http</a:t>
            </a:r>
            <a:r>
              <a:rPr lang="en-US" sz="2000" dirty="0"/>
              <a:t>://www.inf.ed.ac.uk/teaching/courses/tts/assessed/assessment3.html</a:t>
            </a:r>
            <a:endParaRPr lang="en-US" sz="2000" dirty="0" smtClean="0"/>
          </a:p>
          <a:p>
            <a:r>
              <a:rPr lang="en-US" sz="2000" dirty="0" smtClean="0"/>
              <a:t>[6]</a:t>
            </a:r>
            <a:r>
              <a:rPr lang="en-US" sz="2000" dirty="0"/>
              <a:t> http://www.xinhuanet.com/english/bilingual/news.htm</a:t>
            </a:r>
          </a:p>
          <a:p>
            <a:r>
              <a:rPr lang="en-US" sz="2000" dirty="0" smtClean="0"/>
              <a:t>[7]</a:t>
            </a:r>
            <a:r>
              <a:rPr lang="en-US" sz="2000" dirty="0"/>
              <a:t> http://www.yeeyan.org/</a:t>
            </a:r>
          </a:p>
          <a:p>
            <a:r>
              <a:rPr lang="en-US" sz="2000" dirty="0" smtClean="0"/>
              <a:t>[</a:t>
            </a:r>
            <a:r>
              <a:rPr lang="en-US" sz="2000" dirty="0"/>
              <a:t>8] https://code.google.com/p/stop-words/</a:t>
            </a:r>
            <a:endParaRPr lang="en-US" sz="2000" dirty="0" smtClean="0"/>
          </a:p>
          <a:p>
            <a:r>
              <a:rPr lang="en-US" sz="2000" dirty="0" smtClean="0"/>
              <a:t>[</a:t>
            </a:r>
            <a:r>
              <a:rPr lang="en-US" sz="2000" dirty="0"/>
              <a:t>9] http://www.nltk.org/_modules/nltk/stem/porter.html</a:t>
            </a:r>
            <a:endParaRPr lang="en-US" sz="2000" dirty="0" smtClean="0"/>
          </a:p>
          <a:p>
            <a:r>
              <a:rPr lang="en-US" sz="2000" dirty="0" smtClean="0"/>
              <a:t>[</a:t>
            </a:r>
            <a:r>
              <a:rPr lang="en-US" sz="2000" dirty="0"/>
              <a:t>10] http://code.google.com/p/smallseg/</a:t>
            </a:r>
            <a:endParaRPr lang="en-US" sz="2000" dirty="0" smtClean="0"/>
          </a:p>
          <a:p>
            <a:endParaRPr lang="en-US" sz="2800" dirty="0" smtClean="0"/>
          </a:p>
        </p:txBody>
      </p:sp>
      <p:sp>
        <p:nvSpPr>
          <p:cNvPr id="19" name="AutoShape 2" descr="data:image/png;base64,iVBORw0KGgoAAAANSUhEUgAAAlgAAAFzCAYAAADi5Xe0AAAgAElEQVR4Xu2dW2gex9nHx0oc13aRCYXCd6EW2S4NJLoIyk3qKIUeUHMhkAtuXTWKBQaJLyEYg1IZY0vGpmkOtoUFjmupYEOhVCnUNlhgml6EIloKVgnCRe1F66uimsQ4gbiU4FifZ7+sslq9h9l3Z2bn8HuvLGt25nl+/zn8NTvv7oaVBx/BBwIQgAAEIAABCEBAG4ENGCxtLKkIAhCAAAQgAAEIJAQwWHQECEAAAhCAAAQgoJkABkszUKqDAAQgAAEIQAACGCz6AAQgAAEIQAACENBMAIOlGSjVQQACEIAABCAAAQwWfQACEIAABCAAAQhoJoDB0gyU6iAAAQhAAAIQgAAGiz4AAQhAAAIQgAAENBPAYGkGSnUQgAAEIAABCEAAg0UfgAAEIAABCEAAApoJYLA0A6U6CEAAAhCAAAQggMGiD0AAAhCAAAQgAAHNBDBYmoFSHQQgAAEIQAACEMBg0QcgAAEIQAACEICAZgIYLM1AqQ4CEIAABCAAAQhgsOgDEIAABCAAAQhAQDMBDJZmoFQHAQhAAAIQgAAEMFj0AQhAAAIQgAAEIKCZAAZLM1CqgwAEIAABCEAAAhgs+gAEIAABCEAAAhDQTACDpRko1UEAAhCAAAQgAAEMFn0AAhCAAAQgAAEIaCaAwdIMlOogAAEIQAACEIAABos+AAEIQAACEIAABDQTwGBpBkp1EIAABCAAAQhAAINFH4AABCAAAQhAAAKaCWCwNAOlOghAAAIQgAAEIIDBog9AAAIQgAAEIAABzQQwWJqBUh0EIAABCEAAAhDAYNEHIAABCEAAAhCAgGYCGCzNQKkOAhCAAAQgAAEIYLDoAxCAAAQgAAEIQEAzAQyWZqBUBwEIQAACEIAABDBY9AEIQAACEIAABCCgmQAGSzNQqoMABCAAAQhAAAIYLPoABCAAAQhAAAIQ0EwAg6UZKNVBAAIQgAAEIAABDFZAfeDevXvimWeeEX/+859rZnXo0CHxs5/9TEvG+bZ01q0lQCqBAAQgAAEIVEgAg1UhfN1NNzNYsj1dRujUqVNidHR0NYVf/OIXYv/+/bpToj4IQAACEICAlwQwWF7KVjvorMH6/e9/L7797W+vFrx06ZL4/ve/L7785S+LP/zhD+LrX/96qcxTg4WxKoWRiyEAAQhAIFACGKyAhG1ksOr9LjVeKYasYUqvuXnzpjh58qR44YUXEoP2rW99S/z6179eJZc1bf/6178SY/f3v/89+X3e0NWr8ze/+Y0YHh4Wd+7cEb/61a/ESy+9lNTx1a9+Vfz1r38VH3744Wq96f9t3bp1NYb8jtoPfvAD8ctf/lI88sgjIpv77373O/Hb3/5W/PznP0+uzZZLK/vLX/4iuru7V+uuVaYRt4C6FKlAAAIQgECLBDBYLYJz8bKiO1h5U5I3WbVuOe7Zs0c8+uijYnp6ep3Bunv37hpjkmWU7qjVqlMamNdff11873vfWzVmzfhmb3XWyyMt0+zWabauvHFK48iarGbcmsXO7yEAAQhAIHwCGKyANG5mJGSqqZlId5r++9//JjtEcjcovf7f//538n+bNm1aPTSfP7uVv0WYbbuWYUl3nerVmd35Sq/P7iSlO2upAcrXl8Ys80ivq9VmLaNUq1zaXnbHTd5a/eIXv5jspDXilt1ZC6h7kQoEIAABCBQggMEqAMv1os0MVvb2X/42WD43ueP0zW9+c9Vg5c905Q1WLcMm68zvqtWrM71e3iJMz4jV+r+8ecqamfztyVrGKZtHvq70NmTWPOW5qHDLnn1zvc8QHwQgAAEImCGAwTLDtZJaG90izAdU71ZYWi5rsOQZrPzB+LzBqmd87t+/n5ynkmeepMHbt29fYtrydZYxWPVu2RU1WPLMlzx7VeuMV8pFhRsGq5LuT6MQgAAEnCKAwXJKjnLBtGKwah3gTqPI3x7LfvOw7A5WEYOV3VHKG7nUFMmY092ptEyaW1tbW82duFZ2sFKD1YhbORW5GgIQgAAEQiCAwQpBxc9yKGKwsrfT8sYkv/OjsoNV9AyWLoMlvxUoHz9R62xVUYOVPR+W3k7N78DJg/jptyTrceMMVkCDilQgAAEItEgAg9UiOBcvK2KwZPzNvg1XZAdL1tfofFL+W4S6DFZ2ByuvSdFbhNIY1bsFmL1t2Iybi32DmCAAAQhAwC4BDJZd3kZbK2qwapmses/BanYGK02syHOwsnU2OoPV6BZh3hRJI/Tee+8lj3xITdyOHTuUbhGmO08qz8HiSfZGuzKVQwACEPCeAAbLewlJAAIQgAAEIAAB1whgsFxThHggAAEIQAACEPCeAAbLewlJAAIQgAAEIAAB1whgsFxThHggAAEIQAACEPCeAAbLewlJAAIQgAAEIAAB1whgsFxThHggAAEIQAACEPCeAAbLewlJAAIQgAAEIAAB1whgsFxThHggAAEIQAACEPCeAAbLewlJAAIQgAAEIAAB1whgsFxThHggAAEIQAACEPCeAAbLewlJAAIQgAAEIAAB1whgsFxThHggAAEIQAACEPCeAAbLewlJAAIQgAAEIAAB1whgsFxThHggAAEIQAACEPCeAAbLewlJAAIQgAAEIAAB1whgsFxThHggAAEIQAACEPCeAAbLewlJAAIQgAAEIAAB1whgsCwpcuvWLTEyMiLu3r2btHjs2DGxa9eu5N/Z323atEm8/fbbYsuWLZYioxkIQAACEIAABHQTwGDpJlqjvnv37omhoSFx/PhxsX379sRQvfjii+LNN98UX/nKV9b87tq1a2Jubk6cPn1abNy40UJ0NAEBCEAAAhCAgG4CGCzdRGvUd+PGDXH16lVx6NCh1d9OT0+Lxx9/XOzcuVOcPHlSvPrqq4mhkmZs//794ty5c+xiWdCGJiAAAQhAAAImCGCwTFBtUmd2R4sdrAoEoEkIQAACEICAYQIYLMOA89WvrKyIo0ePiieeeELs3bs3+bU0XM8//7y4ffu2eOyxx1q+PbiwsGA5G5qDAAQgAAHdBLq7uwtV+dRIsbn/+vli9RcKhsKrBDBYFjtDaqT6+/tXzVX2PJY8nyVvJ8pbiRx0tygMTUEAAhDwmEBZg3X//n0xOjoqrly5so7Cs88+K+SRlrJngpeXl8XAwEByxjiWL3FhsCwNqvSbgq+88srqtwdl09JQnT9/fnXXKn8g3lJ4NAMBCEAAAp4SKGuwsmmbMEKLi4ti9+7dYtu2bWJ+fh6D5Wk/czLseuZKBssOlpOSERQEIAABbwjYMFiffvqp6O3tFTdv3lxjlOT/y7sycnfqyJEjYvPmzeLy5cvJF7jk5+zZs8mXtt566y0xMTHBDpY3vcqTQOWjF06dOrUu2vRZWHIX6+DBg8nvH3744aRDytuFfCAAAQhAAALNCNgwWHJdam9vF4ODg0LuSE1OTia3Dtva2hLj1dHRkfy8tLSUPHoov1NlYmesGZeqf88twqoVoH0IQAACEIBACQKmDVa6SzU7O5vc3pM/9/X1iampKdHZ2ZkYrPHxcSHPa8nzXGNjY8mDtdNdLJkaBquEwFwKAQhAAAIQgIB9AqYNVt4cZU2UNFip2creFuzq6koMV/rBYNnvF7QIAQhAAAIQgEAJAqYNVrMdrKzBYgfrcyG5RViiU3MpBCAAAQhAoGoCpg2WzK/ZGayenp7kEHv2fFb20Q7sYFXdS2gfAhCAAAQgAIFCBGwYrEbfIpQ7WPJ24MzMzLpvEXKLsJCUFIYABCAAAQhAwBUCOg1W0ZyyB96zh9qL1hNieW4RhqgqOUEAAhCAQDQEMFhuSo3BclMXooIABCAAAQhAwGMCGCyPxSN0CEAAAhCAAATcJIDBclMXooIABCAAAQhAwGMCGCyPxSN0CEAAAhCAAATcJIDBclMXooIABCAAAQhAwGMCGCyPxSN0CEAAAhCAAATcJIDBclMXooIABCAAAQhAwGMCGCyPxSN0CEAAAhCAwD++8aVCEHb88Xah8hRujQAGqzVuXAUBCEAAAhBwgkBZgyVf0Dw6OiquXLmyLh/5Cpzp6WmRfa9gkaTlOwh3794t3n///eSyCxcuJK/VieGDwYpBZXKEAAQgAIFgCZQ1WFkwOl/KnH+Njqx7z5494uLFiyKG1+pgsIIdciQGAQhAAAIxELBhsBq97Lm/v18MDAyII0eOrHnZ8+Liorh06ZKYmJhYleHs2bOiq6sril0sDFYMo48cIQABCEAgWAI2DJY0Ru3t7WJwcFBI4zQ5OZncOmxraxO9vb2io6Mj+XlpaUkMDQ2J+fl5sWXLljXMY3sxNAYr2CFHYhCAAAQgEAMB0wZLGiO5SzU7O5uYpqxR6uzsTAzW+Ph4sislz3ONjY2JkZGRNbcB03NeTz75ZGLSYvhgsGJQmRybEtgw/aemZWSBleGnlcpRyF0CaO2uNkTWGgHTBit/LitroqTB6uvrE1NTU6uGKn8bML29uG/fvmjMlVQSg9Vaf+aqwAiw6AYmaIN00DoerWPJ1LTBaraDlTVY+R2s9FuEb7zxRhTnrrJ9DoMVywgkz4YEWHTj6SBoHY/WsWRq2mBJjs3OYPX09CSH2bPnsz744IPkEQ0xmit2sGIZfeTZlACLblNEwRRA62CkJJHPCNgwWI2+RSh3sOT5q5mZmTXfIrx69ao4cODAOp1ieRYWO1gMUQjIe+WcwYqmH6B1NFJHk6hOg1UUWmzfDCzCB4NVhBZlgyXAohustOsSQ+t4tI4lUwyWm0pjsNzUhagsE2DRtQy8wubQukL4NA2BiAhgsCISm1TrE2DRjad3oHU8WpMpBKokgMGqkj5tO0OARdcZKYwHgtbGEdMABCDwgAAGi24AATkQOOQeTT9A62ikZlzHI7WTmWKwnJSFoGwTYNG1Tby69tC6Ova2W0Zr28RpL0sAg0V/gAA7WFH1ARbdeORG63i0djFTDJaLqhCTdQJMxNaRV9YgWleG3nrDaG0dOQ1mCGCw6A4QYAcrqj7AohuP3NFoPb2hmKjDK8XKU7olAhislrBxUWgEopmIQxOuhXzQugVonl4SjdYlDZZ8QfPo6Ki4cuXKOqXlK3Cmp6fFxo0bW+oF8t2E8n2E8rNt2zYxPz8vtmzZ0lJdvl2EwfJNMeI1QiCaidgIPb8qRWu/9CoTbTRalzRYWcbLy8tiYGBAzM3NlTZC+brkuwkXFhaSl0LH8MFgxaAyOTYlEM1E3JRE+AXQOnyN0wyj0dqCwWr0suf+/v7ElB05cmTNy57zPU2nefOhF2OwfFCJGI0TiGYiNk7S/QbQ2n2NdEUYjdYWDNbZs2dFe3u7GBwcFPK23+TkZHLrsK2tTfT29oqOjo7k56WlJTE0NFTzViA7WLp6NvVAwCMC0UzEHmliKlS0NkXWvXqj0dqwwZK7V3KXanZ2NrltKH/u6+sTU1NTorOzMzFY4+PjQp7Xkue5xsbGxMjIiNi5c2fSKeTOlTyH9fHHH4vLly+v/r97PUZvROxg6eVJbZ4SiGYi9lQfnWGjtU6abtcVjdaGDVb+1l7WREmDlZqt1FDJ3a6urq7EcGU/WWOWlnW7B5WLDoNVjh9XB0Igmok4EL3KpIHWZej5dW00Whs2WM12sLIGq9YOVrbX1DNffvUstWgxWGqcKBU4gWgm4sB1VEkPrVUohVEmGq0NGyzZG5qdwerp6Um+HZg9nyXPY6VnteRjHtjBCmNckQUEChGIZiIuRCXMwmgdpq61sopGawsGq9G3COUOlrwdODMzs+5bhPJg+4EDBxJ5Nm/ezBmseIYfmULg/wlEMxEjOFpH1AeiGdcaDVbR7hHbrlQRPtwiLEKLssESiGYiDlZB9cTQWp2V7yWj0RqD5WRXxWA5KQtB2SYQzURsG6yD7aG1g6IYCgmtDYGlWiUCGCwlTBQKnQATcegKf54fWqN1nsDK8NPxQCFTawQwWNZQ05DLBFh0XVZHb2xorZeny7WhtcvqhB8bBsuSxrdu3UqebHv37t2kxWPHjoldu3ataV2Wefnll8XFixdLv2TTUlrBNMNEHIyUTRNB66aIgimA1sFI6WUiGCwLst27dy95N9Px48fF9u3bhTRSL774onjzzTeTn+Xnxo0b4uDBg2LTpk3i7bffxmBZ0CXbBBOxZeAVNofWFcK33DRaWwZOc2sIYLAsdAhpnuSzQA4dOrTamnwp5uOPP57sYsl/X7p0KXkT+ZkzZ9jBsqBJvgkm4gqgV9QkWlcEvoJm0boC6DS5SgCDVUFnyO9opSFwi7ACMT5rkom4Ova2W0Zr28Sraw+tq2NPyw+er7jy4AMIewQk7qNHj4onnnhC7N27d03DZQ3WwsKCvUQCa+mphU+UMrre/YhSOQq5SwCt3dVGd2S+at3d3V0IxaPn/qdQ+Tv/u1yoPIVbI4DBao1bS1fJnavnn39e9Pf3rzNXssKyBquloLgoIcBfuvF0BLRG6zwB3x/TUNZgyRc0j46OiitXrqzrHPIVOPIYi3yXYJlP2oZc/2SdMXwwWJZUTr9F+Morr6z79mAaAgbLkhg1mmHRrY697ZbR2jbx6tqLReuyBiur0PLyshgYGBBzc3Nav2yVvpPwwoULGKzqhkR4LauYK3awqtU9lom4WsputI7WbuhgI4pYtLZhsBq97FnuSklTJr+oVeuFztK0yUcTtbW1iR/96EcYLBudP5Y2rl27Jk6dOrUu3fyzsNjBqq5HxDIRV0fYnZbR2h0tTEcSi9Y2DNbZs2dFe3u7GBwcFIuLi2JycjK5dShNU29vr+jo6Eh+XlpaSh5LND8/n+yAyVuDY2NjYnh4WJw7dy45IsMtQtM9n/oh4BCBWCZih5BXFgpaV4beesOxaG3aYMndK2mMZmdnE9Mkf+7r6xNTU1Ois7MzMVjj4+OJcUoNlXyw9s6dO5NHFN25c0f8+Mc/Ts55YbCsDwMahEC1BGKZiKul7EbraO2GDjaiiEVr0wYrfy4ra6KkwUrNljRU8iN3u7q6usTXvvY1ceLEieT5jg899BAGy0anpw0IuEYglonYNe5VxIPWVVCvps1YtDZtsJrtYGUNVtZ8/e1vfxMHDhxYJ748HiNvNYb+4VuEoStMfkoEYpmIlWAEXgitAxc4k14sWps2WOmuVKMzWD09PWJiYmLN+azsox14TEM8445MIbCGQCwTMbLzzLOY+kAs49qGwWr0LUK5gyXPX83MzNT8FqHscxismEYeuUIgwr90ER2DFVMfwGDVVlvnk9yzB97TM1gx9bFGuXKLkJ4AgQcEYpmIERutY+oDsYxrnTtYRfsHBqs+MQxW0d5E+SAJxDIRBylewaTQuiAwj4ujtcfiBRA6BisAEUmhPAEm4vIMfakBrX1RqnycaF2eITW0TgCD1To7rgyIABNxQGI2SQWt0TpPwPeXPcejqF+ZYrD80otoDRFg0TUE1sFq0dpBUQyFhNaGwFKtEgEMlhImCoVOgIk4dIU/zw+t0ZodrHj6QJWZYrCqpE/bzhBg0XVGCuOBoLVxxM40gNbOSBFlIBisKGUn6TwBJuJ4+gRaozU7WPH0gSozxWBVSZ+2nSHAouuMFMYDQWvjiJ1pIBatpzdMF2I+vDJcqDyFWyOAwWqNG1cFRiCWiTgw2VpKB61bwublRbFoXdZgpa+xuXLlyjqd5StwpqenRfa9gkU6w9WrV9e88Hnbtm1ifn5ebNmypUg1XpbFYHkpG0HrJhDLRKybm4/1obWPqrUWcyxalzVYWbrLy8tiYGBAzM3NaTFBZ8+eFV1dXcm7CmP7YLBiU5x8axKIZSJGfl6VE1MfiGVc2zBYjV723N/fn5iyI0eOrHnZs9wZGxsbEyMjIyLG9xRisGKabci1LoFYJmK6AAYrpj4Qy7i2YbDkTlR7e7sYHBwUi4uLYnJyMrl12NbWJnp7e0VHR0fy89LSkhgaGkpuA27atCn53c2bN1e73YULF6LZzcJgxTTbkCsGiz7Ai70j6gMYrNpiNzrkXusWody9krtUs7OzyW3D7AueOzs7ExM1Pj6eGKfsrtXWrVvFnj17xMWLF5MdrNh2tDBYEU02pFqfQCwTMX2AHayY+kAs49r0DlbedGWNkjRYfX19YmpqavU2YKNzVzGdycJgxTTbkCs7WPQBdrAi6gMYLDs7WFmD1WyXCoMV0QAkVQhIArFMxKiN1jH1gVjGtekdLNlnmp3B6unpERMTE2vOZ8nzWOlZLfmYB2m+Dh8+nNxO5DENMY1Eco2aQCwTcdQif5Y8WsfTC2LR2obBavQtQrmDJc9fzczMrPkWoexp2edgbd68WVy+fDmabxRyizCeuYZMGxCIZSKmE7CDFVMfiGVc6zRYRftH9sB7jI9iaMQLg1W0N1E+SAKxTMRBilcwKbQuCMzj4rFojcFys5NisNzUhagsE4hlIraM1cnm0NpJWYwEhdZGsFKpIgEMliIoioVNgIk4bH2z2aE1WucJrAw/HQ8UMrVGAINlDTUNuUyARddldfTGhtZ6ebpcG1q7rE74sWGwwteYDBUIMBErQAqkCFoHIqRCGmitAIkixghgsIyhpWKfCDAR+6RWuVjRuhw/n65Ga5/UCi9WDFZ4mpJRCwSYiFuA5uklaO2pcC2EjdYtQOMSbQQwWNpQUpHPBJiIfVavWOxoXYyXz6XR2mf1/I8dg+W/hmSggQATsQaInlSB1p4IpSHMWLRWzTNFyrcmNXQuhSowWAqQKBI+AdUJionJ/76A1v5rqJpBLFqr5tnIYC0vL4uBgQExNzen/J7AVq5ppl321Tqy7LZt28T8/LxyTM3qt/l7DJZN2rTlLAHVCQqD5ayEyoGhtTIq7wvGorVqnj4YLPlS6a6uruTdhr5/MFi+K0j8WgioTlAYLC24K60ErSvFb7XxWLRWzVPVYH300UfixIkTYseOHeKtt95KLrtw4cIa01Pr5c+bNm0Svb294ubNm2t2nmTZ/v7+ZIfsyJEj614IncZ1//59MTY2JkZGRoJ4ITQGy+pwpzFXCahOUBgsVxVUjwut1Vn5XjIWrVXzLGKwdu/eLV566SUxODgoFhcXxeTkpJienhYbN25c7Rb5W4Ry96m9vX3dNW1tbYnx6ujoSOpYWloSQ0ND6279ZU1b2kje2PnUJzFYPqlFrMYIqE5QGCxjElirGK2toa68oVi0Vs2ziMHKnseqd9Yq+/9y90ruUs3OzibnpaRZ6uvrE1NTU6KzszMxWOPj48kuWL2dKlnfnj17xMWLF5MdLN93tDBYlU8BBOACAdUJCoPlglrlYkDrcvx8ujoWrVXzNGmw5G3FrCnLmiNpsFKzJY2T/KietVIt52K/xGC5qAoxWSegOkFhsKxLo71BtNaO1NkKY9FaNU+TBqvZDlbWYBXZmcJgOTu8CAwCagRUJygMlhpPl0uhtcvq6I0tFq1V8zRpsORtwWZnsHp6esTExETdM135s17SiB0+fDi5tSjr9+3DDpZvihGvEQKqExQGywh+q5WitVXclTYWi9aqeeo2WNIAjY6OinfffTc5sN7oW4RyB0uev5qZman7LUIZX/Y5WJs3bxaXL1/29huFGKxKhz+Nu0JAdYLCYLmiWOtxoHXr7Hy7MhatVfNsZLBMaps98J6ewTLZnit1Y7BcUYI4KiWgOkFhsCqVSUvjaK0FoxeVxKK1ap4YLLvdFoNllzetOUpAdYKKxWA9NbKgpNT1891K5VwqhNYuqWE2FrQ2y5faGxPAYNFDIPCAABPx2m6AwRIiFjMd8gTAuA5ZXfdzw2C5rxERWiDARIzBynczDJaFgWe4Cca1YcBU35AABstyB7l165Z4+eWXkyfV5r92urKyIo4ePSqee+45sWvXLsuRxd0cEzEGC4MV3hzAuA5PU58ywmBZVOvGjRvi4MGDyVdZ33777XUG69q1a+LUqVPi2LFjGCyLusimmIgxWBgsy4POQnOMawuQaaIuAQyWpc4hX3B56dKl5E3iZ86cWbeDJXe2Xn/9dfHQQw8l73NiB8uSMJ81w0SMwcJg2R1zNlpjXNugTBv1CGCwLPeNWrcI5a1B+XTbF154ITFe3CK0LAo7WOuAc8idQ+72R6H+FjFY+plSozoBDJY6Ky0laxkseWvwww8/FD/84Q9LncFaWFD7ar2WRAKr5KmFT5Qyut79iFI53wuNTKtlcH5YrZxLpdDaJTXMxuKr1t3dxR5/8s/vHioEcvs7rxUqT+HWCGCwWuPW8lV5gyV/PnnypHj11VfFww8/XMpgtRwUF3IGK9cH2MGKZwcLrf3XWofBWl5eFrt37xZvvPFG8kqb9CP/f2BgQMzNzTV8H2C9cqrXZ6egVq6ptYxlX7sjf79t27bklT623muIwbJsLvIGKz3Yng9j//79Yu/evZaji7c5biWs1Z5F1/9FV3U0o7X/Wus0WJ988skaE6JqdlTLqfRLXXXJl093dXWtMYwq7esqg8HSRVKxHh7ToAjKcjEMFgYr3+VieQ4WBguDJft+amp++tOfinfeeSc5F5z9/3QHS75XsLe3V9y8eXN1R6jeS57z13/00UfixIkTYseOHeKtt95K6r9w4cIaA1SkfllWfilM7rDJL5BlXw4tX0Q9NjYmRkZGKntZNAbL8kKOwbIMXLE5DBYGC4PVeLDwWiTFyaSCYrp2sNJbgdL0pDs/+d0kuSvU3t4uBgcHxeLiopicnBTyW/IffPBBzVuJ2eulwZK3IV966aV112/cuHGVnGqbbW1tidnr6OhIYlhaWhJDQ0PJDlzW9KUV582caakwWKYJU78XBDBYGCwMFgbLi8mqRpC6DZY0Jz/5yU/Ea6+9tsY4yf+XO0azs7PJOSa5g9TX1yempqbE1q1blQxW9jyXyrmtRm12dnYmBmt8fDzZBcvuWsl49uzZk3wzf+fOnWt+J3+28cFg2aBMG84TwGBhsDBYGCznJ6o6Aeo2WNI8yQPid+7cEd/5zndWjZPcgcoapBCRjwQAABU0SURBVLyhqXUYPr+DVdRgNWpTGqzU4KWmqdG5K9tnsjBYvo4o4tZKAIOFwcJgYbC0TioWKzNhsFLzJA2MPI8lz2C5uIOVNVjNzl1hsCx2SpqCQEoAg4XBwmBhsHydEU0YLMkifXRD9puFZc9gFd3Bkrtp9dpMz2D19PQkJjB7Jkyex0rPh8nzXdJ8HT58OLmdyGMafO3pxO0lAQwWBguDhcHycvJ6ELQpgyV5yFuF0pSkz4+q9S0/aVikgRkdHRXvvvtu3cc85G/31TuDla+r3rcU0zNg8vzVzMzMmm8RprEfOHAgkTX7DUNbOnOL0BZp2nGaAAYLg4XBwmA5PUk1CE6HwfIx9+whe1sH14twwmAVoUXZYAlgsDBYGCwMlq8THAZrqrJnXTXqMxgsX0cUcWslgMHCYGGwMFhaJxUqi54ABiv6LgAASQCDhcHCYGGwmA0hoJMABksnTerylgAGC4OFwcJgeTuBEbiTBDBYTspCULYJYLAwWBgsDJbteYf2wiaAwQpbX7JTJIDBwmBhsDBYitMFxSCgRACDpYSJQpLAUyMLSiB4KawSJqcLobUQK8NPO62RruDQOh6tdfUZ6lEjgMFS40QpDFbSB1h01w4FzLT/UwMGK55x7X9v9SsDDJZfelUaLRNxPBMxWqN1frLBTFc6/dK4hwQwWB6KVlXILLosuiy6VY0+c+0yruMZ1+Z6ETXXIoDBol8oE2AijmciRmu0xkwrT40UhEBNAhgsOoYyARZdFl0WXeXh4k1BxnU849qbThlIoBisQIS0kQYTcTwTMVqjNWbaxqxKGyETwGCFrK7m3Fh0WXRZdDUPKgeqY1zHM64d6G5RhYDBikrucskyEcczEaM1WmOmy82XXA0BDBZ9QJkAiy6LLouu8nDxpiDjOp5x7U2nDCRQDFYgQtpIg4k4nokYrdEaM21jVqWNkAlgsEJWV3NuLLosuiy6mgeVA9UxruMZ1w50t6hCwGBFJXe5ZJmI45mI0RqtMdPl5kuuhgAGiz6gTIBFl0WXRVd5uHhTkHEdz7j2plMGEigGKxAhbaTBRBzPRIzWaI2ZtjGr0kbIBDBYIaurOTcWXRZdFl3Ng8qB6hjX8YxrB7pbVCFgsKKSu1yyTMTxTMRojdaY6XLzJVdDAINFH1AmwKLLosuiqzxcvCnIuI5nXHvTKQMJFIMViJA20mAijmciRmu0xkzbmFVpI2QCGKyQ1dWcG4suiy6LruZB5UB1jOt4xrUD3S2qEDBYUcldLlkm4ngmYrRGa8x0ufmSqyGAwaIPKBNg0WXRZdFVHi7eFGRcxzOuvemUgQSKwQpESBtpMBHHMxGjNVpjpm3MqrQRMgEMVsjqas6NRZdFl0VX86ByoDrGdTzj2oHuFlUIGKyo5C6XLBNxPBMxWqM1ZrrcfMnVEMBg0QeUCbDosuiy6CoPF28KMq7jGdfedMpAAsVgBSKkjTSYiOOZiNEarTHTNmZV2giZAAYrZHU158aiy6LLoqt5UDlQHeM6nnHtQHeLKgQMVlRyl0uWiTieiRit0RozXW6+5GoIYLDoA8oEWHRZdFl0lYeLNwUZ1/GMa286ZSCBYrACEdJGGkzE8UzEaI3WmGkbsypthEwAgxWyuppzY9Fl0WXR1TyoHKiOcR3PuHagu0UVAgYrKrnLJctEHM9EjNZojZkuN19yNQQwWPQBZQIsuiy6LLrKw8WbgozreMa1N50ykEAxWIEIaSMNJuJ4JmK0RmvMtI1ZlTZCJoDBClldzbmx6LLosuhqHlQOVMe4jmdcO9DdogoBg1Wx3NeuXROnTp1aF8WxY8fErl27Ko5ubfNMxPFMxGiN1phpp6ZfgvGQAAbLMdFu3Lghzp8/L06fPi02btzoVHQsuiy6LLpODUktwTCu4xnXWjoMlSgTwGApozJf8N69e2JoaEgcP35cbN++3XyDBVtgIo5nIkZrtMZMF5wgKQ6BHAEMlkNdQt4ufO+998ShQ4cciurzUFh0WXRZdJ0cmqWCYlzHM65LdRQuLkwAg1UYmZkLdOxeLSwsmAnus1pHptWqPz+sVs6lUk8tfKIUzvXuR5TK+V4IrYVA67W9mHFtb1R3d3fba4yWjBHAYBlDW6xil89epZnwl248f+kW0fof3/iSUmff8cfbSuVMF9ow/SelJlaGn1Yq53uhIlr7lita+6ZYWPFisBzRc3p6WrS3t4u9e/c6EtH6MJiIMVj5XnH9fLfAYDk7ZJUCY1zHM66VOgSFtBHAYGlD2XpFKysrYmJiIjng7uLhdnawPteWXY21/RyD1fq4d+VKDBYGy5W+GFocGCwHFNVx/spGGkzE8UzERbRmB8vG6DPXRhGtzUVhpmZuEZrhSq1qBDBYapwo9YAAEzEGi1uE4U0FjOt4xnV4vdftjDBYbuvjVHRMxPFMxEW0ZgfLqWFaOJgiWheuvOIL2MGqWIDIm8dgRd4BiqTPRIzBYgeryIjxoyzjOp5x7UePDCdKDFY4WhrPhIk4nom4iNbsYBkfekYbKKK10UAMVM4OlgGoVKlMAIOljIqCRSZiFl2/+wtaY6bZrfR7DBN99QQwWNVr4E0ELLosuiy63gxX5UAZ1/GMa+VOQUEtBDBYWjDGUQkTcTwTMVqjNWY6jnmdLM0RwGCZYxtczSy6LLosusEN60KPX+HWf3j6k5E5Ahgsc2yDqxmDhcHCYAU3rDFYDySN5Q0N4fVetzPCYLmtj1PRYbDimYjRGq0x005NvwTjIQEMloeiVRUyiy6LLotuVaPPXLuM63jGtbleRM21CGCw6BfKBJiI45mI0RqtMdPKUyMFIVCTAAaLjqFMgEWXRZdFV3m4eFOQcR3PuPamUwYSKAYrECFtpMFEHM9EjNZojZm2MavSRsgEMFghq6s5NxZdFl0WXc2DyoHqGNfxjGsHultUIWCwopK7XLJMxPFMxGiN1pjpcvMlV0MAg0UfUCbAosuiy6KrPFy8Kci4jmdce9MpAwkUgxWIkDbSYCKOZyJGa7TGTNuYVWkjZAIYrJDV1Zwbiy6LLouu5kHlQHWM63jGtQPdLaoQMFhRyV0uWSbieCZitEZrzHS5+ZKrIYDBog8oEzC26E5vUItheEWtXAulNkz/SemqWN5ZZkxrJcpmC6H1Wr5o/f9m+p/fPaTU8ba/85pSOQpBAINFH1AmYGwixmApa2CroDGtbSXQoB0MFgYr3z0wWA4MzABDwGAFKKqplIwtuhgsU5K1XK8xrVuOSN+FGCwMFgZL33iipvoEMFj0DmUCxhZdDJayBrYKGtPaVgLsYCmTRmtuESp3FgoWIoDBKoQr7sLGJmIMlnMdy5jWDmTKDhY7WOxgOTAQIwgBgxWByLpSNLboYrB0SaStHmNaa4uw9YowWBgsDFbr44cr1QlgsNRZRV/S2KKLwXKubxnT2oFMMVgYLAyWAwMxghAwWBGIrCtFY4suBkuXRNrqMaa1tghbrwiDhcHCYLU+frhSnQAGS51V9CWNLboYLOf6ljGtHcgUg4XBwmA5MBAjCAGDFYHIulI0tuh6ZrBieCChMa11dcYS9RQxWGj9Oejr57vFP77xJSXyO/54WwjGtRIrCoVLAIMVrrbaMzO26DIRa9eqbIXGtC4bmIbrMViWdrAY1xp6K1X4TACD5bN6lmM3tugyEVtWsnlzxrRu3rTxEhgsDBa3CI0PMxp4QACDRTdQJmBs0cVgKWtgq6AxrW0l0KAdDBYGC4PlwECMIAQMVgQi60rR2KKLwdIlkbZ6jGmtLcLWK8JgYbAwWK2PH65UJ4DBUmcVfUljiy4Gy7m+ZUxrBzLFYGGwMFgODMQIQsBgRSCyrhSNLboYLF0SaavHmNbaImy9IgwWBguD1fr44Up1AhgsdVbRlzS26GKwnOtbxrR2IFMMFgYLg+XAQIwgBAxWBCLrStHYolvAYD167n+U0rnzv8tK5dJCLLqWFt0CqqB1AVglirowrkuE3/BSxrUpstSrQgCDpUKJMgkBFyZiFl07ndGY1gXCR+sCsEoUNaZ1gT+cSoSPwTIFj3pLE8BglUYYTwUuTMQsunb6mzGtC4SP1gVglShqTGsMVglVuDQEAhisEFS0lIMLEzGLrh2xjWldIHy0LgCrRFFjWmOwSqjCpSEQwGCFoKKlHFyYiFl07YhtTOsC4aN1AVglihrTGoNVQhUuDYEABisEFS3l4MJEzKJrR2xjWhcIH60LwCpR1JjWGKwSqnBpCAQwWCGoaCkHFyZiFl07YhvTukD4aF0AVomixrTGYJVQhUtDIIDBCkFFSzm4MBGz6NoR25jWBcJH6wKwShQ1pjUGq4QqXBoCAQxWCCpaysGFibjIoju9YVqJzPDKsOB5OWtR+aa1ktCfFUJrtM73l5Xhp8U/v3tIqRttf+c1pXIUggAGiz6gTMC3RReDpSztuoK+aV0kUwwWBguDVWTEULZVAhisVslFeJ1viy4Gq/VO6pvWRTLFYGGwMFhFRgxlWyWAwWqVnMbr7t27J55//nlx+/Zt8dhjj4nTp0+LjRs3amxBT1W+LboYrNZ1903rIplisDBYGKwiI4ayrRLAYLVKTtN1Kysr4ujRo+K5554Tu3btEteuXRPvvfeeOHRI7TyApjCUqvFt0cVgKclas5BvWhfJFIOFwcJgFRkxlG2VAAarVXKarpO7V/v37xfnzp0TW7ZsEbdu3RIvv/yyuHjxYvKzSx/fFl0MVuu9xzeti2SKwcJgYbCKjBjKtkoAg9UqOU3XSUN18uRJ8eqrrya3BaXhGhoaEsePHxfbt2/X1IqeanxbdDFYrevum9ZFMsVgYbAwWEVGDGVbJYDBapWcputu3Lghzp8/v3ruqozBeuqppzRFRTUQgAAEIFAVgevXr1fVNO1qJIDB0gizlap82sFqJT+ugQAEIAABCMRIAINVseo+ncGqGBXNQwACEIAABLwhgMGqWKr0W4RPPPGE2Lt3r9PfIqwYFc1DAAIQgAAEvCGAwXJAKl+eg+UAKkKAAAQgAAEIeEEAg+WFTAQJAQhAAAIQgIBPBDBYPqlFrBCAAAQgAAEIeEEAg+WFTAQJAQhAAAIQgIBPBDBYPqlFrBCAAAQgAAEIeEEAg+WFTPEFuby8LHbv3i3ef//9JPkLFy6IZ599Nvn31atXxYEDB1ahbNu2TczPz697tZBqufjoupfx4uJiorf85PX89NNPRW9vr7h582bSB6anp2u+DB293dO1VkSNtFbVULWcH0SIMlQCGKxQlfU4L7mg9vX1iampKbFz504hzdaePXuS9zPKn8+ePSu6urpWDVe9VFXLeYwqiNClvgMDA2Jubi4xyXLxXFhYEBMTE+L+/ftidHRU9Pf3J3pnf5dPHr3d7w6NtJbRq2qoWs59IkQYMgEMVsjqepqb/Av30qVLyQKbftIJ9ZlnnhFjY2NiZGQkMVv1PnJhVinnKaKgw84uwps2bUrM1ezsbGK+8gt0CgK9/ewSWT2/8IUvKI1ZtPZT6xijxmDFqLpnOWd3tDo7O1dvF6VpZG8fpv+Xva3UqJxnKKIIN7tLJRfgEydOiDNnziS3BfO7m+jtd5fIaq06ZlXL+U2G6EMggMEKQcWAc0hvET355JNicHBw3e3Cen/N5m8r8lev+50kPXf38ccfi8uXLyc7lHI3c3JycvXcVT2Dhd7u65uNsJbWqhqqlvOLCNGGSACDFaKqgeSU/qW6b9++xFzV+6iex1AtFwg+b9PImqitW7cq7WDVSha93e8C9QxzGrmqhqrl3CdChCERwGCFpGZAuaR/4b7xxhvaDrMzCfvTQVKtdu3apXQGC4Plj7b5SBuNS9Uxq1rOX0pE7iMBDJaPqgUecyNzlb9lJG/9HT58WIyPj695TINqucBRepFeo9uA27dvT75FmN4irvctQvT2QuqGt3z/85//rLkdzNj2Q1OirE8Ag0XvcI5A/hk3aYDpYfbs7zdv3rx6XqfWV8DT52VlyzmXMAGtebZZXqt6z8FCbz87Tr3xK7NhbPupKVHXJoDBomcEReD8+fPJeS35lX4+4RNA7/A1TjNE63i0DiVTDFYoSpJH8lDKK1eurD4RHCRhE0DvsPXNZofW8WgdUqY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IYrJDUJBcIQAACEIAABJwggMFyQgaCgAAEIAABCEAgJAL/B0hPGvE1CTVP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8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xmlns:p14="http://schemas.microsoft.com/office/powerpoint/2010/main"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Chart bld="category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4435" cy="1143000"/>
          </a:xfr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497300660"/>
              </p:ext>
            </p:extLst>
          </p:nvPr>
        </p:nvGraphicFramePr>
        <p:xfrm>
          <a:off x="7651301" y="5467813"/>
          <a:ext cx="1207776" cy="1108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1169616" y="274638"/>
            <a:ext cx="7517183" cy="1143000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/>
              <a:t>Problem Definition</a:t>
            </a:r>
            <a:endParaRPr lang="en-US" sz="40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According to Wikipedia, Plagiarism is: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Inserting</a:t>
            </a:r>
            <a:r>
              <a:rPr lang="en-US" dirty="0" smtClean="0"/>
              <a:t> </a:t>
            </a:r>
            <a:r>
              <a:rPr lang="en-US" dirty="0"/>
              <a:t>a text—copied word-for-word, or closely paraphrased with very few changes—from a source that is </a:t>
            </a:r>
            <a:r>
              <a:rPr lang="en-US" b="1" dirty="0">
                <a:solidFill>
                  <a:srgbClr val="FF0000"/>
                </a:solidFill>
              </a:rPr>
              <a:t>not acknowledged </a:t>
            </a:r>
            <a:r>
              <a:rPr lang="en-US" dirty="0"/>
              <a:t>anywhere in the article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fontAlgn="base"/>
            <a:r>
              <a:rPr lang="en-US" b="1" dirty="0">
                <a:solidFill>
                  <a:srgbClr val="FF0000"/>
                </a:solidFill>
              </a:rPr>
              <a:t>Summarizing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 source in your own words, </a:t>
            </a:r>
            <a:r>
              <a:rPr lang="en-US" b="1" dirty="0">
                <a:solidFill>
                  <a:srgbClr val="FF0000"/>
                </a:solidFill>
              </a:rPr>
              <a:t>without citing </a:t>
            </a:r>
            <a:r>
              <a:rPr lang="en-US" dirty="0"/>
              <a:t>the source in any way</a:t>
            </a:r>
            <a:r>
              <a:rPr lang="en-US" dirty="0" smtClean="0"/>
              <a:t>. [1]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88482"/>
            <a:ext cx="9144000" cy="36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Problem Definition </a:t>
            </a:r>
            <a:r>
              <a:rPr lang="en-US" dirty="0" smtClean="0">
                <a:solidFill>
                  <a:schemeClr val="bg1"/>
                </a:solidFill>
              </a:rPr>
              <a:t>-  Challenges -  Approach - Implementation - Results 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Future Work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71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xmlns:p14="http://schemas.microsoft.com/office/powerpoint/2010/main"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category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Question 1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665005267"/>
              </p:ext>
            </p:extLst>
          </p:nvPr>
        </p:nvGraphicFramePr>
        <p:xfrm>
          <a:off x="7651301" y="5467813"/>
          <a:ext cx="1207776" cy="1108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994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xmlns:p14="http://schemas.microsoft.com/office/powerpoint/2010/main"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category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Question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665005267"/>
              </p:ext>
            </p:extLst>
          </p:nvPr>
        </p:nvGraphicFramePr>
        <p:xfrm>
          <a:off x="7651301" y="5467813"/>
          <a:ext cx="1207776" cy="1108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905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xmlns:p14="http://schemas.microsoft.com/office/powerpoint/2010/main"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Chart bld="category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40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384826587"/>
              </p:ext>
            </p:extLst>
          </p:nvPr>
        </p:nvGraphicFramePr>
        <p:xfrm>
          <a:off x="7651301" y="5467813"/>
          <a:ext cx="1207776" cy="1108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69616" y="274638"/>
            <a:ext cx="7517183" cy="1143000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/>
              <a:t>Problem Definition</a:t>
            </a:r>
            <a:endParaRPr lang="en-US" sz="40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In monolingual documents, plagiarism can be detected by means of document similarity, synonyms, …</a:t>
            </a:r>
          </a:p>
          <a:p>
            <a:r>
              <a:rPr lang="en-US" dirty="0" smtClean="0"/>
              <a:t>What about Multilingual Plagiarism?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1586" y="4235883"/>
            <a:ext cx="2818436" cy="1477328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The look of Yosemite, from the toolbars to window construction, has been adjusted. Windows and the dock are now 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translucent.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33281" y="4235883"/>
            <a:ext cx="2818436" cy="1477328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Yosemite</a:t>
            </a: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</a:rPr>
              <a:t>的外观，从工具栏到窗口设计，都进行了调整。窗口和停靠栏都是半透明的</a:t>
            </a:r>
            <a:r>
              <a:rPr lang="zh-CN" altLang="en-US" b="1" dirty="0" smtClean="0">
                <a:solidFill>
                  <a:schemeClr val="accent4">
                    <a:lumMod val="50000"/>
                  </a:schemeClr>
                </a:solidFill>
              </a:rPr>
              <a:t>。</a:t>
            </a:r>
            <a:endParaRPr lang="en-US" altLang="zh-CN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6488482"/>
            <a:ext cx="9144000" cy="36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Problem Definition </a:t>
            </a:r>
            <a:r>
              <a:rPr lang="en-US" dirty="0" smtClean="0">
                <a:solidFill>
                  <a:schemeClr val="bg1"/>
                </a:solidFill>
              </a:rPr>
              <a:t>-  Challenges -  Approach - Implementation - Results 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Future Work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85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xmlns:p14="http://schemas.microsoft.com/office/powerpoint/2010/main"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category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384826587"/>
              </p:ext>
            </p:extLst>
          </p:nvPr>
        </p:nvGraphicFramePr>
        <p:xfrm>
          <a:off x="7651301" y="5467813"/>
          <a:ext cx="1207776" cy="1108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69616" y="274638"/>
            <a:ext cx="7517183" cy="1143000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/>
              <a:t>Challenges</a:t>
            </a:r>
            <a:endParaRPr lang="en-US" sz="40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Machine </a:t>
            </a:r>
            <a:r>
              <a:rPr lang="en-US" dirty="0" smtClean="0"/>
              <a:t>translation (MT)?</a:t>
            </a:r>
            <a:endParaRPr lang="en-US" dirty="0" smtClean="0"/>
          </a:p>
          <a:p>
            <a:pPr lvl="1"/>
            <a:r>
              <a:rPr lang="en-US" dirty="0" smtClean="0"/>
              <a:t>There is more than one way to translate a word.</a:t>
            </a:r>
          </a:p>
          <a:p>
            <a:pPr lvl="1"/>
            <a:r>
              <a:rPr lang="en-US" dirty="0" smtClean="0"/>
              <a:t>Different languages have different syntax.</a:t>
            </a:r>
          </a:p>
          <a:p>
            <a:pPr lvl="1"/>
            <a:r>
              <a:rPr lang="en-US" dirty="0" smtClean="0"/>
              <a:t>Current </a:t>
            </a:r>
            <a:r>
              <a:rPr lang="en-US" dirty="0" smtClean="0"/>
              <a:t>MT </a:t>
            </a:r>
            <a:r>
              <a:rPr lang="en-US" dirty="0" smtClean="0"/>
              <a:t>tools are inefficient</a:t>
            </a:r>
            <a:r>
              <a:rPr lang="en-US" dirty="0" smtClean="0"/>
              <a:t>. [2]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25390" y="4135675"/>
            <a:ext cx="2818436" cy="1477328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look of Yosemite, from the toolbars to window construction, has been adjusted. Windows and the </a:t>
            </a:r>
            <a:r>
              <a:rPr lang="en-US" b="1" dirty="0"/>
              <a:t>dock</a:t>
            </a:r>
            <a:r>
              <a:rPr lang="en-US" dirty="0"/>
              <a:t> are now </a:t>
            </a:r>
            <a:r>
              <a:rPr lang="en-US" dirty="0" smtClean="0"/>
              <a:t>translucent.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60945" y="4135675"/>
            <a:ext cx="2818436" cy="1477328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优山美地的外观，从工具栏窗口建设，进行了调整。 </a:t>
            </a:r>
            <a:r>
              <a:rPr lang="en-US" altLang="zh-CN" b="1" dirty="0"/>
              <a:t>Windows</a:t>
            </a:r>
            <a:r>
              <a:rPr lang="zh-CN" altLang="en-US" dirty="0"/>
              <a:t>和码头现在是半透明的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5564" y="4123149"/>
            <a:ext cx="2818436" cy="1477328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Yosemite's appearance, from the toolbar window construction, have been adjusted. Windows and </a:t>
            </a:r>
            <a:r>
              <a:rPr lang="en-US" b="1" dirty="0"/>
              <a:t>Marina</a:t>
            </a:r>
            <a:r>
              <a:rPr lang="en-US" dirty="0"/>
              <a:t> is now translucent.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488482"/>
            <a:ext cx="9144000" cy="36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Problem Definition -  </a:t>
            </a:r>
            <a:r>
              <a:rPr lang="en-US" b="1" dirty="0" smtClean="0">
                <a:solidFill>
                  <a:schemeClr val="bg1"/>
                </a:solidFill>
              </a:rPr>
              <a:t>Challenges</a:t>
            </a:r>
            <a:r>
              <a:rPr lang="en-US" dirty="0" smtClean="0">
                <a:solidFill>
                  <a:schemeClr val="bg1"/>
                </a:solidFill>
              </a:rPr>
              <a:t> -  Approach - Implementation - Results 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Future Work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10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xmlns:p14="http://schemas.microsoft.com/office/powerpoint/2010/main"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4435" cy="1143000"/>
          </a:xfrm>
        </p:spPr>
        <p:txBody>
          <a:bodyPr>
            <a:normAutofit/>
          </a:bodyPr>
          <a:lstStyle/>
          <a:p>
            <a:r>
              <a:rPr lang="en-US" dirty="0"/>
              <a:t>4</a:t>
            </a: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384826587"/>
              </p:ext>
            </p:extLst>
          </p:nvPr>
        </p:nvGraphicFramePr>
        <p:xfrm>
          <a:off x="7651301" y="5467813"/>
          <a:ext cx="1207776" cy="1108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69616" y="274638"/>
            <a:ext cx="7517183" cy="1143000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/>
              <a:t>Approach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599" cy="4525963"/>
          </a:xfrm>
        </p:spPr>
        <p:txBody>
          <a:bodyPr/>
          <a:lstStyle/>
          <a:p>
            <a:r>
              <a:rPr lang="en-US" dirty="0" smtClean="0"/>
              <a:t>Collection based Algorithms</a:t>
            </a:r>
          </a:p>
          <a:p>
            <a:pPr lvl="1"/>
            <a:r>
              <a:rPr lang="en-US" sz="2400" dirty="0" smtClean="0"/>
              <a:t>Training with thousands of </a:t>
            </a:r>
            <a:r>
              <a:rPr lang="en-US" sz="2400" b="1" dirty="0" smtClean="0"/>
              <a:t>parallel</a:t>
            </a:r>
            <a:r>
              <a:rPr lang="en-US" sz="2400" dirty="0" smtClean="0"/>
              <a:t> or </a:t>
            </a:r>
            <a:r>
              <a:rPr lang="en-US" sz="2400" b="1" dirty="0" smtClean="0"/>
              <a:t>comparable</a:t>
            </a:r>
            <a:r>
              <a:rPr lang="en-US" sz="2400" dirty="0" smtClean="0"/>
              <a:t> documents about different topics.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0" y="6488482"/>
            <a:ext cx="9144000" cy="36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Problem Definition -  Challenges -  </a:t>
            </a:r>
            <a:r>
              <a:rPr lang="en-US" b="1" dirty="0" smtClean="0">
                <a:solidFill>
                  <a:schemeClr val="bg1"/>
                </a:solidFill>
              </a:rPr>
              <a:t>Approach</a:t>
            </a:r>
            <a:r>
              <a:rPr lang="en-US" dirty="0" smtClean="0">
                <a:solidFill>
                  <a:schemeClr val="bg1"/>
                </a:solidFill>
              </a:rPr>
              <a:t> - Implementation - Results 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Future Work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04266" y="4685833"/>
            <a:ext cx="2741400" cy="1627785"/>
            <a:chOff x="3087127" y="3125337"/>
            <a:chExt cx="2741400" cy="1627785"/>
          </a:xfrm>
          <a:noFill/>
        </p:grpSpPr>
        <p:sp>
          <p:nvSpPr>
            <p:cNvPr id="20" name="Title 1"/>
            <p:cNvSpPr txBox="1">
              <a:spLocks/>
            </p:cNvSpPr>
            <p:nvPr/>
          </p:nvSpPr>
          <p:spPr>
            <a:xfrm>
              <a:off x="3365918" y="3125337"/>
              <a:ext cx="2345717" cy="1603763"/>
            </a:xfrm>
            <a:prstGeom prst="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lang="en-US" sz="4000" dirty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1731" y="3234506"/>
              <a:ext cx="1106609" cy="1106609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027" y="3234506"/>
              <a:ext cx="1106609" cy="1106609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3087127" y="4229902"/>
              <a:ext cx="1513390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L1</a:t>
              </a:r>
              <a:endParaRPr 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15137" y="4229902"/>
              <a:ext cx="1513390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L2</a:t>
              </a:r>
              <a:endParaRPr lang="en-US" b="1" dirty="0"/>
            </a:p>
          </p:txBody>
        </p:sp>
      </p:grpSp>
      <p:cxnSp>
        <p:nvCxnSpPr>
          <p:cNvPr id="14" name="Straight Arrow Connector 13"/>
          <p:cNvCxnSpPr>
            <a:stCxn id="20" idx="3"/>
            <a:endCxn id="15" idx="1"/>
          </p:cNvCxnSpPr>
          <p:nvPr/>
        </p:nvCxnSpPr>
        <p:spPr>
          <a:xfrm flipV="1">
            <a:off x="2728774" y="5485937"/>
            <a:ext cx="1228213" cy="1778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56987" y="5156762"/>
            <a:ext cx="1306430" cy="65835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Algorithm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545979" y="5168092"/>
            <a:ext cx="15133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training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11" idx="2"/>
            <a:endCxn id="15" idx="0"/>
          </p:cNvCxnSpPr>
          <p:nvPr/>
        </p:nvCxnSpPr>
        <p:spPr>
          <a:xfrm>
            <a:off x="4609111" y="4584479"/>
            <a:ext cx="1091" cy="572283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5" idx="3"/>
            <a:endCxn id="42" idx="1"/>
          </p:cNvCxnSpPr>
          <p:nvPr/>
        </p:nvCxnSpPr>
        <p:spPr>
          <a:xfrm flipV="1">
            <a:off x="5263417" y="5481904"/>
            <a:ext cx="1210238" cy="4033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473655" y="5152729"/>
            <a:ext cx="1379179" cy="65835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Threshold Tuning</a:t>
            </a:r>
            <a:endParaRPr lang="en-US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3639289" y="3109060"/>
            <a:ext cx="1938812" cy="1479307"/>
            <a:chOff x="4571168" y="3125336"/>
            <a:chExt cx="1938812" cy="1479307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381" y="3281063"/>
              <a:ext cx="863448" cy="8634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9418" y="3281063"/>
              <a:ext cx="707969" cy="707969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5522913" y="4081423"/>
              <a:ext cx="98706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Suspect</a:t>
              </a:r>
            </a:p>
            <a:p>
              <a:pPr algn="ctr"/>
              <a:r>
                <a:rPr lang="en-US" sz="1400" b="1" dirty="0" smtClean="0"/>
                <a:t> doc in L2</a:t>
              </a:r>
              <a:endParaRPr lang="en-US" sz="105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571168" y="4081423"/>
              <a:ext cx="106092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Source docs</a:t>
              </a:r>
            </a:p>
            <a:p>
              <a:pPr algn="ctr"/>
              <a:r>
                <a:rPr lang="en-US" sz="1400" b="1" dirty="0" smtClean="0"/>
                <a:t> in L1</a:t>
              </a:r>
              <a:endParaRPr lang="en-US" sz="1050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72000" y="3125336"/>
              <a:ext cx="1937980" cy="1475419"/>
            </a:xfrm>
            <a:prstGeom prst="rect">
              <a:avLst/>
            </a:prstGeom>
            <a:noFill/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243259" y="4648535"/>
            <a:ext cx="15133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testing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62937" y="5171645"/>
            <a:ext cx="15133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similarity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09417" y="4334874"/>
            <a:ext cx="15133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concatenated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10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xmlns:p14="http://schemas.microsoft.com/office/powerpoint/2010/main"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Chart bld="category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4435" cy="1143000"/>
          </a:xfrm>
        </p:spPr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384826587"/>
              </p:ext>
            </p:extLst>
          </p:nvPr>
        </p:nvGraphicFramePr>
        <p:xfrm>
          <a:off x="7651301" y="5467813"/>
          <a:ext cx="1207776" cy="1108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5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69616" y="274638"/>
            <a:ext cx="7517183" cy="1143000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/>
              <a:t>Approach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/>
              <a:lstStyle/>
              <a:p>
                <a:r>
                  <a:rPr lang="en-US" b="1" dirty="0" smtClean="0"/>
                  <a:t>L</a:t>
                </a:r>
                <a:r>
                  <a:rPr lang="en-US" dirty="0" smtClean="0"/>
                  <a:t>atent </a:t>
                </a:r>
                <a:r>
                  <a:rPr lang="en-US" b="1" dirty="0" smtClean="0"/>
                  <a:t>S</a:t>
                </a:r>
                <a:r>
                  <a:rPr lang="en-US" dirty="0" smtClean="0"/>
                  <a:t>emantic </a:t>
                </a:r>
                <a:r>
                  <a:rPr lang="en-US" b="1" dirty="0" smtClean="0"/>
                  <a:t>I</a:t>
                </a:r>
                <a:r>
                  <a:rPr lang="en-US" dirty="0" smtClean="0"/>
                  <a:t>ndexing Algorithm(LSI):</a:t>
                </a:r>
                <a:endParaRPr lang="en-US" dirty="0" smtClean="0"/>
              </a:p>
              <a:p>
                <a:pPr lvl="1"/>
                <a:r>
                  <a:rPr lang="en-US" dirty="0"/>
                  <a:t>B</a:t>
                </a:r>
                <a:r>
                  <a:rPr lang="en-US" dirty="0" smtClean="0"/>
                  <a:t>ased on:  words </a:t>
                </a:r>
                <a:r>
                  <a:rPr lang="en-US" dirty="0"/>
                  <a:t>that are used in the </a:t>
                </a:r>
                <a:r>
                  <a:rPr lang="en-US" b="1" dirty="0">
                    <a:solidFill>
                      <a:srgbClr val="FF0000"/>
                    </a:solidFill>
                  </a:rPr>
                  <a:t>same contexts </a:t>
                </a:r>
                <a:r>
                  <a:rPr lang="en-US" dirty="0"/>
                  <a:t>tend to have </a:t>
                </a:r>
                <a:r>
                  <a:rPr lang="en-US" b="1" dirty="0">
                    <a:solidFill>
                      <a:srgbClr val="FF0000"/>
                    </a:solidFill>
                  </a:rPr>
                  <a:t>similar </a:t>
                </a:r>
                <a:r>
                  <a:rPr lang="en-US" b="1" dirty="0">
                    <a:solidFill>
                      <a:srgbClr val="FF0000"/>
                    </a:solidFill>
                  </a:rPr>
                  <a:t>meanings</a:t>
                </a:r>
                <a:r>
                  <a:rPr lang="en-US" dirty="0" smtClean="0"/>
                  <a:t>.[3]</a:t>
                </a:r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Given a document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</m:oMath>
                </a14:m>
                <a:r>
                  <a:rPr lang="en-US" dirty="0" smtClean="0"/>
                  <a:t>, LSI retrieves documents in L2 that </a:t>
                </a:r>
                <a:r>
                  <a:rPr lang="en-US" dirty="0"/>
                  <a:t>are </a:t>
                </a:r>
                <a:r>
                  <a:rPr lang="en-US" b="1" dirty="0">
                    <a:solidFill>
                      <a:srgbClr val="FF0000"/>
                    </a:solidFill>
                  </a:rPr>
                  <a:t>conceptually similar </a:t>
                </a:r>
                <a:r>
                  <a:rPr lang="en-US" dirty="0"/>
                  <a:t>in meaning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𝐿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</m:oMath>
                </a14:m>
                <a:r>
                  <a:rPr lang="en-US" dirty="0" smtClean="0"/>
                  <a:t> even </a:t>
                </a:r>
                <a:r>
                  <a:rPr lang="en-US" dirty="0"/>
                  <a:t>if the results </a:t>
                </a:r>
                <a:r>
                  <a:rPr lang="en-US" b="1" dirty="0">
                    <a:solidFill>
                      <a:srgbClr val="FF0000"/>
                    </a:solidFill>
                  </a:rPr>
                  <a:t>don’t share a specific word </a:t>
                </a:r>
                <a:r>
                  <a:rPr lang="en-US" dirty="0"/>
                  <a:t>or words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𝐿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</m:oMath>
                </a14:m>
                <a:r>
                  <a:rPr lang="en-US" dirty="0" smtClean="0"/>
                  <a:t>.[</a:t>
                </a:r>
                <a:r>
                  <a:rPr lang="en-US" dirty="0"/>
                  <a:t>3]</a:t>
                </a:r>
              </a:p>
              <a:p>
                <a:pPr lvl="1"/>
                <a:endParaRPr lang="en-US" b="1" dirty="0"/>
              </a:p>
            </p:txBody>
          </p:sp>
        </mc:Choice>
        <mc:Fallback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3"/>
                <a:stretch>
                  <a:fillRect l="-1630" t="-1752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0" y="6488482"/>
            <a:ext cx="9144000" cy="36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Problem Definition -  Challenges -  </a:t>
            </a:r>
            <a:r>
              <a:rPr lang="en-US" b="1" dirty="0" smtClean="0">
                <a:solidFill>
                  <a:schemeClr val="bg1"/>
                </a:solidFill>
              </a:rPr>
              <a:t>Approach</a:t>
            </a:r>
            <a:r>
              <a:rPr lang="en-US" dirty="0" smtClean="0">
                <a:solidFill>
                  <a:schemeClr val="bg1"/>
                </a:solidFill>
              </a:rPr>
              <a:t> - Implementation - Results 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Future Work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10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xmlns:p14="http://schemas.microsoft.com/office/powerpoint/2010/main"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Chart bld="category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4435" cy="1143000"/>
          </a:xfrm>
        </p:spPr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208543957"/>
              </p:ext>
            </p:extLst>
          </p:nvPr>
        </p:nvGraphicFramePr>
        <p:xfrm>
          <a:off x="7651301" y="5467813"/>
          <a:ext cx="1207776" cy="1108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5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69616" y="274638"/>
            <a:ext cx="7517183" cy="1143000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/>
              <a:t>Approach</a:t>
            </a:r>
            <a:endParaRPr lang="en-US" sz="40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disadvantages of using collection based approach are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ollection (training) data coverage.</a:t>
            </a:r>
          </a:p>
          <a:p>
            <a:pPr lvl="1"/>
            <a:r>
              <a:rPr lang="en-US" dirty="0" smtClean="0"/>
              <a:t>Computationally </a:t>
            </a:r>
            <a:r>
              <a:rPr lang="en-US" dirty="0" smtClean="0"/>
              <a:t>and memory </a:t>
            </a:r>
            <a:r>
              <a:rPr lang="en-US" dirty="0" smtClean="0"/>
              <a:t>intensive.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will attempt </a:t>
            </a:r>
            <a:r>
              <a:rPr lang="en-US" dirty="0" smtClean="0"/>
              <a:t>to overcome </a:t>
            </a:r>
            <a:r>
              <a:rPr lang="en-US" dirty="0" smtClean="0"/>
              <a:t>some of these disadvantages by looping humans in.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488482"/>
            <a:ext cx="9144000" cy="36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Problem Definition -  Challenges -  </a:t>
            </a:r>
            <a:r>
              <a:rPr lang="en-US" b="1" dirty="0" smtClean="0">
                <a:solidFill>
                  <a:schemeClr val="bg1"/>
                </a:solidFill>
              </a:rPr>
              <a:t>Approach</a:t>
            </a:r>
            <a:r>
              <a:rPr lang="en-US" dirty="0" smtClean="0">
                <a:solidFill>
                  <a:schemeClr val="bg1"/>
                </a:solidFill>
              </a:rPr>
              <a:t> - Implementation - Results 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Future Work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71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xmlns:p14="http://schemas.microsoft.com/office/powerpoint/2010/main"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Chart bld="category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4435" cy="1143000"/>
          </a:xfrm>
        </p:spPr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384826587"/>
              </p:ext>
            </p:extLst>
          </p:nvPr>
        </p:nvGraphicFramePr>
        <p:xfrm>
          <a:off x="7651301" y="5467813"/>
          <a:ext cx="1207776" cy="1108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6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5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7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69616" y="274638"/>
            <a:ext cx="7517183" cy="1143000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/>
              <a:t>Implementation</a:t>
            </a:r>
            <a:endParaRPr lang="en-US" sz="40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905339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Language Pair:</a:t>
            </a:r>
          </a:p>
          <a:p>
            <a:pPr lvl="1"/>
            <a:r>
              <a:rPr lang="en-US" dirty="0" smtClean="0"/>
              <a:t>English &lt;-&gt; Chinese</a:t>
            </a:r>
          </a:p>
          <a:p>
            <a:r>
              <a:rPr lang="en-US" b="1" dirty="0" smtClean="0"/>
              <a:t>Training Datasets:</a:t>
            </a:r>
          </a:p>
          <a:p>
            <a:pPr lvl="1"/>
            <a:r>
              <a:rPr lang="en-US" dirty="0" smtClean="0"/>
              <a:t>United Nations manually translated sessions </a:t>
            </a:r>
            <a:r>
              <a:rPr lang="en-US" b="1" dirty="0" smtClean="0">
                <a:solidFill>
                  <a:srgbClr val="FF0000"/>
                </a:solidFill>
              </a:rPr>
              <a:t>[Parallel</a:t>
            </a:r>
            <a:r>
              <a:rPr lang="en-US" b="1" dirty="0" smtClean="0">
                <a:solidFill>
                  <a:srgbClr val="FF0000"/>
                </a:solidFill>
              </a:rPr>
              <a:t>]. </a:t>
            </a:r>
            <a:r>
              <a:rPr lang="en-US" sz="1400" b="1" dirty="0" smtClean="0"/>
              <a:t>(</a:t>
            </a:r>
            <a:r>
              <a:rPr lang="en-US" sz="1400" b="1" dirty="0" smtClean="0"/>
              <a:t>politics, </a:t>
            </a:r>
            <a:r>
              <a:rPr lang="en-US" sz="1400" b="1" dirty="0"/>
              <a:t>economic, human rights </a:t>
            </a:r>
            <a:r>
              <a:rPr lang="en-US" sz="1400" b="1" dirty="0" smtClean="0"/>
              <a:t>topics)</a:t>
            </a:r>
            <a:endParaRPr lang="en-US" b="1" dirty="0" smtClean="0"/>
          </a:p>
          <a:p>
            <a:pPr lvl="1"/>
            <a:r>
              <a:rPr lang="en-US" dirty="0" smtClean="0"/>
              <a:t>Wikipedia dataset using multilingual links and </a:t>
            </a:r>
            <a:r>
              <a:rPr lang="en-US" dirty="0"/>
              <a:t>W</a:t>
            </a:r>
            <a:r>
              <a:rPr lang="en-US" dirty="0" smtClean="0"/>
              <a:t>ikipedia official dumps </a:t>
            </a:r>
            <a:r>
              <a:rPr lang="en-US" b="1" dirty="0" smtClean="0">
                <a:solidFill>
                  <a:srgbClr val="FF0000"/>
                </a:solidFill>
              </a:rPr>
              <a:t>[</a:t>
            </a:r>
            <a:r>
              <a:rPr lang="en-US" b="1" dirty="0" smtClean="0">
                <a:solidFill>
                  <a:srgbClr val="FF0000"/>
                </a:solidFill>
              </a:rPr>
              <a:t>Comparable</a:t>
            </a:r>
            <a:r>
              <a:rPr lang="en-US" b="1" dirty="0" smtClean="0">
                <a:solidFill>
                  <a:srgbClr val="FF0000"/>
                </a:solidFill>
              </a:rPr>
              <a:t>]. </a:t>
            </a:r>
            <a:r>
              <a:rPr lang="en-US" sz="1400" b="1" dirty="0"/>
              <a:t>(</a:t>
            </a:r>
            <a:r>
              <a:rPr lang="en-US" sz="1400" b="1" dirty="0"/>
              <a:t>politics, science, sports, </a:t>
            </a:r>
            <a:r>
              <a:rPr lang="en-US" sz="1400" b="1" dirty="0" smtClean="0"/>
              <a:t>biographies, art, ...)</a:t>
            </a:r>
            <a:endParaRPr lang="en-US" sz="1400" b="1" dirty="0"/>
          </a:p>
          <a:p>
            <a:pPr lvl="1"/>
            <a:r>
              <a:rPr lang="en-US" dirty="0" smtClean="0"/>
              <a:t>Mix of both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488482"/>
            <a:ext cx="9144000" cy="36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Problem Definition -  Challenges -  Approach - </a:t>
            </a:r>
            <a:r>
              <a:rPr lang="en-US" b="1" dirty="0" smtClean="0">
                <a:solidFill>
                  <a:schemeClr val="bg1"/>
                </a:solidFill>
              </a:rPr>
              <a:t>Implementation</a:t>
            </a:r>
            <a:r>
              <a:rPr lang="en-US" dirty="0" smtClean="0">
                <a:solidFill>
                  <a:schemeClr val="bg1"/>
                </a:solidFill>
              </a:rPr>
              <a:t> - Results 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Future Work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6121"/>
          <a:stretch/>
        </p:blipFill>
        <p:spPr bwMode="auto">
          <a:xfrm>
            <a:off x="7362539" y="1615422"/>
            <a:ext cx="1685925" cy="380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710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xmlns:p14="http://schemas.microsoft.com/office/powerpoint/2010/main"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Chart bld="category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4435" cy="1143000"/>
          </a:xfrm>
        </p:spPr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384826587"/>
              </p:ext>
            </p:extLst>
          </p:nvPr>
        </p:nvGraphicFramePr>
        <p:xfrm>
          <a:off x="7651301" y="5467813"/>
          <a:ext cx="1207776" cy="1108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7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6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5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704435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169616" y="274638"/>
            <a:ext cx="7517183" cy="1143000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/>
              <a:t>Implementation</a:t>
            </a:r>
            <a:endParaRPr lang="en-US" sz="40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599" cy="4525963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LSI implementation:</a:t>
            </a:r>
          </a:p>
          <a:p>
            <a:pPr lvl="1"/>
            <a:r>
              <a:rPr lang="en-US" dirty="0" smtClean="0"/>
              <a:t>Used </a:t>
            </a:r>
            <a:r>
              <a:rPr lang="en-US" dirty="0" err="1" smtClean="0"/>
              <a:t>gensim</a:t>
            </a:r>
            <a:r>
              <a:rPr lang="en-US" dirty="0" smtClean="0"/>
              <a:t> (Python library) implementation of LSI.</a:t>
            </a:r>
          </a:p>
          <a:p>
            <a:r>
              <a:rPr lang="en-US" b="1" dirty="0" smtClean="0"/>
              <a:t>Test Documents: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28 English-Chinese </a:t>
            </a:r>
            <a:r>
              <a:rPr lang="en-US" dirty="0" smtClean="0"/>
              <a:t>pairs collected manually from various sources such are:</a:t>
            </a:r>
          </a:p>
          <a:p>
            <a:pPr lvl="2"/>
            <a:r>
              <a:rPr lang="en-US" dirty="0" smtClean="0"/>
              <a:t>Wikipedia </a:t>
            </a:r>
            <a:r>
              <a:rPr lang="en-US" dirty="0"/>
              <a:t>C</a:t>
            </a:r>
            <a:r>
              <a:rPr lang="en-US" dirty="0" smtClean="0"/>
              <a:t>hinese featured documents</a:t>
            </a:r>
            <a:r>
              <a:rPr lang="en-US" dirty="0" smtClean="0"/>
              <a:t>.[4]</a:t>
            </a:r>
            <a:endParaRPr lang="en-US" dirty="0" smtClean="0"/>
          </a:p>
          <a:p>
            <a:pPr lvl="2"/>
            <a:r>
              <a:rPr lang="en-US" dirty="0" smtClean="0"/>
              <a:t>Edinburg University plagiarism </a:t>
            </a:r>
            <a:r>
              <a:rPr lang="en-US" dirty="0" smtClean="0"/>
              <a:t>dataset (translated by MT tools and verified by Jerry!).[5]</a:t>
            </a:r>
            <a:endParaRPr lang="en-US" dirty="0" smtClean="0"/>
          </a:p>
          <a:p>
            <a:pPr lvl="2"/>
            <a:r>
              <a:rPr lang="en-US" dirty="0" err="1" smtClean="0"/>
              <a:t>Xinhuanet</a:t>
            </a:r>
            <a:r>
              <a:rPr lang="en-US" dirty="0" smtClean="0"/>
              <a:t> bilingual zone. </a:t>
            </a:r>
            <a:r>
              <a:rPr lang="en-US" dirty="0" smtClean="0"/>
              <a:t>[6]</a:t>
            </a:r>
          </a:p>
          <a:p>
            <a:pPr lvl="2"/>
            <a:r>
              <a:rPr lang="en-US" dirty="0" err="1" smtClean="0"/>
              <a:t>Yeeyan</a:t>
            </a:r>
            <a:r>
              <a:rPr lang="en-US" dirty="0" smtClean="0"/>
              <a:t> manually translated articles.[7]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0" y="6488482"/>
            <a:ext cx="9144000" cy="36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Problem Definition -  Challenges -  Approach - </a:t>
            </a:r>
            <a:r>
              <a:rPr lang="en-US" b="1" dirty="0" smtClean="0">
                <a:solidFill>
                  <a:schemeClr val="bg1"/>
                </a:solidFill>
              </a:rPr>
              <a:t>Implementation</a:t>
            </a:r>
            <a:r>
              <a:rPr lang="en-US" dirty="0" smtClean="0">
                <a:solidFill>
                  <a:schemeClr val="bg1"/>
                </a:solidFill>
              </a:rPr>
              <a:t> - Results 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Future Work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10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xmlns:p14="http://schemas.microsoft.com/office/powerpoint/2010/main"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Chart bld="category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4728</TotalTime>
  <Words>1385</Words>
  <Application>Microsoft Office PowerPoint</Application>
  <PresentationFormat>On-screen Show (4:3)</PresentationFormat>
  <Paragraphs>336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Multilingual Plagiarism Detection</vt:lpstr>
      <vt:lpstr>1</vt:lpstr>
      <vt:lpstr>PowerPoint Presentation</vt:lpstr>
      <vt:lpstr>PowerPoint Presentation</vt:lpstr>
      <vt:lpstr>4</vt:lpstr>
      <vt:lpstr>5</vt:lpstr>
      <vt:lpstr>6</vt:lpstr>
      <vt:lpstr>7</vt:lpstr>
      <vt:lpstr>8</vt:lpstr>
      <vt:lpstr>9</vt:lpstr>
      <vt:lpstr>10</vt:lpstr>
      <vt:lpstr>12</vt:lpstr>
      <vt:lpstr>13</vt:lpstr>
      <vt:lpstr>PowerPoint Presentation</vt:lpstr>
      <vt:lpstr>14</vt:lpstr>
      <vt:lpstr>14</vt:lpstr>
      <vt:lpstr>15</vt:lpstr>
      <vt:lpstr>16</vt:lpstr>
      <vt:lpstr>16</vt:lpstr>
      <vt:lpstr>Question 1</vt:lpstr>
      <vt:lpstr>Question 2</vt:lpstr>
      <vt:lpstr>Thank You!</vt:lpstr>
    </vt:vector>
  </TitlesOfParts>
  <Company>Harvard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Edith Law</dc:creator>
  <cp:lastModifiedBy>Menna</cp:lastModifiedBy>
  <cp:revision>98</cp:revision>
  <dcterms:created xsi:type="dcterms:W3CDTF">2014-11-18T01:16:23Z</dcterms:created>
  <dcterms:modified xsi:type="dcterms:W3CDTF">2014-11-26T01:16:12Z</dcterms:modified>
</cp:coreProperties>
</file>