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Cc4MYtDDP4vBFIHX84+NHJJcZ/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FDF8F5-2A0B-41CF-A7A3-D6C1B6BA27D9}">
  <a:tblStyle styleId="{FEFDF8F5-2A0B-41CF-A7A3-D6C1B6BA27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33"/>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encoder converts the original input sequence into its latent representation in the form of hidden state vectors. The decoder tries to predict the output sequence using this latent representation.</a:t>
            </a:r>
            <a:endParaRPr/>
          </a:p>
        </p:txBody>
      </p:sp>
      <p:sp>
        <p:nvSpPr>
          <p:cNvPr id="275" name="Google Shape;27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encoder converts the original input sequence into its latent representation in the form of hidden state vectors. The decoder tries to predict the output sequence using this latent representation.</a:t>
            </a:r>
            <a:endParaRPr/>
          </a:p>
        </p:txBody>
      </p:sp>
      <p:sp>
        <p:nvSpPr>
          <p:cNvPr id="295" name="Google Shape;29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encoder converts the original input sequence into its latent representation in the form of hidden state vectors. The decoder tries to predict the output sequence using this latent representation.</a:t>
            </a:r>
            <a:endParaRPr/>
          </a:p>
        </p:txBody>
      </p:sp>
      <p:sp>
        <p:nvSpPr>
          <p:cNvPr id="312" name="Google Shape;31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encoder converts the original input sequence into its latent representation in the form of hidden state vectors. The decoder tries to predict the output sequence using this latent representation.</a:t>
            </a:r>
            <a:endParaRPr/>
          </a:p>
        </p:txBody>
      </p:sp>
      <p:sp>
        <p:nvSpPr>
          <p:cNvPr id="339" name="Google Shape;33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encoder converts the original input sequence into its latent representation in the form of hidden state vectors. The decoder tries to predict the output sequence using this latent representation.</a:t>
            </a:r>
            <a:endParaRPr/>
          </a:p>
        </p:txBody>
      </p:sp>
      <p:sp>
        <p:nvSpPr>
          <p:cNvPr id="350" name="Google Shape;35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encoder converts the original input sequence into its latent representation in the form of hidden state vectors. The decoder tries to predict the output sequence using this latent representation.</a:t>
            </a:r>
            <a:endParaRPr/>
          </a:p>
        </p:txBody>
      </p:sp>
      <p:sp>
        <p:nvSpPr>
          <p:cNvPr id="112" name="Google Shape;11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encoder converts the original input sequence into its latent representation in the form of hidden state vectors. The decoder tries to predict the output sequence using this latent representation.</a:t>
            </a:r>
            <a:endParaRPr/>
          </a:p>
        </p:txBody>
      </p:sp>
      <p:sp>
        <p:nvSpPr>
          <p:cNvPr id="142" name="Google Shape;14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encoder converts the original input sequence into its latent representation in the form of hidden state vectors. The decoder tries to predict the output sequence using this latent representation.</a:t>
            </a:r>
            <a:endParaRPr/>
          </a:p>
        </p:txBody>
      </p:sp>
      <p:sp>
        <p:nvSpPr>
          <p:cNvPr id="155" name="Google Shape;15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Talking points:</a:t>
            </a:r>
            <a:endParaRPr/>
          </a:p>
          <a:p>
            <a:pPr marL="171450" lvl="0" indent="-171450" algn="l" rtl="0">
              <a:spcBef>
                <a:spcPts val="0"/>
              </a:spcBef>
              <a:spcAft>
                <a:spcPts val="0"/>
              </a:spcAft>
              <a:buClr>
                <a:schemeClr val="dk1"/>
              </a:buClr>
              <a:buSzPts val="1200"/>
              <a:buFont typeface="Calibri"/>
              <a:buChar char="-"/>
            </a:pPr>
            <a:r>
              <a:rPr lang="en-US"/>
              <a:t>Transformer model was first proposed in 2017 and it was a groundbreaking concept</a:t>
            </a:r>
            <a:endParaRPr/>
          </a:p>
          <a:p>
            <a:pPr marL="171450" lvl="0" indent="-171450" algn="l" rtl="0">
              <a:spcBef>
                <a:spcPts val="0"/>
              </a:spcBef>
              <a:spcAft>
                <a:spcPts val="0"/>
              </a:spcAft>
              <a:buClr>
                <a:schemeClr val="dk1"/>
              </a:buClr>
              <a:buSzPts val="1200"/>
              <a:buFont typeface="Calibri"/>
              <a:buChar char="-"/>
            </a:pPr>
            <a:r>
              <a:rPr lang="en-US"/>
              <a:t>Instead of recurrent layers, we used multi-head layers</a:t>
            </a:r>
            <a:endParaRPr/>
          </a:p>
          <a:p>
            <a:pPr marL="171450" lvl="0" indent="-171450" algn="l" rtl="0">
              <a:spcBef>
                <a:spcPts val="0"/>
              </a:spcBef>
              <a:spcAft>
                <a:spcPts val="0"/>
              </a:spcAft>
              <a:buClr>
                <a:schemeClr val="dk1"/>
              </a:buClr>
              <a:buSzPts val="1200"/>
              <a:buFont typeface="Calibri"/>
              <a:buChar char="-"/>
            </a:pPr>
            <a:r>
              <a:rPr lang="en-US"/>
              <a:t>Unlike RNNS and LSTMS, it is able to pass a whole sentence instead of just word by word into the model</a:t>
            </a:r>
            <a:endParaRPr/>
          </a:p>
        </p:txBody>
      </p:sp>
      <p:sp>
        <p:nvSpPr>
          <p:cNvPr id="194" name="Google Shape;19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Talking points:</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Lets look into the architecture of the transformer with multi head attention model. Here, we are trying the predict the next word in a sentence. </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This is an encoder-decoder structure</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One hot encodings of words are input</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Positional encodings are added to these. These represent information about the position of a word in a sequence</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Next is the attention, the signature part of the model. I will go deeper into this module in the next slide. </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The encoder block is followed by the decoder block. </a:t>
            </a:r>
            <a:endParaRPr/>
          </a:p>
          <a:p>
            <a:pPr marL="171450" lvl="0" indent="-95250" algn="l" rtl="0">
              <a:spcBef>
                <a:spcPts val="0"/>
              </a:spcBef>
              <a:spcAft>
                <a:spcPts val="0"/>
              </a:spcAft>
              <a:buClr>
                <a:schemeClr val="dk1"/>
              </a:buClr>
              <a:buSzPts val="1200"/>
              <a:buFont typeface="Calibri"/>
              <a:buNone/>
            </a:pPr>
            <a:endParaRPr sz="1200" b="0" i="0">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We input the previous predictions and their positional encodings into the model</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Next is a masked attention. If we are predicting the third word in a sentence, this is will only let the decoder see the first and second word so that it does not have information about the upcoming words in the sentence. </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Then we have the input from the encoder which helps the decoder get a better understanding of the context</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Followed by some dense layers and finally softmax to which outputs word probabilities. </a:t>
            </a:r>
            <a:endParaRPr/>
          </a:p>
          <a:p>
            <a:pPr marL="171450" lvl="0" indent="-95250" algn="l" rtl="0">
              <a:spcBef>
                <a:spcPts val="0"/>
              </a:spcBef>
              <a:spcAft>
                <a:spcPts val="0"/>
              </a:spcAft>
              <a:buClr>
                <a:schemeClr val="dk1"/>
              </a:buClr>
              <a:buSzPts val="1200"/>
              <a:buFont typeface="Calibri"/>
              <a:buNone/>
            </a:pPr>
            <a:endParaRPr sz="1200" b="0" i="0">
              <a:solidFill>
                <a:schemeClr val="dk1"/>
              </a:solidFill>
              <a:latin typeface="Calibri"/>
              <a:ea typeface="Calibri"/>
              <a:cs typeface="Calibri"/>
              <a:sym typeface="Calibri"/>
            </a:endParaRPr>
          </a:p>
          <a:p>
            <a:pPr marL="171450" lvl="0" indent="-95250" algn="l" rtl="0">
              <a:spcBef>
                <a:spcPts val="0"/>
              </a:spcBef>
              <a:spcAft>
                <a:spcPts val="0"/>
              </a:spcAft>
              <a:buClr>
                <a:schemeClr val="dk1"/>
              </a:buClr>
              <a:buSzPts val="1200"/>
              <a:buFont typeface="Calibri"/>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encoder converts the original input sequence into its latent representation in the form of hidden state vectors. The decoder tries to predict the output sequence using this latent representation.</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a:t>
            </a:r>
            <a:r>
              <a:rPr lang="en-US" sz="1200" b="1" i="1">
                <a:solidFill>
                  <a:schemeClr val="dk1"/>
                </a:solidFill>
                <a:latin typeface="Calibri"/>
                <a:ea typeface="Calibri"/>
                <a:cs typeface="Calibri"/>
                <a:sym typeface="Calibri"/>
              </a:rPr>
              <a:t>decoder block</a:t>
            </a:r>
            <a:r>
              <a:rPr lang="en-US" sz="1200" b="0" i="0">
                <a:solidFill>
                  <a:schemeClr val="dk1"/>
                </a:solidFill>
                <a:latin typeface="Calibri"/>
                <a:ea typeface="Calibri"/>
                <a:cs typeface="Calibri"/>
                <a:sym typeface="Calibri"/>
              </a:rPr>
              <a:t> works similarly. We pass in the target sequence of words encoded in an embedding along with the positional encodings.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decoder's self-attention block generates the attention vectors for the target sequence to find out how much each word in the target sequence is related to other words in the sequence. This first attention block of the decoder is called the </a:t>
            </a:r>
            <a:r>
              <a:rPr lang="en-US" sz="1200" b="1" i="1">
                <a:solidFill>
                  <a:schemeClr val="dk1"/>
                </a:solidFill>
                <a:latin typeface="Calibri"/>
                <a:ea typeface="Calibri"/>
                <a:cs typeface="Calibri"/>
                <a:sym typeface="Calibri"/>
              </a:rPr>
              <a:t>masked attention block</a:t>
            </a:r>
            <a:r>
              <a:rPr lang="en-US" sz="1200" b="0" i="0">
                <a:solidFill>
                  <a:schemeClr val="dk1"/>
                </a:solidFill>
                <a:latin typeface="Calibri"/>
                <a:ea typeface="Calibri"/>
                <a:cs typeface="Calibri"/>
                <a:sym typeface="Calibri"/>
              </a:rPr>
              <a:t>, this because we apply a masking layer to this block. This ensures that while generating the attention vectors for the target sequence, we can use all the words from the input sequence, but only the previous word of the target sequence.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3" name="Google Shape;21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Talking points:</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The attention module splits each word embedding into 3 matrices: query , key and value. </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Query and Key are used to describe the influence one word has on the other. Value is the final quantified output.</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Scaling and softmax are used in the function to ensure stable gradients during training </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Finally, this each word is split into query, key and value multiple times and thus this architecture is called multi head attention</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In each head, the matrices are initialized differently and finally their values are concatenated with each other. </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Say </a:t>
            </a:r>
            <a:r>
              <a:rPr lang="en-US" sz="1200" b="0" i="1">
                <a:solidFill>
                  <a:schemeClr val="dk1"/>
                </a:solidFill>
                <a:latin typeface="Calibri"/>
                <a:ea typeface="Calibri"/>
                <a:cs typeface="Calibri"/>
                <a:sym typeface="Calibri"/>
              </a:rPr>
              <a:t>x1</a:t>
            </a:r>
            <a:r>
              <a:rPr lang="en-US" sz="1200" b="0" i="0">
                <a:solidFill>
                  <a:schemeClr val="dk1"/>
                </a:solidFill>
                <a:latin typeface="Calibri"/>
                <a:ea typeface="Calibri"/>
                <a:cs typeface="Calibri"/>
                <a:sym typeface="Calibri"/>
              </a:rPr>
              <a:t> wants to know its value with respect to </a:t>
            </a:r>
            <a:r>
              <a:rPr lang="en-US" sz="1200" b="0" i="1">
                <a:solidFill>
                  <a:schemeClr val="dk1"/>
                </a:solidFill>
                <a:latin typeface="Calibri"/>
                <a:ea typeface="Calibri"/>
                <a:cs typeface="Calibri"/>
                <a:sym typeface="Calibri"/>
              </a:rPr>
              <a:t>x2.</a:t>
            </a:r>
            <a:r>
              <a:rPr lang="en-US" sz="1200" b="0" i="0">
                <a:solidFill>
                  <a:schemeClr val="dk1"/>
                </a:solidFill>
                <a:latin typeface="Calibri"/>
                <a:ea typeface="Calibri"/>
                <a:cs typeface="Calibri"/>
                <a:sym typeface="Calibri"/>
              </a:rPr>
              <a:t> So it’ll ‘</a:t>
            </a:r>
            <a:r>
              <a:rPr lang="en-US" sz="1200" b="0" i="1">
                <a:solidFill>
                  <a:schemeClr val="dk1"/>
                </a:solidFill>
                <a:latin typeface="Calibri"/>
                <a:ea typeface="Calibri"/>
                <a:cs typeface="Calibri"/>
                <a:sym typeface="Calibri"/>
              </a:rPr>
              <a:t>query</a:t>
            </a:r>
            <a:r>
              <a:rPr lang="en-US" sz="1200" b="0" i="0">
                <a:solidFill>
                  <a:schemeClr val="dk1"/>
                </a:solidFill>
                <a:latin typeface="Calibri"/>
                <a:ea typeface="Calibri"/>
                <a:cs typeface="Calibri"/>
                <a:sym typeface="Calibri"/>
              </a:rPr>
              <a:t>’ </a:t>
            </a:r>
            <a:r>
              <a:rPr lang="en-US" sz="1200" b="0" i="1">
                <a:solidFill>
                  <a:schemeClr val="dk1"/>
                </a:solidFill>
                <a:latin typeface="Calibri"/>
                <a:ea typeface="Calibri"/>
                <a:cs typeface="Calibri"/>
                <a:sym typeface="Calibri"/>
              </a:rPr>
              <a:t>x2</a:t>
            </a:r>
            <a:r>
              <a:rPr lang="en-US" sz="1200" b="0" i="0">
                <a:solidFill>
                  <a:schemeClr val="dk1"/>
                </a:solidFill>
                <a:latin typeface="Calibri"/>
                <a:ea typeface="Calibri"/>
                <a:cs typeface="Calibri"/>
                <a:sym typeface="Calibri"/>
              </a:rPr>
              <a:t>. </a:t>
            </a:r>
            <a:r>
              <a:rPr lang="en-US" sz="1200" b="0" i="1">
                <a:solidFill>
                  <a:schemeClr val="dk1"/>
                </a:solidFill>
                <a:latin typeface="Calibri"/>
                <a:ea typeface="Calibri"/>
                <a:cs typeface="Calibri"/>
                <a:sym typeface="Calibri"/>
              </a:rPr>
              <a:t>x2</a:t>
            </a:r>
            <a:r>
              <a:rPr lang="en-US" sz="1200" b="0" i="0">
                <a:solidFill>
                  <a:schemeClr val="dk1"/>
                </a:solidFill>
                <a:latin typeface="Calibri"/>
                <a:ea typeface="Calibri"/>
                <a:cs typeface="Calibri"/>
                <a:sym typeface="Calibri"/>
              </a:rPr>
              <a:t> will provide the answer in the form of its own ‘</a:t>
            </a:r>
            <a:r>
              <a:rPr lang="en-US" sz="1200" b="0" i="1">
                <a:solidFill>
                  <a:schemeClr val="dk1"/>
                </a:solidFill>
                <a:latin typeface="Calibri"/>
                <a:ea typeface="Calibri"/>
                <a:cs typeface="Calibri"/>
                <a:sym typeface="Calibri"/>
              </a:rPr>
              <a:t>key</a:t>
            </a:r>
            <a:r>
              <a:rPr lang="en-US" sz="1200" b="0" i="0">
                <a:solidFill>
                  <a:schemeClr val="dk1"/>
                </a:solidFill>
                <a:latin typeface="Calibri"/>
                <a:ea typeface="Calibri"/>
                <a:cs typeface="Calibri"/>
                <a:sym typeface="Calibri"/>
              </a:rPr>
              <a:t>’, which can then be used to get a score representing how much it values </a:t>
            </a:r>
            <a:r>
              <a:rPr lang="en-US" sz="1200" b="0" i="1">
                <a:solidFill>
                  <a:schemeClr val="dk1"/>
                </a:solidFill>
                <a:latin typeface="Calibri"/>
                <a:ea typeface="Calibri"/>
                <a:cs typeface="Calibri"/>
                <a:sym typeface="Calibri"/>
              </a:rPr>
              <a:t>x1 </a:t>
            </a:r>
            <a:r>
              <a:rPr lang="en-US" sz="1200" b="0" i="0">
                <a:solidFill>
                  <a:schemeClr val="dk1"/>
                </a:solidFill>
                <a:latin typeface="Calibri"/>
                <a:ea typeface="Calibri"/>
                <a:cs typeface="Calibri"/>
                <a:sym typeface="Calibri"/>
              </a:rPr>
              <a:t>by taking a dot product with the </a:t>
            </a:r>
            <a:r>
              <a:rPr lang="en-US" sz="1200" b="0" i="1">
                <a:solidFill>
                  <a:schemeClr val="dk1"/>
                </a:solidFill>
                <a:latin typeface="Calibri"/>
                <a:ea typeface="Calibri"/>
                <a:cs typeface="Calibri"/>
                <a:sym typeface="Calibri"/>
              </a:rPr>
              <a:t>query</a:t>
            </a:r>
            <a:r>
              <a:rPr lang="en-US" sz="1200" b="0" i="0">
                <a:solidFill>
                  <a:schemeClr val="dk1"/>
                </a:solidFill>
                <a:latin typeface="Calibri"/>
                <a:ea typeface="Calibri"/>
                <a:cs typeface="Calibri"/>
                <a:sym typeface="Calibri"/>
              </a:rPr>
              <a:t>. Since both have the same size, this will be a single number. This step will be performed with every word.</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dot product gives the similarity between two vectors. In summary, two vectors are closely related if the dot product is 1 (or -1 in case of negative correlation) and have no correlation if the dot product is 0.</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intuitive reason for this design is that each of the heads looks at the original embedding in a different context as each of the Q, K, V matrices are initialized randomly at the beginning and then modified based on the loss backpropagated during training. So the final embedding is learnt taking into consideration various contexts at the same time.</a:t>
            </a:r>
            <a:endParaRPr/>
          </a:p>
          <a:p>
            <a:pPr marL="0" lvl="0" indent="0" algn="l" rtl="0">
              <a:spcBef>
                <a:spcPts val="0"/>
              </a:spcBef>
              <a:spcAft>
                <a:spcPts val="0"/>
              </a:spcAft>
              <a:buNone/>
            </a:pP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This is a regular feed-forward network that is applied to every attention vector</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br>
              <a:rPr lang="en-US"/>
            </a:br>
            <a:endParaRPr/>
          </a:p>
        </p:txBody>
      </p:sp>
      <p:sp>
        <p:nvSpPr>
          <p:cNvPr id="237" name="Google Shape;23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encoder converts the original input sequence into its latent representation in the form of hidden state vectors. The decoder tries to predict the output sequence using this latent representation.</a:t>
            </a:r>
            <a:endParaRPr/>
          </a:p>
        </p:txBody>
      </p:sp>
      <p:sp>
        <p:nvSpPr>
          <p:cNvPr id="256" name="Google Shape;25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0" name="Google Shape;80;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1" name="Google Shape;4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2" name="Google Shape;62;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Calibri"/>
                <a:ea typeface="Calibri"/>
                <a:cs typeface="Calibri"/>
                <a:sym typeface="Calibri"/>
              </a:defRPr>
            </a:lvl1pPr>
            <a:lvl2pPr marL="0" marR="0" lvl="1" indent="0" algn="r" rtl="0">
              <a:spcBef>
                <a:spcPts val="0"/>
              </a:spcBef>
              <a:buNone/>
              <a:defRPr sz="1200" b="0" u="none">
                <a:solidFill>
                  <a:srgbClr val="888888"/>
                </a:solidFill>
                <a:latin typeface="Calibri"/>
                <a:ea typeface="Calibri"/>
                <a:cs typeface="Calibri"/>
                <a:sym typeface="Calibri"/>
              </a:defRPr>
            </a:lvl2pPr>
            <a:lvl3pPr marL="0" marR="0" lvl="2" indent="0" algn="r" rtl="0">
              <a:spcBef>
                <a:spcPts val="0"/>
              </a:spcBef>
              <a:buNone/>
              <a:defRPr sz="1200" b="0" u="none">
                <a:solidFill>
                  <a:srgbClr val="888888"/>
                </a:solidFill>
                <a:latin typeface="Calibri"/>
                <a:ea typeface="Calibri"/>
                <a:cs typeface="Calibri"/>
                <a:sym typeface="Calibri"/>
              </a:defRPr>
            </a:lvl3pPr>
            <a:lvl4pPr marL="0" marR="0" lvl="3" indent="0" algn="r" rtl="0">
              <a:spcBef>
                <a:spcPts val="0"/>
              </a:spcBef>
              <a:buNone/>
              <a:defRPr sz="1200" b="0" u="none">
                <a:solidFill>
                  <a:srgbClr val="888888"/>
                </a:solidFill>
                <a:latin typeface="Calibri"/>
                <a:ea typeface="Calibri"/>
                <a:cs typeface="Calibri"/>
                <a:sym typeface="Calibri"/>
              </a:defRPr>
            </a:lvl4pPr>
            <a:lvl5pPr marL="0" marR="0" lvl="4" indent="0" algn="r" rtl="0">
              <a:spcBef>
                <a:spcPts val="0"/>
              </a:spcBef>
              <a:buNone/>
              <a:defRPr sz="1200" b="0" u="none">
                <a:solidFill>
                  <a:srgbClr val="888888"/>
                </a:solidFill>
                <a:latin typeface="Calibri"/>
                <a:ea typeface="Calibri"/>
                <a:cs typeface="Calibri"/>
                <a:sym typeface="Calibri"/>
              </a:defRPr>
            </a:lvl5pPr>
            <a:lvl6pPr marL="0" marR="0" lvl="5" indent="0" algn="r" rtl="0">
              <a:spcBef>
                <a:spcPts val="0"/>
              </a:spcBef>
              <a:buNone/>
              <a:defRPr sz="1200" b="0" u="none">
                <a:solidFill>
                  <a:srgbClr val="888888"/>
                </a:solidFill>
                <a:latin typeface="Calibri"/>
                <a:ea typeface="Calibri"/>
                <a:cs typeface="Calibri"/>
                <a:sym typeface="Calibri"/>
              </a:defRPr>
            </a:lvl6pPr>
            <a:lvl7pPr marL="0" marR="0" lvl="6" indent="0" algn="r" rtl="0">
              <a:spcBef>
                <a:spcPts val="0"/>
              </a:spcBef>
              <a:buNone/>
              <a:defRPr sz="1200" b="0" u="none">
                <a:solidFill>
                  <a:srgbClr val="888888"/>
                </a:solidFill>
                <a:latin typeface="Calibri"/>
                <a:ea typeface="Calibri"/>
                <a:cs typeface="Calibri"/>
                <a:sym typeface="Calibri"/>
              </a:defRPr>
            </a:lvl7pPr>
            <a:lvl8pPr marL="0" marR="0" lvl="7" indent="0" algn="r" rtl="0">
              <a:spcBef>
                <a:spcPts val="0"/>
              </a:spcBef>
              <a:buNone/>
              <a:defRPr sz="1200" b="0" u="none">
                <a:solidFill>
                  <a:srgbClr val="888888"/>
                </a:solidFill>
                <a:latin typeface="Calibri"/>
                <a:ea typeface="Calibri"/>
                <a:cs typeface="Calibri"/>
                <a:sym typeface="Calibri"/>
              </a:defRPr>
            </a:lvl8pPr>
            <a:lvl9pPr marL="0" marR="0" lvl="8" indent="0" algn="r" rtl="0">
              <a:spcBef>
                <a:spcPts val="0"/>
              </a:spcBef>
              <a:buNone/>
              <a:defRPr sz="12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en.m.wikipedia.org/wiki/Astronomy#/wik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sp>
        <p:nvSpPr>
          <p:cNvPr id="100" name="Google Shape;100;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1" name="Google Shape;101;p1"/>
          <p:cNvPicPr preferRelativeResize="0"/>
          <p:nvPr/>
        </p:nvPicPr>
        <p:blipFill rotWithShape="1">
          <a:blip r:embed="rId3">
            <a:alphaModFix/>
          </a:blip>
          <a:srcRect l="9091" t="9091"/>
          <a:stretch/>
        </p:blipFill>
        <p:spPr>
          <a:xfrm>
            <a:off x="20" y="10"/>
            <a:ext cx="12191981" cy="6857990"/>
          </a:xfrm>
          <a:prstGeom prst="rect">
            <a:avLst/>
          </a:prstGeom>
          <a:noFill/>
          <a:ln>
            <a:noFill/>
          </a:ln>
        </p:spPr>
      </p:pic>
      <p:sp>
        <p:nvSpPr>
          <p:cNvPr id="102" name="Google Shape;102;p1"/>
          <p:cNvSpPr/>
          <p:nvPr/>
        </p:nvSpPr>
        <p:spPr>
          <a:xfrm rot="-5400000">
            <a:off x="3799868" y="-1534136"/>
            <a:ext cx="4592270" cy="12192000"/>
          </a:xfrm>
          <a:prstGeom prst="rect">
            <a:avLst/>
          </a:prstGeom>
          <a:gradFill>
            <a:gsLst>
              <a:gs pos="0">
                <a:srgbClr val="000000">
                  <a:alpha val="0"/>
                </a:srgbClr>
              </a:gs>
              <a:gs pos="21000">
                <a:srgbClr val="000000">
                  <a:alpha val="29803"/>
                </a:srgbClr>
              </a:gs>
              <a:gs pos="35000">
                <a:srgbClr val="000000">
                  <a:alpha val="45882"/>
                </a:srgbClr>
              </a:gs>
              <a:gs pos="100000">
                <a:srgbClr val="000000">
                  <a:alpha val="8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1"/>
          <p:cNvSpPr txBox="1">
            <a:spLocks noGrp="1"/>
          </p:cNvSpPr>
          <p:nvPr>
            <p:ph type="ctrTitle"/>
          </p:nvPr>
        </p:nvSpPr>
        <p:spPr>
          <a:xfrm>
            <a:off x="0" y="3187350"/>
            <a:ext cx="10443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5940"/>
              <a:buFont typeface="Calibri"/>
              <a:buNone/>
            </a:pPr>
            <a:r>
              <a:rPr lang="en-US" sz="5940"/>
              <a:t>Transformer: A machine learning model of human attention.</a:t>
            </a:r>
            <a:endParaRPr/>
          </a:p>
        </p:txBody>
      </p:sp>
      <p:sp>
        <p:nvSpPr>
          <p:cNvPr id="104" name="Google Shape;104;p1"/>
          <p:cNvSpPr/>
          <p:nvPr/>
        </p:nvSpPr>
        <p:spPr>
          <a:xfrm>
            <a:off x="0" y="5575039"/>
            <a:ext cx="9785897" cy="685800"/>
          </a:xfrm>
          <a:prstGeom prst="roundRect">
            <a:avLst>
              <a:gd name="adj" fmla="val 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a:spLocks noGrp="1"/>
          </p:cNvSpPr>
          <p:nvPr>
            <p:ph type="subTitle" idx="1"/>
          </p:nvPr>
        </p:nvSpPr>
        <p:spPr>
          <a:xfrm>
            <a:off x="526394" y="5669957"/>
            <a:ext cx="4811392" cy="5929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None/>
            </a:pPr>
            <a:r>
              <a:rPr lang="en-US"/>
              <a:t>Lalitanjali Bondili, Vanessa Moody</a:t>
            </a:r>
            <a:endParaRPr/>
          </a:p>
        </p:txBody>
      </p:sp>
      <p:pic>
        <p:nvPicPr>
          <p:cNvPr id="106" name="Google Shape;106;p1"/>
          <p:cNvPicPr preferRelativeResize="0"/>
          <p:nvPr/>
        </p:nvPicPr>
        <p:blipFill rotWithShape="1">
          <a:blip r:embed="rId4">
            <a:alphaModFix/>
          </a:blip>
          <a:srcRect r="-2" b="7264"/>
          <a:stretch/>
        </p:blipFill>
        <p:spPr>
          <a:xfrm>
            <a:off x="10308316" y="0"/>
            <a:ext cx="1883664" cy="2020824"/>
          </a:xfrm>
          <a:prstGeom prst="rect">
            <a:avLst/>
          </a:prstGeom>
          <a:noFill/>
          <a:ln>
            <a:noFill/>
          </a:ln>
        </p:spPr>
      </p:pic>
      <p:sp>
        <p:nvSpPr>
          <p:cNvPr id="107" name="Google Shape;107;p1"/>
          <p:cNvSpPr/>
          <p:nvPr/>
        </p:nvSpPr>
        <p:spPr>
          <a:xfrm>
            <a:off x="2932090" y="3274053"/>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1"/>
          <p:cNvSpPr txBox="1"/>
          <p:nvPr/>
        </p:nvSpPr>
        <p:spPr>
          <a:xfrm>
            <a:off x="526391" y="6238334"/>
            <a:ext cx="2145464" cy="59297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2000"/>
              <a:buFont typeface="Arial"/>
              <a:buNone/>
            </a:pPr>
            <a:r>
              <a:rPr lang="en-US" sz="2000" b="0" u="none">
                <a:solidFill>
                  <a:schemeClr val="lt1"/>
                </a:solidFill>
                <a:latin typeface="Calibri"/>
                <a:ea typeface="Calibri"/>
                <a:cs typeface="Calibri"/>
                <a:sym typeface="Calibri"/>
              </a:rPr>
              <a:t>Dec 16,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8" name="Google Shape;278;p11"/>
          <p:cNvSpPr txBox="1">
            <a:spLocks noGrp="1"/>
          </p:cNvSpPr>
          <p:nvPr>
            <p:ph type="title"/>
          </p:nvPr>
        </p:nvSpPr>
        <p:spPr>
          <a:xfrm>
            <a:off x="841248" y="334644"/>
            <a:ext cx="10509504" cy="10769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Methods Used</a:t>
            </a:r>
            <a:endParaRPr sz="4000">
              <a:solidFill>
                <a:schemeClr val="dk1"/>
              </a:solidFill>
              <a:latin typeface="Calibri"/>
              <a:ea typeface="Calibri"/>
              <a:cs typeface="Calibri"/>
              <a:sym typeface="Calibri"/>
            </a:endParaRPr>
          </a:p>
        </p:txBody>
      </p:sp>
      <p:sp>
        <p:nvSpPr>
          <p:cNvPr id="279" name="Google Shape;279;p11"/>
          <p:cNvSpPr/>
          <p:nvPr/>
        </p:nvSpPr>
        <p:spPr>
          <a:xfrm>
            <a:off x="842772" y="0"/>
            <a:ext cx="10506456" cy="1913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0" name="Google Shape;280;p11"/>
          <p:cNvSpPr/>
          <p:nvPr/>
        </p:nvSpPr>
        <p:spPr>
          <a:xfrm>
            <a:off x="841248" y="1512994"/>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81" name="Google Shape;281;p11"/>
          <p:cNvPicPr preferRelativeResize="0"/>
          <p:nvPr/>
        </p:nvPicPr>
        <p:blipFill rotWithShape="1">
          <a:blip r:embed="rId3">
            <a:alphaModFix/>
          </a:blip>
          <a:srcRect/>
          <a:stretch/>
        </p:blipFill>
        <p:spPr>
          <a:xfrm>
            <a:off x="648919" y="3257589"/>
            <a:ext cx="4428532" cy="3040789"/>
          </a:xfrm>
          <a:prstGeom prst="rect">
            <a:avLst/>
          </a:prstGeom>
          <a:noFill/>
          <a:ln>
            <a:noFill/>
          </a:ln>
        </p:spPr>
      </p:pic>
      <p:sp>
        <p:nvSpPr>
          <p:cNvPr id="282" name="Google Shape;282;p11"/>
          <p:cNvSpPr/>
          <p:nvPr/>
        </p:nvSpPr>
        <p:spPr>
          <a:xfrm>
            <a:off x="2385495" y="1591229"/>
            <a:ext cx="1490763"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000000"/>
                </a:solidFill>
                <a:latin typeface="Arial"/>
                <a:ea typeface="Arial"/>
                <a:cs typeface="Arial"/>
                <a:sym typeface="Arial"/>
              </a:rPr>
              <a:t>&lt;|startoftext|&gt;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rgbClr val="000000"/>
                </a:solidFill>
                <a:latin typeface="Arial"/>
                <a:ea typeface="Arial"/>
                <a:cs typeface="Arial"/>
                <a:sym typeface="Arial"/>
              </a:rPr>
              <a:t>speaker 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rgbClr val="000000"/>
                </a:solidFill>
                <a:latin typeface="Arial"/>
                <a:ea typeface="Arial"/>
                <a:cs typeface="Arial"/>
                <a:sym typeface="Arial"/>
              </a:rPr>
              <a:t>&gt; speaker 2</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rgbClr val="000000"/>
                </a:solidFill>
                <a:latin typeface="Arial"/>
                <a:ea typeface="Arial"/>
                <a:cs typeface="Arial"/>
                <a:sym typeface="Arial"/>
              </a:rPr>
              <a:t>speaker 3</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rgbClr val="000000"/>
                </a:solidFill>
                <a:latin typeface="Arial"/>
                <a:ea typeface="Arial"/>
                <a:cs typeface="Arial"/>
                <a:sym typeface="Arial"/>
              </a:rPr>
              <a:t>&gt; speaker 4</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rgbClr val="000000"/>
                </a:solidFill>
                <a:latin typeface="Arial"/>
                <a:ea typeface="Arial"/>
                <a:cs typeface="Arial"/>
                <a:sym typeface="Arial"/>
              </a:rPr>
              <a:t>&lt;|endoftext|&gt;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pic>
        <p:nvPicPr>
          <p:cNvPr id="283" name="Google Shape;283;p11"/>
          <p:cNvPicPr preferRelativeResize="0"/>
          <p:nvPr/>
        </p:nvPicPr>
        <p:blipFill rotWithShape="1">
          <a:blip r:embed="rId4">
            <a:alphaModFix/>
          </a:blip>
          <a:srcRect/>
          <a:stretch/>
        </p:blipFill>
        <p:spPr>
          <a:xfrm>
            <a:off x="5604989" y="2247880"/>
            <a:ext cx="6141407" cy="2019418"/>
          </a:xfrm>
          <a:prstGeom prst="rect">
            <a:avLst/>
          </a:prstGeom>
          <a:noFill/>
          <a:ln>
            <a:noFill/>
          </a:ln>
        </p:spPr>
      </p:pic>
      <p:sp>
        <p:nvSpPr>
          <p:cNvPr id="284" name="Google Shape;284;p11"/>
          <p:cNvSpPr/>
          <p:nvPr/>
        </p:nvSpPr>
        <p:spPr>
          <a:xfrm>
            <a:off x="7919648" y="1591229"/>
            <a:ext cx="1490764" cy="12926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000000"/>
                </a:solidFill>
                <a:latin typeface="Arial"/>
                <a:ea typeface="Arial"/>
                <a:cs typeface="Arial"/>
                <a:sym typeface="Arial"/>
              </a:rPr>
              <a:t>&lt;|startoftext|&gt; </a:t>
            </a:r>
            <a:endParaRPr/>
          </a:p>
          <a:p>
            <a:pPr marL="0" marR="0" lvl="0" indent="0" algn="l" rtl="0">
              <a:spcBef>
                <a:spcPts val="0"/>
              </a:spcBef>
              <a:spcAft>
                <a:spcPts val="0"/>
              </a:spcAft>
              <a:buNone/>
            </a:pPr>
            <a:r>
              <a:rPr lang="en-US" sz="1400" b="1">
                <a:solidFill>
                  <a:srgbClr val="000000"/>
                </a:solidFill>
                <a:latin typeface="Arial"/>
                <a:ea typeface="Arial"/>
                <a:cs typeface="Arial"/>
                <a:sym typeface="Arial"/>
              </a:rPr>
              <a:t>speaker 1</a:t>
            </a:r>
            <a:endParaRPr/>
          </a:p>
          <a:p>
            <a:pPr marL="0" marR="0" lvl="0" indent="0" algn="l" rtl="0">
              <a:spcBef>
                <a:spcPts val="0"/>
              </a:spcBef>
              <a:spcAft>
                <a:spcPts val="0"/>
              </a:spcAft>
              <a:buNone/>
            </a:pPr>
            <a:r>
              <a:rPr lang="en-US" sz="1400" b="1">
                <a:solidFill>
                  <a:srgbClr val="000000"/>
                </a:solidFill>
                <a:latin typeface="Arial"/>
                <a:ea typeface="Arial"/>
                <a:cs typeface="Arial"/>
                <a:sym typeface="Arial"/>
              </a:rPr>
              <a:t>&gt; </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285" name="Google Shape;285;p11"/>
          <p:cNvPicPr preferRelativeResize="0"/>
          <p:nvPr/>
        </p:nvPicPr>
        <p:blipFill rotWithShape="1">
          <a:blip r:embed="rId5">
            <a:alphaModFix/>
          </a:blip>
          <a:srcRect/>
          <a:stretch/>
        </p:blipFill>
        <p:spPr>
          <a:xfrm>
            <a:off x="9839094" y="4859181"/>
            <a:ext cx="1814145" cy="1753384"/>
          </a:xfrm>
          <a:prstGeom prst="rect">
            <a:avLst/>
          </a:prstGeom>
          <a:noFill/>
          <a:ln>
            <a:noFill/>
          </a:ln>
        </p:spPr>
      </p:pic>
      <p:pic>
        <p:nvPicPr>
          <p:cNvPr id="286" name="Google Shape;286;p11"/>
          <p:cNvPicPr preferRelativeResize="0"/>
          <p:nvPr/>
        </p:nvPicPr>
        <p:blipFill rotWithShape="1">
          <a:blip r:embed="rId6">
            <a:alphaModFix/>
          </a:blip>
          <a:srcRect/>
          <a:stretch/>
        </p:blipFill>
        <p:spPr>
          <a:xfrm>
            <a:off x="6334537" y="4555862"/>
            <a:ext cx="3246045" cy="2158620"/>
          </a:xfrm>
          <a:prstGeom prst="rect">
            <a:avLst/>
          </a:prstGeom>
          <a:noFill/>
          <a:ln>
            <a:noFill/>
          </a:ln>
        </p:spPr>
      </p:pic>
      <p:cxnSp>
        <p:nvCxnSpPr>
          <p:cNvPr id="287" name="Google Shape;287;p11"/>
          <p:cNvCxnSpPr/>
          <p:nvPr/>
        </p:nvCxnSpPr>
        <p:spPr>
          <a:xfrm>
            <a:off x="5341257" y="1531282"/>
            <a:ext cx="0" cy="5326718"/>
          </a:xfrm>
          <a:prstGeom prst="straightConnector1">
            <a:avLst/>
          </a:prstGeom>
          <a:noFill/>
          <a:ln w="9525" cap="flat" cmpd="sng">
            <a:solidFill>
              <a:srgbClr val="D8D8D8"/>
            </a:solidFill>
            <a:prstDash val="solid"/>
            <a:miter lim="800000"/>
            <a:headEnd type="none" w="sm" len="sm"/>
            <a:tailEnd type="none" w="sm" len="sm"/>
          </a:ln>
        </p:spPr>
      </p:cxnSp>
      <p:cxnSp>
        <p:nvCxnSpPr>
          <p:cNvPr id="288" name="Google Shape;288;p11"/>
          <p:cNvCxnSpPr/>
          <p:nvPr/>
        </p:nvCxnSpPr>
        <p:spPr>
          <a:xfrm rot="10800000">
            <a:off x="5341257" y="4412343"/>
            <a:ext cx="6850744" cy="0"/>
          </a:xfrm>
          <a:prstGeom prst="straightConnector1">
            <a:avLst/>
          </a:prstGeom>
          <a:noFill/>
          <a:ln w="9525" cap="flat" cmpd="sng">
            <a:solidFill>
              <a:srgbClr val="D8D8D8"/>
            </a:solidFill>
            <a:prstDash val="solid"/>
            <a:miter lim="800000"/>
            <a:headEnd type="none" w="sm" len="sm"/>
            <a:tailEnd type="none" w="sm" len="sm"/>
          </a:ln>
        </p:spPr>
      </p:cxnSp>
      <p:sp>
        <p:nvSpPr>
          <p:cNvPr id="289" name="Google Shape;289;p11"/>
          <p:cNvSpPr txBox="1"/>
          <p:nvPr/>
        </p:nvSpPr>
        <p:spPr>
          <a:xfrm>
            <a:off x="795643" y="1639107"/>
            <a:ext cx="952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Format</a:t>
            </a:r>
            <a:endParaRPr/>
          </a:p>
        </p:txBody>
      </p:sp>
      <p:sp>
        <p:nvSpPr>
          <p:cNvPr id="290" name="Google Shape;290;p11"/>
          <p:cNvSpPr txBox="1"/>
          <p:nvPr/>
        </p:nvSpPr>
        <p:spPr>
          <a:xfrm>
            <a:off x="5466697" y="1632718"/>
            <a:ext cx="952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Format</a:t>
            </a:r>
            <a:endParaRPr/>
          </a:p>
        </p:txBody>
      </p:sp>
      <p:sp>
        <p:nvSpPr>
          <p:cNvPr id="291" name="Google Shape;291;p11"/>
          <p:cNvSpPr txBox="1"/>
          <p:nvPr/>
        </p:nvSpPr>
        <p:spPr>
          <a:xfrm>
            <a:off x="5478863" y="4489849"/>
            <a:ext cx="952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Logging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2"/>
          <p:cNvSpPr txBox="1">
            <a:spLocks noGrp="1"/>
          </p:cNvSpPr>
          <p:nvPr>
            <p:ph type="title"/>
          </p:nvPr>
        </p:nvSpPr>
        <p:spPr>
          <a:xfrm>
            <a:off x="841248" y="334644"/>
            <a:ext cx="10509504" cy="10769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Characteristics and the Output</a:t>
            </a:r>
            <a:endParaRPr sz="4000">
              <a:solidFill>
                <a:schemeClr val="dk1"/>
              </a:solidFill>
              <a:latin typeface="Calibri"/>
              <a:ea typeface="Calibri"/>
              <a:cs typeface="Calibri"/>
              <a:sym typeface="Calibri"/>
            </a:endParaRPr>
          </a:p>
        </p:txBody>
      </p:sp>
      <p:graphicFrame>
        <p:nvGraphicFramePr>
          <p:cNvPr id="298" name="Google Shape;298;p12"/>
          <p:cNvGraphicFramePr/>
          <p:nvPr/>
        </p:nvGraphicFramePr>
        <p:xfrm>
          <a:off x="952500" y="1411558"/>
          <a:ext cx="10287000" cy="3322711"/>
        </p:xfrm>
        <a:graphic>
          <a:graphicData uri="http://schemas.openxmlformats.org/drawingml/2006/table">
            <a:tbl>
              <a:tblPr>
                <a:noFill/>
                <a:tableStyleId>{FEFDF8F5-2A0B-41CF-A7A3-D6C1B6BA27D9}</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595950">
                <a:tc>
                  <a:txBody>
                    <a:bodyPr/>
                    <a:lstStyle/>
                    <a:p>
                      <a:pPr marL="0" lvl="0" indent="0" algn="l" rtl="0">
                        <a:spcBef>
                          <a:spcPts val="0"/>
                        </a:spcBef>
                        <a:spcAft>
                          <a:spcPts val="0"/>
                        </a:spcAft>
                        <a:buNone/>
                      </a:pPr>
                      <a:endParaRPr/>
                    </a:p>
                  </a:txBody>
                  <a:tcPr marL="91425" marR="91425" marT="91425" marB="91425">
                    <a:solidFill>
                      <a:schemeClr val="accent5"/>
                    </a:solidFill>
                  </a:tcPr>
                </a:tc>
                <a:tc>
                  <a:txBody>
                    <a:bodyPr/>
                    <a:lstStyle/>
                    <a:p>
                      <a:pPr marL="0" lvl="0" indent="0" algn="l" rtl="0">
                        <a:spcBef>
                          <a:spcPts val="0"/>
                        </a:spcBef>
                        <a:spcAft>
                          <a:spcPts val="0"/>
                        </a:spcAft>
                        <a:buNone/>
                      </a:pPr>
                      <a:r>
                        <a:rPr lang="en-US">
                          <a:solidFill>
                            <a:srgbClr val="FFFFFF"/>
                          </a:solidFill>
                        </a:rPr>
                        <a:t>Multi-head attention</a:t>
                      </a:r>
                      <a:endParaRPr>
                        <a:solidFill>
                          <a:srgbClr val="FFFFFF"/>
                        </a:solidFill>
                      </a:endParaRPr>
                    </a:p>
                  </a:txBody>
                  <a:tcPr marL="91425" marR="91425" marT="91425" marB="91425">
                    <a:solidFill>
                      <a:schemeClr val="accent5"/>
                    </a:solidFill>
                  </a:tcPr>
                </a:tc>
                <a:tc>
                  <a:txBody>
                    <a:bodyPr/>
                    <a:lstStyle/>
                    <a:p>
                      <a:pPr marL="0" lvl="0" indent="0" algn="l" rtl="0">
                        <a:spcBef>
                          <a:spcPts val="0"/>
                        </a:spcBef>
                        <a:spcAft>
                          <a:spcPts val="0"/>
                        </a:spcAft>
                        <a:buNone/>
                      </a:pPr>
                      <a:r>
                        <a:rPr lang="en-US">
                          <a:solidFill>
                            <a:srgbClr val="FFFFFF"/>
                          </a:solidFill>
                        </a:rPr>
                        <a:t>Finetuned GPT2</a:t>
                      </a:r>
                      <a:endParaRPr>
                        <a:solidFill>
                          <a:srgbClr val="FFFFFF"/>
                        </a:solidFill>
                      </a:endParaRPr>
                    </a:p>
                  </a:txBody>
                  <a:tcPr marL="91425" marR="91425" marT="91425" marB="91425">
                    <a:solidFill>
                      <a:schemeClr val="accent5"/>
                    </a:solidFill>
                  </a:tcPr>
                </a:tc>
                <a:extLst>
                  <a:ext uri="{0D108BD9-81ED-4DB2-BD59-A6C34878D82A}">
                    <a16:rowId xmlns:a16="http://schemas.microsoft.com/office/drawing/2014/main" val="10000"/>
                  </a:ext>
                </a:extLst>
              </a:tr>
              <a:tr h="595950">
                <a:tc>
                  <a:txBody>
                    <a:bodyPr/>
                    <a:lstStyle/>
                    <a:p>
                      <a:pPr marL="0" lvl="0" indent="0" algn="l" rtl="0">
                        <a:spcBef>
                          <a:spcPts val="0"/>
                        </a:spcBef>
                        <a:spcAft>
                          <a:spcPts val="0"/>
                        </a:spcAft>
                        <a:buNone/>
                      </a:pPr>
                      <a:r>
                        <a:rPr lang="en-US"/>
                        <a:t>How are you doing?</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I’m doing pretty good. how are you ?</a:t>
                      </a:r>
                      <a:endParaRPr>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A doctor.</a:t>
                      </a:r>
                      <a:endParaRPr/>
                    </a:p>
                    <a:p>
                      <a:pPr marL="0" lvl="0" indent="0" algn="l" rtl="0">
                        <a:spcBef>
                          <a:spcPts val="0"/>
                        </a:spcBef>
                        <a:spcAft>
                          <a:spcPts val="0"/>
                        </a:spcAft>
                        <a:buNone/>
                      </a:pPr>
                      <a:r>
                        <a:rPr lang="en-US"/>
                        <a:t>I’m still in shock.</a:t>
                      </a:r>
                      <a:endParaRPr/>
                    </a:p>
                  </a:txBody>
                  <a:tcPr marL="91425" marR="91425" marT="91425" marB="91425"/>
                </a:tc>
                <a:extLst>
                  <a:ext uri="{0D108BD9-81ED-4DB2-BD59-A6C34878D82A}">
                    <a16:rowId xmlns:a16="http://schemas.microsoft.com/office/drawing/2014/main" val="10001"/>
                  </a:ext>
                </a:extLst>
              </a:tr>
              <a:tr h="392250">
                <a:tc>
                  <a:txBody>
                    <a:bodyPr/>
                    <a:lstStyle/>
                    <a:p>
                      <a:pPr marL="0" lvl="0" indent="0" algn="l" rtl="0">
                        <a:spcBef>
                          <a:spcPts val="0"/>
                        </a:spcBef>
                        <a:spcAft>
                          <a:spcPts val="0"/>
                        </a:spcAft>
                        <a:buNone/>
                      </a:pPr>
                      <a:r>
                        <a:rPr lang="en-US"/>
                        <a:t>How do we know stars are made of gas?</a:t>
                      </a:r>
                      <a:endParaRPr/>
                    </a:p>
                  </a:txBody>
                  <a:tcPr marL="91425" marR="91425" marT="91425" marB="91425"/>
                </a:tc>
                <a:tc>
                  <a:txBody>
                    <a:bodyPr/>
                    <a:lstStyle/>
                    <a:p>
                      <a:pPr marL="0" lvl="0" indent="0" algn="l" rtl="0">
                        <a:spcBef>
                          <a:spcPts val="0"/>
                        </a:spcBef>
                        <a:spcAft>
                          <a:spcPts val="0"/>
                        </a:spcAft>
                        <a:buNone/>
                      </a:pPr>
                      <a:r>
                        <a:rPr lang="en-US"/>
                        <a:t>i think it is a huge metal container will be very rare .</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a:solidFill>
                            <a:srgbClr val="212121"/>
                          </a:solidFill>
                          <a:highlight>
                            <a:srgbClr val="FFFFFF"/>
                          </a:highlight>
                        </a:rPr>
                        <a:t>There are lots of theories for this.</a:t>
                      </a:r>
                      <a:endParaRPr>
                        <a:solidFill>
                          <a:srgbClr val="21212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US" u="sng">
                          <a:solidFill>
                            <a:srgbClr val="1155CC"/>
                          </a:solidFill>
                          <a:highlight>
                            <a:srgbClr val="FFFFFF"/>
                          </a:highlight>
                          <a:hlinkClick r:id="rId3">
                            <a:extLst>
                              <a:ext uri="{A12FA001-AC4F-418D-AE19-62706E023703}">
                                <ahyp:hlinkClr xmlns:ahyp="http://schemas.microsoft.com/office/drawing/2018/hyperlinkcolor" val="tx"/>
                              </a:ext>
                            </a:extLst>
                          </a:hlinkClick>
                        </a:rPr>
                        <a:t>https://en.m.wikipedia.org/wiki/Astronomy#/wiki/</a:t>
                      </a:r>
                      <a:endParaRPr/>
                    </a:p>
                  </a:txBody>
                  <a:tcPr marL="91425" marR="91425" marT="91425" marB="91425"/>
                </a:tc>
                <a:extLst>
                  <a:ext uri="{0D108BD9-81ED-4DB2-BD59-A6C34878D82A}">
                    <a16:rowId xmlns:a16="http://schemas.microsoft.com/office/drawing/2014/main" val="10002"/>
                  </a:ext>
                </a:extLst>
              </a:tr>
              <a:tr h="392250">
                <a:tc>
                  <a:txBody>
                    <a:bodyPr/>
                    <a:lstStyle/>
                    <a:p>
                      <a:pPr marL="0" lvl="0" indent="0" algn="l" rtl="0">
                        <a:spcBef>
                          <a:spcPts val="0"/>
                        </a:spcBef>
                        <a:spcAft>
                          <a:spcPts val="0"/>
                        </a:spcAft>
                        <a:buNone/>
                      </a:pPr>
                      <a:r>
                        <a:rPr lang="en-US"/>
                        <a:t>Are stars made of gas?</a:t>
                      </a:r>
                      <a:endParaRPr/>
                    </a:p>
                  </a:txBody>
                  <a:tcPr marL="91425" marR="91425" marT="91425" marB="91425"/>
                </a:tc>
                <a:tc>
                  <a:txBody>
                    <a:bodyPr/>
                    <a:lstStyle/>
                    <a:p>
                      <a:pPr marL="0" lvl="0" indent="0" algn="l" rtl="0">
                        <a:spcBef>
                          <a:spcPts val="0"/>
                        </a:spcBef>
                        <a:spcAft>
                          <a:spcPts val="0"/>
                        </a:spcAft>
                        <a:buNone/>
                      </a:pPr>
                      <a:r>
                        <a:rPr lang="en-US"/>
                        <a:t>yes . and i have seen the movie with the movie with the movie open .</a:t>
                      </a:r>
                      <a:endParaRPr/>
                    </a:p>
                  </a:txBody>
                  <a:tcPr marL="91425" marR="91425" marT="91425" marB="91425"/>
                </a:tc>
                <a:tc>
                  <a:txBody>
                    <a:bodyPr/>
                    <a:lstStyle/>
                    <a:p>
                      <a:pPr marL="0" lvl="0" indent="0" algn="l" rtl="0">
                        <a:spcBef>
                          <a:spcPts val="0"/>
                        </a:spcBef>
                        <a:spcAft>
                          <a:spcPts val="0"/>
                        </a:spcAft>
                        <a:buNone/>
                      </a:pPr>
                      <a:r>
                        <a:rPr lang="en-US"/>
                        <a:t>Yes, they are made of hydrogen.</a:t>
                      </a:r>
                      <a:endParaRPr/>
                    </a:p>
                  </a:txBody>
                  <a:tcPr marL="91425" marR="91425" marT="91425" marB="91425"/>
                </a:tc>
                <a:extLst>
                  <a:ext uri="{0D108BD9-81ED-4DB2-BD59-A6C34878D82A}">
                    <a16:rowId xmlns:a16="http://schemas.microsoft.com/office/drawing/2014/main" val="10003"/>
                  </a:ext>
                </a:extLst>
              </a:tr>
              <a:tr h="377200">
                <a:tc>
                  <a:txBody>
                    <a:bodyPr/>
                    <a:lstStyle/>
                    <a:p>
                      <a:pPr marL="0" lvl="0" indent="0" algn="l" rtl="0">
                        <a:spcBef>
                          <a:spcPts val="0"/>
                        </a:spcBef>
                        <a:spcAft>
                          <a:spcPts val="0"/>
                        </a:spcAft>
                        <a:buNone/>
                      </a:pPr>
                      <a:r>
                        <a:rPr lang="en-US"/>
                        <a:t>Can I eat plastic</a:t>
                      </a:r>
                      <a:endParaRPr/>
                    </a:p>
                  </a:txBody>
                  <a:tcPr marL="91425" marR="91425" marT="91425" marB="91425"/>
                </a:tc>
                <a:tc>
                  <a:txBody>
                    <a:bodyPr/>
                    <a:lstStyle/>
                    <a:p>
                      <a:pPr marL="0" lvl="0" indent="0" algn="l" rtl="0">
                        <a:spcBef>
                          <a:spcPts val="0"/>
                        </a:spcBef>
                        <a:spcAft>
                          <a:spcPts val="0"/>
                        </a:spcAft>
                        <a:buNone/>
                      </a:pPr>
                      <a:r>
                        <a:rPr lang="en-US"/>
                        <a:t>sure , but i m not hungry cookies and i will eat the cake</a:t>
                      </a:r>
                      <a:endParaRPr/>
                    </a:p>
                  </a:txBody>
                  <a:tcPr marL="91425" marR="91425" marT="91425" marB="91425"/>
                </a:tc>
                <a:tc>
                  <a:txBody>
                    <a:bodyPr/>
                    <a:lstStyle/>
                    <a:p>
                      <a:pPr marL="0" lvl="0" indent="0" algn="l" rtl="0">
                        <a:spcBef>
                          <a:spcPts val="0"/>
                        </a:spcBef>
                        <a:spcAft>
                          <a:spcPts val="0"/>
                        </a:spcAft>
                        <a:buNone/>
                      </a:pPr>
                      <a:r>
                        <a:rPr lang="en-US"/>
                        <a:t>Plastic is toxic.</a:t>
                      </a:r>
                      <a:endParaRPr/>
                    </a:p>
                    <a:p>
                      <a:pPr marL="0" lvl="0" indent="0" algn="l" rtl="0">
                        <a:spcBef>
                          <a:spcPts val="0"/>
                        </a:spcBef>
                        <a:spcAft>
                          <a:spcPts val="0"/>
                        </a:spcAft>
                        <a:buNone/>
                      </a:pPr>
                      <a:r>
                        <a:rPr lang="en-US"/>
                        <a:t>Plastic is a known carcinogen.</a:t>
                      </a:r>
                      <a:endParaRPr/>
                    </a:p>
                  </a:txBody>
                  <a:tcPr marL="91425" marR="91425" marT="91425" marB="91425"/>
                </a:tc>
                <a:extLst>
                  <a:ext uri="{0D108BD9-81ED-4DB2-BD59-A6C34878D82A}">
                    <a16:rowId xmlns:a16="http://schemas.microsoft.com/office/drawing/2014/main" val="10004"/>
                  </a:ext>
                </a:extLst>
              </a:tr>
            </a:tbl>
          </a:graphicData>
        </a:graphic>
      </p:graphicFrame>
      <p:sp>
        <p:nvSpPr>
          <p:cNvPr id="299" name="Google Shape;299;p12"/>
          <p:cNvSpPr txBox="1"/>
          <p:nvPr/>
        </p:nvSpPr>
        <p:spPr>
          <a:xfrm>
            <a:off x="828150" y="4739150"/>
            <a:ext cx="10535700" cy="183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1800" i="1">
                <a:solidFill>
                  <a:schemeClr val="dk1"/>
                </a:solidFill>
                <a:latin typeface="Calibri"/>
                <a:ea typeface="Calibri"/>
                <a:cs typeface="Calibri"/>
                <a:sym typeface="Calibri"/>
              </a:rPr>
              <a:t>Advantages</a:t>
            </a:r>
            <a:endParaRPr sz="1800" i="1">
              <a:solidFill>
                <a:schemeClr val="dk1"/>
              </a:solidFill>
              <a:latin typeface="Calibri"/>
              <a:ea typeface="Calibri"/>
              <a:cs typeface="Calibri"/>
              <a:sym typeface="Calibri"/>
            </a:endParaRPr>
          </a:p>
          <a:p>
            <a:pPr marL="171450" lvl="1" indent="-171450" algn="l" rtl="0">
              <a:lnSpc>
                <a:spcPct val="9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Incorporates the “understanding” of other relevant words and their positions</a:t>
            </a:r>
            <a:endParaRPr sz="1800">
              <a:solidFill>
                <a:schemeClr val="dk1"/>
              </a:solidFill>
            </a:endParaRPr>
          </a:p>
          <a:p>
            <a:pPr marL="171450" lvl="1" indent="-171450" algn="l" rtl="0">
              <a:lnSpc>
                <a:spcPct val="90000"/>
              </a:lnSpc>
              <a:spcBef>
                <a:spcPts val="27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Contextually and grammatically correct sentences </a:t>
            </a:r>
            <a:endParaRPr sz="1800">
              <a:solidFill>
                <a:schemeClr val="dk1"/>
              </a:solidFill>
              <a:latin typeface="Calibri"/>
              <a:ea typeface="Calibri"/>
              <a:cs typeface="Calibri"/>
              <a:sym typeface="Calibri"/>
            </a:endParaRPr>
          </a:p>
          <a:p>
            <a:pPr marL="0" lvl="0" indent="0" algn="l" rtl="0">
              <a:lnSpc>
                <a:spcPct val="90000"/>
              </a:lnSpc>
              <a:spcBef>
                <a:spcPts val="270"/>
              </a:spcBef>
              <a:spcAft>
                <a:spcPts val="0"/>
              </a:spcAft>
              <a:buNone/>
            </a:pPr>
            <a:r>
              <a:rPr lang="en-US" sz="1800" i="1">
                <a:solidFill>
                  <a:schemeClr val="dk1"/>
                </a:solidFill>
                <a:latin typeface="Calibri"/>
                <a:ea typeface="Calibri"/>
                <a:cs typeface="Calibri"/>
                <a:sym typeface="Calibri"/>
              </a:rPr>
              <a:t>Disadvantages</a:t>
            </a:r>
            <a:endParaRPr sz="1800" i="1">
              <a:solidFill>
                <a:schemeClr val="dk1"/>
              </a:solidFill>
              <a:latin typeface="Calibri"/>
              <a:ea typeface="Calibri"/>
              <a:cs typeface="Calibri"/>
              <a:sym typeface="Calibri"/>
            </a:endParaRPr>
          </a:p>
          <a:p>
            <a:pPr marL="171450" marR="0" lvl="1" indent="-171450" algn="l" rtl="0">
              <a:lnSpc>
                <a:spcPct val="9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For best results, needs to be trained on a mega large set of data using multiple high-powered GPUs</a:t>
            </a:r>
            <a:endParaRPr sz="1800">
              <a:solidFill>
                <a:schemeClr val="dk1"/>
              </a:solidFill>
              <a:latin typeface="Calibri"/>
              <a:ea typeface="Calibri"/>
              <a:cs typeface="Calibri"/>
              <a:sym typeface="Calibri"/>
            </a:endParaRPr>
          </a:p>
          <a:p>
            <a:pPr marL="171450" marR="0" lvl="1" indent="-171450" algn="l" rtl="0">
              <a:lnSpc>
                <a:spcPct val="9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Non-coherent or repetitive output with low training</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sp>
        <p:nvSpPr>
          <p:cNvPr id="305" name="Google Shape;305;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13"/>
          <p:cNvSpPr txBox="1">
            <a:spLocks noGrp="1"/>
          </p:cNvSpPr>
          <p:nvPr>
            <p:ph type="title"/>
          </p:nvPr>
        </p:nvSpPr>
        <p:spPr>
          <a:xfrm>
            <a:off x="838199" y="1093788"/>
            <a:ext cx="10506455" cy="29672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8000"/>
              <a:buFont typeface="Calibri"/>
              <a:buNone/>
            </a:pPr>
            <a:r>
              <a:rPr lang="en-US" sz="8000"/>
              <a:t>Comments Summarization</a:t>
            </a:r>
            <a:endParaRPr sz="8000">
              <a:solidFill>
                <a:schemeClr val="dk1"/>
              </a:solidFill>
              <a:latin typeface="Calibri"/>
              <a:ea typeface="Calibri"/>
              <a:cs typeface="Calibri"/>
              <a:sym typeface="Calibri"/>
            </a:endParaRPr>
          </a:p>
        </p:txBody>
      </p:sp>
      <p:sp>
        <p:nvSpPr>
          <p:cNvPr id="307" name="Google Shape;307;p13"/>
          <p:cNvSpPr/>
          <p:nvPr/>
        </p:nvSpPr>
        <p:spPr>
          <a:xfrm>
            <a:off x="841248" y="4331166"/>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8" name="Google Shape;308;p13"/>
          <p:cNvSpPr/>
          <p:nvPr/>
        </p:nvSpPr>
        <p:spPr>
          <a:xfrm rot="5400000">
            <a:off x="9346882" y="2348839"/>
            <a:ext cx="54864" cy="394677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sp>
        <p:nvSpPr>
          <p:cNvPr id="314" name="Google Shape;314;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p14"/>
          <p:cNvSpPr txBox="1">
            <a:spLocks noGrp="1"/>
          </p:cNvSpPr>
          <p:nvPr>
            <p:ph type="title"/>
          </p:nvPr>
        </p:nvSpPr>
        <p:spPr>
          <a:xfrm>
            <a:off x="841248" y="334644"/>
            <a:ext cx="10509504" cy="10769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Summarization</a:t>
            </a:r>
            <a:endParaRPr sz="4000">
              <a:solidFill>
                <a:schemeClr val="dk1"/>
              </a:solidFill>
              <a:latin typeface="Calibri"/>
              <a:ea typeface="Calibri"/>
              <a:cs typeface="Calibri"/>
              <a:sym typeface="Calibri"/>
            </a:endParaRPr>
          </a:p>
        </p:txBody>
      </p:sp>
      <p:sp>
        <p:nvSpPr>
          <p:cNvPr id="316" name="Google Shape;316;p14"/>
          <p:cNvSpPr/>
          <p:nvPr/>
        </p:nvSpPr>
        <p:spPr>
          <a:xfrm>
            <a:off x="842772" y="0"/>
            <a:ext cx="10506456" cy="1913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7" name="Google Shape;317;p14"/>
          <p:cNvSpPr/>
          <p:nvPr/>
        </p:nvSpPr>
        <p:spPr>
          <a:xfrm>
            <a:off x="841248" y="1512994"/>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318" name="Google Shape;318;p14"/>
          <p:cNvCxnSpPr/>
          <p:nvPr/>
        </p:nvCxnSpPr>
        <p:spPr>
          <a:xfrm>
            <a:off x="6096000" y="1531282"/>
            <a:ext cx="0" cy="5326718"/>
          </a:xfrm>
          <a:prstGeom prst="straightConnector1">
            <a:avLst/>
          </a:prstGeom>
          <a:noFill/>
          <a:ln w="9525" cap="flat" cmpd="sng">
            <a:solidFill>
              <a:srgbClr val="D8D8D8"/>
            </a:solidFill>
            <a:prstDash val="solid"/>
            <a:miter lim="800000"/>
            <a:headEnd type="none" w="sm" len="sm"/>
            <a:tailEnd type="none" w="sm" len="sm"/>
          </a:ln>
        </p:spPr>
      </p:cxnSp>
      <p:sp>
        <p:nvSpPr>
          <p:cNvPr id="319" name="Google Shape;319;p14"/>
          <p:cNvSpPr/>
          <p:nvPr/>
        </p:nvSpPr>
        <p:spPr>
          <a:xfrm>
            <a:off x="1785256" y="1735462"/>
            <a:ext cx="2685133" cy="649369"/>
          </a:xfrm>
          <a:prstGeom prst="rect">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dirty="0">
                <a:solidFill>
                  <a:schemeClr val="lt1"/>
                </a:solidFill>
                <a:latin typeface="Calibri"/>
                <a:ea typeface="Calibri"/>
                <a:cs typeface="Calibri"/>
                <a:sym typeface="Calibri"/>
              </a:rPr>
              <a:t>Extractive</a:t>
            </a:r>
            <a:endParaRPr sz="2400" b="1" dirty="0"/>
          </a:p>
        </p:txBody>
      </p:sp>
      <p:sp>
        <p:nvSpPr>
          <p:cNvPr id="320" name="Google Shape;320;p14"/>
          <p:cNvSpPr/>
          <p:nvPr/>
        </p:nvSpPr>
        <p:spPr>
          <a:xfrm>
            <a:off x="7583713" y="1735461"/>
            <a:ext cx="2685133" cy="649369"/>
          </a:xfrm>
          <a:prstGeom prst="rect">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dirty="0">
                <a:solidFill>
                  <a:schemeClr val="lt1"/>
                </a:solidFill>
                <a:latin typeface="Calibri"/>
                <a:ea typeface="Calibri"/>
                <a:cs typeface="Calibri"/>
                <a:sym typeface="Calibri"/>
              </a:rPr>
              <a:t>Abstractive</a:t>
            </a:r>
            <a:endParaRPr sz="2400" b="1" dirty="0"/>
          </a:p>
        </p:txBody>
      </p:sp>
      <p:sp>
        <p:nvSpPr>
          <p:cNvPr id="321" name="Google Shape;321;p14"/>
          <p:cNvSpPr/>
          <p:nvPr/>
        </p:nvSpPr>
        <p:spPr>
          <a:xfrm>
            <a:off x="7124474" y="2461025"/>
            <a:ext cx="3913500" cy="14772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None/>
            </a:pPr>
            <a:r>
              <a:rPr lang="en-US" sz="1800" dirty="0">
                <a:solidFill>
                  <a:schemeClr val="dk1"/>
                </a:solidFill>
                <a:latin typeface="Calibri"/>
                <a:ea typeface="Calibri"/>
                <a:cs typeface="Calibri"/>
                <a:sym typeface="Calibri"/>
              </a:rPr>
              <a:t>Generates a summary by paraphrasing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&lt;|</a:t>
            </a:r>
            <a:r>
              <a:rPr lang="en-US" sz="1800" dirty="0" err="1">
                <a:solidFill>
                  <a:schemeClr val="dk1"/>
                </a:solidFill>
                <a:latin typeface="Calibri"/>
                <a:ea typeface="Calibri"/>
                <a:cs typeface="Calibri"/>
                <a:sym typeface="Calibri"/>
              </a:rPr>
              <a:t>startoftext</a:t>
            </a:r>
            <a:r>
              <a:rPr lang="en-US" sz="1800" dirty="0">
                <a:solidFill>
                  <a:schemeClr val="dk1"/>
                </a:solidFill>
                <a:latin typeface="Calibri"/>
                <a:ea typeface="Calibri"/>
                <a:cs typeface="Calibri"/>
                <a:sym typeface="Calibri"/>
              </a:rPr>
              <a:t>|&gt; reddit thread</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&lt;|</a:t>
            </a:r>
            <a:r>
              <a:rPr lang="en-US" sz="1800" dirty="0" err="1">
                <a:solidFill>
                  <a:schemeClr val="dk1"/>
                </a:solidFill>
                <a:latin typeface="Calibri"/>
                <a:ea typeface="Calibri"/>
                <a:cs typeface="Calibri"/>
                <a:sym typeface="Calibri"/>
              </a:rPr>
              <a:t>sep</a:t>
            </a:r>
            <a:r>
              <a:rPr lang="en-US" sz="1800" dirty="0">
                <a:solidFill>
                  <a:schemeClr val="dk1"/>
                </a:solidFill>
                <a:latin typeface="Calibri"/>
                <a:ea typeface="Calibri"/>
                <a:cs typeface="Calibri"/>
                <a:sym typeface="Calibri"/>
              </a:rPr>
              <a:t>|&gt; thread title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&lt;|</a:t>
            </a:r>
            <a:r>
              <a:rPr lang="en-US" sz="1800" dirty="0" err="1">
                <a:solidFill>
                  <a:schemeClr val="dk1"/>
                </a:solidFill>
                <a:latin typeface="Calibri"/>
                <a:ea typeface="Calibri"/>
                <a:cs typeface="Calibri"/>
                <a:sym typeface="Calibri"/>
              </a:rPr>
              <a:t>endoftext</a:t>
            </a:r>
            <a:r>
              <a:rPr lang="en-US" sz="1800" dirty="0">
                <a:solidFill>
                  <a:schemeClr val="dk1"/>
                </a:solidFill>
                <a:latin typeface="Calibri"/>
                <a:ea typeface="Calibri"/>
                <a:cs typeface="Calibri"/>
                <a:sym typeface="Calibri"/>
              </a:rPr>
              <a:t>|&gt;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sp>
        <p:nvSpPr>
          <p:cNvPr id="322" name="Google Shape;322;p14"/>
          <p:cNvSpPr txBox="1"/>
          <p:nvPr/>
        </p:nvSpPr>
        <p:spPr>
          <a:xfrm>
            <a:off x="6812581" y="4288454"/>
            <a:ext cx="4380900" cy="3139200"/>
          </a:xfrm>
          <a:prstGeom prst="rect">
            <a:avLst/>
          </a:prstGeom>
          <a:noFill/>
          <a:ln>
            <a:noFill/>
          </a:ln>
        </p:spPr>
        <p:txBody>
          <a:bodyPr spcFirstLastPara="1" wrap="square" lIns="91425" tIns="45700" rIns="91425" bIns="45700" anchor="ctr" anchorCtr="0">
            <a:spAutoFit/>
          </a:bodyPr>
          <a:lstStyle/>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How does the Sun's gravity affect the comet Halley’s?</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How far from the sun does an comet orbit?</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How do comet showers behave? Is there a limit to how long they last on average?</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14"/>
          <p:cNvSpPr txBox="1"/>
          <p:nvPr/>
        </p:nvSpPr>
        <p:spPr>
          <a:xfrm>
            <a:off x="980750" y="2488163"/>
            <a:ext cx="4244400" cy="2031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Extracts and concatenates important sentences in the reddit comments.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calculates the importance of each sentence based frequency of important keywords and their weights.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p14"/>
          <p:cNvSpPr txBox="1"/>
          <p:nvPr/>
        </p:nvSpPr>
        <p:spPr>
          <a:xfrm>
            <a:off x="701225" y="4440325"/>
            <a:ext cx="4824600" cy="227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-bottom line is the reason we don’t trust people and the reason things are getting shut down, is because enough people aren’t even trying to do the right thing that it’s raising the risk for everyone by an unacceptable level.</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-people can also wear a mask while shopping for groceries, and the fact that people are moving around makes spread less likely.</a:t>
            </a:r>
            <a:endParaRPr/>
          </a:p>
          <a:p>
            <a:pPr marL="0" marR="0" lvl="0" indent="0" algn="l" rtl="0">
              <a:spcBef>
                <a:spcPts val="0"/>
              </a:spcBef>
              <a:spcAft>
                <a:spcPts val="0"/>
              </a:spcAft>
              <a:buNone/>
            </a:pP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325" name="Google Shape;325;p14"/>
          <p:cNvSpPr/>
          <p:nvPr/>
        </p:nvSpPr>
        <p:spPr>
          <a:xfrm>
            <a:off x="605351" y="4075304"/>
            <a:ext cx="2073300" cy="454200"/>
          </a:xfrm>
          <a:prstGeom prst="rect">
            <a:avLst/>
          </a:prstGeom>
          <a:solidFill>
            <a:srgbClr val="0B5394"/>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Sample Output</a:t>
            </a:r>
            <a:endParaRPr/>
          </a:p>
        </p:txBody>
      </p:sp>
      <p:sp>
        <p:nvSpPr>
          <p:cNvPr id="326" name="Google Shape;326;p14"/>
          <p:cNvSpPr/>
          <p:nvPr/>
        </p:nvSpPr>
        <p:spPr>
          <a:xfrm>
            <a:off x="6666250" y="4131400"/>
            <a:ext cx="2685000" cy="454200"/>
          </a:xfrm>
          <a:prstGeom prst="rect">
            <a:avLst/>
          </a:prstGeom>
          <a:solidFill>
            <a:srgbClr val="0B5394"/>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rgbClr val="FFFFFF"/>
                </a:solidFill>
                <a:latin typeface="Calibri"/>
                <a:ea typeface="Calibri"/>
                <a:cs typeface="Calibri"/>
                <a:sym typeface="Calibri"/>
              </a:rPr>
              <a:t>Which output is real?</a:t>
            </a:r>
            <a:endParaRPr sz="1800">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1"/>
        <p:cNvGrpSpPr/>
        <p:nvPr/>
      </p:nvGrpSpPr>
      <p:grpSpPr>
        <a:xfrm>
          <a:off x="0" y="0"/>
          <a:ext cx="0" cy="0"/>
          <a:chOff x="0" y="0"/>
          <a:chExt cx="0" cy="0"/>
        </a:xfrm>
      </p:grpSpPr>
      <p:sp>
        <p:nvSpPr>
          <p:cNvPr id="332" name="Google Shape;332;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3" name="Google Shape;333;p15"/>
          <p:cNvSpPr txBox="1">
            <a:spLocks noGrp="1"/>
          </p:cNvSpPr>
          <p:nvPr>
            <p:ph type="title"/>
          </p:nvPr>
        </p:nvSpPr>
        <p:spPr>
          <a:xfrm>
            <a:off x="838199" y="1093788"/>
            <a:ext cx="10506455" cy="29672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8000"/>
              <a:buFont typeface="Calibri"/>
              <a:buNone/>
            </a:pPr>
            <a:r>
              <a:rPr lang="en-US" sz="8000"/>
              <a:t>Data </a:t>
            </a:r>
            <a:br>
              <a:rPr lang="en-US" sz="8000"/>
            </a:br>
            <a:r>
              <a:rPr lang="en-US" sz="8000"/>
              <a:t>Exploration</a:t>
            </a:r>
            <a:endParaRPr sz="8000">
              <a:solidFill>
                <a:schemeClr val="dk1"/>
              </a:solidFill>
              <a:latin typeface="Calibri"/>
              <a:ea typeface="Calibri"/>
              <a:cs typeface="Calibri"/>
              <a:sym typeface="Calibri"/>
            </a:endParaRPr>
          </a:p>
        </p:txBody>
      </p:sp>
      <p:sp>
        <p:nvSpPr>
          <p:cNvPr id="334" name="Google Shape;334;p15"/>
          <p:cNvSpPr/>
          <p:nvPr/>
        </p:nvSpPr>
        <p:spPr>
          <a:xfrm>
            <a:off x="841248" y="4331166"/>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5" name="Google Shape;335;p15"/>
          <p:cNvSpPr/>
          <p:nvPr/>
        </p:nvSpPr>
        <p:spPr>
          <a:xfrm rot="5400000">
            <a:off x="9346882" y="2348839"/>
            <a:ext cx="54864" cy="394677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0"/>
        <p:cNvGrpSpPr/>
        <p:nvPr/>
      </p:nvGrpSpPr>
      <p:grpSpPr>
        <a:xfrm>
          <a:off x="0" y="0"/>
          <a:ext cx="0" cy="0"/>
          <a:chOff x="0" y="0"/>
          <a:chExt cx="0" cy="0"/>
        </a:xfrm>
      </p:grpSpPr>
      <p:sp>
        <p:nvSpPr>
          <p:cNvPr id="341" name="Google Shape;341;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2" name="Google Shape;342;p16"/>
          <p:cNvSpPr txBox="1">
            <a:spLocks noGrp="1"/>
          </p:cNvSpPr>
          <p:nvPr>
            <p:ph type="title"/>
          </p:nvPr>
        </p:nvSpPr>
        <p:spPr>
          <a:xfrm>
            <a:off x="841248" y="334644"/>
            <a:ext cx="10509504" cy="10769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Latent Dirichlet Allocation(LDA)</a:t>
            </a:r>
            <a:endParaRPr sz="4000">
              <a:solidFill>
                <a:schemeClr val="dk1"/>
              </a:solidFill>
              <a:latin typeface="Calibri"/>
              <a:ea typeface="Calibri"/>
              <a:cs typeface="Calibri"/>
              <a:sym typeface="Calibri"/>
            </a:endParaRPr>
          </a:p>
        </p:txBody>
      </p:sp>
      <p:sp>
        <p:nvSpPr>
          <p:cNvPr id="343" name="Google Shape;343;p16"/>
          <p:cNvSpPr/>
          <p:nvPr/>
        </p:nvSpPr>
        <p:spPr>
          <a:xfrm>
            <a:off x="842772" y="0"/>
            <a:ext cx="10506456" cy="1913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4" name="Google Shape;344;p16"/>
          <p:cNvSpPr/>
          <p:nvPr/>
        </p:nvSpPr>
        <p:spPr>
          <a:xfrm>
            <a:off x="841248" y="1512994"/>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5" name="Google Shape;345;p16"/>
          <p:cNvSpPr txBox="1"/>
          <p:nvPr/>
        </p:nvSpPr>
        <p:spPr>
          <a:xfrm>
            <a:off x="0" y="2141800"/>
            <a:ext cx="3316200" cy="3033300"/>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Used to build topics where specific groups of words can be used to represent the topic of a document/corpus.</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We generated topics for all comments within a post </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6" name="Google Shape;346;p16"/>
          <p:cNvPicPr preferRelativeResize="0"/>
          <p:nvPr/>
        </p:nvPicPr>
        <p:blipFill>
          <a:blip r:embed="rId3">
            <a:alphaModFix/>
          </a:blip>
          <a:stretch>
            <a:fillRect/>
          </a:stretch>
        </p:blipFill>
        <p:spPr>
          <a:xfrm>
            <a:off x="3316200" y="1756375"/>
            <a:ext cx="8421876" cy="4890541"/>
          </a:xfrm>
          <a:prstGeom prst="rect">
            <a:avLst/>
          </a:prstGeom>
          <a:noFill/>
          <a:ln w="12700" cap="flat" cmpd="sng">
            <a:solidFill>
              <a:srgbClr val="999999"/>
            </a:solidFill>
            <a:prstDash val="solid"/>
            <a:miter lim="8000"/>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1"/>
        <p:cNvGrpSpPr/>
        <p:nvPr/>
      </p:nvGrpSpPr>
      <p:grpSpPr>
        <a:xfrm>
          <a:off x="0" y="0"/>
          <a:ext cx="0" cy="0"/>
          <a:chOff x="0" y="0"/>
          <a:chExt cx="0" cy="0"/>
        </a:xfrm>
      </p:grpSpPr>
      <p:sp>
        <p:nvSpPr>
          <p:cNvPr id="352" name="Google Shape;352;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3" name="Google Shape;353;p17"/>
          <p:cNvSpPr txBox="1">
            <a:spLocks noGrp="1"/>
          </p:cNvSpPr>
          <p:nvPr>
            <p:ph type="title"/>
          </p:nvPr>
        </p:nvSpPr>
        <p:spPr>
          <a:xfrm>
            <a:off x="841248" y="334644"/>
            <a:ext cx="10509504" cy="10769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Cosine Similarity</a:t>
            </a:r>
            <a:endParaRPr sz="4000">
              <a:solidFill>
                <a:schemeClr val="dk1"/>
              </a:solidFill>
              <a:latin typeface="Calibri"/>
              <a:ea typeface="Calibri"/>
              <a:cs typeface="Calibri"/>
              <a:sym typeface="Calibri"/>
            </a:endParaRPr>
          </a:p>
        </p:txBody>
      </p:sp>
      <p:sp>
        <p:nvSpPr>
          <p:cNvPr id="354" name="Google Shape;354;p17"/>
          <p:cNvSpPr/>
          <p:nvPr/>
        </p:nvSpPr>
        <p:spPr>
          <a:xfrm>
            <a:off x="842772" y="0"/>
            <a:ext cx="10506456" cy="1913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5" name="Google Shape;355;p17"/>
          <p:cNvSpPr/>
          <p:nvPr/>
        </p:nvSpPr>
        <p:spPr>
          <a:xfrm>
            <a:off x="841248" y="1512994"/>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56" name="Google Shape;356;p17"/>
          <p:cNvSpPr txBox="1"/>
          <p:nvPr/>
        </p:nvSpPr>
        <p:spPr>
          <a:xfrm>
            <a:off x="652775" y="1632731"/>
            <a:ext cx="4032300" cy="2850900"/>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Finds the similarity between 2 documents.</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We used this method to find the similarity between 2 posts from reddit.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a:p>
        </p:txBody>
      </p:sp>
      <p:pic>
        <p:nvPicPr>
          <p:cNvPr id="357" name="Google Shape;357;p17"/>
          <p:cNvPicPr preferRelativeResize="0"/>
          <p:nvPr/>
        </p:nvPicPr>
        <p:blipFill rotWithShape="1">
          <a:blip r:embed="rId3">
            <a:alphaModFix/>
          </a:blip>
          <a:srcRect/>
          <a:stretch/>
        </p:blipFill>
        <p:spPr>
          <a:xfrm>
            <a:off x="5017960" y="1585027"/>
            <a:ext cx="6518529" cy="52192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2"/>
          <p:cNvSpPr txBox="1">
            <a:spLocks noGrp="1"/>
          </p:cNvSpPr>
          <p:nvPr>
            <p:ph type="title"/>
          </p:nvPr>
        </p:nvSpPr>
        <p:spPr>
          <a:xfrm>
            <a:off x="841248" y="256032"/>
            <a:ext cx="10506456" cy="101498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chemeClr val="dk1"/>
                </a:solidFill>
                <a:latin typeface="Calibri"/>
                <a:ea typeface="Calibri"/>
                <a:cs typeface="Calibri"/>
                <a:sym typeface="Calibri"/>
              </a:rPr>
              <a:t>Content</a:t>
            </a:r>
            <a:endParaRPr/>
          </a:p>
        </p:txBody>
      </p:sp>
      <p:sp>
        <p:nvSpPr>
          <p:cNvPr id="116" name="Google Shape;116;p2"/>
          <p:cNvSpPr/>
          <p:nvPr/>
        </p:nvSpPr>
        <p:spPr>
          <a:xfrm>
            <a:off x="865953" y="1634502"/>
            <a:ext cx="10451592"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7" name="Google Shape;117;p2"/>
          <p:cNvSpPr/>
          <p:nvPr/>
        </p:nvSpPr>
        <p:spPr>
          <a:xfrm rot="10800000" flipH="1">
            <a:off x="841248" y="1538176"/>
            <a:ext cx="1873457" cy="10981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8" name="Google Shape;118;p2"/>
          <p:cNvGrpSpPr/>
          <p:nvPr/>
        </p:nvGrpSpPr>
        <p:grpSpPr>
          <a:xfrm>
            <a:off x="844515" y="2920482"/>
            <a:ext cx="10502969" cy="2369090"/>
            <a:chOff x="6315" y="994216"/>
            <a:chExt cx="10502969" cy="2369090"/>
          </a:xfrm>
        </p:grpSpPr>
        <p:sp>
          <p:nvSpPr>
            <p:cNvPr id="119" name="Google Shape;119;p2"/>
            <p:cNvSpPr/>
            <p:nvPr/>
          </p:nvSpPr>
          <p:spPr>
            <a:xfrm>
              <a:off x="6315" y="994216"/>
              <a:ext cx="1974242" cy="2369090"/>
            </a:xfrm>
            <a:prstGeom prst="rect">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txBox="1"/>
            <p:nvPr/>
          </p:nvSpPr>
          <p:spPr>
            <a:xfrm>
              <a:off x="6315" y="1941852"/>
              <a:ext cx="1974242" cy="1421454"/>
            </a:xfrm>
            <a:prstGeom prst="rect">
              <a:avLst/>
            </a:prstGeom>
            <a:noFill/>
            <a:ln>
              <a:noFill/>
            </a:ln>
          </p:spPr>
          <p:txBody>
            <a:bodyPr spcFirstLastPara="1" wrap="square" lIns="195000" tIns="0" rIns="195000" bIns="330200" anchor="t"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Motivation </a:t>
              </a:r>
              <a:endParaRPr/>
            </a:p>
          </p:txBody>
        </p:sp>
        <p:sp>
          <p:nvSpPr>
            <p:cNvPr id="121" name="Google Shape;121;p2"/>
            <p:cNvSpPr/>
            <p:nvPr/>
          </p:nvSpPr>
          <p:spPr>
            <a:xfrm>
              <a:off x="6315" y="994216"/>
              <a:ext cx="1974242" cy="9476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txBox="1"/>
            <p:nvPr/>
          </p:nvSpPr>
          <p:spPr>
            <a:xfrm>
              <a:off x="6315" y="994216"/>
              <a:ext cx="1974242" cy="947636"/>
            </a:xfrm>
            <a:prstGeom prst="rect">
              <a:avLst/>
            </a:prstGeom>
            <a:noFill/>
            <a:ln>
              <a:noFill/>
            </a:ln>
          </p:spPr>
          <p:txBody>
            <a:bodyPr spcFirstLastPara="1" wrap="square" lIns="195000" tIns="165100" rIns="195000" bIns="1651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01</a:t>
              </a:r>
              <a:endParaRPr sz="4400">
                <a:solidFill>
                  <a:schemeClr val="lt1"/>
                </a:solidFill>
                <a:latin typeface="Calibri"/>
                <a:ea typeface="Calibri"/>
                <a:cs typeface="Calibri"/>
                <a:sym typeface="Calibri"/>
              </a:endParaRPr>
            </a:p>
          </p:txBody>
        </p:sp>
        <p:sp>
          <p:nvSpPr>
            <p:cNvPr id="123" name="Google Shape;123;p2"/>
            <p:cNvSpPr/>
            <p:nvPr/>
          </p:nvSpPr>
          <p:spPr>
            <a:xfrm>
              <a:off x="2138497" y="994216"/>
              <a:ext cx="1974242" cy="2369090"/>
            </a:xfrm>
            <a:prstGeom prst="rect">
              <a:avLst/>
            </a:prstGeom>
            <a:solidFill>
              <a:srgbClr val="75BDA5"/>
            </a:solidFill>
            <a:ln w="12700" cap="flat" cmpd="sng">
              <a:solidFill>
                <a:srgbClr val="75BD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txBox="1"/>
            <p:nvPr/>
          </p:nvSpPr>
          <p:spPr>
            <a:xfrm>
              <a:off x="2138497" y="1941852"/>
              <a:ext cx="1974242" cy="1421454"/>
            </a:xfrm>
            <a:prstGeom prst="rect">
              <a:avLst/>
            </a:prstGeom>
            <a:noFill/>
            <a:ln>
              <a:noFill/>
            </a:ln>
          </p:spPr>
          <p:txBody>
            <a:bodyPr spcFirstLastPara="1" wrap="square" lIns="195000" tIns="0" rIns="195000" bIns="330200" anchor="t" anchorCtr="0">
              <a:noAutofit/>
            </a:bodyPr>
            <a:lstStyle/>
            <a:p>
              <a:pPr marL="0" marR="0" lvl="0" indent="0" algn="l" rtl="0">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Dataset</a:t>
              </a:r>
              <a:endParaRPr/>
            </a:p>
          </p:txBody>
        </p:sp>
        <p:sp>
          <p:nvSpPr>
            <p:cNvPr id="125" name="Google Shape;125;p2"/>
            <p:cNvSpPr/>
            <p:nvPr/>
          </p:nvSpPr>
          <p:spPr>
            <a:xfrm>
              <a:off x="2138497" y="994216"/>
              <a:ext cx="1974242" cy="9476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txBox="1"/>
            <p:nvPr/>
          </p:nvSpPr>
          <p:spPr>
            <a:xfrm>
              <a:off x="2138497" y="994216"/>
              <a:ext cx="1974242" cy="947636"/>
            </a:xfrm>
            <a:prstGeom prst="rect">
              <a:avLst/>
            </a:prstGeom>
            <a:noFill/>
            <a:ln>
              <a:noFill/>
            </a:ln>
          </p:spPr>
          <p:txBody>
            <a:bodyPr spcFirstLastPara="1" wrap="square" lIns="195000" tIns="165100" rIns="195000" bIns="1651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02</a:t>
              </a:r>
              <a:endParaRPr/>
            </a:p>
          </p:txBody>
        </p:sp>
        <p:sp>
          <p:nvSpPr>
            <p:cNvPr id="127" name="Google Shape;127;p2"/>
            <p:cNvSpPr/>
            <p:nvPr/>
          </p:nvSpPr>
          <p:spPr>
            <a:xfrm>
              <a:off x="4270678" y="994216"/>
              <a:ext cx="1974242" cy="2369090"/>
            </a:xfrm>
            <a:prstGeom prst="rect">
              <a:avLst/>
            </a:prstGeom>
            <a:solidFill>
              <a:srgbClr val="80799A"/>
            </a:solidFill>
            <a:ln w="12700"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p:nvPr/>
          </p:nvSpPr>
          <p:spPr>
            <a:xfrm>
              <a:off x="4270678" y="1941852"/>
              <a:ext cx="1974242" cy="1421454"/>
            </a:xfrm>
            <a:prstGeom prst="rect">
              <a:avLst/>
            </a:prstGeom>
            <a:noFill/>
            <a:ln>
              <a:noFill/>
            </a:ln>
          </p:spPr>
          <p:txBody>
            <a:bodyPr spcFirstLastPara="1" wrap="square" lIns="195000" tIns="0" rIns="195000" bIns="330200" anchor="t" anchorCtr="0">
              <a:noAutofit/>
            </a:bodyPr>
            <a:lstStyle/>
            <a:p>
              <a:pPr marL="0" marR="0" lvl="0" indent="0" algn="l" rtl="0">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Chatbot</a:t>
              </a:r>
              <a:endParaRPr/>
            </a:p>
            <a:p>
              <a:pPr marL="114300" marR="0" lvl="1" indent="-114300" algn="l" rtl="0">
                <a:lnSpc>
                  <a:spcPct val="90000"/>
                </a:lnSpc>
                <a:spcBef>
                  <a:spcPts val="840"/>
                </a:spcBef>
                <a:spcAft>
                  <a:spcPts val="0"/>
                </a:spcAft>
                <a:buClr>
                  <a:schemeClr val="lt1"/>
                </a:buClr>
                <a:buSzPts val="1400"/>
                <a:buFont typeface="Calibri"/>
                <a:buChar char="•"/>
              </a:pPr>
              <a:r>
                <a:rPr lang="en-US" sz="1400" b="0" i="0" u="none" strike="noStrike" cap="none">
                  <a:solidFill>
                    <a:schemeClr val="lt1"/>
                  </a:solidFill>
                  <a:latin typeface="Calibri"/>
                  <a:ea typeface="Calibri"/>
                  <a:cs typeface="Calibri"/>
                  <a:sym typeface="Calibri"/>
                </a:rPr>
                <a:t>Transformer from Scratch</a:t>
              </a:r>
              <a:endParaRPr/>
            </a:p>
            <a:p>
              <a:pPr marL="114300" marR="0" lvl="1" indent="-114300" algn="l" rtl="0">
                <a:lnSpc>
                  <a:spcPct val="90000"/>
                </a:lnSpc>
                <a:spcBef>
                  <a:spcPts val="210"/>
                </a:spcBef>
                <a:spcAft>
                  <a:spcPts val="0"/>
                </a:spcAft>
                <a:buClr>
                  <a:schemeClr val="lt1"/>
                </a:buClr>
                <a:buSzPts val="1400"/>
                <a:buFont typeface="Calibri"/>
                <a:buChar char="•"/>
              </a:pPr>
              <a:r>
                <a:rPr lang="en-US" sz="1400" b="0" i="0" u="none" strike="noStrike" cap="none">
                  <a:solidFill>
                    <a:schemeClr val="lt1"/>
                  </a:solidFill>
                  <a:latin typeface="Calibri"/>
                  <a:ea typeface="Calibri"/>
                  <a:cs typeface="Calibri"/>
                  <a:sym typeface="Calibri"/>
                </a:rPr>
                <a:t>Transfer Learning with GPT2</a:t>
              </a:r>
              <a:endParaRPr/>
            </a:p>
          </p:txBody>
        </p:sp>
        <p:sp>
          <p:nvSpPr>
            <p:cNvPr id="129" name="Google Shape;129;p2"/>
            <p:cNvSpPr/>
            <p:nvPr/>
          </p:nvSpPr>
          <p:spPr>
            <a:xfrm>
              <a:off x="4270678" y="994216"/>
              <a:ext cx="1974242" cy="9476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txBox="1"/>
            <p:nvPr/>
          </p:nvSpPr>
          <p:spPr>
            <a:xfrm>
              <a:off x="4270678" y="994216"/>
              <a:ext cx="1974242" cy="947636"/>
            </a:xfrm>
            <a:prstGeom prst="rect">
              <a:avLst/>
            </a:prstGeom>
            <a:noFill/>
            <a:ln>
              <a:noFill/>
            </a:ln>
          </p:spPr>
          <p:txBody>
            <a:bodyPr spcFirstLastPara="1" wrap="square" lIns="195000" tIns="165100" rIns="195000" bIns="1651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03</a:t>
              </a:r>
              <a:endParaRPr/>
            </a:p>
          </p:txBody>
        </p:sp>
        <p:sp>
          <p:nvSpPr>
            <p:cNvPr id="131" name="Google Shape;131;p2"/>
            <p:cNvSpPr/>
            <p:nvPr/>
          </p:nvSpPr>
          <p:spPr>
            <a:xfrm>
              <a:off x="6402860" y="994216"/>
              <a:ext cx="1974242" cy="2369090"/>
            </a:xfrm>
            <a:prstGeom prst="rect">
              <a:avLst/>
            </a:prstGeom>
            <a:solidFill>
              <a:srgbClr val="7EC0DB"/>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txBox="1"/>
            <p:nvPr/>
          </p:nvSpPr>
          <p:spPr>
            <a:xfrm>
              <a:off x="6402860" y="1941852"/>
              <a:ext cx="1974242" cy="1421454"/>
            </a:xfrm>
            <a:prstGeom prst="rect">
              <a:avLst/>
            </a:prstGeom>
            <a:noFill/>
            <a:ln>
              <a:noFill/>
            </a:ln>
          </p:spPr>
          <p:txBody>
            <a:bodyPr spcFirstLastPara="1" wrap="square" lIns="195000" tIns="0" rIns="195000" bIns="330200" anchor="t" anchorCtr="0">
              <a:noAutofit/>
            </a:bodyPr>
            <a:lstStyle/>
            <a:p>
              <a:pPr marL="0" marR="0" lvl="0" indent="0" algn="l" rtl="0">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Summarize</a:t>
              </a:r>
              <a:endParaRPr/>
            </a:p>
            <a:p>
              <a:pPr marL="114300" marR="0" lvl="1" indent="-114300" algn="l" rtl="0">
                <a:lnSpc>
                  <a:spcPct val="90000"/>
                </a:lnSpc>
                <a:spcBef>
                  <a:spcPts val="840"/>
                </a:spcBef>
                <a:spcAft>
                  <a:spcPts val="0"/>
                </a:spcAft>
                <a:buClr>
                  <a:schemeClr val="lt1"/>
                </a:buClr>
                <a:buSzPts val="1400"/>
                <a:buFont typeface="Calibri"/>
                <a:buChar char="•"/>
              </a:pPr>
              <a:r>
                <a:rPr lang="en-US" sz="1400" b="0" i="0" u="none" strike="noStrike" cap="none">
                  <a:solidFill>
                    <a:schemeClr val="lt1"/>
                  </a:solidFill>
                  <a:latin typeface="Calibri"/>
                  <a:ea typeface="Calibri"/>
                  <a:cs typeface="Calibri"/>
                  <a:sym typeface="Calibri"/>
                </a:rPr>
                <a:t>Extractive : SpaCY</a:t>
              </a:r>
              <a:endParaRPr sz="1400" b="0" i="0" u="none" strike="noStrike" cap="none">
                <a:solidFill>
                  <a:schemeClr val="lt1"/>
                </a:solidFill>
                <a:latin typeface="Calibri"/>
                <a:ea typeface="Calibri"/>
                <a:cs typeface="Calibri"/>
                <a:sym typeface="Calibri"/>
              </a:endParaRPr>
            </a:p>
            <a:p>
              <a:pPr marL="114300" marR="0" lvl="1" indent="-114300" algn="l" rtl="0">
                <a:lnSpc>
                  <a:spcPct val="90000"/>
                </a:lnSpc>
                <a:spcBef>
                  <a:spcPts val="210"/>
                </a:spcBef>
                <a:spcAft>
                  <a:spcPts val="0"/>
                </a:spcAft>
                <a:buClr>
                  <a:schemeClr val="lt1"/>
                </a:buClr>
                <a:buSzPts val="1400"/>
                <a:buFont typeface="Calibri"/>
                <a:buChar char="•"/>
              </a:pPr>
              <a:r>
                <a:rPr lang="en-US" sz="1400" b="0" i="0" u="none" strike="noStrike" cap="none">
                  <a:solidFill>
                    <a:schemeClr val="lt1"/>
                  </a:solidFill>
                  <a:latin typeface="Calibri"/>
                  <a:ea typeface="Calibri"/>
                  <a:cs typeface="Calibri"/>
                  <a:sym typeface="Calibri"/>
                </a:rPr>
                <a:t>Abstractive : GPT2</a:t>
              </a:r>
              <a:endParaRPr/>
            </a:p>
          </p:txBody>
        </p:sp>
        <p:sp>
          <p:nvSpPr>
            <p:cNvPr id="133" name="Google Shape;133;p2"/>
            <p:cNvSpPr/>
            <p:nvPr/>
          </p:nvSpPr>
          <p:spPr>
            <a:xfrm>
              <a:off x="6402860" y="994216"/>
              <a:ext cx="1974242" cy="9476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txBox="1"/>
            <p:nvPr/>
          </p:nvSpPr>
          <p:spPr>
            <a:xfrm>
              <a:off x="6402860" y="994216"/>
              <a:ext cx="1974242" cy="947636"/>
            </a:xfrm>
            <a:prstGeom prst="rect">
              <a:avLst/>
            </a:prstGeom>
            <a:noFill/>
            <a:ln>
              <a:noFill/>
            </a:ln>
          </p:spPr>
          <p:txBody>
            <a:bodyPr spcFirstLastPara="1" wrap="square" lIns="195000" tIns="165100" rIns="195000" bIns="1651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04</a:t>
              </a:r>
              <a:endParaRPr/>
            </a:p>
          </p:txBody>
        </p:sp>
        <p:sp>
          <p:nvSpPr>
            <p:cNvPr id="135" name="Google Shape;135;p2"/>
            <p:cNvSpPr/>
            <p:nvPr/>
          </p:nvSpPr>
          <p:spPr>
            <a:xfrm>
              <a:off x="8535042" y="994216"/>
              <a:ext cx="1974242" cy="2369090"/>
            </a:xfrm>
            <a:prstGeom prst="rect">
              <a:avLst/>
            </a:prstGeom>
            <a:solidFill>
              <a:srgbClr val="2383C6"/>
            </a:solidFill>
            <a:ln w="12700" cap="flat" cmpd="sng">
              <a:solidFill>
                <a:srgbClr val="2383C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txBox="1"/>
            <p:nvPr/>
          </p:nvSpPr>
          <p:spPr>
            <a:xfrm>
              <a:off x="8535042" y="1941852"/>
              <a:ext cx="1974242" cy="1421454"/>
            </a:xfrm>
            <a:prstGeom prst="rect">
              <a:avLst/>
            </a:prstGeom>
            <a:noFill/>
            <a:ln>
              <a:noFill/>
            </a:ln>
          </p:spPr>
          <p:txBody>
            <a:bodyPr spcFirstLastPara="1" wrap="square" lIns="195000" tIns="0" rIns="195000" bIns="330200" anchor="t"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Data exploration</a:t>
              </a:r>
              <a:endParaRPr/>
            </a:p>
            <a:p>
              <a:pPr marL="114300" marR="0" lvl="1" indent="-114300" algn="l" rtl="0">
                <a:lnSpc>
                  <a:spcPct val="90000"/>
                </a:lnSpc>
                <a:spcBef>
                  <a:spcPts val="700"/>
                </a:spcBef>
                <a:spcAft>
                  <a:spcPts val="0"/>
                </a:spcAft>
                <a:buClr>
                  <a:schemeClr val="lt1"/>
                </a:buClr>
                <a:buSzPts val="1400"/>
                <a:buFont typeface="Calibri"/>
                <a:buChar char="•"/>
              </a:pPr>
              <a:r>
                <a:rPr lang="en-US" sz="1400" b="0" i="0" u="none" strike="noStrike" cap="none">
                  <a:solidFill>
                    <a:schemeClr val="lt1"/>
                  </a:solidFill>
                  <a:latin typeface="Calibri"/>
                  <a:ea typeface="Calibri"/>
                  <a:cs typeface="Calibri"/>
                  <a:sym typeface="Calibri"/>
                </a:rPr>
                <a:t>LDA</a:t>
              </a:r>
              <a:endParaRPr/>
            </a:p>
            <a:p>
              <a:pPr marL="114300" marR="0" lvl="1" indent="-114300" algn="l" rtl="0">
                <a:lnSpc>
                  <a:spcPct val="90000"/>
                </a:lnSpc>
                <a:spcBef>
                  <a:spcPts val="210"/>
                </a:spcBef>
                <a:spcAft>
                  <a:spcPts val="0"/>
                </a:spcAft>
                <a:buClr>
                  <a:schemeClr val="lt1"/>
                </a:buClr>
                <a:buSzPts val="1400"/>
                <a:buFont typeface="Calibri"/>
                <a:buChar char="•"/>
              </a:pPr>
              <a:r>
                <a:rPr lang="en-US" sz="1400" b="0" i="0" u="none" strike="noStrike" cap="none">
                  <a:solidFill>
                    <a:schemeClr val="lt1"/>
                  </a:solidFill>
                  <a:latin typeface="Calibri"/>
                  <a:ea typeface="Calibri"/>
                  <a:cs typeface="Calibri"/>
                  <a:sym typeface="Calibri"/>
                </a:rPr>
                <a:t>Cosine Similarity</a:t>
              </a:r>
              <a:endParaRPr/>
            </a:p>
            <a:p>
              <a:pPr marL="114300" marR="0" lvl="1" indent="-114300" algn="l" rtl="0">
                <a:lnSpc>
                  <a:spcPct val="90000"/>
                </a:lnSpc>
                <a:spcBef>
                  <a:spcPts val="210"/>
                </a:spcBef>
                <a:spcAft>
                  <a:spcPts val="0"/>
                </a:spcAft>
                <a:buClr>
                  <a:schemeClr val="lt1"/>
                </a:buClr>
                <a:buSzPts val="1400"/>
                <a:buFont typeface="Calibri"/>
                <a:buChar char="•"/>
              </a:pPr>
              <a:r>
                <a:rPr lang="en-US" sz="1400" b="0" i="0" u="none" strike="noStrike" cap="none">
                  <a:solidFill>
                    <a:schemeClr val="lt1"/>
                  </a:solidFill>
                  <a:latin typeface="Calibri"/>
                  <a:ea typeface="Calibri"/>
                  <a:cs typeface="Calibri"/>
                  <a:sym typeface="Calibri"/>
                </a:rPr>
                <a:t>Visualizations</a:t>
              </a:r>
              <a:endParaRPr/>
            </a:p>
          </p:txBody>
        </p:sp>
        <p:sp>
          <p:nvSpPr>
            <p:cNvPr id="137" name="Google Shape;137;p2"/>
            <p:cNvSpPr/>
            <p:nvPr/>
          </p:nvSpPr>
          <p:spPr>
            <a:xfrm>
              <a:off x="8535042" y="994216"/>
              <a:ext cx="1974242" cy="9476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txBox="1"/>
            <p:nvPr/>
          </p:nvSpPr>
          <p:spPr>
            <a:xfrm>
              <a:off x="8535042" y="994216"/>
              <a:ext cx="1974242" cy="947636"/>
            </a:xfrm>
            <a:prstGeom prst="rect">
              <a:avLst/>
            </a:prstGeom>
            <a:noFill/>
            <a:ln>
              <a:noFill/>
            </a:ln>
          </p:spPr>
          <p:txBody>
            <a:bodyPr spcFirstLastPara="1" wrap="square" lIns="195000" tIns="165100" rIns="195000" bIns="1651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05</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3"/>
          <p:cNvSpPr/>
          <p:nvPr/>
        </p:nvSpPr>
        <p:spPr>
          <a:xfrm>
            <a:off x="842772" y="0"/>
            <a:ext cx="10506456" cy="1913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 name="Google Shape;146;p3"/>
          <p:cNvSpPr/>
          <p:nvPr/>
        </p:nvSpPr>
        <p:spPr>
          <a:xfrm>
            <a:off x="841248" y="1512994"/>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47" name="Google Shape;147;p3"/>
          <p:cNvPicPr preferRelativeResize="0"/>
          <p:nvPr/>
        </p:nvPicPr>
        <p:blipFill rotWithShape="1">
          <a:blip r:embed="rId3">
            <a:alphaModFix/>
          </a:blip>
          <a:srcRect r="57918" b="78305"/>
          <a:stretch/>
        </p:blipFill>
        <p:spPr>
          <a:xfrm>
            <a:off x="7413928" y="4687835"/>
            <a:ext cx="3933776" cy="2028043"/>
          </a:xfrm>
          <a:prstGeom prst="rect">
            <a:avLst/>
          </a:prstGeom>
          <a:noFill/>
          <a:ln w="9525" cap="flat" cmpd="sng">
            <a:solidFill>
              <a:srgbClr val="D8D8D8"/>
            </a:solidFill>
            <a:prstDash val="solid"/>
            <a:round/>
            <a:headEnd type="none" w="sm" len="sm"/>
            <a:tailEnd type="none" w="sm" len="sm"/>
          </a:ln>
        </p:spPr>
      </p:pic>
      <p:pic>
        <p:nvPicPr>
          <p:cNvPr id="148" name="Google Shape;148;p3"/>
          <p:cNvPicPr preferRelativeResize="0"/>
          <p:nvPr/>
        </p:nvPicPr>
        <p:blipFill rotWithShape="1">
          <a:blip r:embed="rId4">
            <a:alphaModFix/>
          </a:blip>
          <a:srcRect/>
          <a:stretch/>
        </p:blipFill>
        <p:spPr>
          <a:xfrm rot="1451232">
            <a:off x="783992" y="1950090"/>
            <a:ext cx="2758873" cy="3870844"/>
          </a:xfrm>
          <a:prstGeom prst="rect">
            <a:avLst/>
          </a:prstGeom>
          <a:noFill/>
          <a:ln>
            <a:noFill/>
          </a:ln>
        </p:spPr>
      </p:pic>
      <p:sp>
        <p:nvSpPr>
          <p:cNvPr id="149" name="Google Shape;149;p3"/>
          <p:cNvSpPr txBox="1"/>
          <p:nvPr/>
        </p:nvSpPr>
        <p:spPr>
          <a:xfrm>
            <a:off x="3776132" y="1665287"/>
            <a:ext cx="7428315"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Transformers are state of the art models capable of generating human quality responses and potentially passing the turing test</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They handle tasks such as question answering, sentiment analysis, neural translation, text summarization</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Ambition was to build a chatbot that should not be distinguishable from a real human. </a:t>
            </a:r>
            <a:endParaRPr/>
          </a:p>
          <a:p>
            <a:pPr marL="0" marR="0" lvl="0" indent="0" algn="l" rtl="0">
              <a:lnSpc>
                <a:spcPct val="90000"/>
              </a:lnSpc>
              <a:spcBef>
                <a:spcPts val="100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50" name="Google Shape;150;p3"/>
          <p:cNvPicPr preferRelativeResize="0"/>
          <p:nvPr/>
        </p:nvPicPr>
        <p:blipFill rotWithShape="1">
          <a:blip r:embed="rId5">
            <a:alphaModFix/>
          </a:blip>
          <a:srcRect/>
          <a:stretch/>
        </p:blipFill>
        <p:spPr>
          <a:xfrm>
            <a:off x="4051494" y="4687835"/>
            <a:ext cx="3235154" cy="2170165"/>
          </a:xfrm>
          <a:prstGeom prst="rect">
            <a:avLst/>
          </a:prstGeom>
          <a:noFill/>
          <a:ln>
            <a:noFill/>
          </a:ln>
        </p:spPr>
      </p:pic>
      <p:sp>
        <p:nvSpPr>
          <p:cNvPr id="151" name="Google Shape;151;p3"/>
          <p:cNvSpPr txBox="1">
            <a:spLocks noGrp="1"/>
          </p:cNvSpPr>
          <p:nvPr>
            <p:ph type="title"/>
          </p:nvPr>
        </p:nvSpPr>
        <p:spPr>
          <a:xfrm>
            <a:off x="841248" y="334644"/>
            <a:ext cx="10509504" cy="10769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Motivation</a:t>
            </a:r>
            <a:endParaRPr sz="4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4"/>
          <p:cNvSpPr/>
          <p:nvPr/>
        </p:nvSpPr>
        <p:spPr>
          <a:xfrm>
            <a:off x="9040692" y="3676644"/>
            <a:ext cx="2472267" cy="2746808"/>
          </a:xfrm>
          <a:prstGeom prst="rect">
            <a:avLst/>
          </a:prstGeom>
          <a:solidFill>
            <a:srgbClr val="578793"/>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4"/>
          <p:cNvSpPr/>
          <p:nvPr/>
        </p:nvSpPr>
        <p:spPr>
          <a:xfrm>
            <a:off x="6259736" y="3676644"/>
            <a:ext cx="2472267" cy="2746808"/>
          </a:xfrm>
          <a:prstGeom prst="rect">
            <a:avLst/>
          </a:prstGeom>
          <a:solidFill>
            <a:srgbClr val="73B5E4"/>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4"/>
          <p:cNvSpPr/>
          <p:nvPr/>
        </p:nvSpPr>
        <p:spPr>
          <a:xfrm>
            <a:off x="3478779" y="3676644"/>
            <a:ext cx="2472267" cy="2746808"/>
          </a:xfrm>
          <a:prstGeom prst="rect">
            <a:avLst/>
          </a:prstGeom>
          <a:solidFill>
            <a:srgbClr val="4A9B82"/>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4"/>
          <p:cNvSpPr txBox="1">
            <a:spLocks noGrp="1"/>
          </p:cNvSpPr>
          <p:nvPr>
            <p:ph type="title"/>
          </p:nvPr>
        </p:nvSpPr>
        <p:spPr>
          <a:xfrm>
            <a:off x="841248" y="334644"/>
            <a:ext cx="10509504" cy="10769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Dataset</a:t>
            </a:r>
            <a:endParaRPr sz="4000">
              <a:solidFill>
                <a:schemeClr val="dk1"/>
              </a:solidFill>
              <a:latin typeface="Calibri"/>
              <a:ea typeface="Calibri"/>
              <a:cs typeface="Calibri"/>
              <a:sym typeface="Calibri"/>
            </a:endParaRPr>
          </a:p>
        </p:txBody>
      </p:sp>
      <p:sp>
        <p:nvSpPr>
          <p:cNvPr id="162" name="Google Shape;162;p4"/>
          <p:cNvSpPr/>
          <p:nvPr/>
        </p:nvSpPr>
        <p:spPr>
          <a:xfrm>
            <a:off x="842772" y="0"/>
            <a:ext cx="10506456" cy="1913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3" name="Google Shape;163;p4"/>
          <p:cNvSpPr/>
          <p:nvPr/>
        </p:nvSpPr>
        <p:spPr>
          <a:xfrm>
            <a:off x="841248" y="1512994"/>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4" name="Google Shape;164;p4"/>
          <p:cNvSpPr txBo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
        <p:nvSpPr>
          <p:cNvPr id="165" name="Google Shape;165;p4"/>
          <p:cNvSpPr/>
          <p:nvPr/>
        </p:nvSpPr>
        <p:spPr>
          <a:xfrm>
            <a:off x="838200" y="2842107"/>
            <a:ext cx="1095375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Scraped data from the following subreddits: Gathered over 195k exchanges</a:t>
            </a:r>
            <a:endParaRPr/>
          </a:p>
        </p:txBody>
      </p:sp>
      <p:sp>
        <p:nvSpPr>
          <p:cNvPr id="166" name="Google Shape;166;p4"/>
          <p:cNvSpPr/>
          <p:nvPr/>
        </p:nvSpPr>
        <p:spPr>
          <a:xfrm>
            <a:off x="838200" y="1809978"/>
            <a:ext cx="1095375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Used the Cornell Movie Dialog Corpus: Over 221k conversational exchanges</a:t>
            </a:r>
            <a:endParaRPr/>
          </a:p>
        </p:txBody>
      </p:sp>
      <p:sp>
        <p:nvSpPr>
          <p:cNvPr id="167" name="Google Shape;167;p4"/>
          <p:cNvSpPr/>
          <p:nvPr/>
        </p:nvSpPr>
        <p:spPr>
          <a:xfrm>
            <a:off x="697822" y="3676644"/>
            <a:ext cx="2472267" cy="2746808"/>
          </a:xfrm>
          <a:prstGeom prst="rect">
            <a:avLst/>
          </a:prstGeom>
          <a:solidFill>
            <a:srgbClr val="398F98"/>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68" name="Google Shape;168;p4"/>
          <p:cNvGrpSpPr/>
          <p:nvPr/>
        </p:nvGrpSpPr>
        <p:grpSpPr>
          <a:xfrm>
            <a:off x="895264" y="3647429"/>
            <a:ext cx="2008803" cy="2651747"/>
            <a:chOff x="764074" y="3791703"/>
            <a:chExt cx="2008803" cy="2651747"/>
          </a:xfrm>
        </p:grpSpPr>
        <p:pic>
          <p:nvPicPr>
            <p:cNvPr id="169" name="Google Shape;169;p4"/>
            <p:cNvPicPr preferRelativeResize="0"/>
            <p:nvPr/>
          </p:nvPicPr>
          <p:blipFill rotWithShape="1">
            <a:blip r:embed="rId3">
              <a:alphaModFix/>
            </a:blip>
            <a:srcRect/>
            <a:stretch/>
          </p:blipFill>
          <p:spPr>
            <a:xfrm>
              <a:off x="764074" y="4434647"/>
              <a:ext cx="2008803" cy="2008803"/>
            </a:xfrm>
            <a:prstGeom prst="rect">
              <a:avLst/>
            </a:prstGeom>
            <a:noFill/>
            <a:ln>
              <a:noFill/>
            </a:ln>
          </p:spPr>
        </p:pic>
        <p:sp>
          <p:nvSpPr>
            <p:cNvPr id="170" name="Google Shape;170;p4"/>
            <p:cNvSpPr/>
            <p:nvPr/>
          </p:nvSpPr>
          <p:spPr>
            <a:xfrm>
              <a:off x="802174" y="3791703"/>
              <a:ext cx="17907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Calibri"/>
                  <a:ea typeface="Calibri"/>
                  <a:cs typeface="Calibri"/>
                  <a:sym typeface="Calibri"/>
                </a:rPr>
                <a:t>AskScience</a:t>
              </a:r>
              <a:endParaRPr sz="2800">
                <a:solidFill>
                  <a:schemeClr val="lt1"/>
                </a:solidFill>
                <a:latin typeface="Calibri"/>
                <a:ea typeface="Calibri"/>
                <a:cs typeface="Calibri"/>
                <a:sym typeface="Calibri"/>
              </a:endParaRPr>
            </a:p>
          </p:txBody>
        </p:sp>
      </p:grpSp>
      <p:sp>
        <p:nvSpPr>
          <p:cNvPr id="171" name="Google Shape;171;p4"/>
          <p:cNvSpPr/>
          <p:nvPr/>
        </p:nvSpPr>
        <p:spPr>
          <a:xfrm>
            <a:off x="3354927" y="3658424"/>
            <a:ext cx="2472267" cy="2746808"/>
          </a:xfrm>
          <a:prstGeom prst="rect">
            <a:avLst/>
          </a:prstGeom>
          <a:solidFill>
            <a:srgbClr val="4A9B82"/>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72" name="Google Shape;172;p4"/>
          <p:cNvGrpSpPr/>
          <p:nvPr/>
        </p:nvGrpSpPr>
        <p:grpSpPr>
          <a:xfrm>
            <a:off x="3737070" y="3718285"/>
            <a:ext cx="1988788" cy="2507304"/>
            <a:chOff x="3815855" y="3918861"/>
            <a:chExt cx="1988788" cy="2507304"/>
          </a:xfrm>
        </p:grpSpPr>
        <p:pic>
          <p:nvPicPr>
            <p:cNvPr id="173" name="Google Shape;173;p4"/>
            <p:cNvPicPr preferRelativeResize="0"/>
            <p:nvPr/>
          </p:nvPicPr>
          <p:blipFill rotWithShape="1">
            <a:blip r:embed="rId4">
              <a:alphaModFix/>
            </a:blip>
            <a:srcRect/>
            <a:stretch/>
          </p:blipFill>
          <p:spPr>
            <a:xfrm>
              <a:off x="3815855" y="4564534"/>
              <a:ext cx="1861631" cy="1861631"/>
            </a:xfrm>
            <a:prstGeom prst="rect">
              <a:avLst/>
            </a:prstGeom>
            <a:noFill/>
            <a:ln>
              <a:noFill/>
            </a:ln>
          </p:spPr>
        </p:pic>
        <p:sp>
          <p:nvSpPr>
            <p:cNvPr id="174" name="Google Shape;174;p4"/>
            <p:cNvSpPr/>
            <p:nvPr/>
          </p:nvSpPr>
          <p:spPr>
            <a:xfrm>
              <a:off x="4013943" y="3918861"/>
              <a:ext cx="17907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Calibri"/>
                  <a:ea typeface="Calibri"/>
                  <a:cs typeface="Calibri"/>
                  <a:sym typeface="Calibri"/>
                </a:rPr>
                <a:t>Science</a:t>
              </a:r>
              <a:endParaRPr/>
            </a:p>
          </p:txBody>
        </p:sp>
      </p:grpSp>
      <p:sp>
        <p:nvSpPr>
          <p:cNvPr id="175" name="Google Shape;175;p4"/>
          <p:cNvSpPr/>
          <p:nvPr/>
        </p:nvSpPr>
        <p:spPr>
          <a:xfrm>
            <a:off x="6149325" y="3647429"/>
            <a:ext cx="2472267" cy="2746808"/>
          </a:xfrm>
          <a:prstGeom prst="rect">
            <a:avLst/>
          </a:prstGeom>
          <a:solidFill>
            <a:srgbClr val="1C6294"/>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4"/>
          <p:cNvSpPr/>
          <p:nvPr/>
        </p:nvSpPr>
        <p:spPr>
          <a:xfrm>
            <a:off x="9080496" y="3647429"/>
            <a:ext cx="2472267" cy="2746808"/>
          </a:xfrm>
          <a:prstGeom prst="rect">
            <a:avLst/>
          </a:prstGeom>
          <a:solidFill>
            <a:srgbClr val="73B5E4"/>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77" name="Google Shape;177;p4"/>
          <p:cNvGrpSpPr/>
          <p:nvPr/>
        </p:nvGrpSpPr>
        <p:grpSpPr>
          <a:xfrm>
            <a:off x="6373369" y="3705908"/>
            <a:ext cx="2028086" cy="2564903"/>
            <a:chOff x="6603780" y="3810658"/>
            <a:chExt cx="2028086" cy="2564903"/>
          </a:xfrm>
        </p:grpSpPr>
        <p:pic>
          <p:nvPicPr>
            <p:cNvPr id="178" name="Google Shape;178;p4"/>
            <p:cNvPicPr preferRelativeResize="0"/>
            <p:nvPr/>
          </p:nvPicPr>
          <p:blipFill rotWithShape="1">
            <a:blip r:embed="rId5">
              <a:alphaModFix/>
            </a:blip>
            <a:srcRect/>
            <a:stretch/>
          </p:blipFill>
          <p:spPr>
            <a:xfrm>
              <a:off x="6639804" y="4513929"/>
              <a:ext cx="1861632" cy="1861632"/>
            </a:xfrm>
            <a:prstGeom prst="rect">
              <a:avLst/>
            </a:prstGeom>
            <a:noFill/>
            <a:ln>
              <a:noFill/>
            </a:ln>
          </p:spPr>
        </p:pic>
        <p:sp>
          <p:nvSpPr>
            <p:cNvPr id="179" name="Google Shape;179;p4"/>
            <p:cNvSpPr/>
            <p:nvPr/>
          </p:nvSpPr>
          <p:spPr>
            <a:xfrm>
              <a:off x="6603780" y="3810658"/>
              <a:ext cx="2028086"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err="1">
                  <a:solidFill>
                    <a:schemeClr val="lt1"/>
                  </a:solidFill>
                  <a:latin typeface="Calibri"/>
                  <a:ea typeface="Calibri"/>
                  <a:cs typeface="Calibri"/>
                  <a:sym typeface="Calibri"/>
                </a:rPr>
                <a:t>WorldNews</a:t>
              </a:r>
              <a:r>
                <a:rPr lang="en-US" sz="1800" dirty="0">
                  <a:solidFill>
                    <a:schemeClr val="lt1"/>
                  </a:solidFill>
                  <a:latin typeface="Calibri"/>
                  <a:ea typeface="Calibri"/>
                  <a:cs typeface="Calibri"/>
                  <a:sym typeface="Calibri"/>
                </a:rPr>
                <a:t>  </a:t>
              </a:r>
              <a:endParaRPr sz="2800" dirty="0">
                <a:solidFill>
                  <a:schemeClr val="lt1"/>
                </a:solidFill>
                <a:latin typeface="Calibri"/>
                <a:ea typeface="Calibri"/>
                <a:cs typeface="Calibri"/>
                <a:sym typeface="Calibri"/>
              </a:endParaRPr>
            </a:p>
          </p:txBody>
        </p:sp>
      </p:grpSp>
      <p:grpSp>
        <p:nvGrpSpPr>
          <p:cNvPr id="180" name="Google Shape;180;p4"/>
          <p:cNvGrpSpPr/>
          <p:nvPr/>
        </p:nvGrpSpPr>
        <p:grpSpPr>
          <a:xfrm>
            <a:off x="9252455" y="3679727"/>
            <a:ext cx="2231090" cy="2662015"/>
            <a:chOff x="9218078" y="3791608"/>
            <a:chExt cx="2231090" cy="2662015"/>
          </a:xfrm>
        </p:grpSpPr>
        <p:sp>
          <p:nvSpPr>
            <p:cNvPr id="181" name="Google Shape;181;p4"/>
            <p:cNvSpPr/>
            <p:nvPr/>
          </p:nvSpPr>
          <p:spPr>
            <a:xfrm>
              <a:off x="9712882" y="3791608"/>
              <a:ext cx="1022460"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Calibri"/>
                  <a:ea typeface="Calibri"/>
                  <a:cs typeface="Calibri"/>
                  <a:sym typeface="Calibri"/>
                </a:rPr>
                <a:t>News</a:t>
              </a:r>
              <a:r>
                <a:rPr lang="en-US" sz="1800">
                  <a:solidFill>
                    <a:schemeClr val="lt1"/>
                  </a:solidFill>
                  <a:latin typeface="Calibri"/>
                  <a:ea typeface="Calibri"/>
                  <a:cs typeface="Calibri"/>
                  <a:sym typeface="Calibri"/>
                </a:rPr>
                <a:t>  </a:t>
              </a:r>
              <a:endParaRPr sz="2800">
                <a:solidFill>
                  <a:schemeClr val="lt1"/>
                </a:solidFill>
                <a:latin typeface="Calibri"/>
                <a:ea typeface="Calibri"/>
                <a:cs typeface="Calibri"/>
                <a:sym typeface="Calibri"/>
              </a:endParaRPr>
            </a:p>
          </p:txBody>
        </p:sp>
        <p:pic>
          <p:nvPicPr>
            <p:cNvPr id="182" name="Google Shape;182;p4" descr="Icon&#10;&#10;Description automatically generated"/>
            <p:cNvPicPr preferRelativeResize="0"/>
            <p:nvPr/>
          </p:nvPicPr>
          <p:blipFill rotWithShape="1">
            <a:blip r:embed="rId6">
              <a:alphaModFix/>
            </a:blip>
            <a:srcRect/>
            <a:stretch/>
          </p:blipFill>
          <p:spPr>
            <a:xfrm>
              <a:off x="9218078" y="4427049"/>
              <a:ext cx="2231090" cy="2026574"/>
            </a:xfrm>
            <a:prstGeom prst="ellipse">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5"/>
          <p:cNvSpPr txBox="1">
            <a:spLocks noGrp="1"/>
          </p:cNvSpPr>
          <p:nvPr>
            <p:ph type="title"/>
          </p:nvPr>
        </p:nvSpPr>
        <p:spPr>
          <a:xfrm>
            <a:off x="838199" y="1093788"/>
            <a:ext cx="10506455" cy="29672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8000"/>
              <a:buFont typeface="Calibri"/>
              <a:buNone/>
            </a:pPr>
            <a:r>
              <a:rPr lang="en-US" sz="8000">
                <a:solidFill>
                  <a:schemeClr val="dk1"/>
                </a:solidFill>
                <a:latin typeface="Calibri"/>
                <a:ea typeface="Calibri"/>
                <a:cs typeface="Calibri"/>
                <a:sym typeface="Calibri"/>
              </a:rPr>
              <a:t>Chatbots</a:t>
            </a:r>
            <a:endParaRPr/>
          </a:p>
        </p:txBody>
      </p:sp>
      <p:sp>
        <p:nvSpPr>
          <p:cNvPr id="189" name="Google Shape;189;p5"/>
          <p:cNvSpPr/>
          <p:nvPr/>
        </p:nvSpPr>
        <p:spPr>
          <a:xfrm>
            <a:off x="841248" y="4331166"/>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5"/>
          <p:cNvSpPr/>
          <p:nvPr/>
        </p:nvSpPr>
        <p:spPr>
          <a:xfrm rot="5400000">
            <a:off x="9346882" y="2348839"/>
            <a:ext cx="54864" cy="394677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6"/>
          <p:cNvSpPr txBox="1">
            <a:spLocks noGrp="1"/>
          </p:cNvSpPr>
          <p:nvPr>
            <p:ph type="title"/>
          </p:nvPr>
        </p:nvSpPr>
        <p:spPr>
          <a:xfrm>
            <a:off x="1608872" y="333041"/>
            <a:ext cx="9649667" cy="10769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solidFill>
                  <a:schemeClr val="dk1"/>
                </a:solidFill>
                <a:latin typeface="Calibri"/>
                <a:ea typeface="Calibri"/>
                <a:cs typeface="Calibri"/>
                <a:sym typeface="Calibri"/>
              </a:rPr>
              <a:t>   Multi Head Attention Transformer Chatbot</a:t>
            </a:r>
            <a:endParaRPr/>
          </a:p>
        </p:txBody>
      </p:sp>
      <p:sp>
        <p:nvSpPr>
          <p:cNvPr id="198" name="Google Shape;198;p6"/>
          <p:cNvSpPr/>
          <p:nvPr/>
        </p:nvSpPr>
        <p:spPr>
          <a:xfrm>
            <a:off x="842772" y="0"/>
            <a:ext cx="10506456" cy="1913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6"/>
          <p:cNvSpPr/>
          <p:nvPr/>
        </p:nvSpPr>
        <p:spPr>
          <a:xfrm>
            <a:off x="841248" y="1512994"/>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00" name="Google Shape;200;p6"/>
          <p:cNvGrpSpPr/>
          <p:nvPr/>
        </p:nvGrpSpPr>
        <p:grpSpPr>
          <a:xfrm>
            <a:off x="838200" y="2474366"/>
            <a:ext cx="10506456" cy="3061411"/>
            <a:chOff x="0" y="737006"/>
            <a:chExt cx="10506456" cy="3061411"/>
          </a:xfrm>
        </p:grpSpPr>
        <p:sp>
          <p:nvSpPr>
            <p:cNvPr id="201" name="Google Shape;201;p6"/>
            <p:cNvSpPr/>
            <p:nvPr/>
          </p:nvSpPr>
          <p:spPr>
            <a:xfrm>
              <a:off x="0" y="737006"/>
              <a:ext cx="10506456" cy="1360627"/>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411589" y="1043147"/>
              <a:ext cx="748344" cy="748344"/>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571524" y="737006"/>
              <a:ext cx="8934931" cy="136062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txBox="1"/>
            <p:nvPr/>
          </p:nvSpPr>
          <p:spPr>
            <a:xfrm>
              <a:off x="1571524" y="737006"/>
              <a:ext cx="8934931" cy="1360627"/>
            </a:xfrm>
            <a:prstGeom prst="rect">
              <a:avLst/>
            </a:prstGeom>
            <a:noFill/>
            <a:ln>
              <a:noFill/>
            </a:ln>
          </p:spPr>
          <p:txBody>
            <a:bodyPr spcFirstLastPara="1" wrap="square" lIns="144000" tIns="144000" rIns="144000" bIns="144000" anchor="ctr" anchorCtr="0">
              <a:noAutofit/>
            </a:bodyPr>
            <a:lstStyle/>
            <a:p>
              <a:pPr marL="0" marR="0" lvl="0" indent="0" algn="l" rtl="0">
                <a:lnSpc>
                  <a:spcPct val="90000"/>
                </a:lnSpc>
                <a:spcBef>
                  <a:spcPts val="0"/>
                </a:spcBef>
                <a:spcAft>
                  <a:spcPts val="0"/>
                </a:spcAft>
                <a:buClr>
                  <a:schemeClr val="dk1"/>
                </a:buClr>
                <a:buSzPts val="2200"/>
                <a:buFont typeface="Calibri"/>
                <a:buNone/>
              </a:pPr>
              <a:r>
                <a:rPr lang="en-US" sz="2200">
                  <a:solidFill>
                    <a:schemeClr val="dk1"/>
                  </a:solidFill>
                  <a:latin typeface="Calibri"/>
                  <a:ea typeface="Calibri"/>
                  <a:cs typeface="Calibri"/>
                  <a:sym typeface="Calibri"/>
                </a:rPr>
                <a:t>The transformer model was first proposed in the “Attention is all you need” paper in 2017.</a:t>
              </a:r>
              <a:endParaRPr/>
            </a:p>
          </p:txBody>
        </p:sp>
        <p:sp>
          <p:nvSpPr>
            <p:cNvPr id="205" name="Google Shape;205;p6"/>
            <p:cNvSpPr/>
            <p:nvPr/>
          </p:nvSpPr>
          <p:spPr>
            <a:xfrm>
              <a:off x="0" y="2437790"/>
              <a:ext cx="10506456" cy="1360627"/>
            </a:xfrm>
            <a:prstGeom prst="roundRect">
              <a:avLst>
                <a:gd name="adj" fmla="val 10000"/>
              </a:avLst>
            </a:prstGeom>
            <a:solidFill>
              <a:srgbClr val="75B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411589" y="2743931"/>
              <a:ext cx="748344" cy="748344"/>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1571524" y="2437790"/>
              <a:ext cx="8934931" cy="136062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txBox="1"/>
            <p:nvPr/>
          </p:nvSpPr>
          <p:spPr>
            <a:xfrm>
              <a:off x="1571524" y="2437790"/>
              <a:ext cx="8934931" cy="1360627"/>
            </a:xfrm>
            <a:prstGeom prst="rect">
              <a:avLst/>
            </a:prstGeom>
            <a:noFill/>
            <a:ln>
              <a:noFill/>
            </a:ln>
          </p:spPr>
          <p:txBody>
            <a:bodyPr spcFirstLastPara="1" wrap="square" lIns="144000" tIns="144000" rIns="144000" bIns="144000" anchor="ctr" anchorCtr="0">
              <a:noAutofit/>
            </a:bodyPr>
            <a:lstStyle/>
            <a:p>
              <a:pPr marL="0" marR="0" lvl="0" indent="0" algn="l" rtl="0">
                <a:lnSpc>
                  <a:spcPct val="90000"/>
                </a:lnSpc>
                <a:spcBef>
                  <a:spcPts val="0"/>
                </a:spcBef>
                <a:spcAft>
                  <a:spcPts val="0"/>
                </a:spcAft>
                <a:buClr>
                  <a:schemeClr val="dk1"/>
                </a:buClr>
                <a:buSzPts val="2200"/>
                <a:buFont typeface="Calibri"/>
                <a:buNone/>
              </a:pPr>
              <a:r>
                <a:rPr lang="en-US" sz="2200">
                  <a:solidFill>
                    <a:schemeClr val="dk1"/>
                  </a:solidFill>
                  <a:latin typeface="Calibri"/>
                  <a:ea typeface="Calibri"/>
                  <a:cs typeface="Calibri"/>
                  <a:sym typeface="Calibri"/>
                </a:rPr>
                <a:t>Transformer  consists of encoder and decoder. </a:t>
              </a:r>
              <a:endParaRPr/>
            </a:p>
            <a:p>
              <a:pPr marL="0" marR="0" lvl="0" indent="0" algn="l" rtl="0">
                <a:lnSpc>
                  <a:spcPct val="90000"/>
                </a:lnSpc>
                <a:spcBef>
                  <a:spcPts val="770"/>
                </a:spcBef>
                <a:spcAft>
                  <a:spcPts val="0"/>
                </a:spcAft>
                <a:buClr>
                  <a:schemeClr val="dk1"/>
                </a:buClr>
                <a:buSzPts val="2200"/>
                <a:buFont typeface="Calibri"/>
                <a:buNone/>
              </a:pPr>
              <a:r>
                <a:rPr lang="en-US" sz="2200">
                  <a:solidFill>
                    <a:schemeClr val="dk1"/>
                  </a:solidFill>
                  <a:latin typeface="Calibri"/>
                  <a:ea typeface="Calibri"/>
                  <a:cs typeface="Calibri"/>
                  <a:sym typeface="Calibri"/>
                </a:rPr>
                <a:t>Instead of recurrent or convolution layers, Transformer uses multi-head attention layers.</a:t>
              </a:r>
              <a:endParaRPr/>
            </a:p>
          </p:txBody>
        </p:sp>
      </p:grpSp>
      <p:sp>
        <p:nvSpPr>
          <p:cNvPr id="209" name="Google Shape;209;p6"/>
          <p:cNvSpPr/>
          <p:nvPr/>
        </p:nvSpPr>
        <p:spPr>
          <a:xfrm>
            <a:off x="181377" y="202468"/>
            <a:ext cx="1338330" cy="1310526"/>
          </a:xfrm>
          <a:prstGeom prst="diamond">
            <a:avLst/>
          </a:prstGeom>
          <a:solidFill>
            <a:srgbClr val="58B6C0"/>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7"/>
          <p:cNvSpPr/>
          <p:nvPr/>
        </p:nvSpPr>
        <p:spPr>
          <a:xfrm>
            <a:off x="842772" y="0"/>
            <a:ext cx="10506456" cy="1913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7" name="Google Shape;217;p7"/>
          <p:cNvSpPr/>
          <p:nvPr/>
        </p:nvSpPr>
        <p:spPr>
          <a:xfrm>
            <a:off x="841248" y="1512994"/>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18" name="Google Shape;218;p7"/>
          <p:cNvPicPr preferRelativeResize="0"/>
          <p:nvPr/>
        </p:nvPicPr>
        <p:blipFill rotWithShape="1">
          <a:blip r:embed="rId3">
            <a:alphaModFix/>
          </a:blip>
          <a:srcRect/>
          <a:stretch/>
        </p:blipFill>
        <p:spPr>
          <a:xfrm>
            <a:off x="4388887" y="322747"/>
            <a:ext cx="4343327" cy="6217162"/>
          </a:xfrm>
          <a:prstGeom prst="rect">
            <a:avLst/>
          </a:prstGeom>
          <a:noFill/>
          <a:ln>
            <a:noFill/>
          </a:ln>
        </p:spPr>
      </p:pic>
      <p:sp>
        <p:nvSpPr>
          <p:cNvPr id="219" name="Google Shape;219;p7"/>
          <p:cNvSpPr/>
          <p:nvPr/>
        </p:nvSpPr>
        <p:spPr>
          <a:xfrm>
            <a:off x="393792" y="5846830"/>
            <a:ext cx="3406418" cy="584775"/>
          </a:xfrm>
          <a:prstGeom prst="rect">
            <a:avLst/>
          </a:prstGeom>
          <a:solidFill>
            <a:schemeClr val="lt1"/>
          </a:solidFill>
          <a:ln w="9525" cap="flat" cmpd="sng">
            <a:solidFill>
              <a:srgbClr val="D5D2D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Input Embeddings: The input seq is the one-hot encoding of each word</a:t>
            </a:r>
            <a:endParaRPr/>
          </a:p>
        </p:txBody>
      </p:sp>
      <p:sp>
        <p:nvSpPr>
          <p:cNvPr id="220" name="Google Shape;220;p7"/>
          <p:cNvSpPr/>
          <p:nvPr/>
        </p:nvSpPr>
        <p:spPr>
          <a:xfrm>
            <a:off x="393792" y="3510763"/>
            <a:ext cx="3256558" cy="830997"/>
          </a:xfrm>
          <a:prstGeom prst="rect">
            <a:avLst/>
          </a:prstGeom>
          <a:solidFill>
            <a:schemeClr val="lt1"/>
          </a:solidFill>
          <a:ln w="9525" cap="flat" cmpd="sng">
            <a:solidFill>
              <a:srgbClr val="D5D2D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Attention: Aims to encode a word based on all other words in the sequence.</a:t>
            </a:r>
            <a:endParaRPr/>
          </a:p>
        </p:txBody>
      </p:sp>
      <p:sp>
        <p:nvSpPr>
          <p:cNvPr id="221" name="Google Shape;221;p7"/>
          <p:cNvSpPr/>
          <p:nvPr/>
        </p:nvSpPr>
        <p:spPr>
          <a:xfrm>
            <a:off x="393792" y="4724963"/>
            <a:ext cx="3717314" cy="830997"/>
          </a:xfrm>
          <a:prstGeom prst="rect">
            <a:avLst/>
          </a:prstGeom>
          <a:solidFill>
            <a:schemeClr val="lt1"/>
          </a:solidFill>
          <a:ln w="9525" cap="flat" cmpd="sng">
            <a:solidFill>
              <a:srgbClr val="D5D2D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Positional encodings: Information about the relative or absolute position of the tokens in the sequence</a:t>
            </a:r>
            <a:endParaRPr/>
          </a:p>
        </p:txBody>
      </p:sp>
      <p:cxnSp>
        <p:nvCxnSpPr>
          <p:cNvPr id="222" name="Google Shape;222;p7"/>
          <p:cNvCxnSpPr>
            <a:stCxn id="220" idx="3"/>
          </p:cNvCxnSpPr>
          <p:nvPr/>
        </p:nvCxnSpPr>
        <p:spPr>
          <a:xfrm>
            <a:off x="3650350" y="3926261"/>
            <a:ext cx="1677900" cy="329700"/>
          </a:xfrm>
          <a:prstGeom prst="straightConnector1">
            <a:avLst/>
          </a:prstGeom>
          <a:noFill/>
          <a:ln w="9525" cap="flat" cmpd="sng">
            <a:solidFill>
              <a:srgbClr val="BFBFBF"/>
            </a:solidFill>
            <a:prstDash val="solid"/>
            <a:miter lim="800000"/>
            <a:headEnd type="none" w="sm" len="sm"/>
            <a:tailEnd type="triangle" w="med" len="med"/>
          </a:ln>
        </p:spPr>
      </p:cxnSp>
      <p:cxnSp>
        <p:nvCxnSpPr>
          <p:cNvPr id="223" name="Google Shape;223;p7"/>
          <p:cNvCxnSpPr/>
          <p:nvPr/>
        </p:nvCxnSpPr>
        <p:spPr>
          <a:xfrm>
            <a:off x="4111106" y="5117967"/>
            <a:ext cx="378247" cy="0"/>
          </a:xfrm>
          <a:prstGeom prst="straightConnector1">
            <a:avLst/>
          </a:prstGeom>
          <a:noFill/>
          <a:ln w="9525" cap="flat" cmpd="sng">
            <a:solidFill>
              <a:srgbClr val="BFBFBF"/>
            </a:solidFill>
            <a:prstDash val="solid"/>
            <a:miter lim="800000"/>
            <a:headEnd type="none" w="sm" len="sm"/>
            <a:tailEnd type="triangle" w="med" len="med"/>
          </a:ln>
        </p:spPr>
      </p:cxnSp>
      <p:cxnSp>
        <p:nvCxnSpPr>
          <p:cNvPr id="224" name="Google Shape;224;p7"/>
          <p:cNvCxnSpPr/>
          <p:nvPr/>
        </p:nvCxnSpPr>
        <p:spPr>
          <a:xfrm rot="10800000" flipH="1">
            <a:off x="3800210" y="5555960"/>
            <a:ext cx="1528146" cy="585355"/>
          </a:xfrm>
          <a:prstGeom prst="straightConnector1">
            <a:avLst/>
          </a:prstGeom>
          <a:noFill/>
          <a:ln w="9525" cap="flat" cmpd="sng">
            <a:solidFill>
              <a:srgbClr val="BFBFBF"/>
            </a:solidFill>
            <a:prstDash val="solid"/>
            <a:miter lim="800000"/>
            <a:headEnd type="none" w="sm" len="sm"/>
            <a:tailEnd type="triangle" w="med" len="med"/>
          </a:ln>
        </p:spPr>
      </p:cxnSp>
      <p:sp>
        <p:nvSpPr>
          <p:cNvPr id="225" name="Google Shape;225;p7"/>
          <p:cNvSpPr/>
          <p:nvPr/>
        </p:nvSpPr>
        <p:spPr>
          <a:xfrm>
            <a:off x="8584914" y="3875290"/>
            <a:ext cx="3382019" cy="738664"/>
          </a:xfrm>
          <a:prstGeom prst="rect">
            <a:avLst/>
          </a:prstGeom>
          <a:solidFill>
            <a:schemeClr val="lt1"/>
          </a:solidFill>
          <a:ln w="9525" cap="flat" cmpd="sng">
            <a:solidFill>
              <a:srgbClr val="D5D2D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Embeddings for words the appear in the sentence after the word being predicted are masked by multiplying with 0</a:t>
            </a:r>
            <a:endParaRPr/>
          </a:p>
        </p:txBody>
      </p:sp>
      <p:cxnSp>
        <p:nvCxnSpPr>
          <p:cNvPr id="226" name="Google Shape;226;p7"/>
          <p:cNvCxnSpPr>
            <a:stCxn id="225" idx="1"/>
          </p:cNvCxnSpPr>
          <p:nvPr/>
        </p:nvCxnSpPr>
        <p:spPr>
          <a:xfrm flipH="1">
            <a:off x="8085114" y="4244622"/>
            <a:ext cx="499800" cy="1500"/>
          </a:xfrm>
          <a:prstGeom prst="straightConnector1">
            <a:avLst/>
          </a:prstGeom>
          <a:noFill/>
          <a:ln w="9525" cap="flat" cmpd="sng">
            <a:solidFill>
              <a:srgbClr val="BFBFBF"/>
            </a:solidFill>
            <a:prstDash val="solid"/>
            <a:miter lim="800000"/>
            <a:headEnd type="none" w="sm" len="sm"/>
            <a:tailEnd type="triangle" w="med" len="med"/>
          </a:ln>
        </p:spPr>
      </p:cxnSp>
      <p:sp>
        <p:nvSpPr>
          <p:cNvPr id="227" name="Google Shape;227;p7"/>
          <p:cNvSpPr/>
          <p:nvPr/>
        </p:nvSpPr>
        <p:spPr>
          <a:xfrm>
            <a:off x="8584914" y="6089589"/>
            <a:ext cx="3382019" cy="307777"/>
          </a:xfrm>
          <a:prstGeom prst="rect">
            <a:avLst/>
          </a:prstGeom>
          <a:solidFill>
            <a:schemeClr val="lt1"/>
          </a:solidFill>
          <a:ln w="9525" cap="flat" cmpd="sng">
            <a:solidFill>
              <a:srgbClr val="D5D2D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Previous predictions</a:t>
            </a:r>
            <a:endParaRPr/>
          </a:p>
        </p:txBody>
      </p:sp>
      <p:cxnSp>
        <p:nvCxnSpPr>
          <p:cNvPr id="228" name="Google Shape;228;p7"/>
          <p:cNvCxnSpPr/>
          <p:nvPr/>
        </p:nvCxnSpPr>
        <p:spPr>
          <a:xfrm flipH="1">
            <a:off x="7732890" y="6232131"/>
            <a:ext cx="852024" cy="11346"/>
          </a:xfrm>
          <a:prstGeom prst="straightConnector1">
            <a:avLst/>
          </a:prstGeom>
          <a:noFill/>
          <a:ln w="9525" cap="flat" cmpd="sng">
            <a:solidFill>
              <a:srgbClr val="BFBFBF"/>
            </a:solidFill>
            <a:prstDash val="solid"/>
            <a:miter lim="800000"/>
            <a:headEnd type="none" w="sm" len="sm"/>
            <a:tailEnd type="triangle" w="med" len="med"/>
          </a:ln>
        </p:spPr>
      </p:cxnSp>
      <p:sp>
        <p:nvSpPr>
          <p:cNvPr id="229" name="Google Shape;229;p7"/>
          <p:cNvSpPr/>
          <p:nvPr/>
        </p:nvSpPr>
        <p:spPr>
          <a:xfrm>
            <a:off x="8584914" y="2806741"/>
            <a:ext cx="3382019" cy="738664"/>
          </a:xfrm>
          <a:prstGeom prst="rect">
            <a:avLst/>
          </a:prstGeom>
          <a:solidFill>
            <a:schemeClr val="lt1"/>
          </a:solidFill>
          <a:ln w="9525" cap="flat" cmpd="sng">
            <a:solidFill>
              <a:srgbClr val="D5D2D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Uses the encoder to get a better understanding of the context and the complete sentence</a:t>
            </a:r>
            <a:endParaRPr/>
          </a:p>
        </p:txBody>
      </p:sp>
      <p:cxnSp>
        <p:nvCxnSpPr>
          <p:cNvPr id="230" name="Google Shape;230;p7"/>
          <p:cNvCxnSpPr/>
          <p:nvPr/>
        </p:nvCxnSpPr>
        <p:spPr>
          <a:xfrm flipH="1">
            <a:off x="8084992" y="3135155"/>
            <a:ext cx="499922" cy="1545"/>
          </a:xfrm>
          <a:prstGeom prst="straightConnector1">
            <a:avLst/>
          </a:prstGeom>
          <a:noFill/>
          <a:ln w="9525" cap="flat" cmpd="sng">
            <a:solidFill>
              <a:srgbClr val="BFBFBF"/>
            </a:solidFill>
            <a:prstDash val="solid"/>
            <a:miter lim="800000"/>
            <a:headEnd type="none" w="sm" len="sm"/>
            <a:tailEnd type="triangle" w="med" len="med"/>
          </a:ln>
        </p:spPr>
      </p:cxnSp>
      <p:sp>
        <p:nvSpPr>
          <p:cNvPr id="231" name="Google Shape;231;p7"/>
          <p:cNvSpPr txBox="1"/>
          <p:nvPr/>
        </p:nvSpPr>
        <p:spPr>
          <a:xfrm>
            <a:off x="5344709" y="6509215"/>
            <a:ext cx="98905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Encoder</a:t>
            </a:r>
            <a:endParaRPr/>
          </a:p>
        </p:txBody>
      </p:sp>
      <p:sp>
        <p:nvSpPr>
          <p:cNvPr id="232" name="Google Shape;232;p7"/>
          <p:cNvSpPr txBox="1"/>
          <p:nvPr/>
        </p:nvSpPr>
        <p:spPr>
          <a:xfrm>
            <a:off x="6922437" y="6498385"/>
            <a:ext cx="98905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Decoder</a:t>
            </a:r>
            <a:endParaRPr/>
          </a:p>
        </p:txBody>
      </p:sp>
      <p:sp>
        <p:nvSpPr>
          <p:cNvPr id="233" name="Google Shape;233;p7"/>
          <p:cNvSpPr txBox="1">
            <a:spLocks noGrp="1"/>
          </p:cNvSpPr>
          <p:nvPr>
            <p:ph type="title"/>
          </p:nvPr>
        </p:nvSpPr>
        <p:spPr>
          <a:xfrm>
            <a:off x="819517" y="445224"/>
            <a:ext cx="4343327" cy="107691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solidFill>
                  <a:schemeClr val="dk1"/>
                </a:solidFill>
                <a:latin typeface="Calibri"/>
                <a:ea typeface="Calibri"/>
                <a:cs typeface="Calibri"/>
                <a:sym typeface="Calibri"/>
              </a:rPr>
              <a:t>Multi Head Attention Transformer Architecture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8"/>
        <p:cNvGrpSpPr/>
        <p:nvPr/>
      </p:nvGrpSpPr>
      <p:grpSpPr>
        <a:xfrm>
          <a:off x="0" y="0"/>
          <a:ext cx="0" cy="0"/>
          <a:chOff x="0" y="0"/>
          <a:chExt cx="0" cy="0"/>
        </a:xfrm>
      </p:grpSpPr>
      <p:sp>
        <p:nvSpPr>
          <p:cNvPr id="239" name="Google Shape;239;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8"/>
          <p:cNvSpPr txBox="1">
            <a:spLocks noGrp="1"/>
          </p:cNvSpPr>
          <p:nvPr>
            <p:ph type="title"/>
          </p:nvPr>
        </p:nvSpPr>
        <p:spPr>
          <a:xfrm>
            <a:off x="819517" y="445224"/>
            <a:ext cx="9318396" cy="107691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Scaled Dot Product Attention</a:t>
            </a:r>
            <a:endParaRPr sz="3200">
              <a:solidFill>
                <a:schemeClr val="dk1"/>
              </a:solidFill>
              <a:latin typeface="Calibri"/>
              <a:ea typeface="Calibri"/>
              <a:cs typeface="Calibri"/>
              <a:sym typeface="Calibri"/>
            </a:endParaRPr>
          </a:p>
        </p:txBody>
      </p:sp>
      <p:sp>
        <p:nvSpPr>
          <p:cNvPr id="241" name="Google Shape;241;p8"/>
          <p:cNvSpPr/>
          <p:nvPr/>
        </p:nvSpPr>
        <p:spPr>
          <a:xfrm>
            <a:off x="842772" y="0"/>
            <a:ext cx="10506456" cy="1913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2" name="Google Shape;242;p8"/>
          <p:cNvSpPr/>
          <p:nvPr/>
        </p:nvSpPr>
        <p:spPr>
          <a:xfrm>
            <a:off x="841248" y="1512994"/>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43" name="Google Shape;243;p8" descr="Image for post"/>
          <p:cNvPicPr preferRelativeResize="0"/>
          <p:nvPr/>
        </p:nvPicPr>
        <p:blipFill rotWithShape="1">
          <a:blip r:embed="rId3">
            <a:alphaModFix/>
          </a:blip>
          <a:srcRect/>
          <a:stretch/>
        </p:blipFill>
        <p:spPr>
          <a:xfrm>
            <a:off x="107394" y="1760016"/>
            <a:ext cx="4297686" cy="3642290"/>
          </a:xfrm>
          <a:prstGeom prst="rect">
            <a:avLst/>
          </a:prstGeom>
          <a:noFill/>
          <a:ln w="9525" cap="flat" cmpd="sng">
            <a:solidFill>
              <a:srgbClr val="D8D8D8"/>
            </a:solidFill>
            <a:prstDash val="solid"/>
            <a:round/>
            <a:headEnd type="none" w="sm" len="sm"/>
            <a:tailEnd type="none" w="sm" len="sm"/>
          </a:ln>
        </p:spPr>
      </p:pic>
      <p:grpSp>
        <p:nvGrpSpPr>
          <p:cNvPr id="244" name="Google Shape;244;p8"/>
          <p:cNvGrpSpPr/>
          <p:nvPr/>
        </p:nvGrpSpPr>
        <p:grpSpPr>
          <a:xfrm>
            <a:off x="4725972" y="1760016"/>
            <a:ext cx="3544502" cy="3642290"/>
            <a:chOff x="4646949" y="1760016"/>
            <a:chExt cx="3544502" cy="3642290"/>
          </a:xfrm>
        </p:grpSpPr>
        <p:pic>
          <p:nvPicPr>
            <p:cNvPr id="245" name="Google Shape;245;p8" descr="Image for post"/>
            <p:cNvPicPr preferRelativeResize="0"/>
            <p:nvPr/>
          </p:nvPicPr>
          <p:blipFill rotWithShape="1">
            <a:blip r:embed="rId4">
              <a:alphaModFix/>
            </a:blip>
            <a:srcRect t="13106" r="61298" b="2530"/>
            <a:stretch/>
          </p:blipFill>
          <p:spPr>
            <a:xfrm>
              <a:off x="5181226" y="1760016"/>
              <a:ext cx="3010225" cy="3642290"/>
            </a:xfrm>
            <a:prstGeom prst="rect">
              <a:avLst/>
            </a:prstGeom>
            <a:noFill/>
            <a:ln w="9525" cap="flat" cmpd="sng">
              <a:solidFill>
                <a:srgbClr val="D8D8D8"/>
              </a:solidFill>
              <a:prstDash val="solid"/>
              <a:round/>
              <a:headEnd type="none" w="sm" len="sm"/>
              <a:tailEnd type="none" w="sm" len="sm"/>
            </a:ln>
          </p:spPr>
        </p:pic>
        <p:sp>
          <p:nvSpPr>
            <p:cNvPr id="246" name="Google Shape;246;p8"/>
            <p:cNvSpPr/>
            <p:nvPr/>
          </p:nvSpPr>
          <p:spPr>
            <a:xfrm>
              <a:off x="4646949" y="1852415"/>
              <a:ext cx="1193680" cy="963838"/>
            </a:xfrm>
            <a:prstGeom prst="roundRect">
              <a:avLst>
                <a:gd name="adj" fmla="val 16667"/>
              </a:avLst>
            </a:prstGeom>
            <a:solidFill>
              <a:schemeClr val="lt1"/>
            </a:solidFill>
            <a:ln w="12700" cap="flat" cmpd="sng">
              <a:solidFill>
                <a:srgbClr val="92D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Step 2:</a:t>
              </a:r>
              <a:endParaRPr/>
            </a:p>
            <a:p>
              <a:pPr marL="0" marR="0" lvl="0" indent="0" algn="ctr" rtl="0">
                <a:spcBef>
                  <a:spcPts val="0"/>
                </a:spcBef>
                <a:spcAft>
                  <a:spcPts val="0"/>
                </a:spcAft>
                <a:buNone/>
              </a:pPr>
              <a:r>
                <a:rPr lang="en-US" sz="1200">
                  <a:solidFill>
                    <a:schemeClr val="dk1"/>
                  </a:solidFill>
                  <a:latin typeface="Calibri"/>
                  <a:ea typeface="Calibri"/>
                  <a:cs typeface="Calibri"/>
                  <a:sym typeface="Calibri"/>
                </a:rPr>
                <a:t>Apply scaled dot product attention</a:t>
              </a:r>
              <a:endParaRPr/>
            </a:p>
          </p:txBody>
        </p:sp>
      </p:grpSp>
      <p:grpSp>
        <p:nvGrpSpPr>
          <p:cNvPr id="247" name="Google Shape;247;p8"/>
          <p:cNvGrpSpPr/>
          <p:nvPr/>
        </p:nvGrpSpPr>
        <p:grpSpPr>
          <a:xfrm>
            <a:off x="8659364" y="1760016"/>
            <a:ext cx="3308412" cy="3613582"/>
            <a:chOff x="8411006" y="1760016"/>
            <a:chExt cx="3308412" cy="3613582"/>
          </a:xfrm>
        </p:grpSpPr>
        <p:pic>
          <p:nvPicPr>
            <p:cNvPr id="248" name="Google Shape;248;p8" descr="Image for post"/>
            <p:cNvPicPr preferRelativeResize="0"/>
            <p:nvPr/>
          </p:nvPicPr>
          <p:blipFill rotWithShape="1">
            <a:blip r:embed="rId4">
              <a:alphaModFix/>
            </a:blip>
            <a:srcRect l="59061" t="6892"/>
            <a:stretch/>
          </p:blipFill>
          <p:spPr>
            <a:xfrm>
              <a:off x="8967597" y="1760016"/>
              <a:ext cx="2751821" cy="3613582"/>
            </a:xfrm>
            <a:prstGeom prst="rect">
              <a:avLst/>
            </a:prstGeom>
            <a:noFill/>
            <a:ln w="9525" cap="flat" cmpd="sng">
              <a:solidFill>
                <a:srgbClr val="D8D8D8"/>
              </a:solidFill>
              <a:prstDash val="solid"/>
              <a:round/>
              <a:headEnd type="none" w="sm" len="sm"/>
              <a:tailEnd type="none" w="sm" len="sm"/>
            </a:ln>
          </p:spPr>
        </p:pic>
        <p:sp>
          <p:nvSpPr>
            <p:cNvPr id="249" name="Google Shape;249;p8"/>
            <p:cNvSpPr/>
            <p:nvPr/>
          </p:nvSpPr>
          <p:spPr>
            <a:xfrm>
              <a:off x="8411006" y="1852415"/>
              <a:ext cx="1113183" cy="892735"/>
            </a:xfrm>
            <a:prstGeom prst="roundRect">
              <a:avLst>
                <a:gd name="adj" fmla="val 16667"/>
              </a:avLst>
            </a:prstGeom>
            <a:solidFill>
              <a:schemeClr val="lt1"/>
            </a:solidFill>
            <a:ln w="12700" cap="flat" cmpd="sng">
              <a:solidFill>
                <a:srgbClr val="92D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Step 3:</a:t>
              </a:r>
              <a:endParaRPr/>
            </a:p>
            <a:p>
              <a:pPr marL="0" marR="0" lvl="0" indent="0" algn="ctr" rtl="0">
                <a:spcBef>
                  <a:spcPts val="0"/>
                </a:spcBef>
                <a:spcAft>
                  <a:spcPts val="0"/>
                </a:spcAft>
                <a:buNone/>
              </a:pPr>
              <a:r>
                <a:rPr lang="en-US" sz="1200">
                  <a:solidFill>
                    <a:schemeClr val="dk1"/>
                  </a:solidFill>
                  <a:latin typeface="Calibri"/>
                  <a:ea typeface="Calibri"/>
                  <a:cs typeface="Calibri"/>
                  <a:sym typeface="Calibri"/>
                </a:rPr>
                <a:t>Apply multi head attention</a:t>
              </a:r>
              <a:endParaRPr/>
            </a:p>
          </p:txBody>
        </p:sp>
      </p:grpSp>
      <p:sp>
        <p:nvSpPr>
          <p:cNvPr id="250" name="Google Shape;250;p8"/>
          <p:cNvSpPr/>
          <p:nvPr/>
        </p:nvSpPr>
        <p:spPr>
          <a:xfrm>
            <a:off x="717178" y="5656770"/>
            <a:ext cx="3687902" cy="1107996"/>
          </a:xfrm>
          <a:prstGeom prst="rect">
            <a:avLst/>
          </a:prstGeom>
          <a:solidFill>
            <a:schemeClr val="lt1"/>
          </a:solidFill>
          <a:ln w="9525" cap="flat" cmpd="sng">
            <a:solidFill>
              <a:srgbClr val="D5D2D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Query</a:t>
            </a:r>
            <a:r>
              <a:rPr lang="en-US" sz="1400">
                <a:solidFill>
                  <a:schemeClr val="dk1"/>
                </a:solidFill>
                <a:latin typeface="Calibri"/>
                <a:ea typeface="Calibri"/>
                <a:cs typeface="Calibri"/>
                <a:sym typeface="Calibri"/>
              </a:rPr>
              <a:t>: x2 is being measured(queried) against x1</a:t>
            </a:r>
            <a:endParaRPr/>
          </a:p>
          <a:p>
            <a:pPr marL="0" marR="0" lvl="0" indent="0" algn="l" rtl="0">
              <a:spcBef>
                <a:spcPts val="600"/>
              </a:spcBef>
              <a:spcAft>
                <a:spcPts val="0"/>
              </a:spcAft>
              <a:buNone/>
            </a:pPr>
            <a:r>
              <a:rPr lang="en-US" sz="1400" b="1">
                <a:solidFill>
                  <a:schemeClr val="dk1"/>
                </a:solidFill>
                <a:latin typeface="Calibri"/>
                <a:ea typeface="Calibri"/>
                <a:cs typeface="Calibri"/>
                <a:sym typeface="Calibri"/>
              </a:rPr>
              <a:t>Key</a:t>
            </a:r>
            <a:r>
              <a:rPr lang="en-US" sz="1400">
                <a:solidFill>
                  <a:schemeClr val="dk1"/>
                </a:solidFill>
                <a:latin typeface="Calibri"/>
                <a:ea typeface="Calibri"/>
                <a:cs typeface="Calibri"/>
                <a:sym typeface="Calibri"/>
              </a:rPr>
              <a:t>: Score representing how much x2 values x1</a:t>
            </a:r>
            <a:endParaRPr/>
          </a:p>
          <a:p>
            <a:pPr marL="0" marR="0" lvl="0" indent="0" algn="l" rtl="0">
              <a:spcBef>
                <a:spcPts val="600"/>
              </a:spcBef>
              <a:spcAft>
                <a:spcPts val="0"/>
              </a:spcAft>
              <a:buNone/>
            </a:pPr>
            <a:r>
              <a:rPr lang="en-US" sz="1400" b="1">
                <a:solidFill>
                  <a:schemeClr val="dk1"/>
                </a:solidFill>
                <a:latin typeface="Calibri"/>
                <a:ea typeface="Calibri"/>
                <a:cs typeface="Calibri"/>
                <a:sym typeface="Calibri"/>
              </a:rPr>
              <a:t>Value</a:t>
            </a:r>
            <a:r>
              <a:rPr lang="en-US" sz="1400">
                <a:solidFill>
                  <a:schemeClr val="dk1"/>
                </a:solidFill>
                <a:latin typeface="Calibri"/>
                <a:ea typeface="Calibri"/>
                <a:cs typeface="Calibri"/>
                <a:sym typeface="Calibri"/>
              </a:rPr>
              <a:t>: new value of x1 with respect to x2. Low value means the words are not related. </a:t>
            </a:r>
            <a:endParaRPr/>
          </a:p>
        </p:txBody>
      </p:sp>
      <p:sp>
        <p:nvSpPr>
          <p:cNvPr id="251" name="Google Shape;251;p8"/>
          <p:cNvSpPr/>
          <p:nvPr/>
        </p:nvSpPr>
        <p:spPr>
          <a:xfrm>
            <a:off x="5260248" y="5656770"/>
            <a:ext cx="3010225" cy="1031051"/>
          </a:xfrm>
          <a:prstGeom prst="rect">
            <a:avLst/>
          </a:prstGeom>
          <a:solidFill>
            <a:schemeClr val="lt1"/>
          </a:solidFill>
          <a:ln w="9525" cap="flat" cmpd="sng">
            <a:solidFill>
              <a:srgbClr val="D5D2D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Scaling</a:t>
            </a:r>
            <a:r>
              <a:rPr lang="en-US" sz="1400">
                <a:solidFill>
                  <a:schemeClr val="dk1"/>
                </a:solidFill>
                <a:latin typeface="Calibri"/>
                <a:ea typeface="Calibri"/>
                <a:cs typeface="Calibri"/>
                <a:sym typeface="Calibri"/>
              </a:rPr>
              <a:t>: ensures stable gradients</a:t>
            </a:r>
            <a:endParaRPr/>
          </a:p>
          <a:p>
            <a:pPr marL="0" marR="0" lvl="0" indent="0" algn="l" rtl="0">
              <a:spcBef>
                <a:spcPts val="600"/>
              </a:spcBef>
              <a:spcAft>
                <a:spcPts val="0"/>
              </a:spcAft>
              <a:buNone/>
            </a:pPr>
            <a:r>
              <a:rPr lang="en-US" sz="1400" b="1">
                <a:solidFill>
                  <a:schemeClr val="dk1"/>
                </a:solidFill>
                <a:latin typeface="Calibri"/>
                <a:ea typeface="Calibri"/>
                <a:cs typeface="Calibri"/>
                <a:sym typeface="Calibri"/>
              </a:rPr>
              <a:t>Softmax</a:t>
            </a:r>
            <a:r>
              <a:rPr lang="en-US" sz="1400">
                <a:solidFill>
                  <a:schemeClr val="dk1"/>
                </a:solidFill>
                <a:latin typeface="Calibri"/>
                <a:ea typeface="Calibri"/>
                <a:cs typeface="Calibri"/>
                <a:sym typeface="Calibri"/>
              </a:rPr>
              <a:t>: ensure that the score is bounded and relative difference between the scores is maintained</a:t>
            </a:r>
            <a:endParaRPr/>
          </a:p>
        </p:txBody>
      </p:sp>
      <p:sp>
        <p:nvSpPr>
          <p:cNvPr id="252" name="Google Shape;252;p8"/>
          <p:cNvSpPr/>
          <p:nvPr/>
        </p:nvSpPr>
        <p:spPr>
          <a:xfrm>
            <a:off x="9215955" y="5656770"/>
            <a:ext cx="2751821" cy="954107"/>
          </a:xfrm>
          <a:prstGeom prst="rect">
            <a:avLst/>
          </a:prstGeom>
          <a:solidFill>
            <a:schemeClr val="lt1"/>
          </a:solidFill>
          <a:ln w="9525" cap="flat" cmpd="sng">
            <a:solidFill>
              <a:srgbClr val="D5D2D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Multi-head: </a:t>
            </a:r>
            <a:r>
              <a:rPr lang="en-US" sz="1400">
                <a:solidFill>
                  <a:schemeClr val="dk1"/>
                </a:solidFill>
                <a:latin typeface="Calibri"/>
                <a:ea typeface="Calibri"/>
                <a:cs typeface="Calibri"/>
                <a:sym typeface="Calibri"/>
              </a:rPr>
              <a:t>Multiple such sets of query, key and value are learned using the same original words(x1, x2,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0"/>
          <p:cNvSpPr txBox="1">
            <a:spLocks noGrp="1"/>
          </p:cNvSpPr>
          <p:nvPr>
            <p:ph type="title"/>
          </p:nvPr>
        </p:nvSpPr>
        <p:spPr>
          <a:xfrm>
            <a:off x="1608872" y="333041"/>
            <a:ext cx="9649667" cy="10769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Chatbot using GPT2 and transfer learning</a:t>
            </a:r>
            <a:endParaRPr sz="4000">
              <a:solidFill>
                <a:schemeClr val="dk1"/>
              </a:solidFill>
              <a:latin typeface="Calibri"/>
              <a:ea typeface="Calibri"/>
              <a:cs typeface="Calibri"/>
              <a:sym typeface="Calibri"/>
            </a:endParaRPr>
          </a:p>
        </p:txBody>
      </p:sp>
      <p:sp>
        <p:nvSpPr>
          <p:cNvPr id="260" name="Google Shape;260;p10"/>
          <p:cNvSpPr/>
          <p:nvPr/>
        </p:nvSpPr>
        <p:spPr>
          <a:xfrm>
            <a:off x="842772" y="0"/>
            <a:ext cx="10506456" cy="1913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1" name="Google Shape;261;p10"/>
          <p:cNvSpPr/>
          <p:nvPr/>
        </p:nvSpPr>
        <p:spPr>
          <a:xfrm>
            <a:off x="841248" y="1512994"/>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62" name="Google Shape;262;p10"/>
          <p:cNvGrpSpPr/>
          <p:nvPr/>
        </p:nvGrpSpPr>
        <p:grpSpPr>
          <a:xfrm>
            <a:off x="838200" y="2474366"/>
            <a:ext cx="10506456" cy="3061411"/>
            <a:chOff x="0" y="737006"/>
            <a:chExt cx="10506456" cy="3061411"/>
          </a:xfrm>
        </p:grpSpPr>
        <p:sp>
          <p:nvSpPr>
            <p:cNvPr id="263" name="Google Shape;263;p10"/>
            <p:cNvSpPr/>
            <p:nvPr/>
          </p:nvSpPr>
          <p:spPr>
            <a:xfrm>
              <a:off x="0" y="737006"/>
              <a:ext cx="10506456" cy="1360627"/>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411589" y="1043147"/>
              <a:ext cx="748344" cy="748344"/>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1571524" y="737006"/>
              <a:ext cx="8934931" cy="136062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txBox="1"/>
            <p:nvPr/>
          </p:nvSpPr>
          <p:spPr>
            <a:xfrm>
              <a:off x="1571524" y="737006"/>
              <a:ext cx="8934931" cy="1360627"/>
            </a:xfrm>
            <a:prstGeom prst="rect">
              <a:avLst/>
            </a:prstGeom>
            <a:noFill/>
            <a:ln>
              <a:noFill/>
            </a:ln>
          </p:spPr>
          <p:txBody>
            <a:bodyPr spcFirstLastPara="1" wrap="square" lIns="144000" tIns="144000" rIns="144000" bIns="144000" anchor="ctr" anchorCtr="0">
              <a:noAutofit/>
            </a:bodyPr>
            <a:lstStyle/>
            <a:p>
              <a:pPr marL="0" marR="0" lvl="0" indent="0" algn="l" rtl="0">
                <a:lnSpc>
                  <a:spcPct val="90000"/>
                </a:lnSpc>
                <a:spcBef>
                  <a:spcPts val="0"/>
                </a:spcBef>
                <a:spcAft>
                  <a:spcPts val="0"/>
                </a:spcAft>
                <a:buClr>
                  <a:schemeClr val="dk1"/>
                </a:buClr>
                <a:buSzPts val="2300"/>
                <a:buFont typeface="Calibri"/>
                <a:buNone/>
              </a:pPr>
              <a:r>
                <a:rPr lang="en-US" sz="2300" b="0" i="0">
                  <a:solidFill>
                    <a:schemeClr val="dk1"/>
                  </a:solidFill>
                  <a:latin typeface="Calibri"/>
                  <a:ea typeface="Calibri"/>
                  <a:cs typeface="Calibri"/>
                  <a:sym typeface="Calibri"/>
                </a:rPr>
                <a:t>Developed by OpenAI, </a:t>
              </a:r>
              <a:r>
                <a:rPr lang="en-US" sz="2300" b="1" i="0">
                  <a:solidFill>
                    <a:schemeClr val="dk1"/>
                  </a:solidFill>
                  <a:latin typeface="Calibri"/>
                  <a:ea typeface="Calibri"/>
                  <a:cs typeface="Calibri"/>
                  <a:sym typeface="Calibri"/>
                </a:rPr>
                <a:t>GPT-2</a:t>
              </a:r>
              <a:r>
                <a:rPr lang="en-US" sz="2300" b="0" i="0">
                  <a:solidFill>
                    <a:schemeClr val="dk1"/>
                  </a:solidFill>
                  <a:latin typeface="Calibri"/>
                  <a:ea typeface="Calibri"/>
                  <a:cs typeface="Calibri"/>
                  <a:sym typeface="Calibri"/>
                </a:rPr>
                <a:t> is a pre-trained language model which we can use for various NLP tasks, such as: Text generation. Language translation. Building question-answering systems</a:t>
              </a:r>
              <a:endParaRPr sz="2300">
                <a:solidFill>
                  <a:schemeClr val="dk1"/>
                </a:solidFill>
                <a:latin typeface="Calibri"/>
                <a:ea typeface="Calibri"/>
                <a:cs typeface="Calibri"/>
                <a:sym typeface="Calibri"/>
              </a:endParaRPr>
            </a:p>
          </p:txBody>
        </p:sp>
        <p:sp>
          <p:nvSpPr>
            <p:cNvPr id="267" name="Google Shape;267;p10"/>
            <p:cNvSpPr/>
            <p:nvPr/>
          </p:nvSpPr>
          <p:spPr>
            <a:xfrm>
              <a:off x="0" y="2437790"/>
              <a:ext cx="10506456" cy="1360627"/>
            </a:xfrm>
            <a:prstGeom prst="roundRect">
              <a:avLst>
                <a:gd name="adj" fmla="val 10000"/>
              </a:avLst>
            </a:prstGeom>
            <a:solidFill>
              <a:srgbClr val="75B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411589" y="2743931"/>
              <a:ext cx="748344" cy="748344"/>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1571524" y="2437790"/>
              <a:ext cx="8934931" cy="136062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txBox="1"/>
            <p:nvPr/>
          </p:nvSpPr>
          <p:spPr>
            <a:xfrm>
              <a:off x="1571524" y="2437790"/>
              <a:ext cx="8934931" cy="1360627"/>
            </a:xfrm>
            <a:prstGeom prst="rect">
              <a:avLst/>
            </a:prstGeom>
            <a:noFill/>
            <a:ln>
              <a:noFill/>
            </a:ln>
          </p:spPr>
          <p:txBody>
            <a:bodyPr spcFirstLastPara="1" wrap="square" lIns="144000" tIns="144000" rIns="144000" bIns="144000" anchor="ctr" anchorCtr="0">
              <a:noAutofit/>
            </a:bodyPr>
            <a:lstStyle/>
            <a:p>
              <a:pPr marL="0" marR="0" lvl="0" indent="0" algn="l" rtl="0">
                <a:lnSpc>
                  <a:spcPct val="100000"/>
                </a:lnSpc>
                <a:spcBef>
                  <a:spcPts val="0"/>
                </a:spcBef>
                <a:spcAft>
                  <a:spcPts val="0"/>
                </a:spcAft>
                <a:buClr>
                  <a:schemeClr val="dk1"/>
                </a:buClr>
                <a:buSzPts val="2300"/>
                <a:buFont typeface="Calibri"/>
                <a:buNone/>
              </a:pPr>
              <a:r>
                <a:rPr lang="en-US" sz="2300" b="0" i="0" u="none">
                  <a:solidFill>
                    <a:schemeClr val="dk1"/>
                  </a:solidFill>
                  <a:latin typeface="Calibri"/>
                  <a:ea typeface="Calibri"/>
                  <a:cs typeface="Calibri"/>
                  <a:sym typeface="Calibri"/>
                </a:rPr>
                <a:t>Leveraged the gpt2_simple github library, which amalgamates other githubs including the original OpenAI GPT2 release to provide an easy to use GPT2 wrapper</a:t>
              </a:r>
              <a:endParaRPr sz="2300">
                <a:solidFill>
                  <a:schemeClr val="dk1"/>
                </a:solidFill>
                <a:latin typeface="Calibri"/>
                <a:ea typeface="Calibri"/>
                <a:cs typeface="Calibri"/>
                <a:sym typeface="Calibri"/>
              </a:endParaRPr>
            </a:p>
          </p:txBody>
        </p:sp>
      </p:grpSp>
      <p:sp>
        <p:nvSpPr>
          <p:cNvPr id="271" name="Google Shape;271;p10"/>
          <p:cNvSpPr/>
          <p:nvPr/>
        </p:nvSpPr>
        <p:spPr>
          <a:xfrm>
            <a:off x="181377" y="202468"/>
            <a:ext cx="1338330" cy="1310526"/>
          </a:xfrm>
          <a:prstGeom prst="diamond">
            <a:avLst/>
          </a:prstGeom>
          <a:solidFill>
            <a:srgbClr val="58B6C0"/>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2</a:t>
            </a:r>
            <a:endParaRPr/>
          </a:p>
        </p:txBody>
      </p:sp>
    </p:spTree>
  </p:cSld>
  <p:clrMapOvr>
    <a:masterClrMapping/>
  </p:clrMapOvr>
</p:sld>
</file>

<file path=ppt/theme/theme1.xml><?xml version="1.0" encoding="utf-8"?>
<a:theme xmlns:a="http://schemas.openxmlformats.org/drawingml/2006/main" name="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1852</Words>
  <Application>Microsoft Macintosh PowerPoint</Application>
  <PresentationFormat>Widescreen</PresentationFormat>
  <Paragraphs>202</Paragraphs>
  <Slides>16</Slides>
  <Notes>16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Calibri</vt:lpstr>
      <vt:lpstr>Office Theme</vt:lpstr>
      <vt:lpstr>Office Theme</vt:lpstr>
      <vt:lpstr>Transformer: A machine learning model of human attention.</vt:lpstr>
      <vt:lpstr>Content</vt:lpstr>
      <vt:lpstr>Motivation</vt:lpstr>
      <vt:lpstr>Dataset</vt:lpstr>
      <vt:lpstr>Chatbots</vt:lpstr>
      <vt:lpstr>   Multi Head Attention Transformer Chatbot</vt:lpstr>
      <vt:lpstr>Multi Head Attention Transformer Architecture</vt:lpstr>
      <vt:lpstr>Scaled Dot Product Attention</vt:lpstr>
      <vt:lpstr>Chatbot using GPT2 and transfer learning</vt:lpstr>
      <vt:lpstr>Methods Used</vt:lpstr>
      <vt:lpstr>Characteristics and the Output</vt:lpstr>
      <vt:lpstr>Comments Summarization</vt:lpstr>
      <vt:lpstr>Summarization</vt:lpstr>
      <vt:lpstr>Data  Exploration</vt:lpstr>
      <vt:lpstr>Latent Dirichlet Allocation(LDA)</vt:lpstr>
      <vt:lpstr>Cosine Similarity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A machine learning model of human attention.</dc:title>
  <dc:creator>lalitanjali bondili</dc:creator>
  <cp:lastModifiedBy>lalitanjali bondili</cp:lastModifiedBy>
  <cp:revision>3</cp:revision>
  <dcterms:created xsi:type="dcterms:W3CDTF">2020-12-17T01:12:22Z</dcterms:created>
  <dcterms:modified xsi:type="dcterms:W3CDTF">2020-12-26T15:08:27Z</dcterms:modified>
</cp:coreProperties>
</file>