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60"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ih.gov.in/sih2020PS/QWxs/U29mdHdhcmU=/QWxs/QWx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mart india hackathon"/>
          <p:cNvPicPr>
            <a:picLocks noChangeAspect="1" noChangeArrowheads="1"/>
          </p:cNvPicPr>
          <p:nvPr/>
        </p:nvPicPr>
        <p:blipFill>
          <a:blip r:embed="rId2" cstate="print"/>
          <a:srcRect l="28244" r="27803"/>
          <a:stretch>
            <a:fillRect/>
          </a:stretch>
        </p:blipFill>
        <p:spPr bwMode="auto">
          <a:xfrm>
            <a:off x="4267200" y="2057400"/>
            <a:ext cx="2133600" cy="2377923"/>
          </a:xfrm>
          <a:prstGeom prst="rect">
            <a:avLst/>
          </a:prstGeom>
          <a:noFill/>
        </p:spPr>
      </p:pic>
      <p:pic>
        <p:nvPicPr>
          <p:cNvPr id="1028" name="Picture 4" descr="Related image"/>
          <p:cNvPicPr>
            <a:picLocks noChangeAspect="1" noChangeArrowheads="1"/>
          </p:cNvPicPr>
          <p:nvPr/>
        </p:nvPicPr>
        <p:blipFill>
          <a:blip r:embed="rId3" cstate="print"/>
          <a:srcRect l="2985"/>
          <a:stretch>
            <a:fillRect/>
          </a:stretch>
        </p:blipFill>
        <p:spPr bwMode="auto">
          <a:xfrm>
            <a:off x="0" y="4495800"/>
            <a:ext cx="3505200" cy="2362200"/>
          </a:xfrm>
          <a:prstGeom prst="rect">
            <a:avLst/>
          </a:prstGeom>
          <a:noFill/>
        </p:spPr>
      </p:pic>
      <p:pic>
        <p:nvPicPr>
          <p:cNvPr id="1030" name="Picture 6" descr="Image result for jiit logo"/>
          <p:cNvPicPr>
            <a:picLocks noChangeAspect="1" noChangeArrowheads="1"/>
          </p:cNvPicPr>
          <p:nvPr/>
        </p:nvPicPr>
        <p:blipFill>
          <a:blip r:embed="rId4" cstate="print"/>
          <a:srcRect/>
          <a:stretch>
            <a:fillRect/>
          </a:stretch>
        </p:blipFill>
        <p:spPr bwMode="auto">
          <a:xfrm>
            <a:off x="8458200" y="6004991"/>
            <a:ext cx="685800" cy="853009"/>
          </a:xfrm>
          <a:prstGeom prst="rect">
            <a:avLst/>
          </a:prstGeom>
          <a:noFill/>
        </p:spPr>
      </p:pic>
      <p:pic>
        <p:nvPicPr>
          <p:cNvPr id="2" name="Picture 2" descr="Image result for missile guidance system"/>
          <p:cNvPicPr>
            <a:picLocks noChangeAspect="1" noChangeArrowheads="1"/>
          </p:cNvPicPr>
          <p:nvPr/>
        </p:nvPicPr>
        <p:blipFill>
          <a:blip r:embed="rId5" cstate="print"/>
          <a:srcRect/>
          <a:stretch>
            <a:fillRect/>
          </a:stretch>
        </p:blipFill>
        <p:spPr bwMode="auto">
          <a:xfrm>
            <a:off x="6096000" y="0"/>
            <a:ext cx="3048000" cy="2227932"/>
          </a:xfrm>
          <a:prstGeom prst="rect">
            <a:avLst/>
          </a:prstGeom>
          <a:noFill/>
        </p:spPr>
      </p:pic>
      <p:pic>
        <p:nvPicPr>
          <p:cNvPr id="3" name="Picture 4" descr="Image result for missile guidance system"/>
          <p:cNvPicPr>
            <a:picLocks noChangeAspect="1" noChangeArrowheads="1"/>
          </p:cNvPicPr>
          <p:nvPr/>
        </p:nvPicPr>
        <p:blipFill>
          <a:blip r:embed="rId6" cstate="print"/>
          <a:srcRect l="12234" t="20041" r="9718" b="9812"/>
          <a:stretch>
            <a:fillRect/>
          </a:stretch>
        </p:blipFill>
        <p:spPr bwMode="auto">
          <a:xfrm>
            <a:off x="6096000" y="2362200"/>
            <a:ext cx="3048000" cy="2134773"/>
          </a:xfrm>
          <a:prstGeom prst="rect">
            <a:avLst/>
          </a:prstGeom>
          <a:noFill/>
        </p:spPr>
      </p:pic>
      <p:pic>
        <p:nvPicPr>
          <p:cNvPr id="4" name="Picture 6" descr="Related image"/>
          <p:cNvPicPr>
            <a:picLocks noChangeAspect="1" noChangeArrowheads="1"/>
          </p:cNvPicPr>
          <p:nvPr/>
        </p:nvPicPr>
        <p:blipFill>
          <a:blip r:embed="rId7" cstate="print"/>
          <a:srcRect t="14875" b="15737"/>
          <a:stretch>
            <a:fillRect/>
          </a:stretch>
        </p:blipFill>
        <p:spPr bwMode="auto">
          <a:xfrm>
            <a:off x="3429000" y="4525347"/>
            <a:ext cx="3505200" cy="2332653"/>
          </a:xfrm>
          <a:prstGeom prst="rect">
            <a:avLst/>
          </a:prstGeom>
          <a:noFill/>
        </p:spPr>
      </p:pic>
      <p:pic>
        <p:nvPicPr>
          <p:cNvPr id="1032" name="Picture 8" descr="http://www.strategic-air-command.com/missiles/Images/0-missile-home.gif"/>
          <p:cNvPicPr>
            <a:picLocks noChangeAspect="1" noChangeArrowheads="1"/>
          </p:cNvPicPr>
          <p:nvPr/>
        </p:nvPicPr>
        <p:blipFill>
          <a:blip r:embed="rId8" cstate="print"/>
          <a:srcRect/>
          <a:stretch>
            <a:fillRect/>
          </a:stretch>
        </p:blipFill>
        <p:spPr bwMode="auto">
          <a:xfrm>
            <a:off x="0" y="381000"/>
            <a:ext cx="4114800" cy="4059747"/>
          </a:xfrm>
          <a:prstGeom prst="rect">
            <a:avLst/>
          </a:prstGeom>
          <a:noFill/>
        </p:spPr>
      </p:pic>
      <p:sp>
        <p:nvSpPr>
          <p:cNvPr id="1036" name="AutoShape 12" descr="Image result for pubg official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38" name="AutoShape 14" descr="Image result for pubg official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42" name="Picture 18" descr="Image result for pubg logo"/>
          <p:cNvPicPr>
            <a:picLocks noChangeAspect="1" noChangeArrowheads="1"/>
          </p:cNvPicPr>
          <p:nvPr/>
        </p:nvPicPr>
        <p:blipFill>
          <a:blip r:embed="rId9" cstate="print"/>
          <a:srcRect l="8000" t="12308" r="55200" b="20000"/>
          <a:stretch>
            <a:fillRect/>
          </a:stretch>
        </p:blipFill>
        <p:spPr bwMode="auto">
          <a:xfrm>
            <a:off x="4343400" y="152400"/>
            <a:ext cx="1622778" cy="1904999"/>
          </a:xfrm>
          <a:prstGeom prst="rect">
            <a:avLst/>
          </a:prstGeom>
          <a:noFill/>
        </p:spPr>
      </p:pic>
      <p:sp>
        <p:nvSpPr>
          <p:cNvPr id="15" name="TextBox 14"/>
          <p:cNvSpPr txBox="1"/>
          <p:nvPr/>
        </p:nvSpPr>
        <p:spPr>
          <a:xfrm>
            <a:off x="6934200" y="4572000"/>
            <a:ext cx="2209800" cy="1661993"/>
          </a:xfrm>
          <a:prstGeom prst="rect">
            <a:avLst/>
          </a:prstGeom>
          <a:noFill/>
        </p:spPr>
        <p:txBody>
          <a:bodyPr wrap="square" rtlCol="0">
            <a:spAutoFit/>
          </a:bodyPr>
          <a:lstStyle/>
          <a:p>
            <a:pPr algn="r"/>
            <a:r>
              <a:rPr lang="en-IN" sz="1200" dirty="0" smtClean="0"/>
              <a:t>Team members:</a:t>
            </a:r>
          </a:p>
          <a:p>
            <a:pPr algn="r"/>
            <a:r>
              <a:rPr lang="en-IN" sz="1200" dirty="0" err="1" smtClean="0"/>
              <a:t>Gauri</a:t>
            </a:r>
            <a:r>
              <a:rPr lang="en-IN" sz="1200" dirty="0" smtClean="0"/>
              <a:t>  Sharma (9917102084)</a:t>
            </a:r>
          </a:p>
          <a:p>
            <a:pPr algn="r"/>
            <a:r>
              <a:rPr lang="en-IN" sz="1200" dirty="0" err="1" smtClean="0"/>
              <a:t>Lalit</a:t>
            </a:r>
            <a:r>
              <a:rPr lang="en-IN" sz="1200" dirty="0" smtClean="0"/>
              <a:t> </a:t>
            </a:r>
            <a:r>
              <a:rPr lang="en-IN" sz="1200" dirty="0" err="1" smtClean="0"/>
              <a:t>Bhagat</a:t>
            </a:r>
            <a:r>
              <a:rPr lang="en-IN" sz="1200" dirty="0" smtClean="0"/>
              <a:t> (9917103024)</a:t>
            </a:r>
            <a:endParaRPr lang="en-IN" sz="1200" dirty="0" smtClean="0"/>
          </a:p>
          <a:p>
            <a:pPr algn="r"/>
            <a:r>
              <a:rPr lang="en-IN" sz="1200" dirty="0" err="1" smtClean="0"/>
              <a:t>Shivam</a:t>
            </a:r>
            <a:r>
              <a:rPr lang="en-IN" sz="1200" dirty="0" smtClean="0"/>
              <a:t> </a:t>
            </a:r>
            <a:r>
              <a:rPr lang="en-IN" sz="1200" dirty="0" err="1" smtClean="0"/>
              <a:t>Aggarwal</a:t>
            </a:r>
            <a:r>
              <a:rPr lang="en-IN" sz="1200" dirty="0" smtClean="0"/>
              <a:t> (9917103169)</a:t>
            </a:r>
            <a:endParaRPr lang="en-IN" sz="1200" dirty="0" smtClean="0"/>
          </a:p>
          <a:p>
            <a:pPr algn="r"/>
            <a:r>
              <a:rPr lang="en-IN" sz="1200" dirty="0" err="1" smtClean="0"/>
              <a:t>Kushagra</a:t>
            </a:r>
            <a:r>
              <a:rPr lang="en-IN" sz="1200" dirty="0" smtClean="0"/>
              <a:t> </a:t>
            </a:r>
            <a:r>
              <a:rPr lang="en-IN" sz="1200" dirty="0" smtClean="0"/>
              <a:t>Jain (9917103033)</a:t>
            </a:r>
            <a:endParaRPr lang="en-IN" sz="1200" dirty="0" smtClean="0"/>
          </a:p>
          <a:p>
            <a:pPr algn="r"/>
            <a:r>
              <a:rPr lang="en-IN" sz="1200" dirty="0" err="1" smtClean="0"/>
              <a:t>Ayush</a:t>
            </a:r>
            <a:r>
              <a:rPr lang="en-IN" sz="1200" dirty="0" smtClean="0"/>
              <a:t> </a:t>
            </a:r>
            <a:r>
              <a:rPr lang="en-IN" sz="1200" dirty="0" smtClean="0"/>
              <a:t> </a:t>
            </a:r>
            <a:r>
              <a:rPr lang="en-IN" sz="1200" dirty="0" err="1" smtClean="0"/>
              <a:t>Bansal</a:t>
            </a:r>
            <a:r>
              <a:rPr lang="en-IN" sz="1200" dirty="0" smtClean="0"/>
              <a:t> (9917103145) </a:t>
            </a:r>
            <a:endParaRPr lang="en-IN" sz="1200" dirty="0" smtClean="0"/>
          </a:p>
          <a:p>
            <a:pPr algn="r"/>
            <a:r>
              <a:rPr lang="en-IN" sz="1200" dirty="0" err="1" smtClean="0"/>
              <a:t>Shubham</a:t>
            </a:r>
            <a:r>
              <a:rPr lang="en-IN" sz="1200" dirty="0" smtClean="0"/>
              <a:t> </a:t>
            </a:r>
            <a:r>
              <a:rPr lang="en-IN" sz="1200" dirty="0" smtClean="0"/>
              <a:t> </a:t>
            </a:r>
            <a:r>
              <a:rPr lang="en-IN" sz="1200" dirty="0" err="1" smtClean="0"/>
              <a:t>Dubey</a:t>
            </a:r>
            <a:r>
              <a:rPr lang="en-IN" sz="1200" dirty="0" smtClean="0"/>
              <a:t> (9917103147)</a:t>
            </a:r>
            <a:endParaRPr lang="en-IN" sz="1200"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normAutofit/>
          </a:bodyPr>
          <a:lstStyle/>
          <a:p>
            <a:r>
              <a:rPr lang="en-IN" sz="4000" dirty="0" smtClean="0"/>
              <a:t>Testing </a:t>
            </a:r>
            <a:endParaRPr lang="en-IN" sz="4000" dirty="0"/>
          </a:p>
        </p:txBody>
      </p:sp>
      <p:sp>
        <p:nvSpPr>
          <p:cNvPr id="3" name="Subtitle 2"/>
          <p:cNvSpPr>
            <a:spLocks noGrp="1"/>
          </p:cNvSpPr>
          <p:nvPr>
            <p:ph type="subTitle" idx="1"/>
          </p:nvPr>
        </p:nvSpPr>
        <p:spPr>
          <a:xfrm>
            <a:off x="304800" y="1371600"/>
            <a:ext cx="8534400" cy="5334000"/>
          </a:xfrm>
        </p:spPr>
        <p:txBody>
          <a:bodyPr>
            <a:normAutofit/>
          </a:bodyPr>
          <a:lstStyle/>
          <a:p>
            <a:pPr marL="457200" indent="-457200" algn="just" fontAlgn="base">
              <a:buFont typeface="+mj-lt"/>
              <a:buAutoNum type="arabicPeriod"/>
            </a:pPr>
            <a:r>
              <a:rPr lang="en-IN" sz="2200" dirty="0" smtClean="0">
                <a:solidFill>
                  <a:schemeClr val="tx1"/>
                </a:solidFill>
              </a:rPr>
              <a:t>For testing purpose we will make use of freely available open source flight simulators </a:t>
            </a:r>
            <a:r>
              <a:rPr lang="en-IN" sz="2200" dirty="0" smtClean="0">
                <a:solidFill>
                  <a:schemeClr val="tx1"/>
                </a:solidFill>
              </a:rPr>
              <a:t>such as </a:t>
            </a:r>
            <a:r>
              <a:rPr lang="en-IN" sz="2200" dirty="0" err="1" smtClean="0">
                <a:solidFill>
                  <a:schemeClr val="tx1"/>
                </a:solidFill>
              </a:rPr>
              <a:t>FlightGear</a:t>
            </a:r>
            <a:r>
              <a:rPr lang="en-IN" sz="2200" dirty="0" smtClean="0">
                <a:solidFill>
                  <a:schemeClr val="tx1"/>
                </a:solidFill>
              </a:rPr>
              <a:t>. It </a:t>
            </a:r>
            <a:r>
              <a:rPr lang="en-IN" sz="2200" dirty="0" smtClean="0">
                <a:solidFill>
                  <a:schemeClr val="tx1"/>
                </a:solidFill>
              </a:rPr>
              <a:t> creates </a:t>
            </a:r>
            <a:r>
              <a:rPr lang="en-IN" sz="2200" dirty="0" smtClean="0">
                <a:solidFill>
                  <a:schemeClr val="tx1"/>
                </a:solidFill>
              </a:rPr>
              <a:t>the most realistic flight simulator possible that is free to use, modify and distribute. </a:t>
            </a:r>
            <a:endParaRPr lang="en-IN" sz="2200" dirty="0" smtClean="0">
              <a:solidFill>
                <a:schemeClr val="tx1"/>
              </a:solidFill>
            </a:endParaRPr>
          </a:p>
          <a:p>
            <a:pPr marL="457200" indent="-457200" algn="just" fontAlgn="base">
              <a:buFont typeface="+mj-lt"/>
              <a:buAutoNum type="arabicPeriod"/>
            </a:pPr>
            <a:r>
              <a:rPr lang="en-IN" sz="2200" dirty="0" err="1" smtClean="0">
                <a:solidFill>
                  <a:schemeClr val="tx1"/>
                </a:solidFill>
              </a:rPr>
              <a:t>FlightGear</a:t>
            </a:r>
            <a:r>
              <a:rPr lang="en-IN" sz="2200" dirty="0" smtClean="0">
                <a:solidFill>
                  <a:schemeClr val="tx1"/>
                </a:solidFill>
              </a:rPr>
              <a:t> </a:t>
            </a:r>
            <a:r>
              <a:rPr lang="en-IN" sz="2200" dirty="0" smtClean="0">
                <a:solidFill>
                  <a:schemeClr val="tx1"/>
                </a:solidFill>
              </a:rPr>
              <a:t>is used all over the world by desktop flight simulator enthusiasts, for research in universities and for interactive exhibits in museums</a:t>
            </a:r>
            <a:r>
              <a:rPr lang="en-IN" sz="2200" dirty="0" smtClean="0">
                <a:solidFill>
                  <a:schemeClr val="tx1"/>
                </a:solidFill>
              </a:rPr>
              <a:t>.</a:t>
            </a:r>
            <a:endParaRPr lang="en-IN" sz="2200" dirty="0" smtClean="0">
              <a:solidFill>
                <a:schemeClr val="tx1"/>
              </a:solidFill>
            </a:endParaRPr>
          </a:p>
          <a:p>
            <a:pPr marL="457200" indent="-457200" algn="just" fontAlgn="base">
              <a:buFont typeface="+mj-lt"/>
              <a:buAutoNum type="arabicPeriod"/>
            </a:pPr>
            <a:r>
              <a:rPr lang="en-IN" sz="2200" dirty="0" smtClean="0">
                <a:solidFill>
                  <a:schemeClr val="tx1"/>
                </a:solidFill>
              </a:rPr>
              <a:t>It features </a:t>
            </a:r>
            <a:r>
              <a:rPr lang="en-IN" sz="2200" dirty="0" smtClean="0">
                <a:solidFill>
                  <a:schemeClr val="tx1"/>
                </a:solidFill>
              </a:rPr>
              <a:t>more than 400 </a:t>
            </a:r>
            <a:r>
              <a:rPr lang="en-IN" sz="2200" dirty="0" smtClean="0">
                <a:solidFill>
                  <a:schemeClr val="tx1"/>
                </a:solidFill>
              </a:rPr>
              <a:t>aircrafts, </a:t>
            </a:r>
            <a:r>
              <a:rPr lang="en-IN" sz="2200" dirty="0" smtClean="0">
                <a:solidFill>
                  <a:schemeClr val="tx1"/>
                </a:solidFill>
              </a:rPr>
              <a:t>a worldwide scenery database, a multi-player environment, detailed sky modelling, a flexible and open aircraft modelling system, varied networking options, multiple display support, a powerful scripting language and an open architecture. </a:t>
            </a:r>
            <a:endParaRPr lang="en-IN" sz="2200" dirty="0" smtClean="0">
              <a:solidFill>
                <a:schemeClr val="tx1"/>
              </a:solidFill>
            </a:endParaRP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p>
            <a:r>
              <a:rPr lang="en-IN" dirty="0" smtClean="0"/>
              <a:t>Thank you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19200"/>
          </a:xfrm>
        </p:spPr>
        <p:txBody>
          <a:bodyPr>
            <a:normAutofit fontScale="90000"/>
          </a:bodyPr>
          <a:lstStyle/>
          <a:p>
            <a:r>
              <a:rPr lang="en-IN" dirty="0" smtClean="0"/>
              <a:t>Problem Statement:</a:t>
            </a:r>
            <a:br>
              <a:rPr lang="en-IN" dirty="0" smtClean="0"/>
            </a:br>
            <a:endParaRPr lang="en-IN" dirty="0"/>
          </a:p>
        </p:txBody>
      </p:sp>
      <p:sp>
        <p:nvSpPr>
          <p:cNvPr id="3" name="Subtitle 2"/>
          <p:cNvSpPr>
            <a:spLocks noGrp="1"/>
          </p:cNvSpPr>
          <p:nvPr>
            <p:ph type="subTitle" idx="1"/>
          </p:nvPr>
        </p:nvSpPr>
        <p:spPr>
          <a:xfrm>
            <a:off x="381000" y="1219200"/>
            <a:ext cx="8382000" cy="4953000"/>
          </a:xfrm>
        </p:spPr>
        <p:txBody>
          <a:bodyPr>
            <a:normAutofit fontScale="70000" lnSpcReduction="20000"/>
          </a:bodyPr>
          <a:lstStyle/>
          <a:p>
            <a:pPr algn="just"/>
            <a:r>
              <a:rPr lang="en-IN" dirty="0" smtClean="0">
                <a:solidFill>
                  <a:schemeClr val="tx1"/>
                </a:solidFill>
              </a:rPr>
              <a:t>The position of an object in the air can be indicated by latitude, longitude and altitude for a given time. A trajectory is a stream of such quadruples (time, latitude, longitude and altitude). Given a large set of such trajectories, without any other information, problem is to cluster them into meaningful objects such as Helicopter, Fighter/civilian Aircraft, UAV, Cruise Missile, dropped bomb, etc. An optimal scalable solution is desired using open source tools. Design a system to estimate location of flying object based on its trajectory, provide guidance to missile to shoot them depending on their location when missile will meet the object on its trajectory.</a:t>
            </a:r>
          </a:p>
          <a:p>
            <a:pPr algn="just"/>
            <a:endParaRPr lang="en-IN" dirty="0" smtClean="0">
              <a:solidFill>
                <a:schemeClr val="tx1"/>
              </a:solidFill>
            </a:endParaRPr>
          </a:p>
          <a:p>
            <a:pPr algn="just"/>
            <a:r>
              <a:rPr lang="en-IN" dirty="0" smtClean="0"/>
              <a:t/>
            </a:r>
            <a:br>
              <a:rPr lang="en-IN" dirty="0" smtClean="0"/>
            </a:br>
            <a:r>
              <a:rPr lang="en-IN" dirty="0" smtClean="0">
                <a:solidFill>
                  <a:schemeClr val="tx1"/>
                </a:solidFill>
              </a:rPr>
              <a:t>Source: </a:t>
            </a:r>
            <a:r>
              <a:rPr lang="en-IN" dirty="0" smtClean="0">
                <a:solidFill>
                  <a:schemeClr val="tx1"/>
                </a:solidFill>
                <a:hlinkClick r:id="rId2"/>
              </a:rPr>
              <a:t>https://www.sih.gov.in/sih2020PS/QWxs/U29mdHdhcmU=/QWxs/QWxs</a:t>
            </a:r>
            <a:endParaRPr lang="en-IN" dirty="0" smtClean="0">
              <a:solidFill>
                <a:schemeClr val="tx1"/>
              </a:solidFill>
            </a:endParaRPr>
          </a:p>
          <a:p>
            <a:pPr algn="just"/>
            <a:r>
              <a:rPr lang="en-IN" dirty="0" smtClean="0">
                <a:solidFill>
                  <a:schemeClr val="tx1"/>
                </a:solidFill>
              </a:rPr>
              <a:t>PS number: CK108</a:t>
            </a:r>
          </a:p>
          <a:p>
            <a:pPr algn="just"/>
            <a:r>
              <a:rPr lang="en-IN" dirty="0" smtClean="0">
                <a:solidFill>
                  <a:schemeClr val="tx1"/>
                </a:solidFill>
              </a:rPr>
              <a:t>By: </a:t>
            </a:r>
            <a:r>
              <a:rPr lang="en-IN" dirty="0" err="1" smtClean="0">
                <a:solidFill>
                  <a:schemeClr val="tx1"/>
                </a:solidFill>
              </a:rPr>
              <a:t>Dte</a:t>
            </a:r>
            <a:r>
              <a:rPr lang="en-IN" dirty="0" smtClean="0">
                <a:solidFill>
                  <a:schemeClr val="tx1"/>
                </a:solidFill>
              </a:rPr>
              <a:t> of IT &amp; Cyber Security, DRDO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848600" cy="1036638"/>
          </a:xfrm>
        </p:spPr>
        <p:txBody>
          <a:bodyPr>
            <a:normAutofit/>
          </a:bodyPr>
          <a:lstStyle/>
          <a:p>
            <a:r>
              <a:rPr lang="en-IN" sz="4000" dirty="0" smtClean="0"/>
              <a:t>Motivation</a:t>
            </a:r>
            <a:r>
              <a:rPr lang="en-IN" dirty="0" smtClean="0"/>
              <a:t> </a:t>
            </a:r>
            <a:endParaRPr lang="en-IN" dirty="0"/>
          </a:p>
        </p:txBody>
      </p:sp>
      <p:sp>
        <p:nvSpPr>
          <p:cNvPr id="3" name="Content Placeholder 2"/>
          <p:cNvSpPr>
            <a:spLocks noGrp="1"/>
          </p:cNvSpPr>
          <p:nvPr>
            <p:ph idx="1"/>
          </p:nvPr>
        </p:nvSpPr>
        <p:spPr>
          <a:xfrm>
            <a:off x="304800" y="1828800"/>
            <a:ext cx="8534400" cy="4525963"/>
          </a:xfrm>
        </p:spPr>
        <p:txBody>
          <a:bodyPr>
            <a:normAutofit/>
          </a:bodyPr>
          <a:lstStyle/>
          <a:p>
            <a:pPr algn="just"/>
            <a:r>
              <a:rPr lang="en-IN" sz="2200" dirty="0" smtClean="0"/>
              <a:t>Throughout the nuclear era, the conventional wisdom has been that one state’s nuclear acquisition has driven its adversaries to follow suit. The world is always on the verge of facing nuclear war, in order to ensure safety of its citizens ,countries have developed different technologies and systems to counter such situations . </a:t>
            </a:r>
          </a:p>
          <a:p>
            <a:pPr algn="just"/>
            <a:r>
              <a:rPr lang="en-IN" sz="2200" dirty="0" smtClean="0"/>
              <a:t>This project would serve well to the department of defence  for them to predict what air object is entering the airspace of the country and intercept it, if its not authorised to gain access . </a:t>
            </a:r>
            <a:endParaRPr lang="en-I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Work Flow </a:t>
            </a:r>
            <a:endParaRPr lang="en-IN" sz="4000" dirty="0"/>
          </a:p>
        </p:txBody>
      </p:sp>
      <p:sp>
        <p:nvSpPr>
          <p:cNvPr id="3" name="Content Placeholder 2"/>
          <p:cNvSpPr>
            <a:spLocks noGrp="1"/>
          </p:cNvSpPr>
          <p:nvPr>
            <p:ph idx="1"/>
          </p:nvPr>
        </p:nvSpPr>
        <p:spPr/>
        <p:txBody>
          <a:bodyPr/>
          <a:lstStyle/>
          <a:p>
            <a:r>
              <a:rPr lang="en-IN" dirty="0" smtClean="0"/>
              <a:t>Dataset</a:t>
            </a:r>
          </a:p>
          <a:p>
            <a:r>
              <a:rPr lang="en-IN" dirty="0" smtClean="0"/>
              <a:t>Data pre-processing </a:t>
            </a:r>
          </a:p>
          <a:p>
            <a:r>
              <a:rPr lang="en-IN" dirty="0" smtClean="0"/>
              <a:t>Clustering algorithm </a:t>
            </a:r>
          </a:p>
          <a:p>
            <a:r>
              <a:rPr lang="en-IN" dirty="0" smtClean="0"/>
              <a:t>Trajectory prediction</a:t>
            </a:r>
          </a:p>
          <a:p>
            <a:r>
              <a:rPr lang="en-IN" dirty="0" smtClean="0"/>
              <a:t>Missile Guidance system </a:t>
            </a:r>
          </a:p>
          <a:p>
            <a:r>
              <a:rPr lang="en-IN" dirty="0" smtClean="0"/>
              <a:t>Testing </a:t>
            </a:r>
          </a:p>
        </p:txBody>
      </p:sp>
      <p:cxnSp>
        <p:nvCxnSpPr>
          <p:cNvPr id="11" name="Straight Arrow Connector 10"/>
          <p:cNvCxnSpPr/>
          <p:nvPr/>
        </p:nvCxnSpPr>
        <p:spPr>
          <a:xfrm flipH="1" flipV="1">
            <a:off x="4343400" y="3048000"/>
            <a:ext cx="1371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419600" y="3505200"/>
            <a:ext cx="1219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67400" y="3124200"/>
            <a:ext cx="1905000" cy="646331"/>
          </a:xfrm>
          <a:prstGeom prst="rect">
            <a:avLst/>
          </a:prstGeom>
          <a:noFill/>
        </p:spPr>
        <p:txBody>
          <a:bodyPr wrap="square" rtlCol="0">
            <a:spAutoFit/>
          </a:bodyPr>
          <a:lstStyle/>
          <a:p>
            <a:r>
              <a:rPr lang="en-IN" b="1" dirty="0" smtClean="0"/>
              <a:t>Solution Implementation </a:t>
            </a:r>
            <a:endParaRPr lang="en-IN" b="1" dirty="0"/>
          </a:p>
        </p:txBody>
      </p:sp>
      <p:cxnSp>
        <p:nvCxnSpPr>
          <p:cNvPr id="28" name="Straight Arrow Connector 27"/>
          <p:cNvCxnSpPr/>
          <p:nvPr/>
        </p:nvCxnSpPr>
        <p:spPr>
          <a:xfrm flipH="1">
            <a:off x="5029200" y="3810000"/>
            <a:ext cx="762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smtClean="0"/>
              <a:t>Dataset </a:t>
            </a:r>
            <a:endParaRPr lang="en-IN" dirty="0"/>
          </a:p>
        </p:txBody>
      </p:sp>
      <p:sp>
        <p:nvSpPr>
          <p:cNvPr id="3" name="Content Placeholder 2"/>
          <p:cNvSpPr>
            <a:spLocks noGrp="1"/>
          </p:cNvSpPr>
          <p:nvPr>
            <p:ph idx="1"/>
          </p:nvPr>
        </p:nvSpPr>
        <p:spPr>
          <a:xfrm>
            <a:off x="304800" y="1524000"/>
            <a:ext cx="8534400" cy="4525963"/>
          </a:xfrm>
        </p:spPr>
        <p:txBody>
          <a:bodyPr>
            <a:noAutofit/>
          </a:bodyPr>
          <a:lstStyle/>
          <a:p>
            <a:r>
              <a:rPr lang="en-IN" sz="2200" dirty="0" smtClean="0"/>
              <a:t>The dataset should contain trajectories namely 5 parameters i.e. longitude, latitude, altitude, speed and time for different air objects like planes, drones, missiles , dropped bombs/objects etc. This would develop the basic understanding of the algorithm about different possible trajectories.</a:t>
            </a:r>
          </a:p>
          <a:p>
            <a:r>
              <a:rPr lang="en-IN" sz="2200" dirty="0" smtClean="0"/>
              <a:t>Due to unavailability of official records , we have scraped the trajectories from air traffic websites. The air traffic control monitors  aircrafts their trajectories and provides advisory services. </a:t>
            </a:r>
          </a:p>
          <a:p>
            <a:r>
              <a:rPr lang="en-IN" sz="2200" dirty="0" smtClean="0"/>
              <a:t>The Dataset can also be generated  mathematically using different trajectory functions ,equations and using simulation. </a:t>
            </a:r>
          </a:p>
          <a:p>
            <a:pPr>
              <a:buNone/>
            </a:pPr>
            <a:endParaRPr lang="en-IN" sz="2200" dirty="0" smtClean="0"/>
          </a:p>
          <a:p>
            <a:pPr>
              <a:buNone/>
            </a:pPr>
            <a:r>
              <a:rPr lang="en-IN" sz="2200" dirty="0" smtClean="0"/>
              <a:t/>
            </a:r>
            <a:br>
              <a:rPr lang="en-IN" sz="2200" dirty="0" smtClean="0"/>
            </a:br>
            <a:r>
              <a:rPr lang="en-IN" sz="2200"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1470025"/>
          </a:xfrm>
        </p:spPr>
        <p:txBody>
          <a:bodyPr/>
          <a:lstStyle/>
          <a:p>
            <a:r>
              <a:rPr lang="en-IN" sz="4000" dirty="0" smtClean="0"/>
              <a:t>Data Pre-processing </a:t>
            </a:r>
            <a:endParaRPr lang="en-IN" dirty="0"/>
          </a:p>
        </p:txBody>
      </p:sp>
      <p:sp>
        <p:nvSpPr>
          <p:cNvPr id="3" name="Subtitle 2"/>
          <p:cNvSpPr>
            <a:spLocks noGrp="1"/>
          </p:cNvSpPr>
          <p:nvPr>
            <p:ph type="subTitle" idx="1"/>
          </p:nvPr>
        </p:nvSpPr>
        <p:spPr>
          <a:xfrm>
            <a:off x="304800" y="1143000"/>
            <a:ext cx="8610600" cy="5715000"/>
          </a:xfrm>
        </p:spPr>
        <p:txBody>
          <a:bodyPr>
            <a:normAutofit fontScale="47500" lnSpcReduction="20000"/>
          </a:bodyPr>
          <a:lstStyle/>
          <a:p>
            <a:pPr algn="just"/>
            <a:r>
              <a:rPr lang="en-IN" sz="4600" dirty="0" smtClean="0">
                <a:solidFill>
                  <a:schemeClr val="tx1"/>
                </a:solidFill>
              </a:rPr>
              <a:t>Once </a:t>
            </a:r>
            <a:r>
              <a:rPr lang="en-IN" sz="4600" dirty="0" smtClean="0">
                <a:solidFill>
                  <a:schemeClr val="tx1"/>
                </a:solidFill>
              </a:rPr>
              <a:t>we get hold of the dataset(training) it would further undergo some cleaning with each parameter pre-processed separately and then would be normalised. This can be done using min-max or standard scaling. </a:t>
            </a:r>
          </a:p>
          <a:p>
            <a:pPr algn="just"/>
            <a:endParaRPr lang="en-IN" sz="4000" dirty="0" smtClean="0">
              <a:solidFill>
                <a:schemeClr val="tx1"/>
              </a:solidFill>
            </a:endParaRPr>
          </a:p>
          <a:p>
            <a:pPr marL="457200" indent="-457200" algn="just">
              <a:buFont typeface="+mj-lt"/>
              <a:buAutoNum type="arabicPeriod"/>
            </a:pPr>
            <a:r>
              <a:rPr lang="en-IN" sz="4600" dirty="0" smtClean="0">
                <a:solidFill>
                  <a:schemeClr val="tx1"/>
                </a:solidFill>
              </a:rPr>
              <a:t>Line by line : Data can be normalised per trajectory using only first few data points of the trajectory the entire row can be normalised. This process will be repeated for each row. This method  will reveal the highs and lows of each row differently. </a:t>
            </a:r>
          </a:p>
          <a:p>
            <a:pPr marL="457200" indent="-457200" algn="just">
              <a:buFont typeface="+mj-lt"/>
              <a:buAutoNum type="arabicPeriod"/>
            </a:pPr>
            <a:r>
              <a:rPr lang="en-IN" sz="4600" dirty="0" smtClean="0">
                <a:solidFill>
                  <a:schemeClr val="tx1"/>
                </a:solidFill>
              </a:rPr>
              <a:t>The column method/ (or doing it once) :  few columns say x are selected and fit the scaling algorithm on the basis of this combined data. Then the whole dataset could simply fit/ transformed  this would  generalise the </a:t>
            </a:r>
            <a:r>
              <a:rPr lang="en-IN" sz="4600" dirty="0" smtClean="0">
                <a:solidFill>
                  <a:schemeClr val="tx1"/>
                </a:solidFill>
              </a:rPr>
              <a:t>dataset.</a:t>
            </a:r>
          </a:p>
          <a:p>
            <a:pPr marL="457200" indent="-457200" algn="just"/>
            <a:r>
              <a:rPr lang="en-IN" sz="4000" dirty="0" smtClean="0">
                <a:solidFill>
                  <a:schemeClr val="tx1"/>
                </a:solidFill>
              </a:rPr>
              <a:t>	</a:t>
            </a:r>
            <a:endParaRPr lang="en-IN" sz="4000" dirty="0" smtClean="0">
              <a:solidFill>
                <a:schemeClr val="tx1"/>
              </a:solidFill>
            </a:endParaRPr>
          </a:p>
          <a:p>
            <a:pPr marL="457200" indent="-457200" algn="just"/>
            <a:r>
              <a:rPr lang="en-IN" sz="4000" dirty="0" smtClean="0">
                <a:solidFill>
                  <a:schemeClr val="tx1"/>
                </a:solidFill>
              </a:rPr>
              <a:t>	</a:t>
            </a:r>
            <a:endParaRPr lang="en-IN" sz="4000" dirty="0" smtClean="0">
              <a:solidFill>
                <a:schemeClr val="tx1"/>
              </a:solidFill>
            </a:endParaRPr>
          </a:p>
          <a:p>
            <a:pPr marL="457200" indent="-457200" algn="just"/>
            <a:r>
              <a:rPr lang="en-IN" sz="4600" dirty="0" smtClean="0">
                <a:solidFill>
                  <a:schemeClr val="tx1"/>
                </a:solidFill>
              </a:rPr>
              <a:t>	</a:t>
            </a:r>
            <a:r>
              <a:rPr lang="en-IN" sz="4600" dirty="0" smtClean="0">
                <a:solidFill>
                  <a:schemeClr val="tx1"/>
                </a:solidFill>
              </a:rPr>
              <a:t>Normalization </a:t>
            </a:r>
            <a:r>
              <a:rPr lang="en-IN" sz="4600" dirty="0" smtClean="0">
                <a:solidFill>
                  <a:schemeClr val="tx1"/>
                </a:solidFill>
              </a:rPr>
              <a:t>is necessary before folding the data as training set to LSTM network. Min-Max normalization is a linear </a:t>
            </a:r>
            <a:r>
              <a:rPr lang="en-IN" sz="4600" dirty="0" smtClean="0">
                <a:solidFill>
                  <a:schemeClr val="tx1"/>
                </a:solidFill>
              </a:rPr>
              <a:t>strategy, the </a:t>
            </a:r>
            <a:r>
              <a:rPr lang="en-IN" sz="4600" dirty="0" smtClean="0">
                <a:solidFill>
                  <a:schemeClr val="tx1"/>
                </a:solidFill>
              </a:rPr>
              <a:t>features of data are scaled between 0 and 1.</a:t>
            </a:r>
            <a:endParaRPr lang="en-IN" sz="4600" dirty="0" smtClean="0">
              <a:solidFill>
                <a:schemeClr val="tx1"/>
              </a:solidFill>
            </a:endParaRPr>
          </a:p>
          <a:p>
            <a:r>
              <a:rPr lang="en-IN" sz="4000" dirty="0" smtClean="0">
                <a:solidFill>
                  <a:schemeClr val="tx1"/>
                </a:solidFill>
              </a:rPr>
              <a:t/>
            </a:r>
            <a:br>
              <a:rPr lang="en-IN" sz="4000" dirty="0" smtClean="0">
                <a:solidFill>
                  <a:schemeClr val="tx1"/>
                </a:solidFill>
              </a:rPr>
            </a:br>
            <a:endParaRPr lang="en-IN" sz="4000" dirty="0" smtClean="0">
              <a:solidFill>
                <a:schemeClr val="tx1"/>
              </a:solidFill>
            </a:endParaRPr>
          </a:p>
          <a:p>
            <a:pPr marL="457200" indent="-457200" algn="just">
              <a:buFont typeface="+mj-lt"/>
              <a:buAutoNum type="arabicPeriod"/>
            </a:pPr>
            <a:endParaRPr lang="en-IN" sz="22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IN" dirty="0" smtClean="0"/>
              <a:t>Clustering </a:t>
            </a:r>
            <a:endParaRPr lang="en-IN" dirty="0"/>
          </a:p>
        </p:txBody>
      </p:sp>
      <p:sp>
        <p:nvSpPr>
          <p:cNvPr id="3" name="Subtitle 2"/>
          <p:cNvSpPr>
            <a:spLocks noGrp="1"/>
          </p:cNvSpPr>
          <p:nvPr>
            <p:ph type="subTitle" idx="1"/>
          </p:nvPr>
        </p:nvSpPr>
        <p:spPr>
          <a:xfrm>
            <a:off x="228600" y="1600200"/>
            <a:ext cx="8610600" cy="4572000"/>
          </a:xfrm>
        </p:spPr>
        <p:txBody>
          <a:bodyPr>
            <a:normAutofit lnSpcReduction="10000"/>
          </a:bodyPr>
          <a:lstStyle/>
          <a:p>
            <a:endParaRPr lang="en-IN" dirty="0" smtClean="0"/>
          </a:p>
          <a:p>
            <a:pPr marL="971550" lvl="1" indent="-514350" algn="just" fontAlgn="base">
              <a:buFont typeface="+mj-lt"/>
              <a:buAutoNum type="arabicPeriod"/>
            </a:pPr>
            <a:r>
              <a:rPr lang="en-IN" sz="2200" dirty="0" smtClean="0">
                <a:solidFill>
                  <a:schemeClr val="tx1"/>
                </a:solidFill>
              </a:rPr>
              <a:t>Clustering based on velocities and altitude, because all the air objects can  be differentiated with ease using these </a:t>
            </a:r>
            <a:r>
              <a:rPr lang="en-IN" sz="2200" dirty="0" smtClean="0">
                <a:solidFill>
                  <a:schemeClr val="tx1"/>
                </a:solidFill>
              </a:rPr>
              <a:t>parameters. </a:t>
            </a:r>
            <a:r>
              <a:rPr lang="en-IN" sz="2200" dirty="0" smtClean="0">
                <a:solidFill>
                  <a:schemeClr val="tx1"/>
                </a:solidFill>
              </a:rPr>
              <a:t>Clustering algorithm used will be DBSCAN.</a:t>
            </a:r>
            <a:r>
              <a:rPr lang="en-IN" sz="2200" dirty="0" smtClean="0"/>
              <a:t> </a:t>
            </a:r>
            <a:r>
              <a:rPr lang="en-IN" sz="2200" dirty="0" smtClean="0">
                <a:solidFill>
                  <a:schemeClr val="tx1"/>
                </a:solidFill>
              </a:rPr>
              <a:t>It </a:t>
            </a:r>
            <a:r>
              <a:rPr lang="en-IN" sz="2200" dirty="0" smtClean="0">
                <a:solidFill>
                  <a:schemeClr val="tx1"/>
                </a:solidFill>
              </a:rPr>
              <a:t>identifies the dense region by grouping together data points that are closed to each other based on distance measurement</a:t>
            </a:r>
            <a:endParaRPr lang="en-IN" sz="2200" dirty="0" smtClean="0">
              <a:solidFill>
                <a:schemeClr val="tx1"/>
              </a:solidFill>
            </a:endParaRPr>
          </a:p>
          <a:p>
            <a:pPr marL="971550" lvl="1" indent="-514350" algn="just" fontAlgn="base">
              <a:buFont typeface="+mj-lt"/>
              <a:buAutoNum type="arabicPeriod"/>
            </a:pPr>
            <a:r>
              <a:rPr lang="en-IN" sz="2200" dirty="0" smtClean="0">
                <a:solidFill>
                  <a:schemeClr val="tx1"/>
                </a:solidFill>
              </a:rPr>
              <a:t>Advancement in machine learning combined with military grade cameras with resolution of 47 megapixels(</a:t>
            </a:r>
            <a:r>
              <a:rPr lang="en-IN" sz="2200" dirty="0" err="1" smtClean="0">
                <a:solidFill>
                  <a:schemeClr val="tx1"/>
                </a:solidFill>
              </a:rPr>
              <a:t>eg</a:t>
            </a:r>
            <a:r>
              <a:rPr lang="en-IN" sz="2200" dirty="0" smtClean="0">
                <a:solidFill>
                  <a:schemeClr val="tx1"/>
                </a:solidFill>
              </a:rPr>
              <a:t> </a:t>
            </a:r>
            <a:r>
              <a:rPr lang="en-IN" sz="2200" dirty="0" err="1" smtClean="0">
                <a:solidFill>
                  <a:schemeClr val="tx1"/>
                </a:solidFill>
              </a:rPr>
              <a:t>imperx</a:t>
            </a:r>
            <a:r>
              <a:rPr lang="en-IN" sz="2200" dirty="0" smtClean="0">
                <a:solidFill>
                  <a:schemeClr val="tx1"/>
                </a:solidFill>
              </a:rPr>
              <a:t> Military and Defence camera lines includes remarkable features and with the use of look up tables, programmable knee corrections or image enhancement, the user can see what was originally not </a:t>
            </a:r>
            <a:r>
              <a:rPr lang="en-IN" sz="2200" dirty="0" smtClean="0">
                <a:solidFill>
                  <a:schemeClr val="tx1"/>
                </a:solidFill>
              </a:rPr>
              <a:t>visible</a:t>
            </a:r>
            <a:r>
              <a:rPr lang="en-IN" sz="2200" dirty="0" smtClean="0"/>
              <a:t> </a:t>
            </a:r>
            <a:r>
              <a:rPr lang="en-IN" sz="2200" dirty="0" smtClean="0">
                <a:solidFill>
                  <a:schemeClr val="tx1"/>
                </a:solidFill>
              </a:rPr>
              <a:t>has </a:t>
            </a:r>
            <a:r>
              <a:rPr lang="en-IN" sz="2200" dirty="0" smtClean="0">
                <a:solidFill>
                  <a:schemeClr val="tx1"/>
                </a:solidFill>
              </a:rPr>
              <a:t>made Image detection accurate and easy, classification of image can be done using any algorithm.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219200"/>
          </a:xfrm>
        </p:spPr>
        <p:txBody>
          <a:bodyPr/>
          <a:lstStyle/>
          <a:p>
            <a:r>
              <a:rPr lang="en-IN" dirty="0" smtClean="0"/>
              <a:t>Trajectory Predictions</a:t>
            </a:r>
            <a:endParaRPr lang="en-IN" dirty="0"/>
          </a:p>
        </p:txBody>
      </p:sp>
      <p:sp>
        <p:nvSpPr>
          <p:cNvPr id="3" name="Subtitle 2"/>
          <p:cNvSpPr>
            <a:spLocks noGrp="1"/>
          </p:cNvSpPr>
          <p:nvPr>
            <p:ph type="subTitle" idx="1"/>
          </p:nvPr>
        </p:nvSpPr>
        <p:spPr>
          <a:xfrm>
            <a:off x="457200" y="1600200"/>
            <a:ext cx="8382000" cy="4876800"/>
          </a:xfrm>
        </p:spPr>
        <p:txBody>
          <a:bodyPr>
            <a:normAutofit fontScale="92500" lnSpcReduction="10000"/>
          </a:bodyPr>
          <a:lstStyle/>
          <a:p>
            <a:pPr algn="just"/>
            <a:r>
              <a:rPr lang="en-IN" sz="2400" dirty="0" smtClean="0">
                <a:solidFill>
                  <a:schemeClr val="tx1"/>
                </a:solidFill>
              </a:rPr>
              <a:t>A trajectory can be looked as a multivariate Time Series data.</a:t>
            </a:r>
          </a:p>
          <a:p>
            <a:pPr marL="457200" indent="-457200" algn="just">
              <a:buFont typeface="+mj-lt"/>
              <a:buAutoNum type="arabicPeriod"/>
            </a:pPr>
            <a:r>
              <a:rPr lang="en-IN" sz="2400" dirty="0" smtClean="0">
                <a:solidFill>
                  <a:schemeClr val="tx1"/>
                </a:solidFill>
              </a:rPr>
              <a:t> A neural network specialized for time series data like LSTM can be used</a:t>
            </a:r>
            <a:r>
              <a:rPr lang="en-IN" sz="2400" dirty="0" smtClean="0">
                <a:solidFill>
                  <a:schemeClr val="tx1"/>
                </a:solidFill>
              </a:rPr>
              <a:t>.</a:t>
            </a:r>
            <a:r>
              <a:rPr lang="en-IN" sz="2400" dirty="0" smtClean="0"/>
              <a:t> </a:t>
            </a:r>
            <a:r>
              <a:rPr lang="en-IN" sz="2400" dirty="0" smtClean="0">
                <a:solidFill>
                  <a:schemeClr val="tx1"/>
                </a:solidFill>
              </a:rPr>
              <a:t>Applying sliding windows in LSTM maintains the continuity and avoids compromising the dynamic dependencies of adjacent states in the long-term sequences, which helps to improve accuracy of trajectory prediction.</a:t>
            </a:r>
            <a:endParaRPr lang="en-IN" sz="2400" dirty="0" smtClean="0">
              <a:solidFill>
                <a:schemeClr val="tx1"/>
              </a:solidFill>
            </a:endParaRPr>
          </a:p>
          <a:p>
            <a:pPr marL="457200" indent="-457200" algn="just">
              <a:buFont typeface="+mj-lt"/>
              <a:buAutoNum type="arabicPeriod"/>
            </a:pPr>
            <a:r>
              <a:rPr lang="en-IN" sz="2400" dirty="0" smtClean="0">
                <a:solidFill>
                  <a:schemeClr val="tx1"/>
                </a:solidFill>
              </a:rPr>
              <a:t>A statistical model like exponential </a:t>
            </a:r>
            <a:r>
              <a:rPr lang="en-IN" sz="2400" dirty="0" smtClean="0">
                <a:solidFill>
                  <a:schemeClr val="tx1"/>
                </a:solidFill>
              </a:rPr>
              <a:t>smoothing</a:t>
            </a:r>
            <a:endParaRPr lang="en-IN" sz="2400" dirty="0" smtClean="0">
              <a:solidFill>
                <a:schemeClr val="tx1"/>
              </a:solidFill>
            </a:endParaRPr>
          </a:p>
          <a:p>
            <a:pPr marL="457200" indent="-457200" algn="just">
              <a:buFont typeface="+mj-lt"/>
              <a:buAutoNum type="arabicPeriod"/>
            </a:pPr>
            <a:r>
              <a:rPr lang="en-IN" sz="2400" dirty="0" smtClean="0">
                <a:solidFill>
                  <a:schemeClr val="tx1"/>
                </a:solidFill>
              </a:rPr>
              <a:t>A hybrid model can also be used.</a:t>
            </a:r>
          </a:p>
          <a:p>
            <a:pPr marL="457200" indent="-457200" algn="just"/>
            <a:r>
              <a:rPr lang="en-IN" sz="2400" dirty="0" smtClean="0">
                <a:solidFill>
                  <a:schemeClr val="tx1"/>
                </a:solidFill>
              </a:rPr>
              <a:t>	</a:t>
            </a:r>
          </a:p>
          <a:p>
            <a:pPr marL="457200" indent="-457200" algn="l"/>
            <a:r>
              <a:rPr lang="en-IN" sz="2400" dirty="0" smtClean="0">
                <a:solidFill>
                  <a:schemeClr val="tx1"/>
                </a:solidFill>
              </a:rPr>
              <a:t>	</a:t>
            </a:r>
          </a:p>
          <a:p>
            <a:pPr marL="457200" indent="-457200" algn="just"/>
            <a:r>
              <a:rPr lang="en-IN" sz="2400" dirty="0" smtClean="0">
                <a:solidFill>
                  <a:schemeClr val="tx1"/>
                </a:solidFill>
              </a:rPr>
              <a:t>       We can compare their metrics either by plotting graphs each (latitude  Vs time, longitude Vs time, Altitude Vs time and Velocity Vs time (if needed)) or  we can  use a metric(RMSE OR MAE) for the same.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IN" sz="4000" dirty="0" smtClean="0"/>
              <a:t>Missile Guidance System </a:t>
            </a:r>
            <a:endParaRPr lang="en-IN" sz="4000" dirty="0"/>
          </a:p>
        </p:txBody>
      </p:sp>
      <p:sp>
        <p:nvSpPr>
          <p:cNvPr id="3" name="Subtitle 2"/>
          <p:cNvSpPr>
            <a:spLocks noGrp="1"/>
          </p:cNvSpPr>
          <p:nvPr>
            <p:ph type="subTitle" idx="1"/>
          </p:nvPr>
        </p:nvSpPr>
        <p:spPr>
          <a:xfrm>
            <a:off x="457200" y="1828800"/>
            <a:ext cx="8382000" cy="4800600"/>
          </a:xfrm>
        </p:spPr>
        <p:txBody>
          <a:bodyPr/>
          <a:lstStyle/>
          <a:p>
            <a:pPr algn="just">
              <a:buFont typeface="Arial" pitchFamily="34" charset="0"/>
              <a:buChar char="•"/>
            </a:pPr>
            <a:r>
              <a:rPr lang="en-IN" sz="2200" dirty="0" smtClean="0">
                <a:solidFill>
                  <a:schemeClr val="tx1"/>
                </a:solidFill>
              </a:rPr>
              <a:t> After successfully predicting trajectory points. Now we can solve the equations using maths and provide appropriate guidance to the missile.</a:t>
            </a:r>
          </a:p>
          <a:p>
            <a:pPr algn="just"/>
            <a:endParaRPr lang="en-IN" sz="2200" dirty="0" smtClean="0">
              <a:solidFill>
                <a:schemeClr val="tx1"/>
              </a:solidFill>
            </a:endParaRPr>
          </a:p>
          <a:p>
            <a:pPr algn="just">
              <a:buFont typeface="Arial" pitchFamily="34" charset="0"/>
              <a:buChar char="•"/>
            </a:pPr>
            <a:r>
              <a:rPr lang="en-IN" sz="2200" dirty="0" smtClean="0">
                <a:solidFill>
                  <a:schemeClr val="tx1"/>
                </a:solidFill>
              </a:rPr>
              <a:t> A guidance system comprises of an electronic and a mechanical unit, the purpose of electronic unit is to anticipate the location of target, compare it line of sight (LOS) and then send the necessary command to the mechanical unit. Electronic unit keeps the missile stable during flight.</a:t>
            </a:r>
            <a:endParaRPr lang="en-IN" sz="22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870</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Problem Statement: </vt:lpstr>
      <vt:lpstr>Motivation </vt:lpstr>
      <vt:lpstr>Work Flow </vt:lpstr>
      <vt:lpstr>Dataset </vt:lpstr>
      <vt:lpstr>Data Pre-processing </vt:lpstr>
      <vt:lpstr>Clustering </vt:lpstr>
      <vt:lpstr>Trajectory Predictions</vt:lpstr>
      <vt:lpstr>Missile Guidance System </vt:lpstr>
      <vt:lpstr>Testing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Adhishree Sharma</dc:creator>
  <cp:lastModifiedBy>kumar Sudesh</cp:lastModifiedBy>
  <cp:revision>36</cp:revision>
  <dcterms:created xsi:type="dcterms:W3CDTF">2006-08-16T00:00:00Z</dcterms:created>
  <dcterms:modified xsi:type="dcterms:W3CDTF">2020-01-12T17:29:43Z</dcterms:modified>
</cp:coreProperties>
</file>