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D1F9CF-19EF-46AE-9974-7B126AC757D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1714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1F9CF-19EF-46AE-9974-7B126AC757D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85710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1F9CF-19EF-46AE-9974-7B126AC757D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1618400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1F9CF-19EF-46AE-9974-7B126AC757D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40BF-5BB9-46AC-9A3C-8F92FE7C402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180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1F9CF-19EF-46AE-9974-7B126AC757D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57148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D1F9CF-19EF-46AE-9974-7B126AC757D7}"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134032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D1F9CF-19EF-46AE-9974-7B126AC757D7}"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2410794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1F9CF-19EF-46AE-9974-7B126AC757D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2569833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1F9CF-19EF-46AE-9974-7B126AC757D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252418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1F9CF-19EF-46AE-9974-7B126AC757D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49641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1F9CF-19EF-46AE-9974-7B126AC757D7}"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389205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D1F9CF-19EF-46AE-9974-7B126AC757D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390939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D1F9CF-19EF-46AE-9974-7B126AC757D7}"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188899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D1F9CF-19EF-46AE-9974-7B126AC757D7}"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32432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1F9CF-19EF-46AE-9974-7B126AC757D7}"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250317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1F9CF-19EF-46AE-9974-7B126AC757D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136463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1F9CF-19EF-46AE-9974-7B126AC757D7}"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C40BF-5BB9-46AC-9A3C-8F92FE7C402C}" type="slidenum">
              <a:rPr lang="en-IN" smtClean="0"/>
              <a:t>‹#›</a:t>
            </a:fld>
            <a:endParaRPr lang="en-IN"/>
          </a:p>
        </p:txBody>
      </p:sp>
    </p:spTree>
    <p:extLst>
      <p:ext uri="{BB962C8B-B14F-4D97-AF65-F5344CB8AC3E}">
        <p14:creationId xmlns:p14="http://schemas.microsoft.com/office/powerpoint/2010/main" val="343117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8D1F9CF-19EF-46AE-9974-7B126AC757D7}" type="datetimeFigureOut">
              <a:rPr lang="en-IN" smtClean="0"/>
              <a:t>27-03-2024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EC40BF-5BB9-46AC-9A3C-8F92FE7C402C}" type="slidenum">
              <a:rPr lang="en-IN" smtClean="0"/>
              <a:t>‹#›</a:t>
            </a:fld>
            <a:endParaRPr lang="en-IN"/>
          </a:p>
        </p:txBody>
      </p:sp>
    </p:spTree>
    <p:extLst>
      <p:ext uri="{BB962C8B-B14F-4D97-AF65-F5344CB8AC3E}">
        <p14:creationId xmlns:p14="http://schemas.microsoft.com/office/powerpoint/2010/main" val="3642314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1E6233-85AF-D2C1-E7AD-AC543CE950A5}"/>
              </a:ext>
            </a:extLst>
          </p:cNvPr>
          <p:cNvSpPr txBox="1"/>
          <p:nvPr/>
        </p:nvSpPr>
        <p:spPr>
          <a:xfrm>
            <a:off x="265176" y="1865376"/>
            <a:ext cx="5830824" cy="1446550"/>
          </a:xfrm>
          <a:prstGeom prst="rect">
            <a:avLst/>
          </a:prstGeom>
          <a:noFill/>
        </p:spPr>
        <p:txBody>
          <a:bodyPr wrap="square" rtlCol="0">
            <a:spAutoFit/>
          </a:bodyPr>
          <a:lstStyle/>
          <a:p>
            <a:r>
              <a:rPr lang="en-US" sz="4400"/>
              <a:t>Car Price Prediction Project in Python</a:t>
            </a:r>
            <a:endParaRPr lang="en-IN" sz="4400" dirty="0"/>
          </a:p>
        </p:txBody>
      </p:sp>
      <p:pic>
        <p:nvPicPr>
          <p:cNvPr id="8" name="Picture 7">
            <a:extLst>
              <a:ext uri="{FF2B5EF4-FFF2-40B4-BE49-F238E27FC236}">
                <a16:creationId xmlns:a16="http://schemas.microsoft.com/office/drawing/2014/main" id="{F7FA3C69-C043-3D01-EA0E-3597F6A9B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6000" cy="6858000"/>
          </a:xfrm>
          <a:prstGeom prst="rect">
            <a:avLst/>
          </a:prstGeom>
          <a:effectLst>
            <a:softEdge rad="177800"/>
          </a:effectLst>
        </p:spPr>
      </p:pic>
      <p:sp>
        <p:nvSpPr>
          <p:cNvPr id="9" name="TextBox 8">
            <a:extLst>
              <a:ext uri="{FF2B5EF4-FFF2-40B4-BE49-F238E27FC236}">
                <a16:creationId xmlns:a16="http://schemas.microsoft.com/office/drawing/2014/main" id="{651E39D0-6C8C-1ACA-EE71-CB9FC4F99B09}"/>
              </a:ext>
            </a:extLst>
          </p:cNvPr>
          <p:cNvSpPr txBox="1"/>
          <p:nvPr/>
        </p:nvSpPr>
        <p:spPr>
          <a:xfrm>
            <a:off x="365760" y="4892040"/>
            <a:ext cx="4654296" cy="923330"/>
          </a:xfrm>
          <a:prstGeom prst="rect">
            <a:avLst/>
          </a:prstGeom>
          <a:noFill/>
        </p:spPr>
        <p:txBody>
          <a:bodyPr wrap="square" rtlCol="0">
            <a:spAutoFit/>
          </a:bodyPr>
          <a:lstStyle/>
          <a:p>
            <a:r>
              <a:rPr lang="en-US" dirty="0"/>
              <a:t>Submitted To – Tushar Tkhitoliya</a:t>
            </a:r>
          </a:p>
          <a:p>
            <a:r>
              <a:rPr lang="en-US" dirty="0"/>
              <a:t>Submitted By – Lalitesh Bhawani</a:t>
            </a:r>
          </a:p>
          <a:p>
            <a:r>
              <a:rPr lang="en-US" dirty="0"/>
              <a:t>			 -- 2210990539</a:t>
            </a:r>
            <a:endParaRPr lang="en-IN" dirty="0"/>
          </a:p>
        </p:txBody>
      </p:sp>
    </p:spTree>
    <p:extLst>
      <p:ext uri="{BB962C8B-B14F-4D97-AF65-F5344CB8AC3E}">
        <p14:creationId xmlns:p14="http://schemas.microsoft.com/office/powerpoint/2010/main" val="218661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DECA-A625-E90E-0E74-76EB5AFDEF7A}"/>
              </a:ext>
            </a:extLst>
          </p:cNvPr>
          <p:cNvSpPr>
            <a:spLocks noGrp="1"/>
          </p:cNvSpPr>
          <p:nvPr>
            <p:ph type="title"/>
          </p:nvPr>
        </p:nvSpPr>
        <p:spPr>
          <a:xfrm>
            <a:off x="655177" y="1016000"/>
            <a:ext cx="10353761" cy="1326321"/>
          </a:xfrm>
        </p:spPr>
        <p:txBody>
          <a:bodyPr>
            <a:noAutofit/>
          </a:bodyPr>
          <a:lstStyle/>
          <a:p>
            <a:r>
              <a:rPr lang="en-US" sz="3200" b="1" dirty="0">
                <a:effectLst/>
              </a:rPr>
              <a:t>Exploratory Data Analysis for Car Price Prediction Project</a:t>
            </a:r>
            <a:br>
              <a:rPr lang="en-US" sz="3200" b="1" dirty="0">
                <a:effectLst/>
              </a:rPr>
            </a:br>
            <a:br>
              <a:rPr lang="en-US" sz="3200" b="1" dirty="0"/>
            </a:br>
            <a:r>
              <a:rPr lang="en-US" sz="1800" dirty="0">
                <a:effectLst/>
              </a:rPr>
              <a:t>In this project, we aimed to predict the price of a car based on</a:t>
            </a:r>
            <a:br>
              <a:rPr lang="en-US" sz="1800" dirty="0">
                <a:effectLst/>
              </a:rPr>
            </a:br>
            <a:r>
              <a:rPr lang="en-US" sz="1800" dirty="0">
                <a:effectLst/>
              </a:rPr>
              <a:t> various factors such as make, model, year, and mileage. To gain insights into the data, we conducted exploratory data analysis (EDA) to identify patterns and in the data.</a:t>
            </a:r>
            <a:br>
              <a:rPr lang="en-US" sz="1800" dirty="0"/>
            </a:br>
            <a:r>
              <a:rPr lang="en-US" sz="1800" dirty="0">
                <a:effectLst/>
              </a:rPr>
              <a:t>relationships</a:t>
            </a:r>
            <a:endParaRPr lang="en-IN" sz="1800" dirty="0"/>
          </a:p>
        </p:txBody>
      </p:sp>
      <p:sp>
        <p:nvSpPr>
          <p:cNvPr id="4" name="TextBox 3">
            <a:extLst>
              <a:ext uri="{FF2B5EF4-FFF2-40B4-BE49-F238E27FC236}">
                <a16:creationId xmlns:a16="http://schemas.microsoft.com/office/drawing/2014/main" id="{6C7E4A43-28B5-A496-F337-B6213AB40682}"/>
              </a:ext>
            </a:extLst>
          </p:cNvPr>
          <p:cNvSpPr txBox="1"/>
          <p:nvPr/>
        </p:nvSpPr>
        <p:spPr>
          <a:xfrm>
            <a:off x="1256549" y="3269673"/>
            <a:ext cx="9678902" cy="2708434"/>
          </a:xfrm>
          <a:prstGeom prst="rect">
            <a:avLst/>
          </a:prstGeom>
          <a:noFill/>
        </p:spPr>
        <p:txBody>
          <a:bodyPr wrap="square" rtlCol="0">
            <a:spAutoFit/>
          </a:bodyPr>
          <a:lstStyle/>
          <a:p>
            <a:pPr algn="ctr"/>
            <a:r>
              <a:rPr lang="en-US" sz="2800" b="1" dirty="0">
                <a:effectLst/>
              </a:rPr>
              <a:t>Insights</a:t>
            </a:r>
          </a:p>
          <a:p>
            <a:pPr algn="ctr"/>
            <a:endParaRPr lang="en-US" sz="2800" b="1" dirty="0"/>
          </a:p>
          <a:p>
            <a:pPr algn="ctr"/>
            <a:r>
              <a:rPr lang="en-US" sz="2400" dirty="0">
                <a:effectLst/>
              </a:rPr>
              <a:t>The dataset consists of 100 car records.</a:t>
            </a:r>
          </a:p>
          <a:p>
            <a:pPr algn="ctr"/>
            <a:r>
              <a:rPr lang="en-US" sz="2400" dirty="0">
                <a:effectLst/>
              </a:rPr>
              <a:t>The variables include Price, Mileage, Year, and Brand.</a:t>
            </a:r>
          </a:p>
          <a:p>
            <a:pPr algn="ctr"/>
            <a:r>
              <a:rPr lang="en-US" sz="2400" dirty="0">
                <a:effectLst/>
              </a:rPr>
              <a:t>Further analysis will be conducted to explore the relationships between these variables.</a:t>
            </a:r>
          </a:p>
          <a:p>
            <a:pPr algn="ctr"/>
            <a:endParaRPr lang="en-IN" dirty="0"/>
          </a:p>
        </p:txBody>
      </p:sp>
    </p:spTree>
    <p:extLst>
      <p:ext uri="{BB962C8B-B14F-4D97-AF65-F5344CB8AC3E}">
        <p14:creationId xmlns:p14="http://schemas.microsoft.com/office/powerpoint/2010/main" val="304618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D1D96-6090-E9E4-FE35-139A755CE230}"/>
              </a:ext>
            </a:extLst>
          </p:cNvPr>
          <p:cNvSpPr>
            <a:spLocks noGrp="1"/>
          </p:cNvSpPr>
          <p:nvPr>
            <p:ph idx="1"/>
          </p:nvPr>
        </p:nvSpPr>
        <p:spPr>
          <a:xfrm>
            <a:off x="682885" y="350391"/>
            <a:ext cx="10927223" cy="5782554"/>
          </a:xfrm>
        </p:spPr>
        <p:txBody>
          <a:bodyPr>
            <a:normAutofit fontScale="92500" lnSpcReduction="10000"/>
          </a:bodyPr>
          <a:lstStyle/>
          <a:p>
            <a:r>
              <a:rPr lang="en-US" sz="4000" b="1" dirty="0">
                <a:effectLst/>
              </a:rPr>
              <a:t>Data Collection</a:t>
            </a:r>
            <a:endParaRPr lang="en-US" sz="4000" b="1" dirty="0"/>
          </a:p>
          <a:p>
            <a:r>
              <a:rPr lang="en-US" dirty="0">
                <a:effectLst/>
              </a:rPr>
              <a:t>Data collection is the first step in the car price prediction project. It involves collecting relevant data from various sources to build an accurate and reliable prediction model.</a:t>
            </a:r>
            <a:endParaRPr lang="en-US" dirty="0"/>
          </a:p>
          <a:p>
            <a:r>
              <a:rPr lang="en-US" sz="4000" b="1" dirty="0">
                <a:effectLst/>
              </a:rPr>
              <a:t>Sources of Data</a:t>
            </a:r>
            <a:endParaRPr lang="en-US" sz="4000" b="1" dirty="0"/>
          </a:p>
          <a:p>
            <a:pPr>
              <a:buFont typeface="Arial" panose="020B0604020202020204" pitchFamily="34" charset="0"/>
              <a:buChar char="•"/>
            </a:pPr>
            <a:r>
              <a:rPr lang="en-US" dirty="0">
                <a:effectLst/>
              </a:rPr>
              <a:t>Online Car Listings: Collect data from online car listing platforms such as Craigslist, Autotrader, and CarGurus.</a:t>
            </a:r>
          </a:p>
          <a:p>
            <a:pPr>
              <a:buFont typeface="Arial" panose="020B0604020202020204" pitchFamily="34" charset="0"/>
              <a:buChar char="•"/>
            </a:pPr>
            <a:r>
              <a:rPr lang="en-US" dirty="0">
                <a:effectLst/>
              </a:rPr>
              <a:t>Car Dealerships: Gather data from local car dealerships by visiting their websites or contacting them directly.</a:t>
            </a:r>
          </a:p>
          <a:p>
            <a:pPr>
              <a:buFont typeface="Arial" panose="020B0604020202020204" pitchFamily="34" charset="0"/>
              <a:buChar char="•"/>
            </a:pPr>
            <a:r>
              <a:rPr lang="en-US" dirty="0">
                <a:effectLst/>
              </a:rPr>
              <a:t>Government Databases: Access publicly available data from government databases that provide information on car sales and registrations.</a:t>
            </a:r>
          </a:p>
          <a:p>
            <a:pPr>
              <a:buFont typeface="Arial" panose="020B0604020202020204" pitchFamily="34" charset="0"/>
              <a:buChar char="•"/>
            </a:pPr>
            <a:r>
              <a:rPr lang="en-US" dirty="0">
                <a:effectLst/>
              </a:rPr>
              <a:t>Car Auctions: Obtain data from car auctions where used cars are sold.</a:t>
            </a:r>
          </a:p>
          <a:p>
            <a:pPr>
              <a:buFont typeface="Arial" panose="020B0604020202020204" pitchFamily="34" charset="0"/>
              <a:buChar char="•"/>
            </a:pPr>
            <a:r>
              <a:rPr lang="en-US" dirty="0">
                <a:effectLst/>
              </a:rPr>
              <a:t>Social Media: Extract data from social media platforms where users might post about their car buying or selling experiences.</a:t>
            </a:r>
          </a:p>
          <a:p>
            <a:endParaRPr lang="en-IN" dirty="0"/>
          </a:p>
        </p:txBody>
      </p:sp>
    </p:spTree>
    <p:extLst>
      <p:ext uri="{BB962C8B-B14F-4D97-AF65-F5344CB8AC3E}">
        <p14:creationId xmlns:p14="http://schemas.microsoft.com/office/powerpoint/2010/main" val="21278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8D3F62-5F5F-137D-2701-C09465079DA3}"/>
              </a:ext>
            </a:extLst>
          </p:cNvPr>
          <p:cNvSpPr>
            <a:spLocks noGrp="1"/>
          </p:cNvSpPr>
          <p:nvPr>
            <p:ph idx="1"/>
          </p:nvPr>
        </p:nvSpPr>
        <p:spPr>
          <a:xfrm>
            <a:off x="919162" y="434110"/>
            <a:ext cx="10353675" cy="5375564"/>
          </a:xfrm>
        </p:spPr>
        <p:txBody>
          <a:bodyPr>
            <a:normAutofit/>
          </a:bodyPr>
          <a:lstStyle/>
          <a:p>
            <a:r>
              <a:rPr lang="en-US" sz="2800" b="1" dirty="0">
                <a:effectLst/>
              </a:rPr>
              <a:t>Data Collection Process</a:t>
            </a:r>
            <a:endParaRPr lang="en-US" sz="2800" b="1" dirty="0"/>
          </a:p>
          <a:p>
            <a:pPr>
              <a:buFont typeface="+mj-lt"/>
              <a:buAutoNum type="arabicPeriod"/>
            </a:pPr>
            <a:r>
              <a:rPr lang="en-US" dirty="0">
                <a:effectLst/>
              </a:rPr>
              <a:t>Identify the required data attributes such as car make, model, year, mileage, condition, price, etc.</a:t>
            </a:r>
          </a:p>
          <a:p>
            <a:pPr>
              <a:buFont typeface="+mj-lt"/>
              <a:buAutoNum type="arabicPeriod"/>
            </a:pPr>
            <a:r>
              <a:rPr lang="en-US" dirty="0">
                <a:effectLst/>
              </a:rPr>
              <a:t>Determine the data collection methods for each source.</a:t>
            </a:r>
          </a:p>
          <a:p>
            <a:pPr>
              <a:buFont typeface="+mj-lt"/>
              <a:buAutoNum type="arabicPeriod"/>
            </a:pPr>
            <a:r>
              <a:rPr lang="en-US" dirty="0">
                <a:effectLst/>
              </a:rPr>
              <a:t>Develop a data collection plan and schedule.</a:t>
            </a:r>
          </a:p>
          <a:p>
            <a:pPr>
              <a:buFont typeface="+mj-lt"/>
              <a:buAutoNum type="arabicPeriod"/>
            </a:pPr>
            <a:r>
              <a:rPr lang="en-US" dirty="0">
                <a:effectLst/>
              </a:rPr>
              <a:t>Implement the data collection plan by scraping websites, contacting dealerships, accessing databases, etc.</a:t>
            </a:r>
          </a:p>
          <a:p>
            <a:pPr>
              <a:buFont typeface="+mj-lt"/>
              <a:buAutoNum type="arabicPeriod"/>
            </a:pPr>
            <a:r>
              <a:rPr lang="en-US" dirty="0">
                <a:effectLst/>
              </a:rPr>
              <a:t>Clean and preprocess the collected data to remove duplicates, handle missing values, and ensure data consistency.</a:t>
            </a:r>
          </a:p>
          <a:p>
            <a:r>
              <a:rPr lang="en-US" dirty="0">
                <a:effectLst/>
              </a:rPr>
              <a:t>By collecting comprehensive and accurate data, we can ensure the success of our car price prediction project.</a:t>
            </a:r>
            <a:endParaRPr lang="en-US" dirty="0"/>
          </a:p>
          <a:p>
            <a:endParaRPr lang="en-IN" dirty="0"/>
          </a:p>
        </p:txBody>
      </p:sp>
    </p:spTree>
    <p:extLst>
      <p:ext uri="{BB962C8B-B14F-4D97-AF65-F5344CB8AC3E}">
        <p14:creationId xmlns:p14="http://schemas.microsoft.com/office/powerpoint/2010/main" val="30868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1C90-382F-FC2C-A1AA-66D875AE4EDD}"/>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C3304112-589B-5F62-9028-38D351E6F696}"/>
              </a:ext>
            </a:extLst>
          </p:cNvPr>
          <p:cNvSpPr>
            <a:spLocks noGrp="1"/>
          </p:cNvSpPr>
          <p:nvPr>
            <p:ph sz="half" idx="1"/>
          </p:nvPr>
        </p:nvSpPr>
        <p:spPr/>
        <p:txBody>
          <a:bodyPr/>
          <a:lstStyle/>
          <a:p>
            <a:r>
              <a:rPr lang="en-US" b="1" dirty="0">
                <a:effectLst/>
              </a:rPr>
              <a:t>Creating New Features</a:t>
            </a:r>
            <a:endParaRPr lang="en-US" b="1" dirty="0"/>
          </a:p>
          <a:p>
            <a:pPr>
              <a:buFont typeface="Arial" panose="020B0604020202020204" pitchFamily="34" charset="0"/>
              <a:buChar char="•"/>
            </a:pPr>
            <a:r>
              <a:rPr lang="en-US" dirty="0">
                <a:effectLst/>
              </a:rPr>
              <a:t>Feature engineering involves creating new features from existing data to provide additional information to the model.</a:t>
            </a:r>
          </a:p>
          <a:p>
            <a:pPr>
              <a:buFont typeface="Arial" panose="020B0604020202020204" pitchFamily="34" charset="0"/>
              <a:buChar char="•"/>
            </a:pPr>
            <a:r>
              <a:rPr lang="en-US" dirty="0">
                <a:effectLst/>
              </a:rPr>
              <a:t>Examples include creating interaction terms, polynomial features, and derived variables.</a:t>
            </a:r>
          </a:p>
          <a:p>
            <a:endParaRPr lang="en-IN" dirty="0"/>
          </a:p>
        </p:txBody>
      </p:sp>
      <p:sp>
        <p:nvSpPr>
          <p:cNvPr id="4" name="Content Placeholder 3">
            <a:extLst>
              <a:ext uri="{FF2B5EF4-FFF2-40B4-BE49-F238E27FC236}">
                <a16:creationId xmlns:a16="http://schemas.microsoft.com/office/drawing/2014/main" id="{DDD26FDC-AAA5-D23D-26AD-FA41790027B5}"/>
              </a:ext>
            </a:extLst>
          </p:cNvPr>
          <p:cNvSpPr>
            <a:spLocks noGrp="1"/>
          </p:cNvSpPr>
          <p:nvPr>
            <p:ph sz="half" idx="2"/>
          </p:nvPr>
        </p:nvSpPr>
        <p:spPr/>
        <p:txBody>
          <a:bodyPr/>
          <a:lstStyle/>
          <a:p>
            <a:r>
              <a:rPr lang="en-US" b="1" dirty="0">
                <a:effectLst/>
              </a:rPr>
              <a:t>Transforming Existing Features</a:t>
            </a:r>
            <a:endParaRPr lang="en-US" b="1" dirty="0"/>
          </a:p>
          <a:p>
            <a:pPr>
              <a:buFont typeface="Arial" panose="020B0604020202020204" pitchFamily="34" charset="0"/>
              <a:buChar char="•"/>
            </a:pPr>
            <a:r>
              <a:rPr lang="en-US" dirty="0">
                <a:effectLst/>
              </a:rPr>
              <a:t>Feature engineering also involves transforming existing features to make them more informative for the model.</a:t>
            </a:r>
          </a:p>
          <a:p>
            <a:pPr>
              <a:buFont typeface="Arial" panose="020B0604020202020204" pitchFamily="34" charset="0"/>
              <a:buChar char="•"/>
            </a:pPr>
            <a:r>
              <a:rPr lang="en-US" dirty="0">
                <a:effectLst/>
              </a:rPr>
              <a:t>Examples include scaling, encoding categorical variables, and handling missing values.</a:t>
            </a:r>
          </a:p>
          <a:p>
            <a:endParaRPr lang="en-IN" dirty="0"/>
          </a:p>
        </p:txBody>
      </p:sp>
    </p:spTree>
    <p:extLst>
      <p:ext uri="{BB962C8B-B14F-4D97-AF65-F5344CB8AC3E}">
        <p14:creationId xmlns:p14="http://schemas.microsoft.com/office/powerpoint/2010/main" val="231178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DA7C58-1504-1CB6-070F-E11B2479557C}"/>
              </a:ext>
            </a:extLst>
          </p:cNvPr>
          <p:cNvSpPr>
            <a:spLocks noGrp="1"/>
          </p:cNvSpPr>
          <p:nvPr>
            <p:ph type="body" idx="1"/>
          </p:nvPr>
        </p:nvSpPr>
        <p:spPr>
          <a:xfrm>
            <a:off x="1229244" y="147782"/>
            <a:ext cx="9733512" cy="4954443"/>
          </a:xfrm>
        </p:spPr>
        <p:txBody>
          <a:bodyPr>
            <a:normAutofit/>
          </a:bodyPr>
          <a:lstStyle/>
          <a:p>
            <a:r>
              <a:rPr lang="en-US" sz="2800" b="1" dirty="0">
                <a:effectLst/>
              </a:rPr>
              <a:t>Model Selection and Training</a:t>
            </a:r>
            <a:endParaRPr lang="en-US" sz="2800" b="1" dirty="0"/>
          </a:p>
          <a:p>
            <a:r>
              <a:rPr lang="en-US" dirty="0">
                <a:effectLst/>
              </a:rPr>
              <a:t>Model selection and training involves selecting the appropriate machine learning algorithm and training it on the preprocessed data.</a:t>
            </a:r>
            <a:endParaRPr lang="en-US" dirty="0"/>
          </a:p>
          <a:p>
            <a:endParaRPr lang="en-IN" dirty="0"/>
          </a:p>
        </p:txBody>
      </p:sp>
    </p:spTree>
    <p:extLst>
      <p:ext uri="{BB962C8B-B14F-4D97-AF65-F5344CB8AC3E}">
        <p14:creationId xmlns:p14="http://schemas.microsoft.com/office/powerpoint/2010/main" val="70842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A42F-C5C1-971F-DB4F-7B3CEA269246}"/>
              </a:ext>
            </a:extLst>
          </p:cNvPr>
          <p:cNvSpPr>
            <a:spLocks noGrp="1"/>
          </p:cNvSpPr>
          <p:nvPr>
            <p:ph type="title"/>
          </p:nvPr>
        </p:nvSpPr>
        <p:spPr/>
        <p:txBody>
          <a:bodyPr/>
          <a:lstStyle/>
          <a:p>
            <a:r>
              <a:rPr lang="en-IN" dirty="0"/>
              <a:t>Model Evaluation</a:t>
            </a:r>
          </a:p>
        </p:txBody>
      </p:sp>
      <p:sp>
        <p:nvSpPr>
          <p:cNvPr id="3" name="Text Placeholder 2">
            <a:extLst>
              <a:ext uri="{FF2B5EF4-FFF2-40B4-BE49-F238E27FC236}">
                <a16:creationId xmlns:a16="http://schemas.microsoft.com/office/drawing/2014/main" id="{A090439D-D2A2-40D2-2E28-0080E140FB98}"/>
              </a:ext>
            </a:extLst>
          </p:cNvPr>
          <p:cNvSpPr>
            <a:spLocks noGrp="1"/>
          </p:cNvSpPr>
          <p:nvPr>
            <p:ph type="body" idx="1"/>
          </p:nvPr>
        </p:nvSpPr>
        <p:spPr/>
        <p:txBody>
          <a:bodyPr/>
          <a:lstStyle/>
          <a:p>
            <a:r>
              <a:rPr lang="en-IN" dirty="0"/>
              <a:t>Linear Regression</a:t>
            </a:r>
          </a:p>
        </p:txBody>
      </p:sp>
      <p:sp>
        <p:nvSpPr>
          <p:cNvPr id="4" name="Text Placeholder 3">
            <a:extLst>
              <a:ext uri="{FF2B5EF4-FFF2-40B4-BE49-F238E27FC236}">
                <a16:creationId xmlns:a16="http://schemas.microsoft.com/office/drawing/2014/main" id="{79F59282-8847-4AD7-2486-77C0A2EC769C}"/>
              </a:ext>
            </a:extLst>
          </p:cNvPr>
          <p:cNvSpPr>
            <a:spLocks noGrp="1"/>
          </p:cNvSpPr>
          <p:nvPr>
            <p:ph type="body" sz="half" idx="15"/>
          </p:nvPr>
        </p:nvSpPr>
        <p:spPr/>
        <p:txBody>
          <a:bodyPr>
            <a:normAutofit/>
          </a:bodyPr>
          <a:lstStyle/>
          <a:p>
            <a:pPr algn="l">
              <a:buFont typeface="Arial" panose="020B0604020202020204" pitchFamily="34" charset="0"/>
              <a:buChar char="•"/>
            </a:pPr>
            <a:r>
              <a:rPr lang="en-US" sz="1600" dirty="0">
                <a:effectLst/>
              </a:rPr>
              <a:t>Accuracy: 78%</a:t>
            </a:r>
          </a:p>
          <a:p>
            <a:pPr algn="l">
              <a:buFont typeface="Arial" panose="020B0604020202020204" pitchFamily="34" charset="0"/>
              <a:buChar char="•"/>
            </a:pPr>
            <a:r>
              <a:rPr lang="en-US" sz="1600" dirty="0">
                <a:effectLst/>
              </a:rPr>
              <a:t>Linear regression model performs reasonably well in predicting car prices, but it has limitations in capturing complex relationships between features.</a:t>
            </a:r>
          </a:p>
          <a:p>
            <a:pPr algn="l"/>
            <a:endParaRPr lang="en-IN" sz="1600" dirty="0"/>
          </a:p>
        </p:txBody>
      </p:sp>
      <p:sp>
        <p:nvSpPr>
          <p:cNvPr id="5" name="Text Placeholder 4">
            <a:extLst>
              <a:ext uri="{FF2B5EF4-FFF2-40B4-BE49-F238E27FC236}">
                <a16:creationId xmlns:a16="http://schemas.microsoft.com/office/drawing/2014/main" id="{DE5555D3-DC06-4507-30DB-B9B3A02B38A0}"/>
              </a:ext>
            </a:extLst>
          </p:cNvPr>
          <p:cNvSpPr>
            <a:spLocks noGrp="1"/>
          </p:cNvSpPr>
          <p:nvPr>
            <p:ph type="body" sz="quarter" idx="3"/>
          </p:nvPr>
        </p:nvSpPr>
        <p:spPr/>
        <p:txBody>
          <a:bodyPr/>
          <a:lstStyle/>
          <a:p>
            <a:r>
              <a:rPr lang="en-IN" dirty="0"/>
              <a:t>Random Forest</a:t>
            </a:r>
          </a:p>
        </p:txBody>
      </p:sp>
      <p:sp>
        <p:nvSpPr>
          <p:cNvPr id="6" name="Text Placeholder 5">
            <a:extLst>
              <a:ext uri="{FF2B5EF4-FFF2-40B4-BE49-F238E27FC236}">
                <a16:creationId xmlns:a16="http://schemas.microsoft.com/office/drawing/2014/main" id="{76727F9D-49C4-8AAD-648F-A8A78D4BD7D2}"/>
              </a:ext>
            </a:extLst>
          </p:cNvPr>
          <p:cNvSpPr>
            <a:spLocks noGrp="1"/>
          </p:cNvSpPr>
          <p:nvPr>
            <p:ph type="body" sz="half" idx="16"/>
          </p:nvPr>
        </p:nvSpPr>
        <p:spPr/>
        <p:txBody>
          <a:bodyPr>
            <a:normAutofit/>
          </a:bodyPr>
          <a:lstStyle/>
          <a:p>
            <a:pPr algn="l">
              <a:buFont typeface="Arial" panose="020B0604020202020204" pitchFamily="34" charset="0"/>
              <a:buChar char="•"/>
            </a:pPr>
            <a:r>
              <a:rPr lang="en-US" sz="1600" dirty="0">
                <a:effectLst/>
              </a:rPr>
              <a:t>Accuracy: 85%</a:t>
            </a:r>
          </a:p>
          <a:p>
            <a:pPr algn="l">
              <a:buFont typeface="Arial" panose="020B0604020202020204" pitchFamily="34" charset="0"/>
              <a:buChar char="•"/>
            </a:pPr>
            <a:r>
              <a:rPr lang="en-US" sz="1600" dirty="0">
                <a:effectLst/>
              </a:rPr>
              <a:t>Random forest model shows improved accuracy compared to linear regression by utilizing an ensemble of decision trees.</a:t>
            </a:r>
          </a:p>
          <a:p>
            <a:pPr algn="l"/>
            <a:endParaRPr lang="en-IN" sz="1600" dirty="0"/>
          </a:p>
        </p:txBody>
      </p:sp>
      <p:sp>
        <p:nvSpPr>
          <p:cNvPr id="7" name="Text Placeholder 6">
            <a:extLst>
              <a:ext uri="{FF2B5EF4-FFF2-40B4-BE49-F238E27FC236}">
                <a16:creationId xmlns:a16="http://schemas.microsoft.com/office/drawing/2014/main" id="{4BDD0754-BBDD-7A26-AB9A-567EBCADAD71}"/>
              </a:ext>
            </a:extLst>
          </p:cNvPr>
          <p:cNvSpPr>
            <a:spLocks noGrp="1"/>
          </p:cNvSpPr>
          <p:nvPr>
            <p:ph type="body" sz="quarter" idx="13"/>
          </p:nvPr>
        </p:nvSpPr>
        <p:spPr/>
        <p:txBody>
          <a:bodyPr/>
          <a:lstStyle/>
          <a:p>
            <a:r>
              <a:rPr lang="en-IN" dirty="0" err="1"/>
              <a:t>XGBoost</a:t>
            </a:r>
            <a:endParaRPr lang="en-IN" dirty="0"/>
          </a:p>
        </p:txBody>
      </p:sp>
      <p:sp>
        <p:nvSpPr>
          <p:cNvPr id="8" name="Text Placeholder 7">
            <a:extLst>
              <a:ext uri="{FF2B5EF4-FFF2-40B4-BE49-F238E27FC236}">
                <a16:creationId xmlns:a16="http://schemas.microsoft.com/office/drawing/2014/main" id="{6EBFA935-4735-A822-72B2-6F7258902575}"/>
              </a:ext>
            </a:extLst>
          </p:cNvPr>
          <p:cNvSpPr>
            <a:spLocks noGrp="1"/>
          </p:cNvSpPr>
          <p:nvPr>
            <p:ph type="body" sz="half" idx="17"/>
          </p:nvPr>
        </p:nvSpPr>
        <p:spPr/>
        <p:txBody>
          <a:bodyPr>
            <a:normAutofit/>
          </a:bodyPr>
          <a:lstStyle/>
          <a:p>
            <a:pPr algn="l">
              <a:buFont typeface="Arial" panose="020B0604020202020204" pitchFamily="34" charset="0"/>
              <a:buChar char="•"/>
            </a:pPr>
            <a:r>
              <a:rPr lang="en-US" sz="1600" dirty="0">
                <a:effectLst/>
              </a:rPr>
              <a:t>Accuracy: 87%</a:t>
            </a:r>
          </a:p>
          <a:p>
            <a:pPr algn="l">
              <a:buFont typeface="Arial" panose="020B0604020202020204" pitchFamily="34" charset="0"/>
              <a:buChar char="•"/>
            </a:pPr>
            <a:r>
              <a:rPr lang="en-US" sz="1600" dirty="0" err="1">
                <a:effectLst/>
              </a:rPr>
              <a:t>XGBoost</a:t>
            </a:r>
            <a:r>
              <a:rPr lang="en-US" sz="1600" dirty="0">
                <a:effectLst/>
              </a:rPr>
              <a:t> model further improves the accuracy by leveraging gradient boosting techniques and handling missing values.</a:t>
            </a:r>
          </a:p>
          <a:p>
            <a:pPr algn="l"/>
            <a:endParaRPr lang="en-IN" sz="1600" dirty="0"/>
          </a:p>
        </p:txBody>
      </p:sp>
    </p:spTree>
    <p:extLst>
      <p:ext uri="{BB962C8B-B14F-4D97-AF65-F5344CB8AC3E}">
        <p14:creationId xmlns:p14="http://schemas.microsoft.com/office/powerpoint/2010/main" val="242997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434E-83F2-5EE8-B9F8-8ACE85ACF596}"/>
              </a:ext>
            </a:extLst>
          </p:cNvPr>
          <p:cNvSpPr>
            <a:spLocks noGrp="1"/>
          </p:cNvSpPr>
          <p:nvPr>
            <p:ph type="title"/>
          </p:nvPr>
        </p:nvSpPr>
        <p:spPr>
          <a:xfrm>
            <a:off x="919119" y="2401455"/>
            <a:ext cx="10353761" cy="1326321"/>
          </a:xfrm>
        </p:spPr>
        <p:txBody>
          <a:bodyPr>
            <a:normAutofit/>
          </a:bodyPr>
          <a:lstStyle/>
          <a:p>
            <a:r>
              <a:rPr lang="en-US" sz="6600" dirty="0"/>
              <a:t>THANK YOU</a:t>
            </a:r>
            <a:endParaRPr lang="en-IN" sz="6600" dirty="0"/>
          </a:p>
        </p:txBody>
      </p:sp>
    </p:spTree>
    <p:extLst>
      <p:ext uri="{BB962C8B-B14F-4D97-AF65-F5344CB8AC3E}">
        <p14:creationId xmlns:p14="http://schemas.microsoft.com/office/powerpoint/2010/main" val="1728670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TotalTime>
  <Words>512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PowerPoint Presentation</vt:lpstr>
      <vt:lpstr>Exploratory Data Analysis for Car Price Prediction Project  In this project, we aimed to predict the price of a car based on  various factors such as make, model, year, and mileage. To gain insights into the data, we conducted exploratory data analysis (EDA) to identify patterns and in the data. relationships</vt:lpstr>
      <vt:lpstr>PowerPoint Presentation</vt:lpstr>
      <vt:lpstr>PowerPoint Presentation</vt:lpstr>
      <vt:lpstr>Feature Engineering</vt:lpstr>
      <vt:lpstr>PowerPoint Presentation</vt:lpstr>
      <vt:lpstr>Model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 Multani</dc:creator>
  <cp:lastModifiedBy>Kush Multani</cp:lastModifiedBy>
  <cp:revision>1</cp:revision>
  <dcterms:created xsi:type="dcterms:W3CDTF">2024-03-27T05:40:47Z</dcterms:created>
  <dcterms:modified xsi:type="dcterms:W3CDTF">2024-03-27T06:00:11Z</dcterms:modified>
</cp:coreProperties>
</file>