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5" r:id="rId1"/>
  </p:sldMasterIdLst>
  <p:sldIdLst>
    <p:sldId id="299" r:id="rId2"/>
    <p:sldId id="256" r:id="rId3"/>
    <p:sldId id="257" r:id="rId4"/>
    <p:sldId id="258" r:id="rId5"/>
    <p:sldId id="259" r:id="rId6"/>
    <p:sldId id="260" r:id="rId7"/>
    <p:sldId id="261" r:id="rId8"/>
    <p:sldId id="262" r:id="rId9"/>
    <p:sldId id="263" r:id="rId10"/>
    <p:sldId id="264" r:id="rId11"/>
    <p:sldId id="265" r:id="rId12"/>
    <p:sldId id="281" r:id="rId13"/>
    <p:sldId id="282" r:id="rId14"/>
    <p:sldId id="267"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7" r:id="rId33"/>
    <p:sldId id="289" r:id="rId34"/>
    <p:sldId id="290" r:id="rId35"/>
    <p:sldId id="292" r:id="rId36"/>
    <p:sldId id="293" r:id="rId37"/>
    <p:sldId id="294" r:id="rId38"/>
    <p:sldId id="295" r:id="rId39"/>
    <p:sldId id="296" r:id="rId40"/>
    <p:sldId id="298"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853130641"/>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7935840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3001985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517008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76103047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64180235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98C19-3F43-4A22-A9B4-86092ACC440F}" type="datetimeFigureOut">
              <a:rPr lang="en-US" smtClean="0"/>
              <a:t>4/25/2018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88796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20556217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0013965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1644610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98C19-3F43-4A22-A9B4-86092ACC440F}"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5426155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062050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71087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97437417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5242439"/>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70536132"/>
      </p:ext>
    </p:extLst>
  </p:cSld>
  <p:clrMapOvr>
    <a:masterClrMapping/>
  </p:clrMapOvr>
  <p:transition spd="slow">
    <p:push dir="u"/>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610085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98C19-3F43-4A22-A9B4-86092ACC440F}" type="datetimeFigureOut">
              <a:rPr lang="en-US" smtClean="0"/>
              <a:t>4/25/2018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963659234"/>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 id="2147484142" r:id="rId17"/>
  </p:sldLayoutIdLst>
  <p:transition spd="slow">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1419" y="1047584"/>
            <a:ext cx="7110077" cy="900762"/>
          </a:xfrm>
          <a:prstGeom prst="rect">
            <a:avLst/>
          </a:prstGeom>
        </p:spPr>
      </p:pic>
      <p:sp>
        <p:nvSpPr>
          <p:cNvPr id="6" name="Rectangle 5"/>
          <p:cNvSpPr/>
          <p:nvPr/>
        </p:nvSpPr>
        <p:spPr>
          <a:xfrm>
            <a:off x="2811419" y="2330518"/>
            <a:ext cx="7110077" cy="553998"/>
          </a:xfrm>
          <a:prstGeom prst="rect">
            <a:avLst/>
          </a:prstGeom>
        </p:spPr>
        <p:txBody>
          <a:bodyPr wrap="square">
            <a:spAutoFit/>
          </a:bodyPr>
          <a:lstStyle/>
          <a:p>
            <a:pPr algn="ctr"/>
            <a:r>
              <a:rPr lang="en-IN" sz="3000" dirty="0">
                <a:solidFill>
                  <a:prstClr val="black"/>
                </a:solidFill>
                <a:latin typeface="Algerian" panose="04020705040A02060702" pitchFamily="82" charset="0"/>
              </a:rPr>
              <a:t>DEPARTMENT OF COMPUTER SCIENCE</a:t>
            </a:r>
          </a:p>
        </p:txBody>
      </p:sp>
      <p:sp>
        <p:nvSpPr>
          <p:cNvPr id="7" name="Rectangle 6"/>
          <p:cNvSpPr/>
          <p:nvPr/>
        </p:nvSpPr>
        <p:spPr>
          <a:xfrm>
            <a:off x="2811419" y="3258129"/>
            <a:ext cx="7110077" cy="507831"/>
          </a:xfrm>
          <a:prstGeom prst="rect">
            <a:avLst/>
          </a:prstGeom>
        </p:spPr>
        <p:txBody>
          <a:bodyPr wrap="square">
            <a:spAutoFit/>
          </a:bodyPr>
          <a:lstStyle/>
          <a:p>
            <a:pPr algn="ctr"/>
            <a:r>
              <a:rPr lang="en-IN" sz="2700" b="1" dirty="0" smtClean="0">
                <a:solidFill>
                  <a:prstClr val="black"/>
                </a:solidFill>
                <a:latin typeface="Algerian" panose="04020705040A02060702" pitchFamily="82" charset="0"/>
              </a:rPr>
              <a:t>E-Shopping Project</a:t>
            </a:r>
            <a:endParaRPr lang="en-IN" sz="2700" b="1" dirty="0">
              <a:solidFill>
                <a:prstClr val="black"/>
              </a:solidFill>
              <a:latin typeface="Algerian" panose="04020705040A02060702" pitchFamily="82" charset="0"/>
            </a:endParaRPr>
          </a:p>
        </p:txBody>
      </p:sp>
      <p:sp>
        <p:nvSpPr>
          <p:cNvPr id="8" name="TextBox 7"/>
          <p:cNvSpPr txBox="1"/>
          <p:nvPr/>
        </p:nvSpPr>
        <p:spPr>
          <a:xfrm>
            <a:off x="7812109" y="4460116"/>
            <a:ext cx="2503867" cy="1200329"/>
          </a:xfrm>
          <a:prstGeom prst="rect">
            <a:avLst/>
          </a:prstGeom>
          <a:noFill/>
        </p:spPr>
        <p:txBody>
          <a:bodyPr wrap="square" rtlCol="0">
            <a:spAutoFit/>
          </a:bodyPr>
          <a:lstStyle/>
          <a:p>
            <a:r>
              <a:rPr lang="en-US" b="1" dirty="0">
                <a:solidFill>
                  <a:prstClr val="black"/>
                </a:solidFill>
                <a:latin typeface="Calibri Light" panose="020F0302020204030204" pitchFamily="34" charset="0"/>
              </a:rPr>
              <a:t>Submitted By :</a:t>
            </a:r>
          </a:p>
          <a:p>
            <a:r>
              <a:rPr lang="en-US" b="1" dirty="0">
                <a:solidFill>
                  <a:prstClr val="black"/>
                </a:solidFill>
                <a:latin typeface="Calibri Light" panose="020F0302020204030204" pitchFamily="34" charset="0"/>
              </a:rPr>
              <a:t>	Lalit Giri</a:t>
            </a:r>
          </a:p>
          <a:p>
            <a:r>
              <a:rPr lang="en-US" b="1" dirty="0">
                <a:solidFill>
                  <a:prstClr val="black"/>
                </a:solidFill>
                <a:latin typeface="Calibri Light" panose="020F0302020204030204" pitchFamily="34" charset="0"/>
              </a:rPr>
              <a:t>	1621614825</a:t>
            </a:r>
          </a:p>
          <a:p>
            <a:r>
              <a:rPr lang="en-US" b="1" dirty="0">
                <a:solidFill>
                  <a:prstClr val="black"/>
                </a:solidFill>
                <a:latin typeface="Calibri Light" panose="020F0302020204030204" pitchFamily="34" charset="0"/>
              </a:rPr>
              <a:t>	MCA 6</a:t>
            </a:r>
            <a:r>
              <a:rPr lang="en-US" b="1" baseline="30000" dirty="0">
                <a:solidFill>
                  <a:prstClr val="black"/>
                </a:solidFill>
                <a:latin typeface="Calibri Light" panose="020F0302020204030204" pitchFamily="34" charset="0"/>
              </a:rPr>
              <a:t>th</a:t>
            </a:r>
            <a:r>
              <a:rPr lang="en-US" b="1" dirty="0">
                <a:solidFill>
                  <a:prstClr val="black"/>
                </a:solidFill>
                <a:latin typeface="Calibri Light" panose="020F0302020204030204" pitchFamily="34" charset="0"/>
              </a:rPr>
              <a:t> </a:t>
            </a:r>
            <a:r>
              <a:rPr lang="en-US" b="1" dirty="0" err="1">
                <a:solidFill>
                  <a:prstClr val="black"/>
                </a:solidFill>
                <a:latin typeface="Calibri Light" panose="020F0302020204030204" pitchFamily="34" charset="0"/>
              </a:rPr>
              <a:t>Sem</a:t>
            </a:r>
            <a:endParaRPr lang="en-US" b="1" dirty="0">
              <a:solidFill>
                <a:prstClr val="black"/>
              </a:solidFill>
              <a:latin typeface="Calibri Light" panose="020F0302020204030204" pitchFamily="34" charset="0"/>
            </a:endParaRPr>
          </a:p>
        </p:txBody>
      </p:sp>
    </p:spTree>
    <p:extLst>
      <p:ext uri="{BB962C8B-B14F-4D97-AF65-F5344CB8AC3E}">
        <p14:creationId xmlns:p14="http://schemas.microsoft.com/office/powerpoint/2010/main" val="45804049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49" y="1110555"/>
            <a:ext cx="10820400" cy="1017431"/>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0137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7930"/>
            <a:ext cx="10820400" cy="1025790"/>
          </a:xfrm>
        </p:spPr>
        <p:txBody>
          <a:bodyPr>
            <a:noAutofit/>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a:xfrm>
            <a:off x="685800" y="2603500"/>
            <a:ext cx="10820400" cy="3416300"/>
          </a:xfrm>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r>
              <a:rPr lang="en-US" sz="2400" b="1" u="sng" dirty="0" smtClean="0">
                <a:latin typeface="Calibri Light" panose="020F0302020204030204" pitchFamily="34" charset="0"/>
              </a:rPr>
              <a:t>Hibernate</a:t>
            </a:r>
            <a:r>
              <a:rPr lang="en-US" sz="2400" dirty="0" smtClean="0">
                <a:latin typeface="Calibri Light" panose="020F0302020204030204" pitchFamily="34" charset="0"/>
              </a:rPr>
              <a:t> </a:t>
            </a:r>
            <a:r>
              <a:rPr lang="en-US" sz="2400" dirty="0">
                <a:latin typeface="Calibri Light" panose="020F0302020204030204" pitchFamily="34" charset="0"/>
              </a:rPr>
              <a:t>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988227"/>
          </a:xfrm>
        </p:spPr>
        <p:txBody>
          <a:bodyPr/>
          <a:lstStyle/>
          <a:p>
            <a:pPr algn="ctr"/>
            <a:r>
              <a:rPr lang="en-US" b="1" i="1" u="sng" dirty="0" smtClean="0">
                <a:latin typeface="Calibri Light" panose="020F0302020204030204" pitchFamily="34" charset="0"/>
              </a:rPr>
              <a:t>WEB SERVICE</a:t>
            </a:r>
            <a:endParaRPr lang="en-US" b="1" i="1" u="sng" dirty="0">
              <a:latin typeface="Calibri Light" panose="020F0302020204030204" pitchFamily="34" charset="0"/>
            </a:endParaRPr>
          </a:p>
        </p:txBody>
      </p:sp>
      <p:sp>
        <p:nvSpPr>
          <p:cNvPr id="3" name="Content Placeholder 2"/>
          <p:cNvSpPr>
            <a:spLocks noGrp="1"/>
          </p:cNvSpPr>
          <p:nvPr>
            <p:ph idx="1"/>
          </p:nvPr>
        </p:nvSpPr>
        <p:spPr>
          <a:xfrm>
            <a:off x="685800" y="2239108"/>
            <a:ext cx="10820400" cy="4024125"/>
          </a:xfrm>
        </p:spPr>
        <p:txBody>
          <a:bodyPr>
            <a:noAutofit/>
          </a:bodyPr>
          <a:lstStyle/>
          <a:p>
            <a:pPr algn="just"/>
            <a:r>
              <a:rPr lang="en-US" sz="2400" dirty="0">
                <a:latin typeface="Calibri Light" panose="020F0302020204030204" pitchFamily="34" charset="0"/>
              </a:rPr>
              <a:t>A web service is a collection of open protocols and standards used for exchanging data between applications or systems</a:t>
            </a:r>
            <a:r>
              <a:rPr lang="en-US" sz="2400" dirty="0" smtClean="0">
                <a:latin typeface="Calibri Light" panose="020F0302020204030204" pitchFamily="34" charset="0"/>
              </a:rPr>
              <a:t>.</a:t>
            </a:r>
          </a:p>
          <a:p>
            <a:pPr algn="just"/>
            <a:r>
              <a:rPr lang="en-US" sz="2400" dirty="0">
                <a:latin typeface="Calibri Light" panose="020F0302020204030204" pitchFamily="34" charset="0"/>
              </a:rPr>
              <a:t>Software applications written in various programming languages and running on various platforms can use web services to exchange data over computer networks like the Internet in a manner similar to inter-process communication on a single computer</a:t>
            </a:r>
            <a:r>
              <a:rPr lang="en-US" sz="2400" dirty="0" smtClean="0">
                <a:latin typeface="Calibri Light" panose="020F0302020204030204" pitchFamily="34" charset="0"/>
              </a:rPr>
              <a:t>.</a:t>
            </a:r>
          </a:p>
          <a:p>
            <a:pPr algn="just"/>
            <a:r>
              <a:rPr lang="en-US" sz="2400" dirty="0">
                <a:latin typeface="Calibri Light" panose="020F0302020204030204" pitchFamily="34" charset="0"/>
              </a:rPr>
              <a:t>Web services based on REST Architecture are known as RESTful Web Services. These web services use HTTP methods to implement the concept of REST architecture</a:t>
            </a:r>
            <a:r>
              <a:rPr lang="en-US" sz="2400" dirty="0" smtClean="0">
                <a:latin typeface="Calibri Light" panose="020F0302020204030204" pitchFamily="34" charset="0"/>
              </a:rPr>
              <a:t>.</a:t>
            </a:r>
          </a:p>
          <a:p>
            <a:pPr algn="just"/>
            <a:r>
              <a:rPr lang="en-US" sz="2400" dirty="0">
                <a:latin typeface="Calibri Light" panose="020F0302020204030204" pitchFamily="34" charset="0"/>
              </a:rPr>
              <a:t>A RESTful web service usually defines a URI (Uniform Resource Identifier), which is a service that provides resource representation such as JSON and a set of HTTP Methods.</a:t>
            </a:r>
          </a:p>
        </p:txBody>
      </p:sp>
    </p:spTree>
    <p:extLst>
      <p:ext uri="{BB962C8B-B14F-4D97-AF65-F5344CB8AC3E}">
        <p14:creationId xmlns:p14="http://schemas.microsoft.com/office/powerpoint/2010/main" val="26840123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fe8b9dba81b9edd4b2fdde0f05db3c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41501"/>
            <a:ext cx="98298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85800" y="764373"/>
            <a:ext cx="10820400" cy="988227"/>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600" i="1" u="sng" dirty="0" smtClean="0">
                <a:latin typeface="Calibri Light" panose="020F0302020204030204" pitchFamily="34" charset="0"/>
              </a:rPr>
              <a:t>WEB SERVICE</a:t>
            </a:r>
            <a:endParaRPr lang="en-US" sz="3600" i="1" u="sng" dirty="0">
              <a:latin typeface="Calibri Light" panose="020F0302020204030204" pitchFamily="34" charset="0"/>
            </a:endParaRPr>
          </a:p>
        </p:txBody>
      </p:sp>
    </p:spTree>
    <p:extLst>
      <p:ext uri="{BB962C8B-B14F-4D97-AF65-F5344CB8AC3E}">
        <p14:creationId xmlns:p14="http://schemas.microsoft.com/office/powerpoint/2010/main" val="28862840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658" y="2344394"/>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The </a:t>
            </a:r>
            <a:r>
              <a:rPr lang="en-US" sz="2400" dirty="0">
                <a:latin typeface="Calibri Light" panose="020F0302020204030204" pitchFamily="34" charset="0"/>
              </a:rPr>
              <a:t>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Purchase </a:t>
            </a:r>
            <a:r>
              <a:rPr lang="en-US" sz="24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a:xfrm>
            <a:off x="685800" y="2603500"/>
            <a:ext cx="10820400" cy="3416300"/>
          </a:xfrm>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59361"/>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54992"/>
            <a:ext cx="10820400" cy="4455297"/>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Module								2</a:t>
            </a:r>
            <a:r>
              <a:rPr lang="en-US" sz="2400" dirty="0">
                <a:latin typeface="Calibri Light" panose="020F0302020204030204" pitchFamily="34" charset="0"/>
              </a:rPr>
              <a:t>.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a:t>
            </a:r>
            <a:r>
              <a:rPr lang="en-US" sz="2400" dirty="0" smtClean="0">
                <a:latin typeface="Calibri Light" panose="020F0302020204030204" pitchFamily="34" charset="0"/>
              </a:rPr>
              <a:t>Module									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a:t>
            </a:r>
            <a:r>
              <a:rPr lang="en-US" sz="2400" dirty="0" smtClean="0">
                <a:latin typeface="Calibri Light" panose="020F0302020204030204" pitchFamily="34" charset="0"/>
              </a:rPr>
              <a:t>Module									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8985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2278966"/>
            <a:ext cx="10515600" cy="4705643"/>
          </a:xfrm>
        </p:spPr>
        <p:txBody>
          <a:bodyPr>
            <a:noAutofit/>
          </a:bodyPr>
          <a:lstStyle/>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2182799"/>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544" y="2516278"/>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DATA FLOW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303097612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71800" y="1057250"/>
            <a:ext cx="1744717"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3192517" y="1309497"/>
            <a:ext cx="120868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Index Page</a:t>
            </a:r>
            <a:endParaRPr lang="en-US" sz="1400" b="1" dirty="0">
              <a:solidFill>
                <a:schemeClr val="bg1"/>
              </a:solidFill>
              <a:latin typeface="Calibri Light" panose="020F0302020204030204" pitchFamily="34" charset="0"/>
            </a:endParaRPr>
          </a:p>
        </p:txBody>
      </p:sp>
      <p:sp>
        <p:nvSpPr>
          <p:cNvPr id="8" name="Rounded Rectangle 7"/>
          <p:cNvSpPr/>
          <p:nvPr/>
        </p:nvSpPr>
        <p:spPr>
          <a:xfrm>
            <a:off x="528407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284076" y="129898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Category Page</a:t>
            </a:r>
            <a:endParaRPr lang="en-US" sz="1400" b="1" dirty="0">
              <a:solidFill>
                <a:schemeClr val="bg1"/>
              </a:solidFill>
              <a:latin typeface="Calibri Light" panose="020F0302020204030204" pitchFamily="34" charset="0"/>
            </a:endParaRPr>
          </a:p>
        </p:txBody>
      </p:sp>
      <p:sp>
        <p:nvSpPr>
          <p:cNvPr id="11" name="TextBox 10"/>
          <p:cNvSpPr txBox="1"/>
          <p:nvPr/>
        </p:nvSpPr>
        <p:spPr>
          <a:xfrm>
            <a:off x="5454869" y="1685214"/>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Product</a:t>
            </a:r>
            <a:endParaRPr lang="en-US" sz="1000" b="1" dirty="0">
              <a:solidFill>
                <a:schemeClr val="bg1"/>
              </a:solidFill>
            </a:endParaRPr>
          </a:p>
          <a:p>
            <a:pPr algn="ctr"/>
            <a:r>
              <a:rPr lang="en-US" sz="1000" dirty="0" smtClean="0">
                <a:solidFill>
                  <a:schemeClr val="bg1"/>
                </a:solidFill>
              </a:rPr>
              <a:t>Product 1</a:t>
            </a:r>
          </a:p>
          <a:p>
            <a:pPr algn="ctr"/>
            <a:r>
              <a:rPr lang="en-US" sz="1000" dirty="0" smtClean="0">
                <a:solidFill>
                  <a:schemeClr val="bg1"/>
                </a:solidFill>
              </a:rPr>
              <a:t>Product 2</a:t>
            </a:r>
          </a:p>
          <a:p>
            <a:pPr algn="ctr"/>
            <a:r>
              <a:rPr lang="en-US" sz="1000" dirty="0" smtClean="0">
                <a:solidFill>
                  <a:schemeClr val="bg1"/>
                </a:solidFill>
              </a:rPr>
              <a:t>Product 3</a:t>
            </a:r>
          </a:p>
          <a:p>
            <a:pPr algn="ctr"/>
            <a:r>
              <a:rPr lang="en-US" sz="1000" dirty="0" smtClean="0">
                <a:solidFill>
                  <a:schemeClr val="bg1"/>
                </a:solidFill>
              </a:rPr>
              <a:t>Product 4</a:t>
            </a:r>
            <a:endParaRPr lang="en-US" sz="1000" dirty="0">
              <a:solidFill>
                <a:schemeClr val="bg1"/>
              </a:solidFill>
            </a:endParaRPr>
          </a:p>
        </p:txBody>
      </p:sp>
      <p:sp>
        <p:nvSpPr>
          <p:cNvPr id="14" name="TextBox 13"/>
          <p:cNvSpPr txBox="1"/>
          <p:nvPr/>
        </p:nvSpPr>
        <p:spPr>
          <a:xfrm>
            <a:off x="6442841" y="1750932"/>
            <a:ext cx="917028" cy="400110"/>
          </a:xfrm>
          <a:prstGeom prst="rect">
            <a:avLst/>
          </a:prstGeom>
          <a:noFill/>
        </p:spPr>
        <p:txBody>
          <a:bodyPr wrap="square" rtlCol="0">
            <a:spAutoFit/>
          </a:bodyPr>
          <a:lstStyle/>
          <a:p>
            <a:pPr algn="ctr"/>
            <a:r>
              <a:rPr lang="en-US" sz="1000" dirty="0" smtClean="0">
                <a:solidFill>
                  <a:schemeClr val="bg1"/>
                </a:solidFill>
              </a:rPr>
              <a:t>Add To Cart</a:t>
            </a:r>
            <a:endParaRPr lang="en-US" sz="1000" dirty="0">
              <a:solidFill>
                <a:schemeClr val="bg1"/>
              </a:solidFill>
            </a:endParaRPr>
          </a:p>
        </p:txBody>
      </p:sp>
      <p:sp>
        <p:nvSpPr>
          <p:cNvPr id="15" name="TextBox 14"/>
          <p:cNvSpPr txBox="1"/>
          <p:nvPr/>
        </p:nvSpPr>
        <p:spPr>
          <a:xfrm>
            <a:off x="6534806" y="2191594"/>
            <a:ext cx="917028" cy="246221"/>
          </a:xfrm>
          <a:prstGeom prst="rect">
            <a:avLst/>
          </a:prstGeom>
          <a:noFill/>
        </p:spPr>
        <p:txBody>
          <a:bodyPr wrap="square" rtlCol="0">
            <a:spAutoFit/>
          </a:bodyPr>
          <a:lstStyle/>
          <a:p>
            <a:pPr algn="ctr"/>
            <a:r>
              <a:rPr lang="en-US" sz="1000" dirty="0" smtClean="0">
                <a:solidFill>
                  <a:schemeClr val="bg1"/>
                </a:solidFill>
              </a:rPr>
              <a:t>View Cart</a:t>
            </a:r>
            <a:endParaRPr lang="en-US" sz="1000" dirty="0">
              <a:solidFill>
                <a:schemeClr val="bg1"/>
              </a:solidFill>
            </a:endParaRPr>
          </a:p>
        </p:txBody>
      </p:sp>
      <p:sp>
        <p:nvSpPr>
          <p:cNvPr id="16" name="Rounded Rectangle 15"/>
          <p:cNvSpPr/>
          <p:nvPr/>
        </p:nvSpPr>
        <p:spPr>
          <a:xfrm>
            <a:off x="826638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8303171" y="130965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Cart Page</a:t>
            </a:r>
            <a:endParaRPr lang="en-US" sz="1400" b="1" dirty="0">
              <a:solidFill>
                <a:schemeClr val="bg1"/>
              </a:solidFill>
              <a:latin typeface="Calibri Light" panose="020F0302020204030204" pitchFamily="34" charset="0"/>
            </a:endParaRPr>
          </a:p>
        </p:txBody>
      </p:sp>
      <p:sp>
        <p:nvSpPr>
          <p:cNvPr id="20" name="TextBox 19"/>
          <p:cNvSpPr txBox="1"/>
          <p:nvPr/>
        </p:nvSpPr>
        <p:spPr>
          <a:xfrm>
            <a:off x="8376745" y="1643567"/>
            <a:ext cx="987972" cy="907941"/>
          </a:xfrm>
          <a:prstGeom prst="rect">
            <a:avLst/>
          </a:prstGeom>
          <a:noFill/>
        </p:spPr>
        <p:txBody>
          <a:bodyPr wrap="square" rtlCol="0">
            <a:spAutoFit/>
          </a:bodyPr>
          <a:lstStyle/>
          <a:p>
            <a:pPr algn="ctr"/>
            <a:r>
              <a:rPr lang="en-US" sz="1000" dirty="0" smtClean="0">
                <a:solidFill>
                  <a:schemeClr val="bg1"/>
                </a:solidFill>
              </a:rPr>
              <a:t>Cart Items</a:t>
            </a:r>
          </a:p>
          <a:p>
            <a:pPr algn="ctr"/>
            <a:r>
              <a:rPr lang="en-US" sz="1000" dirty="0" smtClean="0">
                <a:solidFill>
                  <a:schemeClr val="bg1"/>
                </a:solidFill>
              </a:rPr>
              <a:t>Item</a:t>
            </a:r>
            <a:r>
              <a:rPr lang="en-US" sz="1100" dirty="0" smtClean="0">
                <a:solidFill>
                  <a:schemeClr val="bg1"/>
                </a:solidFill>
              </a:rPr>
              <a:t> 1</a:t>
            </a:r>
          </a:p>
          <a:p>
            <a:pPr algn="ctr"/>
            <a:r>
              <a:rPr lang="en-US" sz="1100" dirty="0" smtClean="0">
                <a:solidFill>
                  <a:schemeClr val="bg1"/>
                </a:solidFill>
              </a:rPr>
              <a:t>Item 2</a:t>
            </a:r>
          </a:p>
          <a:p>
            <a:pPr algn="ctr"/>
            <a:r>
              <a:rPr lang="en-US" sz="1100" dirty="0" smtClean="0">
                <a:solidFill>
                  <a:schemeClr val="bg1"/>
                </a:solidFill>
              </a:rPr>
              <a:t>Item 3</a:t>
            </a:r>
          </a:p>
          <a:p>
            <a:pPr algn="ctr"/>
            <a:r>
              <a:rPr lang="en-US" sz="1000" dirty="0" smtClean="0">
                <a:solidFill>
                  <a:schemeClr val="bg1"/>
                </a:solidFill>
              </a:rPr>
              <a:t>Item 4</a:t>
            </a:r>
            <a:endParaRPr lang="en-US" sz="1000" dirty="0">
              <a:solidFill>
                <a:schemeClr val="bg1"/>
              </a:solidFill>
            </a:endParaRPr>
          </a:p>
        </p:txBody>
      </p:sp>
      <p:sp>
        <p:nvSpPr>
          <p:cNvPr id="21" name="TextBox 20"/>
          <p:cNvSpPr txBox="1"/>
          <p:nvPr/>
        </p:nvSpPr>
        <p:spPr>
          <a:xfrm>
            <a:off x="3255578" y="1677678"/>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Category</a:t>
            </a:r>
            <a:endParaRPr lang="en-US" sz="1000" b="1" dirty="0">
              <a:solidFill>
                <a:schemeClr val="bg1"/>
              </a:solidFill>
            </a:endParaRPr>
          </a:p>
          <a:p>
            <a:pPr algn="ctr"/>
            <a:r>
              <a:rPr lang="en-US" sz="1000" dirty="0">
                <a:solidFill>
                  <a:schemeClr val="bg1"/>
                </a:solidFill>
              </a:rPr>
              <a:t>Category</a:t>
            </a:r>
            <a:r>
              <a:rPr lang="en-US" sz="1000" dirty="0" smtClean="0">
                <a:solidFill>
                  <a:schemeClr val="bg1"/>
                </a:solidFill>
              </a:rPr>
              <a:t> 1</a:t>
            </a:r>
          </a:p>
          <a:p>
            <a:pPr algn="ctr"/>
            <a:r>
              <a:rPr lang="en-US" sz="1000" dirty="0">
                <a:solidFill>
                  <a:schemeClr val="bg1"/>
                </a:solidFill>
              </a:rPr>
              <a:t>Category</a:t>
            </a:r>
            <a:r>
              <a:rPr lang="en-US" sz="1000" dirty="0" smtClean="0">
                <a:solidFill>
                  <a:schemeClr val="bg1"/>
                </a:solidFill>
              </a:rPr>
              <a:t> 2</a:t>
            </a:r>
          </a:p>
          <a:p>
            <a:pPr algn="ctr"/>
            <a:r>
              <a:rPr lang="en-US" sz="1000" dirty="0">
                <a:solidFill>
                  <a:schemeClr val="bg1"/>
                </a:solidFill>
              </a:rPr>
              <a:t>Category</a:t>
            </a:r>
            <a:r>
              <a:rPr lang="en-US" sz="1000" dirty="0" smtClean="0">
                <a:solidFill>
                  <a:schemeClr val="bg1"/>
                </a:solidFill>
              </a:rPr>
              <a:t> 3</a:t>
            </a:r>
          </a:p>
          <a:p>
            <a:pPr algn="ctr"/>
            <a:r>
              <a:rPr lang="en-US" sz="1000" dirty="0">
                <a:solidFill>
                  <a:schemeClr val="bg1"/>
                </a:solidFill>
              </a:rPr>
              <a:t>Category</a:t>
            </a:r>
            <a:r>
              <a:rPr lang="en-US" sz="1000" dirty="0" smtClean="0">
                <a:solidFill>
                  <a:schemeClr val="bg1"/>
                </a:solidFill>
              </a:rPr>
              <a:t> 4</a:t>
            </a:r>
            <a:endParaRPr lang="en-US" sz="1000" dirty="0">
              <a:solidFill>
                <a:schemeClr val="bg1"/>
              </a:solidFill>
            </a:endParaRPr>
          </a:p>
        </p:txBody>
      </p:sp>
      <p:sp>
        <p:nvSpPr>
          <p:cNvPr id="23" name="TextBox 22"/>
          <p:cNvSpPr txBox="1"/>
          <p:nvPr/>
        </p:nvSpPr>
        <p:spPr>
          <a:xfrm>
            <a:off x="9511863" y="1791504"/>
            <a:ext cx="924910" cy="246221"/>
          </a:xfrm>
          <a:prstGeom prst="rect">
            <a:avLst/>
          </a:prstGeom>
          <a:noFill/>
        </p:spPr>
        <p:txBody>
          <a:bodyPr wrap="square" rtlCol="0">
            <a:spAutoFit/>
          </a:bodyPr>
          <a:lstStyle/>
          <a:p>
            <a:pPr algn="ctr"/>
            <a:r>
              <a:rPr lang="en-US" sz="1000" dirty="0" smtClean="0">
                <a:solidFill>
                  <a:schemeClr val="bg1"/>
                </a:solidFill>
              </a:rPr>
              <a:t>Clear Cart</a:t>
            </a:r>
            <a:endParaRPr lang="en-US" sz="1000" dirty="0">
              <a:solidFill>
                <a:schemeClr val="bg1"/>
              </a:solidFill>
            </a:endParaRPr>
          </a:p>
        </p:txBody>
      </p:sp>
      <p:sp>
        <p:nvSpPr>
          <p:cNvPr id="24" name="TextBox 23"/>
          <p:cNvSpPr txBox="1"/>
          <p:nvPr/>
        </p:nvSpPr>
        <p:spPr>
          <a:xfrm>
            <a:off x="9490840" y="2239978"/>
            <a:ext cx="945933" cy="400110"/>
          </a:xfrm>
          <a:prstGeom prst="rect">
            <a:avLst/>
          </a:prstGeom>
          <a:noFill/>
        </p:spPr>
        <p:txBody>
          <a:bodyPr wrap="square" rtlCol="0">
            <a:spAutoFit/>
          </a:bodyPr>
          <a:lstStyle/>
          <a:p>
            <a:pPr algn="ctr"/>
            <a:r>
              <a:rPr lang="en-US" sz="1000" dirty="0" smtClean="0">
                <a:solidFill>
                  <a:schemeClr val="bg1"/>
                </a:solidFill>
              </a:rPr>
              <a:t>Proceed To Checkout</a:t>
            </a:r>
            <a:endParaRPr lang="en-US" sz="1000" dirty="0">
              <a:solidFill>
                <a:schemeClr val="bg1"/>
              </a:solidFill>
            </a:endParaRPr>
          </a:p>
        </p:txBody>
      </p:sp>
      <p:sp>
        <p:nvSpPr>
          <p:cNvPr id="25" name="TextBox 24"/>
          <p:cNvSpPr txBox="1"/>
          <p:nvPr/>
        </p:nvSpPr>
        <p:spPr>
          <a:xfrm>
            <a:off x="8628994" y="2640088"/>
            <a:ext cx="1681655" cy="246221"/>
          </a:xfrm>
          <a:prstGeom prst="rect">
            <a:avLst/>
          </a:prstGeom>
          <a:noFill/>
        </p:spPr>
        <p:txBody>
          <a:bodyPr wrap="square" rtlCol="0">
            <a:spAutoFit/>
          </a:bodyPr>
          <a:lstStyle/>
          <a:p>
            <a:pPr algn="ctr"/>
            <a:r>
              <a:rPr lang="en-US" sz="1000" b="1" dirty="0" smtClean="0">
                <a:solidFill>
                  <a:schemeClr val="bg1"/>
                </a:solidFill>
              </a:rPr>
              <a:t>Continue Shopping</a:t>
            </a:r>
            <a:endParaRPr lang="en-US" sz="1000" b="1" dirty="0">
              <a:solidFill>
                <a:schemeClr val="bg1"/>
              </a:solidFill>
            </a:endParaRPr>
          </a:p>
        </p:txBody>
      </p:sp>
      <p:sp>
        <p:nvSpPr>
          <p:cNvPr id="27" name="Rounded Rectangle 26"/>
          <p:cNvSpPr/>
          <p:nvPr/>
        </p:nvSpPr>
        <p:spPr>
          <a:xfrm>
            <a:off x="8266386"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8213833" y="3997026"/>
            <a:ext cx="2243959" cy="307777"/>
          </a:xfrm>
          <a:prstGeom prst="rect">
            <a:avLst/>
          </a:prstGeom>
          <a:noFill/>
        </p:spPr>
        <p:txBody>
          <a:bodyPr wrap="square" rtlCol="0">
            <a:spAutoFit/>
          </a:bodyPr>
          <a:lstStyle/>
          <a:p>
            <a:pPr algn="ctr"/>
            <a:r>
              <a:rPr lang="en-US" sz="1400" b="1" dirty="0" err="1" smtClean="0">
                <a:solidFill>
                  <a:schemeClr val="bg1"/>
                </a:solidFill>
                <a:latin typeface="Calibri Light" panose="020F0302020204030204" pitchFamily="34" charset="0"/>
              </a:rPr>
              <a:t>CheckOut</a:t>
            </a:r>
            <a:r>
              <a:rPr lang="en-US" sz="1400" b="1" dirty="0" smtClean="0">
                <a:solidFill>
                  <a:schemeClr val="bg1"/>
                </a:solidFill>
                <a:latin typeface="Calibri Light" panose="020F0302020204030204" pitchFamily="34" charset="0"/>
              </a:rPr>
              <a:t> Page</a:t>
            </a:r>
            <a:endParaRPr lang="en-US" sz="1400" b="1" dirty="0">
              <a:solidFill>
                <a:schemeClr val="bg1"/>
              </a:solidFill>
              <a:latin typeface="Calibri Light" panose="020F0302020204030204" pitchFamily="34" charset="0"/>
            </a:endParaRPr>
          </a:p>
        </p:txBody>
      </p:sp>
      <p:sp>
        <p:nvSpPr>
          <p:cNvPr id="29" name="TextBox 28"/>
          <p:cNvSpPr txBox="1"/>
          <p:nvPr/>
        </p:nvSpPr>
        <p:spPr>
          <a:xfrm>
            <a:off x="8450317" y="4481013"/>
            <a:ext cx="1923393" cy="246221"/>
          </a:xfrm>
          <a:prstGeom prst="rect">
            <a:avLst/>
          </a:prstGeom>
          <a:noFill/>
        </p:spPr>
        <p:txBody>
          <a:bodyPr wrap="square" rtlCol="0">
            <a:spAutoFit/>
          </a:bodyPr>
          <a:lstStyle/>
          <a:p>
            <a:pPr algn="ctr"/>
            <a:r>
              <a:rPr lang="en-US" sz="1000" dirty="0" smtClean="0">
                <a:solidFill>
                  <a:schemeClr val="bg1"/>
                </a:solidFill>
              </a:rPr>
              <a:t>Purchase Calculations</a:t>
            </a:r>
            <a:endParaRPr lang="en-US" sz="1000" dirty="0">
              <a:solidFill>
                <a:schemeClr val="bg1"/>
              </a:solidFill>
            </a:endParaRPr>
          </a:p>
        </p:txBody>
      </p:sp>
      <p:sp>
        <p:nvSpPr>
          <p:cNvPr id="31" name="TextBox 30"/>
          <p:cNvSpPr txBox="1"/>
          <p:nvPr/>
        </p:nvSpPr>
        <p:spPr>
          <a:xfrm>
            <a:off x="8463454" y="4780333"/>
            <a:ext cx="1923393" cy="246221"/>
          </a:xfrm>
          <a:prstGeom prst="rect">
            <a:avLst/>
          </a:prstGeom>
          <a:noFill/>
        </p:spPr>
        <p:txBody>
          <a:bodyPr wrap="square" rtlCol="0">
            <a:spAutoFit/>
          </a:bodyPr>
          <a:lstStyle/>
          <a:p>
            <a:pPr algn="ctr"/>
            <a:r>
              <a:rPr lang="en-US" sz="1000" dirty="0" smtClean="0">
                <a:solidFill>
                  <a:schemeClr val="bg1"/>
                </a:solidFill>
              </a:rPr>
              <a:t>Enter Personal Details</a:t>
            </a:r>
            <a:endParaRPr lang="en-US" sz="1000" dirty="0">
              <a:solidFill>
                <a:schemeClr val="bg1"/>
              </a:solidFill>
            </a:endParaRPr>
          </a:p>
        </p:txBody>
      </p:sp>
      <p:sp>
        <p:nvSpPr>
          <p:cNvPr id="32" name="TextBox 31"/>
          <p:cNvSpPr txBox="1"/>
          <p:nvPr/>
        </p:nvSpPr>
        <p:spPr>
          <a:xfrm>
            <a:off x="8463454" y="5083376"/>
            <a:ext cx="1923393" cy="246221"/>
          </a:xfrm>
          <a:prstGeom prst="rect">
            <a:avLst/>
          </a:prstGeom>
          <a:noFill/>
        </p:spPr>
        <p:txBody>
          <a:bodyPr wrap="square" rtlCol="0">
            <a:spAutoFit/>
          </a:bodyPr>
          <a:lstStyle/>
          <a:p>
            <a:pPr algn="ctr"/>
            <a:r>
              <a:rPr lang="en-US" sz="1000" dirty="0" smtClean="0">
                <a:solidFill>
                  <a:schemeClr val="bg1"/>
                </a:solidFill>
              </a:rPr>
              <a:t>Submit Purchase</a:t>
            </a:r>
            <a:endParaRPr lang="en-US" sz="1000" dirty="0">
              <a:solidFill>
                <a:schemeClr val="bg1"/>
              </a:solidFill>
            </a:endParaRPr>
          </a:p>
        </p:txBody>
      </p:sp>
      <p:sp>
        <p:nvSpPr>
          <p:cNvPr id="33" name="Rounded Rectangle 32"/>
          <p:cNvSpPr/>
          <p:nvPr/>
        </p:nvSpPr>
        <p:spPr>
          <a:xfrm>
            <a:off x="5284075"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242034" y="399702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Confirmation Page</a:t>
            </a:r>
            <a:endParaRPr lang="en-US" sz="1400" b="1" dirty="0">
              <a:solidFill>
                <a:schemeClr val="bg1"/>
              </a:solidFill>
              <a:latin typeface="Calibri Light" panose="020F0302020204030204" pitchFamily="34" charset="0"/>
            </a:endParaRPr>
          </a:p>
        </p:txBody>
      </p:sp>
      <p:sp>
        <p:nvSpPr>
          <p:cNvPr id="36" name="TextBox 35"/>
          <p:cNvSpPr txBox="1"/>
          <p:nvPr/>
        </p:nvSpPr>
        <p:spPr>
          <a:xfrm>
            <a:off x="5717628" y="4564814"/>
            <a:ext cx="1387365" cy="553998"/>
          </a:xfrm>
          <a:prstGeom prst="rect">
            <a:avLst/>
          </a:prstGeom>
          <a:noFill/>
        </p:spPr>
        <p:txBody>
          <a:bodyPr wrap="square" rtlCol="0">
            <a:spAutoFit/>
          </a:bodyPr>
          <a:lstStyle/>
          <a:p>
            <a:pPr algn="ctr"/>
            <a:r>
              <a:rPr lang="en-US" sz="1000" dirty="0" smtClean="0">
                <a:solidFill>
                  <a:schemeClr val="bg1"/>
                </a:solidFill>
              </a:rPr>
              <a:t>Purchase </a:t>
            </a:r>
            <a:r>
              <a:rPr lang="en-US" sz="1000" dirty="0" err="1" smtClean="0">
                <a:solidFill>
                  <a:schemeClr val="bg1"/>
                </a:solidFill>
              </a:rPr>
              <a:t>Confiramation</a:t>
            </a:r>
            <a:r>
              <a:rPr lang="en-US" sz="1000" dirty="0" smtClean="0">
                <a:solidFill>
                  <a:schemeClr val="bg1"/>
                </a:solidFill>
              </a:rPr>
              <a:t> Details</a:t>
            </a:r>
            <a:endParaRPr lang="en-US" sz="1000" dirty="0">
              <a:solidFill>
                <a:schemeClr val="bg1"/>
              </a:solidFill>
            </a:endParaRPr>
          </a:p>
        </p:txBody>
      </p:sp>
      <p:sp>
        <p:nvSpPr>
          <p:cNvPr id="37" name="Right Arrow 36"/>
          <p:cNvSpPr/>
          <p:nvPr/>
        </p:nvSpPr>
        <p:spPr>
          <a:xfrm>
            <a:off x="4120056" y="1950987"/>
            <a:ext cx="1513490"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Arrow 37"/>
          <p:cNvSpPr/>
          <p:nvPr/>
        </p:nvSpPr>
        <p:spPr>
          <a:xfrm>
            <a:off x="7359870" y="2191594"/>
            <a:ext cx="1269124"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Left Arrow 38"/>
          <p:cNvSpPr/>
          <p:nvPr/>
        </p:nvSpPr>
        <p:spPr>
          <a:xfrm>
            <a:off x="7357242" y="2643059"/>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rved Left Arrow 42"/>
          <p:cNvSpPr/>
          <p:nvPr/>
        </p:nvSpPr>
        <p:spPr>
          <a:xfrm>
            <a:off x="10468305" y="2355243"/>
            <a:ext cx="998480" cy="2763578"/>
          </a:xfrm>
          <a:prstGeom prst="curved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Left Arrow 43"/>
          <p:cNvSpPr/>
          <p:nvPr/>
        </p:nvSpPr>
        <p:spPr>
          <a:xfrm>
            <a:off x="7325708" y="5076164"/>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H="1">
            <a:off x="295619" y="3195283"/>
            <a:ext cx="2546115" cy="3477875"/>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Online Shopping System Process </a:t>
            </a:r>
            <a:r>
              <a:rPr lang="en-US" sz="4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WorkFlow</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006497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824249" y="5129997"/>
            <a:ext cx="1460938" cy="1524000"/>
          </a:xfrm>
          <a:prstGeom prst="flowChartMagneticDisk">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p:cNvSpPr/>
          <p:nvPr/>
        </p:nvSpPr>
        <p:spPr>
          <a:xfrm>
            <a:off x="2039007" y="1786759"/>
            <a:ext cx="1145627" cy="1124607"/>
          </a:xfrm>
          <a:prstGeom prst="flowChartConnector">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lowchart: Connector 4"/>
          <p:cNvSpPr/>
          <p:nvPr/>
        </p:nvSpPr>
        <p:spPr>
          <a:xfrm>
            <a:off x="2039006" y="3158359"/>
            <a:ext cx="1145627" cy="1124607"/>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8193" y="2154621"/>
            <a:ext cx="788276" cy="430887"/>
          </a:xfrm>
          <a:prstGeom prst="rect">
            <a:avLst/>
          </a:prstGeom>
          <a:noFill/>
        </p:spPr>
        <p:txBody>
          <a:bodyPr wrap="square" rtlCol="0">
            <a:spAutoFit/>
          </a:bodyPr>
          <a:lstStyle/>
          <a:p>
            <a:pPr algn="ctr"/>
            <a:r>
              <a:rPr lang="en-US" sz="1100" dirty="0" smtClean="0">
                <a:solidFill>
                  <a:schemeClr val="bg1"/>
                </a:solidFill>
              </a:rPr>
              <a:t>Admin/ Vendor</a:t>
            </a:r>
            <a:endParaRPr lang="en-US" sz="1100" dirty="0">
              <a:solidFill>
                <a:schemeClr val="bg1"/>
              </a:solidFill>
            </a:endParaRPr>
          </a:p>
        </p:txBody>
      </p:sp>
      <p:sp>
        <p:nvSpPr>
          <p:cNvPr id="7" name="TextBox 6"/>
          <p:cNvSpPr txBox="1"/>
          <p:nvPr/>
        </p:nvSpPr>
        <p:spPr>
          <a:xfrm>
            <a:off x="2228193" y="3505218"/>
            <a:ext cx="788276" cy="600164"/>
          </a:xfrm>
          <a:prstGeom prst="rect">
            <a:avLst/>
          </a:prstGeom>
          <a:noFill/>
        </p:spPr>
        <p:txBody>
          <a:bodyPr wrap="square" rtlCol="0">
            <a:spAutoFit/>
          </a:bodyPr>
          <a:lstStyle/>
          <a:p>
            <a:pPr algn="ctr"/>
            <a:r>
              <a:rPr lang="en-US" sz="1100" dirty="0" smtClean="0">
                <a:solidFill>
                  <a:schemeClr val="bg1"/>
                </a:solidFill>
              </a:rPr>
              <a:t>Users/ Customers</a:t>
            </a:r>
            <a:endParaRPr lang="en-US" sz="1100" dirty="0">
              <a:solidFill>
                <a:schemeClr val="bg1"/>
              </a:solidFill>
            </a:endParaRPr>
          </a:p>
        </p:txBody>
      </p:sp>
      <p:sp>
        <p:nvSpPr>
          <p:cNvPr id="8" name="Rounded Rectangle 7"/>
          <p:cNvSpPr/>
          <p:nvPr/>
        </p:nvSpPr>
        <p:spPr>
          <a:xfrm>
            <a:off x="4035971" y="1786759"/>
            <a:ext cx="2102069" cy="276422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9239" y="2585508"/>
            <a:ext cx="1555531" cy="830997"/>
          </a:xfrm>
          <a:prstGeom prst="rect">
            <a:avLst/>
          </a:prstGeom>
          <a:noFill/>
        </p:spPr>
        <p:txBody>
          <a:bodyPr wrap="square" rtlCol="0">
            <a:spAutoFit/>
          </a:bodyPr>
          <a:lstStyle/>
          <a:p>
            <a:pPr algn="ctr"/>
            <a:r>
              <a:rPr lang="en-US" sz="1600" b="1" dirty="0" smtClean="0">
                <a:solidFill>
                  <a:schemeClr val="bg1"/>
                </a:solidFill>
              </a:rPr>
              <a:t>E-commerce Portal Management</a:t>
            </a:r>
            <a:endParaRPr lang="en-US" sz="1600" b="1" dirty="0">
              <a:solidFill>
                <a:schemeClr val="bg1"/>
              </a:solidFill>
            </a:endParaRPr>
          </a:p>
        </p:txBody>
      </p:sp>
      <p:cxnSp>
        <p:nvCxnSpPr>
          <p:cNvPr id="11" name="Elbow Connector 10"/>
          <p:cNvCxnSpPr>
            <a:stCxn id="3" idx="6"/>
          </p:cNvCxnSpPr>
          <p:nvPr/>
        </p:nvCxnSpPr>
        <p:spPr>
          <a:xfrm>
            <a:off x="3184634" y="2349063"/>
            <a:ext cx="851337" cy="4782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6"/>
            <a:endCxn id="8" idx="1"/>
          </p:cNvCxnSpPr>
          <p:nvPr/>
        </p:nvCxnSpPr>
        <p:spPr>
          <a:xfrm flipV="1">
            <a:off x="3184633" y="3168869"/>
            <a:ext cx="851338" cy="5517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723586" y="93542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728840" y="170793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23586" y="250671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23585" y="327922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723585" y="4088524"/>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723584" y="4866288"/>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23583" y="1129028"/>
            <a:ext cx="2406869" cy="253916"/>
          </a:xfrm>
          <a:prstGeom prst="rect">
            <a:avLst/>
          </a:prstGeom>
          <a:noFill/>
        </p:spPr>
        <p:txBody>
          <a:bodyPr wrap="square" rtlCol="0">
            <a:spAutoFit/>
          </a:bodyPr>
          <a:lstStyle/>
          <a:p>
            <a:pPr algn="ctr"/>
            <a:r>
              <a:rPr lang="en-US" sz="1050" dirty="0" smtClean="0">
                <a:solidFill>
                  <a:schemeClr val="bg1"/>
                </a:solidFill>
              </a:rPr>
              <a:t>Product Management</a:t>
            </a:r>
            <a:endParaRPr lang="en-US" sz="1050" dirty="0">
              <a:solidFill>
                <a:schemeClr val="bg1"/>
              </a:solidFill>
            </a:endParaRPr>
          </a:p>
        </p:txBody>
      </p:sp>
      <p:sp>
        <p:nvSpPr>
          <p:cNvPr id="21" name="TextBox 20"/>
          <p:cNvSpPr txBox="1"/>
          <p:nvPr/>
        </p:nvSpPr>
        <p:spPr>
          <a:xfrm>
            <a:off x="8723582" y="1930984"/>
            <a:ext cx="2406869" cy="253916"/>
          </a:xfrm>
          <a:prstGeom prst="rect">
            <a:avLst/>
          </a:prstGeom>
          <a:noFill/>
        </p:spPr>
        <p:txBody>
          <a:bodyPr wrap="square" rtlCol="0">
            <a:spAutoFit/>
          </a:bodyPr>
          <a:lstStyle/>
          <a:p>
            <a:pPr algn="ctr"/>
            <a:r>
              <a:rPr lang="en-US" sz="1050" dirty="0" smtClean="0">
                <a:solidFill>
                  <a:schemeClr val="bg1"/>
                </a:solidFill>
              </a:rPr>
              <a:t>Vendor Management</a:t>
            </a:r>
            <a:endParaRPr lang="en-US" sz="1050" dirty="0">
              <a:solidFill>
                <a:schemeClr val="bg1"/>
              </a:solidFill>
            </a:endParaRPr>
          </a:p>
        </p:txBody>
      </p:sp>
      <p:sp>
        <p:nvSpPr>
          <p:cNvPr id="22" name="TextBox 21"/>
          <p:cNvSpPr txBox="1"/>
          <p:nvPr/>
        </p:nvSpPr>
        <p:spPr>
          <a:xfrm>
            <a:off x="8723582" y="2687187"/>
            <a:ext cx="2406869" cy="253916"/>
          </a:xfrm>
          <a:prstGeom prst="rect">
            <a:avLst/>
          </a:prstGeom>
          <a:noFill/>
        </p:spPr>
        <p:txBody>
          <a:bodyPr wrap="square" rtlCol="0">
            <a:spAutoFit/>
          </a:bodyPr>
          <a:lstStyle/>
          <a:p>
            <a:pPr algn="ctr"/>
            <a:r>
              <a:rPr lang="en-US" sz="1050" dirty="0" smtClean="0">
                <a:solidFill>
                  <a:schemeClr val="bg1"/>
                </a:solidFill>
              </a:rPr>
              <a:t>User Management</a:t>
            </a:r>
            <a:endParaRPr lang="en-US" sz="1050" dirty="0">
              <a:solidFill>
                <a:schemeClr val="bg1"/>
              </a:solidFill>
            </a:endParaRPr>
          </a:p>
        </p:txBody>
      </p:sp>
      <p:sp>
        <p:nvSpPr>
          <p:cNvPr id="23" name="TextBox 22"/>
          <p:cNvSpPr txBox="1"/>
          <p:nvPr/>
        </p:nvSpPr>
        <p:spPr>
          <a:xfrm>
            <a:off x="8723581" y="3501737"/>
            <a:ext cx="2406869" cy="253916"/>
          </a:xfrm>
          <a:prstGeom prst="rect">
            <a:avLst/>
          </a:prstGeom>
          <a:noFill/>
        </p:spPr>
        <p:txBody>
          <a:bodyPr wrap="square" rtlCol="0">
            <a:spAutoFit/>
          </a:bodyPr>
          <a:lstStyle/>
          <a:p>
            <a:pPr algn="ctr"/>
            <a:r>
              <a:rPr lang="en-US" sz="1050" dirty="0" smtClean="0">
                <a:solidFill>
                  <a:schemeClr val="bg1"/>
                </a:solidFill>
              </a:rPr>
              <a:t>Cart Management</a:t>
            </a:r>
            <a:endParaRPr lang="en-US" sz="1050" dirty="0">
              <a:solidFill>
                <a:schemeClr val="bg1"/>
              </a:solidFill>
            </a:endParaRPr>
          </a:p>
        </p:txBody>
      </p:sp>
      <p:sp>
        <p:nvSpPr>
          <p:cNvPr id="24" name="TextBox 23"/>
          <p:cNvSpPr txBox="1"/>
          <p:nvPr/>
        </p:nvSpPr>
        <p:spPr>
          <a:xfrm>
            <a:off x="8723580" y="4316287"/>
            <a:ext cx="2406869" cy="253916"/>
          </a:xfrm>
          <a:prstGeom prst="rect">
            <a:avLst/>
          </a:prstGeom>
          <a:noFill/>
        </p:spPr>
        <p:txBody>
          <a:bodyPr wrap="square" rtlCol="0">
            <a:spAutoFit/>
          </a:bodyPr>
          <a:lstStyle/>
          <a:p>
            <a:pPr algn="ctr"/>
            <a:r>
              <a:rPr lang="en-US" sz="1050" dirty="0" smtClean="0">
                <a:solidFill>
                  <a:schemeClr val="bg1"/>
                </a:solidFill>
              </a:rPr>
              <a:t>Place Order</a:t>
            </a:r>
            <a:endParaRPr lang="en-US" sz="1050" dirty="0">
              <a:solidFill>
                <a:schemeClr val="bg1"/>
              </a:solidFill>
            </a:endParaRPr>
          </a:p>
        </p:txBody>
      </p:sp>
      <p:sp>
        <p:nvSpPr>
          <p:cNvPr id="25" name="TextBox 24"/>
          <p:cNvSpPr txBox="1"/>
          <p:nvPr/>
        </p:nvSpPr>
        <p:spPr>
          <a:xfrm>
            <a:off x="8723580" y="5088797"/>
            <a:ext cx="2406869" cy="253916"/>
          </a:xfrm>
          <a:prstGeom prst="rect">
            <a:avLst/>
          </a:prstGeom>
          <a:noFill/>
        </p:spPr>
        <p:txBody>
          <a:bodyPr wrap="square" rtlCol="0">
            <a:spAutoFit/>
          </a:bodyPr>
          <a:lstStyle/>
          <a:p>
            <a:pPr algn="ctr"/>
            <a:r>
              <a:rPr lang="en-US" sz="1050" dirty="0" smtClean="0">
                <a:solidFill>
                  <a:schemeClr val="bg1"/>
                </a:solidFill>
              </a:rPr>
              <a:t>User Details Management</a:t>
            </a:r>
            <a:endParaRPr lang="en-US" sz="1050" dirty="0">
              <a:solidFill>
                <a:schemeClr val="bg1"/>
              </a:solidFill>
            </a:endParaRPr>
          </a:p>
        </p:txBody>
      </p:sp>
      <p:sp>
        <p:nvSpPr>
          <p:cNvPr id="26" name="Rounded Rectangle 25"/>
          <p:cNvSpPr/>
          <p:nvPr/>
        </p:nvSpPr>
        <p:spPr>
          <a:xfrm>
            <a:off x="8723579" y="5701855"/>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578" y="5900714"/>
            <a:ext cx="2406869" cy="253916"/>
          </a:xfrm>
          <a:prstGeom prst="rect">
            <a:avLst/>
          </a:prstGeom>
          <a:noFill/>
        </p:spPr>
        <p:txBody>
          <a:bodyPr wrap="square" rtlCol="0">
            <a:spAutoFit/>
          </a:bodyPr>
          <a:lstStyle/>
          <a:p>
            <a:pPr algn="ctr"/>
            <a:r>
              <a:rPr lang="en-US" sz="1050" dirty="0" smtClean="0">
                <a:solidFill>
                  <a:schemeClr val="bg1"/>
                </a:solidFill>
              </a:rPr>
              <a:t>View Product</a:t>
            </a:r>
            <a:endParaRPr lang="en-US" sz="1050" dirty="0">
              <a:solidFill>
                <a:schemeClr val="bg1"/>
              </a:solidFill>
            </a:endParaRPr>
          </a:p>
        </p:txBody>
      </p:sp>
      <p:sp>
        <p:nvSpPr>
          <p:cNvPr id="28" name="TextBox 27"/>
          <p:cNvSpPr txBox="1"/>
          <p:nvPr/>
        </p:nvSpPr>
        <p:spPr>
          <a:xfrm>
            <a:off x="4942491" y="5902500"/>
            <a:ext cx="1224454" cy="307777"/>
          </a:xfrm>
          <a:prstGeom prst="rect">
            <a:avLst/>
          </a:prstGeom>
          <a:noFill/>
        </p:spPr>
        <p:txBody>
          <a:bodyPr wrap="square" rtlCol="0">
            <a:spAutoFit/>
          </a:bodyPr>
          <a:lstStyle/>
          <a:p>
            <a:pPr algn="ctr"/>
            <a:r>
              <a:rPr lang="en-US" sz="1400" dirty="0" smtClean="0">
                <a:solidFill>
                  <a:schemeClr val="bg1"/>
                </a:solidFill>
              </a:rPr>
              <a:t>Database</a:t>
            </a:r>
            <a:endParaRPr lang="en-US" sz="1400" dirty="0">
              <a:solidFill>
                <a:schemeClr val="bg1"/>
              </a:solidFill>
            </a:endParaRPr>
          </a:p>
        </p:txBody>
      </p:sp>
      <p:cxnSp>
        <p:nvCxnSpPr>
          <p:cNvPr id="60" name="Elbow Connector 59"/>
          <p:cNvCxnSpPr>
            <a:endCxn id="23" idx="1"/>
          </p:cNvCxnSpPr>
          <p:nvPr/>
        </p:nvCxnSpPr>
        <p:spPr>
          <a:xfrm>
            <a:off x="6138040" y="3501737"/>
            <a:ext cx="2585541" cy="1269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24" idx="1"/>
          </p:cNvCxnSpPr>
          <p:nvPr/>
        </p:nvCxnSpPr>
        <p:spPr>
          <a:xfrm>
            <a:off x="6138040" y="3514331"/>
            <a:ext cx="2585540" cy="9289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25" idx="1"/>
          </p:cNvCxnSpPr>
          <p:nvPr/>
        </p:nvCxnSpPr>
        <p:spPr>
          <a:xfrm>
            <a:off x="6138036" y="3522754"/>
            <a:ext cx="2585544" cy="1693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27" idx="1"/>
          </p:cNvCxnSpPr>
          <p:nvPr/>
        </p:nvCxnSpPr>
        <p:spPr>
          <a:xfrm>
            <a:off x="6138036" y="3520121"/>
            <a:ext cx="2585542" cy="25075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0" idx="1"/>
          </p:cNvCxnSpPr>
          <p:nvPr/>
        </p:nvCxnSpPr>
        <p:spPr>
          <a:xfrm flipV="1">
            <a:off x="6138036" y="1255986"/>
            <a:ext cx="2585547" cy="1685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1" idx="1"/>
          </p:cNvCxnSpPr>
          <p:nvPr/>
        </p:nvCxnSpPr>
        <p:spPr>
          <a:xfrm flipV="1">
            <a:off x="6143296" y="2057942"/>
            <a:ext cx="2580286" cy="871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22" idx="1"/>
          </p:cNvCxnSpPr>
          <p:nvPr/>
        </p:nvCxnSpPr>
        <p:spPr>
          <a:xfrm flipV="1">
            <a:off x="6140666" y="2814145"/>
            <a:ext cx="2582916" cy="12223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5187" y="2487447"/>
            <a:ext cx="1040524" cy="430887"/>
          </a:xfrm>
          <a:prstGeom prst="rect">
            <a:avLst/>
          </a:prstGeom>
          <a:noFill/>
        </p:spPr>
        <p:txBody>
          <a:bodyPr wrap="square" rtlCol="0">
            <a:spAutoFit/>
          </a:bodyPr>
          <a:lstStyle/>
          <a:p>
            <a:pPr algn="ctr"/>
            <a:r>
              <a:rPr lang="en-US" sz="1100" dirty="0" smtClean="0"/>
              <a:t>Admin / vendors</a:t>
            </a:r>
            <a:endParaRPr lang="en-US" sz="1100" dirty="0"/>
          </a:p>
        </p:txBody>
      </p:sp>
      <p:sp>
        <p:nvSpPr>
          <p:cNvPr id="76" name="TextBox 75"/>
          <p:cNvSpPr txBox="1"/>
          <p:nvPr/>
        </p:nvSpPr>
        <p:spPr>
          <a:xfrm>
            <a:off x="6285187" y="3522753"/>
            <a:ext cx="1040524" cy="430887"/>
          </a:xfrm>
          <a:prstGeom prst="rect">
            <a:avLst/>
          </a:prstGeom>
          <a:noFill/>
        </p:spPr>
        <p:txBody>
          <a:bodyPr wrap="square" rtlCol="0">
            <a:spAutoFit/>
          </a:bodyPr>
          <a:lstStyle/>
          <a:p>
            <a:pPr algn="ctr"/>
            <a:r>
              <a:rPr lang="en-US" sz="1100" dirty="0" smtClean="0"/>
              <a:t>Users / </a:t>
            </a:r>
          </a:p>
          <a:p>
            <a:pPr algn="ctr"/>
            <a:r>
              <a:rPr lang="en-US" sz="1100" dirty="0" smtClean="0"/>
              <a:t>Customers</a:t>
            </a:r>
            <a:endParaRPr lang="en-US" sz="1100" dirty="0"/>
          </a:p>
        </p:txBody>
      </p:sp>
      <p:cxnSp>
        <p:nvCxnSpPr>
          <p:cNvPr id="84" name="Elbow Connector 83"/>
          <p:cNvCxnSpPr>
            <a:stCxn id="8" idx="2"/>
            <a:endCxn id="2" idx="1"/>
          </p:cNvCxnSpPr>
          <p:nvPr/>
        </p:nvCxnSpPr>
        <p:spPr>
          <a:xfrm rot="16200000" flipH="1">
            <a:off x="5031353" y="4606632"/>
            <a:ext cx="579018" cy="4677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 idx="2"/>
          </p:cNvCxnSpPr>
          <p:nvPr/>
        </p:nvCxnSpPr>
        <p:spPr>
          <a:xfrm rot="10800000">
            <a:off x="4382815" y="4570203"/>
            <a:ext cx="441435" cy="13217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98865" y="4840487"/>
            <a:ext cx="2412145"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0</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56007297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24304"/>
            <a:ext cx="8246983" cy="4545724"/>
          </a:xfrm>
          <a:prstGeom prst="rect">
            <a:avLst/>
          </a:prstGeom>
        </p:spPr>
      </p:pic>
      <p:sp>
        <p:nvSpPr>
          <p:cNvPr id="4" name="Rectangle 3"/>
          <p:cNvSpPr/>
          <p:nvPr/>
        </p:nvSpPr>
        <p:spPr>
          <a:xfrm>
            <a:off x="490895" y="4423478"/>
            <a:ext cx="2459440" cy="1446550"/>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DFD</a:t>
            </a: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Level 1</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285537930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971" y="2017514"/>
            <a:ext cx="9816662" cy="2554545"/>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ENTITY RELATIONSHIP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139853516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353" y="2546922"/>
            <a:ext cx="3184654" cy="3046988"/>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83" y="1040524"/>
            <a:ext cx="7721600" cy="5433848"/>
          </a:xfrm>
          <a:prstGeom prst="rect">
            <a:avLst/>
          </a:prstGeom>
        </p:spPr>
      </p:pic>
    </p:spTree>
    <p:extLst>
      <p:ext uri="{BB962C8B-B14F-4D97-AF65-F5344CB8AC3E}">
        <p14:creationId xmlns:p14="http://schemas.microsoft.com/office/powerpoint/2010/main" val="36345306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87" y="1874260"/>
            <a:ext cx="3531496" cy="3785652"/>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Complete Structure of</a:t>
            </a:r>
          </a:p>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62" y="777766"/>
            <a:ext cx="7168839" cy="5728137"/>
          </a:xfrm>
          <a:prstGeom prst="rect">
            <a:avLst/>
          </a:prstGeom>
        </p:spPr>
      </p:pic>
    </p:spTree>
    <p:extLst>
      <p:ext uri="{BB962C8B-B14F-4D97-AF65-F5344CB8AC3E}">
        <p14:creationId xmlns:p14="http://schemas.microsoft.com/office/powerpoint/2010/main" val="230192230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898" y="725214"/>
            <a:ext cx="10964406" cy="5896303"/>
          </a:xfrm>
          <a:prstGeom prst="rect">
            <a:avLst/>
          </a:prstGeom>
        </p:spPr>
      </p:pic>
      <p:sp>
        <p:nvSpPr>
          <p:cNvPr id="3" name="Rectangle 2"/>
          <p:cNvSpPr/>
          <p:nvPr/>
        </p:nvSpPr>
        <p:spPr>
          <a:xfrm>
            <a:off x="0" y="5483998"/>
            <a:ext cx="4087505" cy="830997"/>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ER DIAGRAM</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92035454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8971" y="2017514"/>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SCREENSHOTS</a:t>
            </a:r>
          </a:p>
        </p:txBody>
      </p:sp>
    </p:spTree>
    <p:extLst>
      <p:ext uri="{BB962C8B-B14F-4D97-AF65-F5344CB8AC3E}">
        <p14:creationId xmlns:p14="http://schemas.microsoft.com/office/powerpoint/2010/main" val="12254997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9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848642"/>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308100"/>
            <a:ext cx="9182100" cy="4976401"/>
          </a:xfrm>
          <a:prstGeom prst="rect">
            <a:avLst/>
          </a:prstGeom>
        </p:spPr>
      </p:pic>
      <p:sp>
        <p:nvSpPr>
          <p:cNvPr id="3" name="Rectangle 2"/>
          <p:cNvSpPr/>
          <p:nvPr/>
        </p:nvSpPr>
        <p:spPr>
          <a:xfrm>
            <a:off x="277191" y="3062438"/>
            <a:ext cx="2250109"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Index</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Page</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spTree>
    <p:extLst>
      <p:ext uri="{BB962C8B-B14F-4D97-AF65-F5344CB8AC3E}">
        <p14:creationId xmlns:p14="http://schemas.microsoft.com/office/powerpoint/2010/main" val="132922999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01504"/>
            <a:ext cx="3123028"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Category-Mobile Accessories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8" y="1320800"/>
            <a:ext cx="9027491" cy="5054600"/>
          </a:xfrm>
          <a:prstGeom prst="rect">
            <a:avLst/>
          </a:prstGeom>
        </p:spPr>
      </p:pic>
    </p:spTree>
    <p:extLst>
      <p:ext uri="{BB962C8B-B14F-4D97-AF65-F5344CB8AC3E}">
        <p14:creationId xmlns:p14="http://schemas.microsoft.com/office/powerpoint/2010/main" val="355297375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863102"/>
            <a:ext cx="2250109" cy="830997"/>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Login</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99" y="1434873"/>
            <a:ext cx="9182101" cy="5009455"/>
          </a:xfrm>
          <a:prstGeom prst="rect">
            <a:avLst/>
          </a:prstGeom>
        </p:spPr>
      </p:pic>
    </p:spTree>
    <p:extLst>
      <p:ext uri="{BB962C8B-B14F-4D97-AF65-F5344CB8AC3E}">
        <p14:creationId xmlns:p14="http://schemas.microsoft.com/office/powerpoint/2010/main" val="318521218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056" y="4047177"/>
            <a:ext cx="22501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User Profile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34873"/>
            <a:ext cx="9182101" cy="50094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434873"/>
            <a:ext cx="9182101" cy="5009456"/>
          </a:xfrm>
          <a:prstGeom prst="rect">
            <a:avLst/>
          </a:prstGeom>
        </p:spPr>
      </p:pic>
    </p:spTree>
    <p:extLst>
      <p:ext uri="{BB962C8B-B14F-4D97-AF65-F5344CB8AC3E}">
        <p14:creationId xmlns:p14="http://schemas.microsoft.com/office/powerpoint/2010/main" val="361959151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678" y="4186486"/>
            <a:ext cx="2960077"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Product</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Description</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34873"/>
            <a:ext cx="9029699" cy="5029427"/>
          </a:xfrm>
          <a:prstGeom prst="rect">
            <a:avLst/>
          </a:prstGeom>
        </p:spPr>
      </p:pic>
    </p:spTree>
    <p:extLst>
      <p:ext uri="{BB962C8B-B14F-4D97-AF65-F5344CB8AC3E}">
        <p14:creationId xmlns:p14="http://schemas.microsoft.com/office/powerpoint/2010/main" val="318562129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53772"/>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Admin</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Module</a:t>
            </a:r>
            <a:endPar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34873"/>
            <a:ext cx="9028806" cy="5029427"/>
          </a:xfrm>
          <a:prstGeom prst="rect">
            <a:avLst/>
          </a:prstGeom>
        </p:spPr>
      </p:pic>
    </p:spTree>
    <p:extLst>
      <p:ext uri="{BB962C8B-B14F-4D97-AF65-F5344CB8AC3E}">
        <p14:creationId xmlns:p14="http://schemas.microsoft.com/office/powerpoint/2010/main" val="4156727088"/>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94449"/>
            <a:ext cx="2821609"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57128"/>
            <a:ext cx="9028806" cy="4984917"/>
          </a:xfrm>
          <a:prstGeom prst="rect">
            <a:avLst/>
          </a:prstGeom>
        </p:spPr>
      </p:pic>
    </p:spTree>
    <p:extLst>
      <p:ext uri="{BB962C8B-B14F-4D97-AF65-F5344CB8AC3E}">
        <p14:creationId xmlns:p14="http://schemas.microsoft.com/office/powerpoint/2010/main" val="325301728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3848861"/>
            <a:ext cx="2852554" cy="2308324"/>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Add</a:t>
            </a: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Vendor/</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45" y="1457128"/>
            <a:ext cx="8967808" cy="4984917"/>
          </a:xfrm>
          <a:prstGeom prst="rect">
            <a:avLst/>
          </a:prstGeom>
        </p:spPr>
      </p:pic>
    </p:spTree>
    <p:extLst>
      <p:ext uri="{BB962C8B-B14F-4D97-AF65-F5344CB8AC3E}">
        <p14:creationId xmlns:p14="http://schemas.microsoft.com/office/powerpoint/2010/main" val="364470321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50719"/>
            <a:ext cx="3037508" cy="1569660"/>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Remove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457128"/>
            <a:ext cx="8734150" cy="4984917"/>
          </a:xfrm>
          <a:prstGeom prst="rect">
            <a:avLst/>
          </a:prstGeom>
        </p:spPr>
      </p:pic>
    </p:spTree>
    <p:extLst>
      <p:ext uri="{BB962C8B-B14F-4D97-AF65-F5344CB8AC3E}">
        <p14:creationId xmlns:p14="http://schemas.microsoft.com/office/powerpoint/2010/main" val="1833272889"/>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95975"/>
            <a:ext cx="3037508" cy="1569660"/>
          </a:xfrm>
          <a:prstGeom prst="rect">
            <a:avLst/>
          </a:prstGeom>
          <a:noFill/>
        </p:spPr>
        <p:txBody>
          <a:bodyPr wrap="squar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Update</a:t>
            </a: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rPr>
              <a:t>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503901"/>
            <a:ext cx="8734150" cy="4891370"/>
          </a:xfrm>
          <a:prstGeom prst="rect">
            <a:avLst/>
          </a:prstGeom>
        </p:spPr>
      </p:pic>
    </p:spTree>
    <p:extLst>
      <p:ext uri="{BB962C8B-B14F-4D97-AF65-F5344CB8AC3E}">
        <p14:creationId xmlns:p14="http://schemas.microsoft.com/office/powerpoint/2010/main" val="19416252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smtClean="0">
                <a:latin typeface="Calibri Light" panose="020F0302020204030204" pitchFamily="34" charset="0"/>
              </a:rPr>
              <a:t>OBJECTIVE</a:t>
            </a:r>
            <a:endParaRPr lang="en-US" b="1" u="sng" dirty="0">
              <a:latin typeface="Calibri Light" panose="020F0302020204030204" pitchFamily="34" charset="0"/>
            </a:endParaRPr>
          </a:p>
        </p:txBody>
      </p:sp>
      <p:sp>
        <p:nvSpPr>
          <p:cNvPr id="3" name="Content Placeholder 2"/>
          <p:cNvSpPr>
            <a:spLocks noGrp="1"/>
          </p:cNvSpPr>
          <p:nvPr>
            <p:ph idx="1"/>
          </p:nvPr>
        </p:nvSpPr>
        <p:spPr>
          <a:xfrm>
            <a:off x="566670" y="2603500"/>
            <a:ext cx="10939530" cy="3416300"/>
          </a:xfrm>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a:bodyPr>
          <a:lstStyle/>
          <a:p>
            <a:pPr algn="ctr"/>
            <a:r>
              <a:rPr lang="en-US" b="1" i="1" u="sng" dirty="0">
                <a:latin typeface="Calibri Light" panose="020F0302020204030204" pitchFamily="34" charset="0"/>
              </a:rPr>
              <a:t>FUTURE SCOPE OF THE PROJECT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274932"/>
            <a:ext cx="10820400" cy="4583068"/>
          </a:xfrm>
        </p:spPr>
        <p:txBody>
          <a:bodyPr>
            <a:normAutofit/>
          </a:bodyPr>
          <a:lstStyle/>
          <a:p>
            <a:pPr algn="just">
              <a:lnSpc>
                <a:spcPct val="100000"/>
              </a:lnSpc>
              <a:buFont typeface="Wingdings" panose="05000000000000000000" pitchFamily="2" charset="2"/>
              <a:buChar char="Ø"/>
            </a:pPr>
            <a:r>
              <a:rPr lang="en-US" sz="2400" dirty="0">
                <a:latin typeface="Calibri Light" panose="020F0302020204030204" pitchFamily="34" charset="0"/>
              </a:rPr>
              <a:t>“On-Line Shopping” is a web-based project which is made for remote-shopping or shopping through Internet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As the technology is being advanced the way of life is changing accordance. Now a day’s we can place the order for anything from our home. There is no need to go the shop of the things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 The order can be placed online through Internet. The payment, the confirmation of purchasing; we can do everything we want</a:t>
            </a:r>
            <a:r>
              <a:rPr lang="en-US" sz="2400" dirty="0" smtClean="0">
                <a:latin typeface="Calibri Light" panose="020F0302020204030204" pitchFamily="34" charset="0"/>
              </a:rPr>
              <a:t>.</a:t>
            </a:r>
          </a:p>
          <a:p>
            <a:pPr algn="just">
              <a:lnSpc>
                <a:spcPct val="100000"/>
              </a:lnSpc>
              <a:buFont typeface="Wingdings" panose="05000000000000000000" pitchFamily="2" charset="2"/>
              <a:buChar char="Ø"/>
            </a:pPr>
            <a:r>
              <a:rPr lang="en-US" sz="2400" dirty="0">
                <a:latin typeface="Calibri Light" panose="020F0302020204030204" pitchFamily="34" charset="0"/>
              </a:rPr>
              <a:t>In future we will try to make this website which work so flexible and beneficial for the customer and also try to make smooth service.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4128519694"/>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1664" y="2611735"/>
            <a:ext cx="5315879" cy="1323439"/>
          </a:xfrm>
          <a:prstGeom prst="rect">
            <a:avLst/>
          </a:prstGeom>
          <a:noFill/>
        </p:spPr>
        <p:txBody>
          <a:bodyPr wrap="none" lIns="91440" tIns="45720" rIns="91440" bIns="45720">
            <a:spAutoFit/>
          </a:bodyPr>
          <a:lstStyle/>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54607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OBJECTIVE (</a:t>
            </a:r>
            <a:r>
              <a:rPr lang="en-US" b="1" u="sng" dirty="0" smtClean="0">
                <a:latin typeface="Calibri Light" panose="020F0302020204030204" pitchFamily="34" charset="0"/>
              </a:rPr>
              <a:t>cont</a:t>
            </a:r>
            <a:r>
              <a:rPr lang="en-US" b="1" dirty="0" smtClean="0">
                <a:latin typeface="Calibri Light" panose="020F0302020204030204" pitchFamily="34" charset="0"/>
              </a:rPr>
              <a:t>.)</a:t>
            </a:r>
            <a:endParaRPr lang="en-US" b="1" dirty="0">
              <a:latin typeface="Calibri Light" panose="020F0302020204030204" pitchFamily="34" charset="0"/>
            </a:endParaRPr>
          </a:p>
        </p:txBody>
      </p:sp>
      <p:sp>
        <p:nvSpPr>
          <p:cNvPr id="3" name="Content Placeholder 2"/>
          <p:cNvSpPr>
            <a:spLocks noGrp="1"/>
          </p:cNvSpPr>
          <p:nvPr>
            <p:ph idx="1"/>
          </p:nvPr>
        </p:nvSpPr>
        <p:spPr>
          <a:xfrm>
            <a:off x="566670" y="2194361"/>
            <a:ext cx="1093953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2029514"/>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2300690"/>
            <a:ext cx="10820400" cy="4557310"/>
          </a:xfrm>
        </p:spPr>
        <p:txBody>
          <a:bodyPr>
            <a:normAutofit/>
          </a:bodyPr>
          <a:lstStyle/>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IDE 	</a:t>
            </a:r>
            <a:r>
              <a:rPr lang="en-US" sz="2400" b="1" i="1" dirty="0">
                <a:latin typeface="Calibri Light" panose="020F0302020204030204" pitchFamily="34" charset="0"/>
              </a:rPr>
              <a:t>		</a:t>
            </a:r>
            <a:r>
              <a:rPr lang="en-US" sz="2400" b="1" i="1" dirty="0" smtClean="0">
                <a:latin typeface="Calibri Light" panose="020F0302020204030204" pitchFamily="34" charset="0"/>
              </a:rPr>
              <a:t>	:</a:t>
            </a:r>
            <a:r>
              <a:rPr lang="en-US" sz="2400" i="1" dirty="0" smtClean="0">
                <a:latin typeface="Calibri Light" panose="020F0302020204030204" pitchFamily="34" charset="0"/>
              </a:rPr>
              <a:t>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781</TotalTime>
  <Words>1632</Words>
  <Application>Microsoft Office PowerPoint</Application>
  <PresentationFormat>Widescreen</PresentationFormat>
  <Paragraphs>161</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Algerian</vt:lpstr>
      <vt:lpstr>Arial</vt:lpstr>
      <vt:lpstr>Calibri Light</vt:lpstr>
      <vt:lpstr>Century Gothic</vt:lpstr>
      <vt:lpstr>Wingdings</vt:lpstr>
      <vt:lpstr>Wingdings 3</vt:lpstr>
      <vt:lpstr>Ion Boardroom</vt:lpstr>
      <vt:lpstr>PowerPoint Presentation</vt:lpstr>
      <vt:lpstr>INTRODUCTION</vt:lpstr>
      <vt:lpstr>INTRODUCTION (Cont.)</vt:lpstr>
      <vt:lpstr>OBJECTIVE</vt:lpstr>
      <vt:lpstr>OBJECTIVE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WEB SERVICE</vt:lpstr>
      <vt:lpstr>PowerPoint Presentation</vt:lpstr>
      <vt:lpstr>PowerPoint Presentation</vt:lpstr>
      <vt:lpstr>Problem Definition</vt:lpstr>
      <vt:lpstr>Employees</vt:lpstr>
      <vt:lpstr>Requirement Specification</vt:lpstr>
      <vt:lpstr>Preliminary Investigation</vt:lpstr>
      <vt:lpstr>MODULE DESCRIPTION</vt:lpstr>
      <vt:lpstr>PROCESS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Lalit Giri</cp:lastModifiedBy>
  <cp:revision>127</cp:revision>
  <dcterms:created xsi:type="dcterms:W3CDTF">2018-04-21T15:13:56Z</dcterms:created>
  <dcterms:modified xsi:type="dcterms:W3CDTF">2018-04-25T14:13:10Z</dcterms:modified>
</cp:coreProperties>
</file>