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85" r:id="rId2"/>
    <p:sldId id="256" r:id="rId3"/>
    <p:sldId id="258" r:id="rId4"/>
    <p:sldId id="257" r:id="rId5"/>
    <p:sldId id="274" r:id="rId6"/>
    <p:sldId id="275" r:id="rId7"/>
    <p:sldId id="277" r:id="rId8"/>
    <p:sldId id="278" r:id="rId9"/>
    <p:sldId id="279" r:id="rId10"/>
    <p:sldId id="261" r:id="rId11"/>
    <p:sldId id="259" r:id="rId12"/>
    <p:sldId id="260"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82" r:id="rId26"/>
    <p:sldId id="283" r:id="rId27"/>
    <p:sldId id="281" r:id="rId28"/>
    <p:sldId id="280" r:id="rId29"/>
    <p:sldId id="284"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91" d="100"/>
          <a:sy n="91" d="100"/>
        </p:scale>
        <p:origin x="12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41229B0-C16A-435E-8E02-4E7981D16456}" type="datetimeFigureOut">
              <a:rPr lang="en-US" smtClean="0"/>
              <a:t>4/24/2018</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BBA115C6-EE17-4E90-A841-8981C314D67D}" type="slidenum">
              <a:rPr lang="en-US" smtClean="0"/>
              <a:t>‹#›</a:t>
            </a:fld>
            <a:endParaRPr lang="en-US"/>
          </a:p>
        </p:txBody>
      </p:sp>
    </p:spTree>
    <p:extLst>
      <p:ext uri="{BB962C8B-B14F-4D97-AF65-F5344CB8AC3E}">
        <p14:creationId xmlns:p14="http://schemas.microsoft.com/office/powerpoint/2010/main" val="4137341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41229B0-C16A-435E-8E02-4E7981D16456}" type="datetimeFigureOut">
              <a:rPr lang="en-US" smtClean="0"/>
              <a:t>4/24/2018</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BA115C6-EE17-4E90-A841-8981C314D67D}" type="slidenum">
              <a:rPr lang="en-US" smtClean="0"/>
              <a:t>‹#›</a:t>
            </a:fld>
            <a:endParaRPr lang="en-US"/>
          </a:p>
        </p:txBody>
      </p:sp>
    </p:spTree>
    <p:extLst>
      <p:ext uri="{BB962C8B-B14F-4D97-AF65-F5344CB8AC3E}">
        <p14:creationId xmlns:p14="http://schemas.microsoft.com/office/powerpoint/2010/main" val="3620457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41229B0-C16A-435E-8E02-4E7981D16456}" type="datetimeFigureOut">
              <a:rPr lang="en-US" smtClean="0"/>
              <a:t>4/24/2018</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BA115C6-EE17-4E90-A841-8981C314D67D}"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4436187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041229B0-C16A-435E-8E02-4E7981D16456}" type="datetimeFigureOut">
              <a:rPr lang="en-US" smtClean="0"/>
              <a:t>4/24/2018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BA115C6-EE17-4E90-A841-8981C314D67D}" type="slidenum">
              <a:rPr lang="en-US" smtClean="0"/>
              <a:t>‹#›</a:t>
            </a:fld>
            <a:endParaRPr lang="en-US"/>
          </a:p>
        </p:txBody>
      </p:sp>
    </p:spTree>
    <p:extLst>
      <p:ext uri="{BB962C8B-B14F-4D97-AF65-F5344CB8AC3E}">
        <p14:creationId xmlns:p14="http://schemas.microsoft.com/office/powerpoint/2010/main" val="14143773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041229B0-C16A-435E-8E02-4E7981D16456}" type="datetimeFigureOut">
              <a:rPr lang="en-US" smtClean="0"/>
              <a:t>4/24/2018</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BA115C6-EE17-4E90-A841-8981C314D67D}"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221722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041229B0-C16A-435E-8E02-4E7981D16456}" type="datetimeFigureOut">
              <a:rPr lang="en-US" smtClean="0"/>
              <a:t>4/24/2018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BA115C6-EE17-4E90-A841-8981C314D67D}" type="slidenum">
              <a:rPr lang="en-US" smtClean="0"/>
              <a:t>‹#›</a:t>
            </a:fld>
            <a:endParaRPr lang="en-US"/>
          </a:p>
        </p:txBody>
      </p:sp>
    </p:spTree>
    <p:extLst>
      <p:ext uri="{BB962C8B-B14F-4D97-AF65-F5344CB8AC3E}">
        <p14:creationId xmlns:p14="http://schemas.microsoft.com/office/powerpoint/2010/main" val="27933235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41229B0-C16A-435E-8E02-4E7981D16456}" type="datetimeFigureOut">
              <a:rPr lang="en-US" smtClean="0"/>
              <a:t>4/24/2018</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BA115C6-EE17-4E90-A841-8981C314D67D}" type="slidenum">
              <a:rPr lang="en-US" smtClean="0"/>
              <a:t>‹#›</a:t>
            </a:fld>
            <a:endParaRPr lang="en-US"/>
          </a:p>
        </p:txBody>
      </p:sp>
    </p:spTree>
    <p:extLst>
      <p:ext uri="{BB962C8B-B14F-4D97-AF65-F5344CB8AC3E}">
        <p14:creationId xmlns:p14="http://schemas.microsoft.com/office/powerpoint/2010/main" val="6303831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41229B0-C16A-435E-8E02-4E7981D16456}" type="datetimeFigureOut">
              <a:rPr lang="en-US" smtClean="0"/>
              <a:t>4/24/2018</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BA115C6-EE17-4E90-A841-8981C314D67D}" type="slidenum">
              <a:rPr lang="en-US" smtClean="0"/>
              <a:t>‹#›</a:t>
            </a:fld>
            <a:endParaRPr lang="en-US"/>
          </a:p>
        </p:txBody>
      </p:sp>
    </p:spTree>
    <p:extLst>
      <p:ext uri="{BB962C8B-B14F-4D97-AF65-F5344CB8AC3E}">
        <p14:creationId xmlns:p14="http://schemas.microsoft.com/office/powerpoint/2010/main" val="6338625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41229B0-C16A-435E-8E02-4E7981D16456}" type="datetimeFigureOut">
              <a:rPr lang="en-US" smtClean="0"/>
              <a:t>4/24/2018</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BA115C6-EE17-4E90-A841-8981C314D67D}" type="slidenum">
              <a:rPr lang="en-US" smtClean="0"/>
              <a:t>‹#›</a:t>
            </a:fld>
            <a:endParaRPr lang="en-US"/>
          </a:p>
        </p:txBody>
      </p:sp>
    </p:spTree>
    <p:extLst>
      <p:ext uri="{BB962C8B-B14F-4D97-AF65-F5344CB8AC3E}">
        <p14:creationId xmlns:p14="http://schemas.microsoft.com/office/powerpoint/2010/main" val="35448637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41229B0-C16A-435E-8E02-4E7981D16456}" type="datetimeFigureOut">
              <a:rPr lang="en-US" smtClean="0"/>
              <a:t>4/24/2018</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BA115C6-EE17-4E90-A841-8981C314D67D}" type="slidenum">
              <a:rPr lang="en-US" smtClean="0"/>
              <a:t>‹#›</a:t>
            </a:fld>
            <a:endParaRPr lang="en-US"/>
          </a:p>
        </p:txBody>
      </p:sp>
    </p:spTree>
    <p:extLst>
      <p:ext uri="{BB962C8B-B14F-4D97-AF65-F5344CB8AC3E}">
        <p14:creationId xmlns:p14="http://schemas.microsoft.com/office/powerpoint/2010/main" val="9621745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41229B0-C16A-435E-8E02-4E7981D16456}" type="datetimeFigureOut">
              <a:rPr lang="en-US" smtClean="0"/>
              <a:t>4/24/2018</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BBA115C6-EE17-4E90-A841-8981C314D67D}" type="slidenum">
              <a:rPr lang="en-US" smtClean="0"/>
              <a:t>‹#›</a:t>
            </a:fld>
            <a:endParaRPr lang="en-US"/>
          </a:p>
        </p:txBody>
      </p:sp>
    </p:spTree>
    <p:extLst>
      <p:ext uri="{BB962C8B-B14F-4D97-AF65-F5344CB8AC3E}">
        <p14:creationId xmlns:p14="http://schemas.microsoft.com/office/powerpoint/2010/main" val="367191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41229B0-C16A-435E-8E02-4E7981D16456}" type="datetimeFigureOut">
              <a:rPr lang="en-US" smtClean="0"/>
              <a:t>4/24/2018</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BBA115C6-EE17-4E90-A841-8981C314D67D}" type="slidenum">
              <a:rPr lang="en-US" smtClean="0"/>
              <a:t>‹#›</a:t>
            </a:fld>
            <a:endParaRPr lang="en-US"/>
          </a:p>
        </p:txBody>
      </p:sp>
    </p:spTree>
    <p:extLst>
      <p:ext uri="{BB962C8B-B14F-4D97-AF65-F5344CB8AC3E}">
        <p14:creationId xmlns:p14="http://schemas.microsoft.com/office/powerpoint/2010/main" val="20728461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41229B0-C16A-435E-8E02-4E7981D16456}" type="datetimeFigureOut">
              <a:rPr lang="en-US" smtClean="0"/>
              <a:t>4/24/2018</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BA115C6-EE17-4E90-A841-8981C314D67D}" type="slidenum">
              <a:rPr lang="en-US" smtClean="0"/>
              <a:t>‹#›</a:t>
            </a:fld>
            <a:endParaRPr lang="en-US"/>
          </a:p>
        </p:txBody>
      </p:sp>
    </p:spTree>
    <p:extLst>
      <p:ext uri="{BB962C8B-B14F-4D97-AF65-F5344CB8AC3E}">
        <p14:creationId xmlns:p14="http://schemas.microsoft.com/office/powerpoint/2010/main" val="22736171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1229B0-C16A-435E-8E02-4E7981D16456}" type="datetimeFigureOut">
              <a:rPr lang="en-US" smtClean="0"/>
              <a:t>4/24/2018</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BA115C6-EE17-4E90-A841-8981C314D67D}" type="slidenum">
              <a:rPr lang="en-US" smtClean="0"/>
              <a:t>‹#›</a:t>
            </a:fld>
            <a:endParaRPr lang="en-US"/>
          </a:p>
        </p:txBody>
      </p:sp>
    </p:spTree>
    <p:extLst>
      <p:ext uri="{BB962C8B-B14F-4D97-AF65-F5344CB8AC3E}">
        <p14:creationId xmlns:p14="http://schemas.microsoft.com/office/powerpoint/2010/main" val="31170519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41229B0-C16A-435E-8E02-4E7981D16456}" type="datetimeFigureOut">
              <a:rPr lang="en-US" smtClean="0"/>
              <a:t>4/24/2018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BA115C6-EE17-4E90-A841-8981C314D67D}" type="slidenum">
              <a:rPr lang="en-US" smtClean="0"/>
              <a:t>‹#›</a:t>
            </a:fld>
            <a:endParaRPr lang="en-US"/>
          </a:p>
        </p:txBody>
      </p:sp>
    </p:spTree>
    <p:extLst>
      <p:ext uri="{BB962C8B-B14F-4D97-AF65-F5344CB8AC3E}">
        <p14:creationId xmlns:p14="http://schemas.microsoft.com/office/powerpoint/2010/main" val="4937377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41229B0-C16A-435E-8E02-4E7981D16456}" type="datetimeFigureOut">
              <a:rPr lang="en-US" smtClean="0"/>
              <a:t>4/24/2018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BA115C6-EE17-4E90-A841-8981C314D67D}" type="slidenum">
              <a:rPr lang="en-US" smtClean="0"/>
              <a:t>‹#›</a:t>
            </a:fld>
            <a:endParaRPr lang="en-US"/>
          </a:p>
        </p:txBody>
      </p:sp>
    </p:spTree>
    <p:extLst>
      <p:ext uri="{BB962C8B-B14F-4D97-AF65-F5344CB8AC3E}">
        <p14:creationId xmlns:p14="http://schemas.microsoft.com/office/powerpoint/2010/main" val="6937983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041229B0-C16A-435E-8E02-4E7981D16456}" type="datetimeFigureOut">
              <a:rPr lang="en-US" smtClean="0"/>
              <a:t>4/24/2018</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BBA115C6-EE17-4E90-A841-8981C314D67D}" type="slidenum">
              <a:rPr lang="en-US" smtClean="0"/>
              <a:t>‹#›</a:t>
            </a:fld>
            <a:endParaRPr lang="en-US"/>
          </a:p>
        </p:txBody>
      </p:sp>
    </p:spTree>
    <p:extLst>
      <p:ext uri="{BB962C8B-B14F-4D97-AF65-F5344CB8AC3E}">
        <p14:creationId xmlns:p14="http://schemas.microsoft.com/office/powerpoint/2010/main" val="39580919"/>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716557" y="253778"/>
            <a:ext cx="9480102" cy="1201016"/>
          </a:xfrm>
          <a:prstGeom prst="rect">
            <a:avLst/>
          </a:prstGeom>
        </p:spPr>
      </p:pic>
      <p:sp>
        <p:nvSpPr>
          <p:cNvPr id="6" name="Rectangle 5"/>
          <p:cNvSpPr/>
          <p:nvPr/>
        </p:nvSpPr>
        <p:spPr>
          <a:xfrm>
            <a:off x="1716557" y="1964357"/>
            <a:ext cx="9480102" cy="707886"/>
          </a:xfrm>
          <a:prstGeom prst="rect">
            <a:avLst/>
          </a:prstGeom>
        </p:spPr>
        <p:txBody>
          <a:bodyPr wrap="square">
            <a:spAutoFit/>
          </a:bodyPr>
          <a:lstStyle/>
          <a:p>
            <a:pPr algn="ctr"/>
            <a:r>
              <a:rPr lang="en-IN" sz="4000" dirty="0">
                <a:latin typeface="Algerian" panose="04020705040A02060702" pitchFamily="82" charset="0"/>
              </a:rPr>
              <a:t>DEPARTMENT OF COMPUTER SCIENCE</a:t>
            </a:r>
          </a:p>
        </p:txBody>
      </p:sp>
      <p:sp>
        <p:nvSpPr>
          <p:cNvPr id="7" name="Rectangle 6"/>
          <p:cNvSpPr/>
          <p:nvPr/>
        </p:nvSpPr>
        <p:spPr>
          <a:xfrm>
            <a:off x="1716557" y="3201170"/>
            <a:ext cx="9480102" cy="646331"/>
          </a:xfrm>
          <a:prstGeom prst="rect">
            <a:avLst/>
          </a:prstGeom>
        </p:spPr>
        <p:txBody>
          <a:bodyPr wrap="square">
            <a:spAutoFit/>
          </a:bodyPr>
          <a:lstStyle/>
          <a:p>
            <a:pPr algn="ctr"/>
            <a:r>
              <a:rPr lang="en-IN" sz="3600" b="1" dirty="0" smtClean="0">
                <a:latin typeface="Algerian" panose="04020705040A02060702" pitchFamily="82" charset="0"/>
              </a:rPr>
              <a:t>Colloquium On Artificial intelligence</a:t>
            </a:r>
            <a:endParaRPr lang="en-IN" sz="3600" b="1" dirty="0">
              <a:latin typeface="Algerian" panose="04020705040A02060702" pitchFamily="82" charset="0"/>
            </a:endParaRPr>
          </a:p>
        </p:txBody>
      </p:sp>
      <p:sp>
        <p:nvSpPr>
          <p:cNvPr id="8" name="TextBox 7"/>
          <p:cNvSpPr txBox="1"/>
          <p:nvPr/>
        </p:nvSpPr>
        <p:spPr>
          <a:xfrm>
            <a:off x="8384147" y="4803821"/>
            <a:ext cx="2812512" cy="1569660"/>
          </a:xfrm>
          <a:prstGeom prst="rect">
            <a:avLst/>
          </a:prstGeom>
          <a:noFill/>
        </p:spPr>
        <p:txBody>
          <a:bodyPr wrap="square" rtlCol="0">
            <a:spAutoFit/>
          </a:bodyPr>
          <a:lstStyle/>
          <a:p>
            <a:r>
              <a:rPr lang="en-US" sz="2400" b="1" dirty="0" smtClean="0">
                <a:latin typeface="Calibri Light" panose="020F0302020204030204" pitchFamily="34" charset="0"/>
              </a:rPr>
              <a:t>Submitted By :</a:t>
            </a:r>
          </a:p>
          <a:p>
            <a:r>
              <a:rPr lang="en-US" sz="2400" b="1" dirty="0">
                <a:latin typeface="Calibri Light" panose="020F0302020204030204" pitchFamily="34" charset="0"/>
              </a:rPr>
              <a:t>	</a:t>
            </a:r>
            <a:r>
              <a:rPr lang="en-US" sz="2400" b="1" dirty="0" smtClean="0">
                <a:latin typeface="Calibri Light" panose="020F0302020204030204" pitchFamily="34" charset="0"/>
              </a:rPr>
              <a:t>Lalit Giri</a:t>
            </a:r>
          </a:p>
          <a:p>
            <a:r>
              <a:rPr lang="en-US" sz="2400" b="1" dirty="0">
                <a:latin typeface="Calibri Light" panose="020F0302020204030204" pitchFamily="34" charset="0"/>
              </a:rPr>
              <a:t>	</a:t>
            </a:r>
            <a:r>
              <a:rPr lang="en-US" sz="2400" b="1" dirty="0" smtClean="0">
                <a:latin typeface="Calibri Light" panose="020F0302020204030204" pitchFamily="34" charset="0"/>
              </a:rPr>
              <a:t>1621614825</a:t>
            </a:r>
          </a:p>
          <a:p>
            <a:r>
              <a:rPr lang="en-US" sz="2400" b="1" dirty="0">
                <a:latin typeface="Calibri Light" panose="020F0302020204030204" pitchFamily="34" charset="0"/>
              </a:rPr>
              <a:t>	</a:t>
            </a:r>
            <a:r>
              <a:rPr lang="en-US" sz="2400" b="1" dirty="0" smtClean="0">
                <a:latin typeface="Calibri Light" panose="020F0302020204030204" pitchFamily="34" charset="0"/>
              </a:rPr>
              <a:t>MCA 6</a:t>
            </a:r>
            <a:r>
              <a:rPr lang="en-US" sz="2400" b="1" baseline="30000" dirty="0" smtClean="0">
                <a:latin typeface="Calibri Light" panose="020F0302020204030204" pitchFamily="34" charset="0"/>
              </a:rPr>
              <a:t>th</a:t>
            </a:r>
            <a:r>
              <a:rPr lang="en-US" sz="2400" b="1" dirty="0" smtClean="0">
                <a:latin typeface="Calibri Light" panose="020F0302020204030204" pitchFamily="34" charset="0"/>
              </a:rPr>
              <a:t> </a:t>
            </a:r>
            <a:r>
              <a:rPr lang="en-US" sz="2400" b="1" dirty="0" err="1" smtClean="0">
                <a:latin typeface="Calibri Light" panose="020F0302020204030204" pitchFamily="34" charset="0"/>
              </a:rPr>
              <a:t>Sem</a:t>
            </a:r>
            <a:endParaRPr lang="en-US" sz="2400" b="1" dirty="0">
              <a:latin typeface="Calibri Light" panose="020F0302020204030204" pitchFamily="34" charset="0"/>
            </a:endParaRPr>
          </a:p>
        </p:txBody>
      </p:sp>
    </p:spTree>
    <p:extLst>
      <p:ext uri="{BB962C8B-B14F-4D97-AF65-F5344CB8AC3E}">
        <p14:creationId xmlns:p14="http://schemas.microsoft.com/office/powerpoint/2010/main" val="14146204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92566"/>
          </a:xfrm>
        </p:spPr>
        <p:txBody>
          <a:bodyPr/>
          <a:lstStyle/>
          <a:p>
            <a:pPr algn="ctr"/>
            <a:r>
              <a:rPr lang="en-US" b="1" dirty="0" smtClean="0"/>
              <a:t>Why AI ???</a:t>
            </a:r>
            <a:endParaRPr lang="en-US" b="1" dirty="0"/>
          </a:p>
        </p:txBody>
      </p:sp>
      <p:sp>
        <p:nvSpPr>
          <p:cNvPr id="3" name="Content Placeholder 2"/>
          <p:cNvSpPr>
            <a:spLocks noGrp="1"/>
          </p:cNvSpPr>
          <p:nvPr>
            <p:ph idx="1"/>
          </p:nvPr>
        </p:nvSpPr>
        <p:spPr>
          <a:xfrm>
            <a:off x="2589212" y="1416675"/>
            <a:ext cx="8915400" cy="5177307"/>
          </a:xfrm>
        </p:spPr>
        <p:txBody>
          <a:bodyPr>
            <a:noAutofit/>
          </a:bodyPr>
          <a:lstStyle/>
          <a:p>
            <a:pPr marL="0" indent="0" algn="just">
              <a:buNone/>
            </a:pPr>
            <a:r>
              <a:rPr lang="en-US" sz="2400" dirty="0" smtClean="0">
                <a:latin typeface="Calibri Light" panose="020F0302020204030204" pitchFamily="34" charset="0"/>
              </a:rPr>
              <a:t>There are several limitations of human intelligence (HI).</a:t>
            </a:r>
          </a:p>
          <a:p>
            <a:pPr algn="just"/>
            <a:r>
              <a:rPr lang="en-US" sz="2400" dirty="0" smtClean="0">
                <a:latin typeface="Calibri Light" panose="020F0302020204030204" pitchFamily="34" charset="0"/>
              </a:rPr>
              <a:t>Unreliable : The quality and quantity of HI varies from time to time, space to space due to physical and mental exertion of human beings.</a:t>
            </a:r>
          </a:p>
          <a:p>
            <a:pPr algn="just"/>
            <a:r>
              <a:rPr lang="en-US" sz="2400" dirty="0" smtClean="0">
                <a:latin typeface="Calibri Light" panose="020F0302020204030204" pitchFamily="34" charset="0"/>
              </a:rPr>
              <a:t>Limited Applications : The HI cannot be always employed due to cost and lack of expertise or non availability of expertise at particular time or geographical position.</a:t>
            </a:r>
          </a:p>
          <a:p>
            <a:pPr algn="just"/>
            <a:r>
              <a:rPr lang="en-US" sz="2400" dirty="0" smtClean="0">
                <a:latin typeface="Calibri Light" panose="020F0302020204030204" pitchFamily="34" charset="0"/>
              </a:rPr>
              <a:t>Speed : The speed with which HI is able to react to situations to exhibit intelligence is much slower than the AI systems.</a:t>
            </a:r>
          </a:p>
          <a:p>
            <a:pPr algn="just"/>
            <a:r>
              <a:rPr lang="en-US" sz="2400" dirty="0" smtClean="0">
                <a:latin typeface="Calibri Light" panose="020F0302020204030204" pitchFamily="34" charset="0"/>
              </a:rPr>
              <a:t>Failure proof : HI is not failure proof but AI system has only hardware failure which is rare.</a:t>
            </a:r>
          </a:p>
          <a:p>
            <a:pPr marL="0" indent="0" algn="ctr">
              <a:buNone/>
            </a:pPr>
            <a:r>
              <a:rPr lang="en-US" sz="2000" b="1" dirty="0" smtClean="0">
                <a:latin typeface="Calibri Light" panose="020F0302020204030204" pitchFamily="34" charset="0"/>
              </a:rPr>
              <a:t>AI –compromise between the versatility and limitations of natural intelligence.</a:t>
            </a:r>
            <a:endParaRPr lang="en-US" sz="2000" b="1" dirty="0">
              <a:latin typeface="Calibri Light" panose="020F0302020204030204" pitchFamily="34" charset="0"/>
            </a:endParaRPr>
          </a:p>
        </p:txBody>
      </p:sp>
    </p:spTree>
    <p:extLst>
      <p:ext uri="{BB962C8B-B14F-4D97-AF65-F5344CB8AC3E}">
        <p14:creationId xmlns:p14="http://schemas.microsoft.com/office/powerpoint/2010/main" val="20768864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Philosophy of Artificial Intelligence</a:t>
            </a:r>
            <a:endParaRPr lang="en-US" b="1" dirty="0"/>
          </a:p>
        </p:txBody>
      </p:sp>
      <p:sp>
        <p:nvSpPr>
          <p:cNvPr id="3" name="Content Placeholder 2"/>
          <p:cNvSpPr>
            <a:spLocks noGrp="1"/>
          </p:cNvSpPr>
          <p:nvPr>
            <p:ph idx="1"/>
          </p:nvPr>
        </p:nvSpPr>
        <p:spPr/>
        <p:txBody>
          <a:bodyPr>
            <a:normAutofit/>
          </a:bodyPr>
          <a:lstStyle/>
          <a:p>
            <a:pPr algn="just"/>
            <a:endParaRPr lang="en-US" sz="2400" dirty="0" smtClean="0">
              <a:latin typeface="Calibri Light" panose="020F0302020204030204" pitchFamily="34" charset="0"/>
            </a:endParaRPr>
          </a:p>
          <a:p>
            <a:pPr algn="just"/>
            <a:r>
              <a:rPr lang="en-US" sz="2400" dirty="0" smtClean="0">
                <a:latin typeface="Calibri Light" panose="020F0302020204030204" pitchFamily="34" charset="0"/>
              </a:rPr>
              <a:t>While exploiting the power of the computer systems, the curiosity of human, lead him to wonder, “Can a machine think and behave like humans do?”</a:t>
            </a:r>
          </a:p>
          <a:p>
            <a:pPr algn="just"/>
            <a:endParaRPr lang="en-US" sz="2400" dirty="0" smtClean="0">
              <a:latin typeface="Calibri Light" panose="020F0302020204030204" pitchFamily="34" charset="0"/>
            </a:endParaRPr>
          </a:p>
          <a:p>
            <a:pPr algn="just"/>
            <a:r>
              <a:rPr lang="en-US" sz="2400" dirty="0" smtClean="0">
                <a:latin typeface="Calibri Light" panose="020F0302020204030204" pitchFamily="34" charset="0"/>
              </a:rPr>
              <a:t>Thus, the development of AI started with the intention of creating similar intelligence in machines that we find and regard high in humans.</a:t>
            </a:r>
          </a:p>
          <a:p>
            <a:pPr algn="just"/>
            <a:endParaRPr lang="en-US" sz="2400" dirty="0">
              <a:latin typeface="Calibri Light" panose="020F0302020204030204" pitchFamily="34" charset="0"/>
            </a:endParaRPr>
          </a:p>
        </p:txBody>
      </p:sp>
    </p:spTree>
    <p:extLst>
      <p:ext uri="{BB962C8B-B14F-4D97-AF65-F5344CB8AC3E}">
        <p14:creationId xmlns:p14="http://schemas.microsoft.com/office/powerpoint/2010/main" val="37137353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Goals Of AI</a:t>
            </a:r>
            <a:endParaRPr lang="en-US" b="1" dirty="0"/>
          </a:p>
        </p:txBody>
      </p:sp>
      <p:sp>
        <p:nvSpPr>
          <p:cNvPr id="3" name="Content Placeholder 2"/>
          <p:cNvSpPr>
            <a:spLocks noGrp="1"/>
          </p:cNvSpPr>
          <p:nvPr>
            <p:ph idx="1"/>
          </p:nvPr>
        </p:nvSpPr>
        <p:spPr/>
        <p:txBody>
          <a:bodyPr>
            <a:normAutofit/>
          </a:bodyPr>
          <a:lstStyle/>
          <a:p>
            <a:pPr marL="0" indent="0" algn="just">
              <a:buNone/>
            </a:pPr>
            <a:endParaRPr lang="en-US" sz="2400" dirty="0" smtClean="0">
              <a:latin typeface="Calibri Light" panose="020F0302020204030204" pitchFamily="34" charset="0"/>
            </a:endParaRPr>
          </a:p>
          <a:p>
            <a:pPr algn="just"/>
            <a:r>
              <a:rPr lang="en-US" sz="2400" b="1" dirty="0" smtClean="0">
                <a:latin typeface="Calibri Light" panose="020F0302020204030204" pitchFamily="34" charset="0"/>
              </a:rPr>
              <a:t>To Create Expert Systems</a:t>
            </a:r>
            <a:r>
              <a:rPr lang="en-US" sz="2400" dirty="0" smtClean="0">
                <a:latin typeface="Calibri Light" panose="020F0302020204030204" pitchFamily="34" charset="0"/>
              </a:rPr>
              <a:t> − The systems which exhibit intelligent behavior, learn, demonstrate, explain, and advise its users.</a:t>
            </a:r>
          </a:p>
          <a:p>
            <a:pPr marL="0" indent="0" algn="just">
              <a:buNone/>
            </a:pPr>
            <a:endParaRPr lang="en-US" sz="2400" dirty="0" smtClean="0">
              <a:latin typeface="Calibri Light" panose="020F0302020204030204" pitchFamily="34" charset="0"/>
            </a:endParaRPr>
          </a:p>
          <a:p>
            <a:pPr marL="0" indent="0" algn="just">
              <a:buNone/>
            </a:pPr>
            <a:endParaRPr lang="en-US" sz="2400" dirty="0" smtClean="0">
              <a:latin typeface="Calibri Light" panose="020F0302020204030204" pitchFamily="34" charset="0"/>
            </a:endParaRPr>
          </a:p>
          <a:p>
            <a:pPr algn="just"/>
            <a:r>
              <a:rPr lang="en-US" sz="2400" b="1" dirty="0" smtClean="0">
                <a:latin typeface="Calibri Light" panose="020F0302020204030204" pitchFamily="34" charset="0"/>
              </a:rPr>
              <a:t>To Implement Human Intelligence in Machines</a:t>
            </a:r>
            <a:r>
              <a:rPr lang="en-US" sz="2400" dirty="0" smtClean="0">
                <a:latin typeface="Calibri Light" panose="020F0302020204030204" pitchFamily="34" charset="0"/>
              </a:rPr>
              <a:t> − Creating systems that understand, think, learn, and behave like humans.</a:t>
            </a:r>
          </a:p>
          <a:p>
            <a:pPr marL="0" indent="0" algn="just">
              <a:buNone/>
            </a:pPr>
            <a:endParaRPr lang="en-US" sz="2400" dirty="0">
              <a:latin typeface="Calibri Light" panose="020F0302020204030204" pitchFamily="34" charset="0"/>
            </a:endParaRPr>
          </a:p>
        </p:txBody>
      </p:sp>
    </p:spTree>
    <p:extLst>
      <p:ext uri="{BB962C8B-B14F-4D97-AF65-F5344CB8AC3E}">
        <p14:creationId xmlns:p14="http://schemas.microsoft.com/office/powerpoint/2010/main" val="33661939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9788" y="365126"/>
            <a:ext cx="10515600" cy="1012914"/>
          </a:xfrm>
        </p:spPr>
        <p:txBody>
          <a:bodyPr/>
          <a:lstStyle/>
          <a:p>
            <a:pPr algn="ctr"/>
            <a:r>
              <a:rPr lang="en-IN" b="1" dirty="0">
                <a:latin typeface="Calibri Light" panose="020F0302020204030204" pitchFamily="34" charset="0"/>
              </a:rPr>
              <a:t>Programming Without and With </a:t>
            </a:r>
            <a:r>
              <a:rPr lang="en-IN" b="1" dirty="0" smtClean="0">
                <a:latin typeface="Calibri Light" panose="020F0302020204030204" pitchFamily="34" charset="0"/>
              </a:rPr>
              <a:t>AI</a:t>
            </a:r>
            <a:endParaRPr lang="en-US" dirty="0">
              <a:latin typeface="Calibri Light" panose="020F0302020204030204" pitchFamily="34" charset="0"/>
            </a:endParaRPr>
          </a:p>
        </p:txBody>
      </p:sp>
      <p:sp>
        <p:nvSpPr>
          <p:cNvPr id="5" name="Text Placeholder 4"/>
          <p:cNvSpPr>
            <a:spLocks noGrp="1"/>
          </p:cNvSpPr>
          <p:nvPr>
            <p:ph type="body" idx="1"/>
          </p:nvPr>
        </p:nvSpPr>
        <p:spPr>
          <a:xfrm>
            <a:off x="839788" y="1378041"/>
            <a:ext cx="5157787" cy="579548"/>
          </a:xfrm>
        </p:spPr>
        <p:txBody>
          <a:bodyPr/>
          <a:lstStyle/>
          <a:p>
            <a:pPr algn="ctr"/>
            <a:r>
              <a:rPr lang="en-US" b="1" u="sng" dirty="0" smtClean="0">
                <a:latin typeface="Calibri Light" panose="020F0302020204030204" pitchFamily="34" charset="0"/>
              </a:rPr>
              <a:t>Programming Without AI</a:t>
            </a:r>
            <a:endParaRPr lang="en-US" b="1" u="sng" dirty="0">
              <a:latin typeface="Calibri Light" panose="020F0302020204030204" pitchFamily="34" charset="0"/>
            </a:endParaRPr>
          </a:p>
        </p:txBody>
      </p:sp>
      <p:sp>
        <p:nvSpPr>
          <p:cNvPr id="6" name="Content Placeholder 5"/>
          <p:cNvSpPr>
            <a:spLocks noGrp="1"/>
          </p:cNvSpPr>
          <p:nvPr>
            <p:ph sz="half" idx="2"/>
          </p:nvPr>
        </p:nvSpPr>
        <p:spPr>
          <a:xfrm>
            <a:off x="839788" y="1957590"/>
            <a:ext cx="5157787" cy="4636392"/>
          </a:xfrm>
        </p:spPr>
        <p:txBody>
          <a:bodyPr>
            <a:noAutofit/>
          </a:bodyPr>
          <a:lstStyle/>
          <a:p>
            <a:pPr algn="just"/>
            <a:r>
              <a:rPr lang="en-IN" sz="2400" dirty="0">
                <a:latin typeface="Calibri Light" panose="020F0302020204030204" pitchFamily="34" charset="0"/>
              </a:rPr>
              <a:t>A computer program without AI can answer the specific questions it is meant to solve</a:t>
            </a:r>
            <a:r>
              <a:rPr lang="en-IN" sz="2400" dirty="0" smtClean="0">
                <a:latin typeface="Calibri Light" panose="020F0302020204030204" pitchFamily="34" charset="0"/>
              </a:rPr>
              <a:t>.</a:t>
            </a:r>
          </a:p>
          <a:p>
            <a:pPr algn="just"/>
            <a:endParaRPr lang="en-IN" sz="2400" dirty="0" smtClean="0">
              <a:latin typeface="Calibri Light" panose="020F0302020204030204" pitchFamily="34" charset="0"/>
            </a:endParaRPr>
          </a:p>
          <a:p>
            <a:pPr algn="just"/>
            <a:endParaRPr lang="en-IN" sz="2400" dirty="0" smtClean="0">
              <a:latin typeface="Calibri Light" panose="020F0302020204030204" pitchFamily="34" charset="0"/>
            </a:endParaRPr>
          </a:p>
          <a:p>
            <a:pPr algn="just"/>
            <a:r>
              <a:rPr lang="en-IN" sz="2400" dirty="0" smtClean="0">
                <a:latin typeface="Calibri Light" panose="020F0302020204030204" pitchFamily="34" charset="0"/>
              </a:rPr>
              <a:t>Modification </a:t>
            </a:r>
            <a:r>
              <a:rPr lang="en-IN" sz="2400" dirty="0">
                <a:latin typeface="Calibri Light" panose="020F0302020204030204" pitchFamily="34" charset="0"/>
              </a:rPr>
              <a:t>in the program leads to change in its structure</a:t>
            </a:r>
            <a:r>
              <a:rPr lang="en-IN" sz="2400" dirty="0" smtClean="0">
                <a:latin typeface="Calibri Light" panose="020F0302020204030204" pitchFamily="34" charset="0"/>
              </a:rPr>
              <a:t>.</a:t>
            </a:r>
          </a:p>
          <a:p>
            <a:pPr marL="0" indent="0" algn="just">
              <a:buNone/>
            </a:pPr>
            <a:r>
              <a:rPr lang="en-IN" sz="2400" dirty="0" smtClean="0">
                <a:latin typeface="Calibri Light" panose="020F0302020204030204" pitchFamily="34" charset="0"/>
              </a:rPr>
              <a:t>	</a:t>
            </a:r>
          </a:p>
          <a:p>
            <a:pPr algn="just"/>
            <a:r>
              <a:rPr lang="en-IN" sz="2400" dirty="0" smtClean="0">
                <a:latin typeface="Calibri Light" panose="020F0302020204030204" pitchFamily="34" charset="0"/>
              </a:rPr>
              <a:t>Modification is not quick and easy. It may lead to affecting the program adversely.</a:t>
            </a:r>
            <a:endParaRPr lang="en-US" sz="2400" dirty="0" smtClean="0">
              <a:latin typeface="Calibri Light" panose="020F0302020204030204" pitchFamily="34" charset="0"/>
            </a:endParaRPr>
          </a:p>
          <a:p>
            <a:pPr algn="just"/>
            <a:endParaRPr lang="en-US" sz="2400" dirty="0">
              <a:latin typeface="Calibri Light" panose="020F0302020204030204" pitchFamily="34" charset="0"/>
            </a:endParaRPr>
          </a:p>
        </p:txBody>
      </p:sp>
      <p:sp>
        <p:nvSpPr>
          <p:cNvPr id="7" name="Text Placeholder 6"/>
          <p:cNvSpPr>
            <a:spLocks noGrp="1"/>
          </p:cNvSpPr>
          <p:nvPr>
            <p:ph type="body" sz="quarter" idx="3"/>
          </p:nvPr>
        </p:nvSpPr>
        <p:spPr>
          <a:xfrm>
            <a:off x="6172200" y="1378041"/>
            <a:ext cx="5183188" cy="579548"/>
          </a:xfrm>
        </p:spPr>
        <p:txBody>
          <a:bodyPr/>
          <a:lstStyle/>
          <a:p>
            <a:pPr algn="ctr"/>
            <a:r>
              <a:rPr lang="en-US" b="1" u="sng" dirty="0" smtClean="0">
                <a:latin typeface="Calibri Light" panose="020F0302020204030204" pitchFamily="34" charset="0"/>
              </a:rPr>
              <a:t>Programming With AI</a:t>
            </a:r>
            <a:endParaRPr lang="en-US" b="1" u="sng" dirty="0">
              <a:latin typeface="Calibri Light" panose="020F0302020204030204" pitchFamily="34" charset="0"/>
            </a:endParaRPr>
          </a:p>
        </p:txBody>
      </p:sp>
      <p:sp>
        <p:nvSpPr>
          <p:cNvPr id="8" name="Content Placeholder 7"/>
          <p:cNvSpPr>
            <a:spLocks noGrp="1"/>
          </p:cNvSpPr>
          <p:nvPr>
            <p:ph sz="quarter" idx="4"/>
          </p:nvPr>
        </p:nvSpPr>
        <p:spPr>
          <a:xfrm>
            <a:off x="6172200" y="1957589"/>
            <a:ext cx="5183188" cy="4636393"/>
          </a:xfrm>
        </p:spPr>
        <p:txBody>
          <a:bodyPr>
            <a:noAutofit/>
          </a:bodyPr>
          <a:lstStyle/>
          <a:p>
            <a:pPr algn="just"/>
            <a:r>
              <a:rPr lang="en-IN" sz="2400" dirty="0">
                <a:latin typeface="Calibri Light" panose="020F0302020204030204" pitchFamily="34" charset="0"/>
              </a:rPr>
              <a:t>A computer program with AI can answer the generic questions it is meant to solve</a:t>
            </a:r>
            <a:r>
              <a:rPr lang="en-IN" sz="2400" dirty="0" smtClean="0">
                <a:latin typeface="Calibri Light" panose="020F0302020204030204" pitchFamily="34" charset="0"/>
              </a:rPr>
              <a:t>.</a:t>
            </a:r>
          </a:p>
          <a:p>
            <a:pPr algn="just"/>
            <a:r>
              <a:rPr lang="en-IN" sz="2400" dirty="0" smtClean="0">
                <a:latin typeface="Calibri Light" panose="020F0302020204030204" pitchFamily="34" charset="0"/>
              </a:rPr>
              <a:t>AI </a:t>
            </a:r>
            <a:r>
              <a:rPr lang="en-IN" sz="2400" dirty="0">
                <a:latin typeface="Calibri Light" panose="020F0302020204030204" pitchFamily="34" charset="0"/>
              </a:rPr>
              <a:t>programs can absorb new modifications by putting highly independent pieces of information together. Hence you can modify even a minute piece of information of program without affecting its structure</a:t>
            </a:r>
            <a:r>
              <a:rPr lang="en-IN" sz="2400" dirty="0" smtClean="0">
                <a:latin typeface="Calibri Light" panose="020F0302020204030204" pitchFamily="34" charset="0"/>
              </a:rPr>
              <a:t>.</a:t>
            </a:r>
          </a:p>
          <a:p>
            <a:pPr algn="just"/>
            <a:r>
              <a:rPr lang="en-IN" sz="2400" dirty="0" smtClean="0">
                <a:latin typeface="Calibri Light" panose="020F0302020204030204" pitchFamily="34" charset="0"/>
              </a:rPr>
              <a:t>Quick and Easy program modification.</a:t>
            </a:r>
            <a:endParaRPr lang="en-US" sz="2400" dirty="0" smtClean="0">
              <a:latin typeface="Calibri Light" panose="020F0302020204030204" pitchFamily="34" charset="0"/>
            </a:endParaRPr>
          </a:p>
          <a:p>
            <a:pPr marL="0" indent="0" algn="just">
              <a:buNone/>
            </a:pPr>
            <a:endParaRPr lang="en-US" sz="2400" dirty="0">
              <a:latin typeface="Calibri Light" panose="020F0302020204030204" pitchFamily="34" charset="0"/>
            </a:endParaRPr>
          </a:p>
          <a:p>
            <a:pPr algn="just"/>
            <a:endParaRPr lang="en-US" sz="2400" dirty="0">
              <a:latin typeface="Calibri Light" panose="020F0302020204030204" pitchFamily="34" charset="0"/>
            </a:endParaRPr>
          </a:p>
        </p:txBody>
      </p:sp>
    </p:spTree>
    <p:extLst>
      <p:ext uri="{BB962C8B-B14F-4D97-AF65-F5344CB8AC3E}">
        <p14:creationId xmlns:p14="http://schemas.microsoft.com/office/powerpoint/2010/main" val="16966489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algn="ctr"/>
            <a:r>
              <a:rPr lang="en-IN" b="1" dirty="0">
                <a:latin typeface="Calibri Light" panose="020F0302020204030204" pitchFamily="34" charset="0"/>
              </a:rPr>
              <a:t>What is AI </a:t>
            </a:r>
            <a:r>
              <a:rPr lang="en-IN" b="1" dirty="0" smtClean="0">
                <a:latin typeface="Calibri Light" panose="020F0302020204030204" pitchFamily="34" charset="0"/>
              </a:rPr>
              <a:t>Technique ???</a:t>
            </a:r>
            <a:endParaRPr lang="en-US" dirty="0">
              <a:latin typeface="Calibri Light" panose="020F0302020204030204" pitchFamily="34" charset="0"/>
            </a:endParaRPr>
          </a:p>
        </p:txBody>
      </p:sp>
      <p:sp>
        <p:nvSpPr>
          <p:cNvPr id="8" name="Content Placeholder 7"/>
          <p:cNvSpPr>
            <a:spLocks noGrp="1"/>
          </p:cNvSpPr>
          <p:nvPr>
            <p:ph idx="1"/>
          </p:nvPr>
        </p:nvSpPr>
        <p:spPr/>
        <p:txBody>
          <a:bodyPr>
            <a:noAutofit/>
          </a:bodyPr>
          <a:lstStyle/>
          <a:p>
            <a:pPr marL="0" indent="0" algn="just">
              <a:buNone/>
            </a:pPr>
            <a:endParaRPr lang="en-IN" sz="2400" dirty="0" smtClean="0">
              <a:latin typeface="Calibri Light" panose="020F0302020204030204" pitchFamily="34" charset="0"/>
            </a:endParaRPr>
          </a:p>
          <a:p>
            <a:pPr marL="0" indent="0" algn="just">
              <a:buNone/>
            </a:pPr>
            <a:r>
              <a:rPr lang="en-IN" sz="2400" dirty="0">
                <a:latin typeface="Calibri Light" panose="020F0302020204030204" pitchFamily="34" charset="0"/>
              </a:rPr>
              <a:t>	</a:t>
            </a:r>
            <a:r>
              <a:rPr lang="en-IN" sz="2400" dirty="0" smtClean="0">
                <a:latin typeface="Calibri Light" panose="020F0302020204030204" pitchFamily="34" charset="0"/>
              </a:rPr>
              <a:t>In the real world, the knowledge has some unwelcomed 	properties −</a:t>
            </a:r>
          </a:p>
          <a:p>
            <a:pPr marL="0" indent="0" algn="just">
              <a:buNone/>
            </a:pPr>
            <a:endParaRPr lang="en-US" sz="2400" dirty="0" smtClean="0">
              <a:latin typeface="Calibri Light" panose="020F0302020204030204" pitchFamily="34" charset="0"/>
            </a:endParaRPr>
          </a:p>
          <a:p>
            <a:pPr lvl="2" algn="just"/>
            <a:r>
              <a:rPr lang="en-IN" sz="2400" dirty="0" smtClean="0">
                <a:latin typeface="Calibri Light" panose="020F0302020204030204" pitchFamily="34" charset="0"/>
              </a:rPr>
              <a:t>Its volume is huge, next to unimaginable.</a:t>
            </a:r>
            <a:endParaRPr lang="en-US" sz="2400" dirty="0" smtClean="0">
              <a:latin typeface="Calibri Light" panose="020F0302020204030204" pitchFamily="34" charset="0"/>
            </a:endParaRPr>
          </a:p>
          <a:p>
            <a:pPr lvl="2" algn="just"/>
            <a:r>
              <a:rPr lang="en-IN" sz="2400" dirty="0" smtClean="0">
                <a:latin typeface="Calibri Light" panose="020F0302020204030204" pitchFamily="34" charset="0"/>
              </a:rPr>
              <a:t>It is not well-organized or well-formatted.</a:t>
            </a:r>
          </a:p>
          <a:p>
            <a:pPr lvl="2" algn="just"/>
            <a:r>
              <a:rPr lang="en-IN" sz="2400" dirty="0" smtClean="0">
                <a:latin typeface="Calibri Light" panose="020F0302020204030204" pitchFamily="34" charset="0"/>
              </a:rPr>
              <a:t>It keeps changing constantly.</a:t>
            </a:r>
            <a:endParaRPr lang="en-US" sz="2400" dirty="0" smtClean="0">
              <a:latin typeface="Calibri Light" panose="020F0302020204030204" pitchFamily="34" charset="0"/>
            </a:endParaRPr>
          </a:p>
          <a:p>
            <a:pPr marL="0" indent="0" algn="just">
              <a:buNone/>
            </a:pPr>
            <a:endParaRPr lang="en-US" sz="2400" dirty="0">
              <a:latin typeface="Calibri Light" panose="020F0302020204030204" pitchFamily="34" charset="0"/>
            </a:endParaRPr>
          </a:p>
        </p:txBody>
      </p:sp>
    </p:spTree>
    <p:extLst>
      <p:ext uri="{BB962C8B-B14F-4D97-AF65-F5344CB8AC3E}">
        <p14:creationId xmlns:p14="http://schemas.microsoft.com/office/powerpoint/2010/main" val="4935230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82718"/>
          </a:xfrm>
        </p:spPr>
        <p:txBody>
          <a:bodyPr/>
          <a:lstStyle/>
          <a:p>
            <a:pPr algn="ctr"/>
            <a:r>
              <a:rPr lang="en-IN" b="1" dirty="0" smtClean="0">
                <a:latin typeface="Calibri Light" panose="020F0302020204030204" pitchFamily="34" charset="0"/>
              </a:rPr>
              <a:t>What is AI Technique ???</a:t>
            </a:r>
            <a:endParaRPr lang="en-US" dirty="0"/>
          </a:p>
        </p:txBody>
      </p:sp>
      <p:sp>
        <p:nvSpPr>
          <p:cNvPr id="3" name="Content Placeholder 2"/>
          <p:cNvSpPr>
            <a:spLocks noGrp="1"/>
          </p:cNvSpPr>
          <p:nvPr>
            <p:ph idx="1"/>
          </p:nvPr>
        </p:nvSpPr>
        <p:spPr>
          <a:xfrm>
            <a:off x="2589212" y="1506828"/>
            <a:ext cx="8915400" cy="4404394"/>
          </a:xfrm>
        </p:spPr>
        <p:txBody>
          <a:bodyPr>
            <a:noAutofit/>
          </a:bodyPr>
          <a:lstStyle/>
          <a:p>
            <a:pPr marL="0" indent="0" algn="just">
              <a:buNone/>
            </a:pPr>
            <a:endParaRPr lang="en-US" sz="2400" dirty="0" smtClean="0">
              <a:latin typeface="Calibri Light" panose="020F0302020204030204" pitchFamily="34" charset="0"/>
            </a:endParaRPr>
          </a:p>
          <a:p>
            <a:pPr marL="0" indent="0" algn="just">
              <a:buNone/>
            </a:pPr>
            <a:r>
              <a:rPr lang="en-US" sz="2400" dirty="0" smtClean="0">
                <a:latin typeface="Calibri Light" panose="020F0302020204030204" pitchFamily="34" charset="0"/>
              </a:rPr>
              <a:t>AI Technique is a manner to organize and use the knowledge efficiently in such a way that −</a:t>
            </a:r>
          </a:p>
          <a:p>
            <a:pPr marL="0" indent="0" algn="just">
              <a:buNone/>
            </a:pPr>
            <a:r>
              <a:rPr lang="en-US" sz="2400" dirty="0" smtClean="0">
                <a:latin typeface="Calibri Light" panose="020F0302020204030204" pitchFamily="34" charset="0"/>
              </a:rPr>
              <a:t>●      It should be perceivable by the people who provide it.</a:t>
            </a:r>
          </a:p>
          <a:p>
            <a:pPr marL="0" indent="0" algn="just">
              <a:buNone/>
            </a:pPr>
            <a:r>
              <a:rPr lang="en-US" sz="2400" dirty="0" smtClean="0">
                <a:latin typeface="Calibri Light" panose="020F0302020204030204" pitchFamily="34" charset="0"/>
              </a:rPr>
              <a:t>●      It should be easily modifiable to correct errors.</a:t>
            </a:r>
          </a:p>
          <a:p>
            <a:pPr marL="0" indent="0" algn="just">
              <a:buNone/>
            </a:pPr>
            <a:r>
              <a:rPr lang="en-US" sz="2400" dirty="0" smtClean="0">
                <a:latin typeface="Calibri Light" panose="020F0302020204030204" pitchFamily="34" charset="0"/>
              </a:rPr>
              <a:t>●      It should be useful in many situations though it is incomplete or inaccurate.</a:t>
            </a:r>
          </a:p>
          <a:p>
            <a:pPr marL="0" indent="0" algn="just">
              <a:buNone/>
            </a:pPr>
            <a:r>
              <a:rPr lang="en-US" sz="2400" dirty="0" smtClean="0">
                <a:latin typeface="Calibri Light" panose="020F0302020204030204" pitchFamily="34" charset="0"/>
              </a:rPr>
              <a:t>AI techniques elevate the speed of execution of the complex program it is equipped with.</a:t>
            </a:r>
          </a:p>
          <a:p>
            <a:pPr marL="0" indent="0" algn="just">
              <a:buNone/>
            </a:pPr>
            <a:endParaRPr lang="en-US" sz="2400" dirty="0">
              <a:latin typeface="Calibri Light" panose="020F0302020204030204" pitchFamily="34" charset="0"/>
            </a:endParaRPr>
          </a:p>
        </p:txBody>
      </p:sp>
    </p:spTree>
    <p:extLst>
      <p:ext uri="{BB962C8B-B14F-4D97-AF65-F5344CB8AC3E}">
        <p14:creationId xmlns:p14="http://schemas.microsoft.com/office/powerpoint/2010/main" val="31684380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934234"/>
          </a:xfrm>
        </p:spPr>
        <p:txBody>
          <a:bodyPr/>
          <a:lstStyle/>
          <a:p>
            <a:pPr algn="ctr"/>
            <a:r>
              <a:rPr lang="en-US" b="1" dirty="0" smtClean="0"/>
              <a:t>Type Of Task</a:t>
            </a:r>
            <a:endParaRPr lang="en-US" b="1" dirty="0"/>
          </a:p>
        </p:txBody>
      </p:sp>
      <p:sp>
        <p:nvSpPr>
          <p:cNvPr id="3" name="Content Placeholder 2"/>
          <p:cNvSpPr>
            <a:spLocks noGrp="1"/>
          </p:cNvSpPr>
          <p:nvPr>
            <p:ph idx="1"/>
          </p:nvPr>
        </p:nvSpPr>
        <p:spPr>
          <a:xfrm>
            <a:off x="2589212" y="2133600"/>
            <a:ext cx="8915400" cy="4331594"/>
          </a:xfrm>
        </p:spPr>
        <p:txBody>
          <a:bodyPr>
            <a:noAutofit/>
          </a:bodyPr>
          <a:lstStyle/>
          <a:p>
            <a:pPr algn="just"/>
            <a:r>
              <a:rPr lang="en-US" sz="2400" b="1" dirty="0" smtClean="0">
                <a:latin typeface="Calibri Light" panose="020F0302020204030204" pitchFamily="34" charset="0"/>
              </a:rPr>
              <a:t>Task 1:</a:t>
            </a:r>
            <a:r>
              <a:rPr lang="en-US" sz="2400" dirty="0" smtClean="0">
                <a:latin typeface="Calibri Light" panose="020F0302020204030204" pitchFamily="34" charset="0"/>
              </a:rPr>
              <a:t> Computers outperform human beings: data storing and retrieval, calculations, making large number of copies. The general feature of this kind is the routine jobs that requires minimum amount of intelligence.</a:t>
            </a:r>
          </a:p>
          <a:p>
            <a:pPr algn="just"/>
            <a:r>
              <a:rPr lang="en-US" sz="2400" b="1" dirty="0" smtClean="0">
                <a:latin typeface="Calibri Light" panose="020F0302020204030204" pitchFamily="34" charset="0"/>
              </a:rPr>
              <a:t>Task 2:</a:t>
            </a:r>
            <a:r>
              <a:rPr lang="en-US" sz="2400" dirty="0" smtClean="0">
                <a:latin typeface="Calibri Light" panose="020F0302020204030204" pitchFamily="34" charset="0"/>
              </a:rPr>
              <a:t> Human beings outperform computers: solving ambiguity, finding similarities among dissimilarities and vice versa, making sense of relative importance, intuition, i.e., finding the solution to a problem only by feeling and without any reasoning (the sixth sense).</a:t>
            </a:r>
          </a:p>
          <a:p>
            <a:pPr marL="0" indent="0" algn="just">
              <a:buNone/>
            </a:pPr>
            <a:endParaRPr lang="en-US" sz="2400" dirty="0" smtClean="0">
              <a:latin typeface="Calibri Light" panose="020F0302020204030204" pitchFamily="34" charset="0"/>
            </a:endParaRPr>
          </a:p>
          <a:p>
            <a:pPr algn="just"/>
            <a:r>
              <a:rPr lang="en-US" sz="2400" b="1" dirty="0" smtClean="0">
                <a:latin typeface="Calibri Light" panose="020F0302020204030204" pitchFamily="34" charset="0"/>
              </a:rPr>
              <a:t>AI</a:t>
            </a:r>
            <a:r>
              <a:rPr lang="en-US" sz="2400" dirty="0" smtClean="0">
                <a:latin typeface="Calibri Light" panose="020F0302020204030204" pitchFamily="34" charset="0"/>
              </a:rPr>
              <a:t> –Building machines which can perform task 2 as well.</a:t>
            </a:r>
            <a:endParaRPr lang="en-US" sz="2400" dirty="0">
              <a:latin typeface="Calibri Light" panose="020F0302020204030204" pitchFamily="34" charset="0"/>
            </a:endParaRPr>
          </a:p>
        </p:txBody>
      </p:sp>
    </p:spTree>
    <p:extLst>
      <p:ext uri="{BB962C8B-B14F-4D97-AF65-F5344CB8AC3E}">
        <p14:creationId xmlns:p14="http://schemas.microsoft.com/office/powerpoint/2010/main" val="34169448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05445"/>
          </a:xfrm>
        </p:spPr>
        <p:txBody>
          <a:bodyPr/>
          <a:lstStyle/>
          <a:p>
            <a:pPr algn="ctr"/>
            <a:r>
              <a:rPr lang="en-US" b="1" dirty="0">
                <a:latin typeface="Calibri Light" panose="020F0302020204030204" pitchFamily="34" charset="0"/>
              </a:rPr>
              <a:t>Features of Intelligence</a:t>
            </a:r>
          </a:p>
        </p:txBody>
      </p:sp>
      <p:sp>
        <p:nvSpPr>
          <p:cNvPr id="3" name="Content Placeholder 2"/>
          <p:cNvSpPr>
            <a:spLocks noGrp="1"/>
          </p:cNvSpPr>
          <p:nvPr>
            <p:ph idx="1"/>
          </p:nvPr>
        </p:nvSpPr>
        <p:spPr>
          <a:xfrm>
            <a:off x="2589212" y="2133600"/>
            <a:ext cx="8915400" cy="4408868"/>
          </a:xfrm>
        </p:spPr>
        <p:txBody>
          <a:bodyPr>
            <a:noAutofit/>
          </a:bodyPr>
          <a:lstStyle/>
          <a:p>
            <a:pPr algn="just"/>
            <a:r>
              <a:rPr lang="en-US" sz="2400" b="1" dirty="0" smtClean="0">
                <a:latin typeface="Calibri Light" panose="020F0302020204030204" pitchFamily="34" charset="0"/>
              </a:rPr>
              <a:t>Handling incomplete data: </a:t>
            </a:r>
            <a:r>
              <a:rPr lang="en-US" sz="2400" dirty="0" smtClean="0">
                <a:latin typeface="Calibri Light" panose="020F0302020204030204" pitchFamily="34" charset="0"/>
              </a:rPr>
              <a:t>Getting complete information from incomplete data.</a:t>
            </a:r>
          </a:p>
          <a:p>
            <a:pPr algn="just"/>
            <a:r>
              <a:rPr lang="en-US" sz="2400" b="1" dirty="0" smtClean="0">
                <a:latin typeface="Calibri Light" panose="020F0302020204030204" pitchFamily="34" charset="0"/>
              </a:rPr>
              <a:t>Handling contradictory data:</a:t>
            </a:r>
            <a:r>
              <a:rPr lang="en-US" sz="2400" dirty="0" smtClean="0">
                <a:latin typeface="Calibri Light" panose="020F0302020204030204" pitchFamily="34" charset="0"/>
              </a:rPr>
              <a:t> Making sense from data having contradiction and ambiguity.</a:t>
            </a:r>
          </a:p>
          <a:p>
            <a:pPr algn="just"/>
            <a:r>
              <a:rPr lang="en-US" sz="2400" b="1" dirty="0" smtClean="0">
                <a:latin typeface="Calibri Light" panose="020F0302020204030204" pitchFamily="34" charset="0"/>
              </a:rPr>
              <a:t>Handling uncertain data:</a:t>
            </a:r>
            <a:r>
              <a:rPr lang="en-US" sz="2400" dirty="0" smtClean="0">
                <a:latin typeface="Calibri Light" panose="020F0302020204030204" pitchFamily="34" charset="0"/>
              </a:rPr>
              <a:t> Making sense from fuzzy or uncertain data.</a:t>
            </a:r>
          </a:p>
          <a:p>
            <a:pPr algn="just"/>
            <a:r>
              <a:rPr lang="en-US" sz="2400" b="1" dirty="0" smtClean="0">
                <a:latin typeface="Calibri Light" panose="020F0302020204030204" pitchFamily="34" charset="0"/>
              </a:rPr>
              <a:t>Handling heuristics:</a:t>
            </a:r>
            <a:r>
              <a:rPr lang="en-US" sz="2400" dirty="0" smtClean="0">
                <a:latin typeface="Calibri Light" panose="020F0302020204030204" pitchFamily="34" charset="0"/>
              </a:rPr>
              <a:t> An intelligent system should be able to search or think heuristically. Heuristic is some rules to guide the search in the most probable direction.</a:t>
            </a:r>
          </a:p>
          <a:p>
            <a:pPr algn="just"/>
            <a:r>
              <a:rPr lang="en-US" sz="2400" b="1" dirty="0" smtClean="0">
                <a:latin typeface="Calibri Light" panose="020F0302020204030204" pitchFamily="34" charset="0"/>
              </a:rPr>
              <a:t>Ability to learn:</a:t>
            </a:r>
            <a:r>
              <a:rPr lang="en-US" sz="2400" dirty="0" smtClean="0">
                <a:latin typeface="Calibri Light" panose="020F0302020204030204" pitchFamily="34" charset="0"/>
              </a:rPr>
              <a:t> An intelligent system has the ability to learn and slowly grow the knowledge base of the system.</a:t>
            </a:r>
            <a:endParaRPr lang="en-US" sz="2400" dirty="0">
              <a:latin typeface="Calibri Light" panose="020F0302020204030204" pitchFamily="34" charset="0"/>
            </a:endParaRPr>
          </a:p>
        </p:txBody>
      </p:sp>
    </p:spTree>
    <p:extLst>
      <p:ext uri="{BB962C8B-B14F-4D97-AF65-F5344CB8AC3E}">
        <p14:creationId xmlns:p14="http://schemas.microsoft.com/office/powerpoint/2010/main" val="187445178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92566"/>
          </a:xfrm>
        </p:spPr>
        <p:txBody>
          <a:bodyPr/>
          <a:lstStyle/>
          <a:p>
            <a:pPr algn="ctr"/>
            <a:r>
              <a:rPr lang="en-US" b="1" dirty="0" smtClean="0"/>
              <a:t>Branches Of AI</a:t>
            </a:r>
            <a:endParaRPr lang="en-US" b="1" dirty="0"/>
          </a:p>
        </p:txBody>
      </p:sp>
      <p:sp>
        <p:nvSpPr>
          <p:cNvPr id="3" name="Content Placeholder 2"/>
          <p:cNvSpPr>
            <a:spLocks noGrp="1"/>
          </p:cNvSpPr>
          <p:nvPr>
            <p:ph idx="1"/>
          </p:nvPr>
        </p:nvSpPr>
        <p:spPr>
          <a:xfrm>
            <a:off x="2589212" y="1416676"/>
            <a:ext cx="8915400" cy="4494546"/>
          </a:xfrm>
        </p:spPr>
        <p:txBody>
          <a:bodyPr>
            <a:noAutofit/>
          </a:bodyPr>
          <a:lstStyle/>
          <a:p>
            <a:pPr algn="just"/>
            <a:r>
              <a:rPr lang="en-US" sz="2400" b="1" dirty="0" smtClean="0">
                <a:latin typeface="Calibri Light" panose="020F0302020204030204" pitchFamily="34" charset="0"/>
              </a:rPr>
              <a:t>Logical AI: </a:t>
            </a:r>
            <a:r>
              <a:rPr lang="en-US" sz="2400" dirty="0" smtClean="0">
                <a:latin typeface="Calibri Light" panose="020F0302020204030204" pitchFamily="34" charset="0"/>
              </a:rPr>
              <a:t>What a program knows about the world in general the facts of the specific situation in which it must act, and its goals are all represented by sentences of some mathematical logical language.</a:t>
            </a:r>
          </a:p>
          <a:p>
            <a:pPr algn="just"/>
            <a:r>
              <a:rPr lang="en-US" sz="2400" b="1" dirty="0">
                <a:latin typeface="Calibri Light" panose="020F0302020204030204" pitchFamily="34" charset="0"/>
              </a:rPr>
              <a:t>Search</a:t>
            </a:r>
            <a:r>
              <a:rPr lang="en-US" sz="2400" b="1" dirty="0" smtClean="0">
                <a:latin typeface="Calibri Light" panose="020F0302020204030204" pitchFamily="34" charset="0"/>
              </a:rPr>
              <a:t>:</a:t>
            </a:r>
            <a:r>
              <a:rPr lang="en-US" sz="2400" dirty="0" smtClean="0">
                <a:latin typeface="Calibri Light" panose="020F0302020204030204" pitchFamily="34" charset="0"/>
              </a:rPr>
              <a:t> AI programs often examine large numbers of possibilities, e.g. moves in a chess game or inferences by a theorem proving program. Discoveries are continually made about how to do this more efficiently in various domains.</a:t>
            </a:r>
          </a:p>
          <a:p>
            <a:pPr algn="just"/>
            <a:r>
              <a:rPr lang="en-US" sz="2400" b="1" smtClean="0">
                <a:latin typeface="Calibri Light" panose="020F0302020204030204" pitchFamily="34" charset="0"/>
              </a:rPr>
              <a:t>Pattern Recognition</a:t>
            </a:r>
            <a:r>
              <a:rPr lang="en-US" sz="2400" b="1" dirty="0" smtClean="0">
                <a:latin typeface="Calibri Light" panose="020F0302020204030204" pitchFamily="34" charset="0"/>
              </a:rPr>
              <a:t>: </a:t>
            </a:r>
            <a:r>
              <a:rPr lang="en-US" sz="2400" dirty="0" smtClean="0">
                <a:latin typeface="Calibri Light" panose="020F0302020204030204" pitchFamily="34" charset="0"/>
              </a:rPr>
              <a:t>When a program makes observations of some kind, it is often programmed to compare what it sees with a pattern. For example, a vision program may try to match a pattern of eyes and a nose in a scene in order to find a face.</a:t>
            </a:r>
            <a:endParaRPr lang="en-US" sz="2400" dirty="0">
              <a:latin typeface="Calibri Light" panose="020F0302020204030204" pitchFamily="34" charset="0"/>
            </a:endParaRPr>
          </a:p>
        </p:txBody>
      </p:sp>
    </p:spTree>
    <p:extLst>
      <p:ext uri="{BB962C8B-B14F-4D97-AF65-F5344CB8AC3E}">
        <p14:creationId xmlns:p14="http://schemas.microsoft.com/office/powerpoint/2010/main" val="258570442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05445"/>
          </a:xfrm>
        </p:spPr>
        <p:txBody>
          <a:bodyPr/>
          <a:lstStyle/>
          <a:p>
            <a:pPr algn="ctr"/>
            <a:r>
              <a:rPr lang="en-US" b="1" dirty="0" smtClean="0"/>
              <a:t>Branches Of AI (Cont.)</a:t>
            </a:r>
            <a:endParaRPr lang="en-US" b="1" dirty="0"/>
          </a:p>
        </p:txBody>
      </p:sp>
      <p:sp>
        <p:nvSpPr>
          <p:cNvPr id="3" name="Content Placeholder 2"/>
          <p:cNvSpPr>
            <a:spLocks noGrp="1"/>
          </p:cNvSpPr>
          <p:nvPr>
            <p:ph idx="1"/>
          </p:nvPr>
        </p:nvSpPr>
        <p:spPr>
          <a:xfrm>
            <a:off x="2589212" y="1429555"/>
            <a:ext cx="8915400" cy="4675031"/>
          </a:xfrm>
        </p:spPr>
        <p:txBody>
          <a:bodyPr>
            <a:noAutofit/>
          </a:bodyPr>
          <a:lstStyle/>
          <a:p>
            <a:pPr algn="just"/>
            <a:r>
              <a:rPr lang="en-US" sz="2400" b="1" dirty="0" smtClean="0">
                <a:latin typeface="Calibri Light" panose="020F0302020204030204" pitchFamily="34" charset="0"/>
              </a:rPr>
              <a:t>Representation: </a:t>
            </a:r>
            <a:r>
              <a:rPr lang="en-US" sz="2400" dirty="0" smtClean="0">
                <a:latin typeface="Calibri Light" panose="020F0302020204030204" pitchFamily="34" charset="0"/>
              </a:rPr>
              <a:t>Facts about the world have to be represented in someway. Usually languages of mathematical logic are used.</a:t>
            </a:r>
          </a:p>
          <a:p>
            <a:pPr algn="just"/>
            <a:r>
              <a:rPr lang="en-US" sz="2400" b="1" dirty="0" smtClean="0">
                <a:latin typeface="Calibri Light" panose="020F0302020204030204" pitchFamily="34" charset="0"/>
              </a:rPr>
              <a:t>Inference: </a:t>
            </a:r>
            <a:r>
              <a:rPr lang="en-US" sz="2400" dirty="0" smtClean="0">
                <a:latin typeface="Calibri Light" panose="020F0302020204030204" pitchFamily="34" charset="0"/>
              </a:rPr>
              <a:t>From some facts, others can be inferred. Mathematical logical deduction is adequate for some purposes, but new methods of non-monotonic inference have been added to logic since the 1970s.</a:t>
            </a:r>
          </a:p>
          <a:p>
            <a:pPr algn="just"/>
            <a:r>
              <a:rPr lang="en-US" sz="2400" b="1" dirty="0" smtClean="0">
                <a:latin typeface="Calibri Light" panose="020F0302020204030204" pitchFamily="34" charset="0"/>
              </a:rPr>
              <a:t>Common sense knowledge and reasoning:</a:t>
            </a:r>
            <a:r>
              <a:rPr lang="en-US" sz="2400" dirty="0" smtClean="0">
                <a:latin typeface="Calibri Light" panose="020F0302020204030204" pitchFamily="34" charset="0"/>
              </a:rPr>
              <a:t> This is the area in which AI is farthest from human-level, in spite of the fact that it has been an active research area since the 1950s.</a:t>
            </a:r>
          </a:p>
          <a:p>
            <a:pPr algn="just"/>
            <a:r>
              <a:rPr lang="en-US" sz="2400" b="1" dirty="0" smtClean="0">
                <a:latin typeface="Calibri Light" panose="020F0302020204030204" pitchFamily="34" charset="0"/>
              </a:rPr>
              <a:t>Learning from experience:</a:t>
            </a:r>
            <a:r>
              <a:rPr lang="en-US" sz="2400" dirty="0" smtClean="0">
                <a:latin typeface="Calibri Light" panose="020F0302020204030204" pitchFamily="34" charset="0"/>
              </a:rPr>
              <a:t> Programs do that. The approaches to AI based on connectionism and neural nets specialize in that.</a:t>
            </a:r>
            <a:endParaRPr lang="en-US" sz="2400" dirty="0">
              <a:latin typeface="Calibri Light" panose="020F0302020204030204" pitchFamily="34" charset="0"/>
            </a:endParaRPr>
          </a:p>
        </p:txBody>
      </p:sp>
    </p:spTree>
    <p:extLst>
      <p:ext uri="{BB962C8B-B14F-4D97-AF65-F5344CB8AC3E}">
        <p14:creationId xmlns:p14="http://schemas.microsoft.com/office/powerpoint/2010/main" val="36521092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lgn="ctr"/>
            <a:r>
              <a:rPr lang="en-US" b="1" dirty="0" smtClean="0"/>
              <a:t>ARTIFICIAL INTELLIGENCE </a:t>
            </a:r>
            <a:br>
              <a:rPr lang="en-US" b="1" dirty="0" smtClean="0"/>
            </a:br>
            <a:r>
              <a:rPr lang="en-US" sz="3600" b="1" dirty="0" smtClean="0"/>
              <a:t>(Introduction)</a:t>
            </a:r>
            <a:endParaRPr lang="en-US" b="1" dirty="0"/>
          </a:p>
        </p:txBody>
      </p:sp>
      <p:sp>
        <p:nvSpPr>
          <p:cNvPr id="5" name="Content Placeholder 4"/>
          <p:cNvSpPr>
            <a:spLocks noGrp="1"/>
          </p:cNvSpPr>
          <p:nvPr>
            <p:ph idx="1"/>
          </p:nvPr>
        </p:nvSpPr>
        <p:spPr/>
        <p:txBody>
          <a:bodyPr>
            <a:noAutofit/>
          </a:bodyPr>
          <a:lstStyle/>
          <a:p>
            <a:pPr marL="0" indent="0" algn="just">
              <a:buNone/>
            </a:pPr>
            <a:endParaRPr lang="en-US" sz="2400" dirty="0" smtClean="0">
              <a:latin typeface="Calibri Light" panose="020F0302020204030204" pitchFamily="34" charset="0"/>
            </a:endParaRPr>
          </a:p>
          <a:p>
            <a:pPr marL="0" indent="0" algn="just">
              <a:buNone/>
            </a:pPr>
            <a:r>
              <a:rPr lang="en-US" sz="2400" dirty="0" smtClean="0">
                <a:latin typeface="Calibri Light" panose="020F0302020204030204" pitchFamily="34" charset="0"/>
              </a:rPr>
              <a:t>Artificial Intelligence (AI) is the study and creation of computer systems that can perceive, reason and act. The primary aim of AI is to produce intelligent machines. The intelligence should be exhibited by thinking, making decisions, solving problems, more importantly by learning. AI is an interdisciplinary field that requires knowledge in computer science, linguistics, psychology, biology, philosophy and so on for serious research.</a:t>
            </a:r>
            <a:endParaRPr lang="en-US" sz="2400" dirty="0">
              <a:latin typeface="Calibri Light" panose="020F0302020204030204" pitchFamily="34" charset="0"/>
            </a:endParaRPr>
          </a:p>
        </p:txBody>
      </p:sp>
    </p:spTree>
    <p:extLst>
      <p:ext uri="{BB962C8B-B14F-4D97-AF65-F5344CB8AC3E}">
        <p14:creationId xmlns:p14="http://schemas.microsoft.com/office/powerpoint/2010/main" val="20981523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92566"/>
          </a:xfrm>
        </p:spPr>
        <p:txBody>
          <a:bodyPr/>
          <a:lstStyle/>
          <a:p>
            <a:pPr algn="ctr"/>
            <a:r>
              <a:rPr lang="en-US" b="1" dirty="0" smtClean="0"/>
              <a:t>Branches Of AI (Cont.)</a:t>
            </a:r>
            <a:endParaRPr lang="en-US" b="1" dirty="0"/>
          </a:p>
        </p:txBody>
      </p:sp>
      <p:sp>
        <p:nvSpPr>
          <p:cNvPr id="3" name="Content Placeholder 2"/>
          <p:cNvSpPr>
            <a:spLocks noGrp="1"/>
          </p:cNvSpPr>
          <p:nvPr>
            <p:ph idx="1"/>
          </p:nvPr>
        </p:nvSpPr>
        <p:spPr/>
        <p:txBody>
          <a:bodyPr>
            <a:normAutofit/>
          </a:bodyPr>
          <a:lstStyle/>
          <a:p>
            <a:pPr algn="just"/>
            <a:r>
              <a:rPr lang="en-US" sz="2400" b="1" dirty="0" smtClean="0">
                <a:latin typeface="Calibri Light" panose="020F0302020204030204" pitchFamily="34" charset="0"/>
              </a:rPr>
              <a:t>Planning:</a:t>
            </a:r>
            <a:r>
              <a:rPr lang="en-US" sz="2400" dirty="0" smtClean="0">
                <a:latin typeface="Calibri Light" panose="020F0302020204030204" pitchFamily="34" charset="0"/>
              </a:rPr>
              <a:t> Planning programs start with general facts about the world (especially facts about the effects of actions), facts about the particular situation and a statement of a goal. From these, they generate a strategy for achieving the goal. In the most common cases, the strategy is just a sequence of actions.</a:t>
            </a:r>
          </a:p>
          <a:p>
            <a:pPr algn="just"/>
            <a:r>
              <a:rPr lang="en-US" sz="2400" b="1" dirty="0" smtClean="0">
                <a:latin typeface="Calibri Light" panose="020F0302020204030204" pitchFamily="34" charset="0"/>
              </a:rPr>
              <a:t>Heuristics:</a:t>
            </a:r>
            <a:r>
              <a:rPr lang="en-US" sz="2400" dirty="0" smtClean="0">
                <a:latin typeface="Calibri Light" panose="020F0302020204030204" pitchFamily="34" charset="0"/>
              </a:rPr>
              <a:t> A heuristic is a way of trying to discover something or an idea imbedded in a program. Heuristic functions are used in some approaches to search to measure how far a node in a search tree seems to be from a goal</a:t>
            </a:r>
            <a:endParaRPr lang="en-US" sz="2400" dirty="0">
              <a:latin typeface="Calibri Light" panose="020F0302020204030204" pitchFamily="34" charset="0"/>
            </a:endParaRPr>
          </a:p>
        </p:txBody>
      </p:sp>
    </p:spTree>
    <p:extLst>
      <p:ext uri="{BB962C8B-B14F-4D97-AF65-F5344CB8AC3E}">
        <p14:creationId xmlns:p14="http://schemas.microsoft.com/office/powerpoint/2010/main" val="136097938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05445"/>
          </a:xfrm>
        </p:spPr>
        <p:txBody>
          <a:bodyPr/>
          <a:lstStyle/>
          <a:p>
            <a:pPr algn="ctr"/>
            <a:r>
              <a:rPr lang="en-US" b="1" dirty="0" smtClean="0"/>
              <a:t>Applications Of AI</a:t>
            </a:r>
            <a:endParaRPr lang="en-US" b="1" dirty="0"/>
          </a:p>
        </p:txBody>
      </p:sp>
      <p:sp>
        <p:nvSpPr>
          <p:cNvPr id="3" name="Content Placeholder 2"/>
          <p:cNvSpPr>
            <a:spLocks noGrp="1"/>
          </p:cNvSpPr>
          <p:nvPr>
            <p:ph idx="1"/>
          </p:nvPr>
        </p:nvSpPr>
        <p:spPr>
          <a:xfrm>
            <a:off x="2589212" y="1429555"/>
            <a:ext cx="8915400" cy="4816699"/>
          </a:xfrm>
        </p:spPr>
        <p:txBody>
          <a:bodyPr>
            <a:noAutofit/>
          </a:bodyPr>
          <a:lstStyle/>
          <a:p>
            <a:pPr marL="0" indent="0" algn="just">
              <a:buNone/>
            </a:pPr>
            <a:endParaRPr lang="en-US" sz="2400" dirty="0" smtClean="0">
              <a:latin typeface="Calibri Light" panose="020F0302020204030204" pitchFamily="34" charset="0"/>
            </a:endParaRPr>
          </a:p>
          <a:p>
            <a:pPr algn="just"/>
            <a:r>
              <a:rPr lang="en-US" sz="2400" b="1" dirty="0" smtClean="0">
                <a:latin typeface="Calibri Light" panose="020F0302020204030204" pitchFamily="34" charset="0"/>
              </a:rPr>
              <a:t>Gaming −</a:t>
            </a:r>
            <a:r>
              <a:rPr lang="en-US" sz="2400" dirty="0" smtClean="0">
                <a:latin typeface="Calibri Light" panose="020F0302020204030204" pitchFamily="34" charset="0"/>
              </a:rPr>
              <a:t> AI plays crucial role in strategic games such as chess, poker, tic-tac-toe, etc., where machine can think of large number of possible positions based on heuristic knowledge.</a:t>
            </a:r>
          </a:p>
          <a:p>
            <a:pPr marL="0" indent="0" algn="just">
              <a:buNone/>
            </a:pPr>
            <a:endParaRPr lang="en-US" sz="2400" dirty="0" smtClean="0">
              <a:latin typeface="Calibri Light" panose="020F0302020204030204" pitchFamily="34" charset="0"/>
            </a:endParaRPr>
          </a:p>
          <a:p>
            <a:pPr algn="just"/>
            <a:r>
              <a:rPr lang="en-US" sz="2400" b="1" dirty="0" smtClean="0">
                <a:latin typeface="Calibri Light" panose="020F0302020204030204" pitchFamily="34" charset="0"/>
              </a:rPr>
              <a:t>Natural Language Processing − </a:t>
            </a:r>
            <a:r>
              <a:rPr lang="en-US" sz="2400" dirty="0" smtClean="0">
                <a:latin typeface="Calibri Light" panose="020F0302020204030204" pitchFamily="34" charset="0"/>
              </a:rPr>
              <a:t>It is possible to interact with the computer that understands natural language spoken by humans.</a:t>
            </a:r>
          </a:p>
          <a:p>
            <a:pPr marL="0" indent="0" algn="just">
              <a:buNone/>
            </a:pPr>
            <a:endParaRPr lang="en-US" sz="2400" dirty="0" smtClean="0">
              <a:latin typeface="Calibri Light" panose="020F0302020204030204" pitchFamily="34" charset="0"/>
            </a:endParaRPr>
          </a:p>
          <a:p>
            <a:pPr algn="just"/>
            <a:r>
              <a:rPr lang="en-US" sz="2400" b="1" dirty="0" smtClean="0">
                <a:latin typeface="Calibri Light" panose="020F0302020204030204" pitchFamily="34" charset="0"/>
              </a:rPr>
              <a:t>Expert Systems −</a:t>
            </a:r>
            <a:r>
              <a:rPr lang="en-US" sz="2400" dirty="0" smtClean="0">
                <a:latin typeface="Calibri Light" panose="020F0302020204030204" pitchFamily="34" charset="0"/>
              </a:rPr>
              <a:t> There are some applications which integrate machine, software, and special information to impart reasoning and advising. They provide explanation and advice to the users.</a:t>
            </a:r>
          </a:p>
          <a:p>
            <a:pPr marL="0" indent="0" algn="just">
              <a:buNone/>
            </a:pPr>
            <a:endParaRPr lang="en-US" sz="2400" dirty="0">
              <a:latin typeface="Calibri Light" panose="020F0302020204030204" pitchFamily="34" charset="0"/>
            </a:endParaRPr>
          </a:p>
        </p:txBody>
      </p:sp>
    </p:spTree>
    <p:extLst>
      <p:ext uri="{BB962C8B-B14F-4D97-AF65-F5344CB8AC3E}">
        <p14:creationId xmlns:p14="http://schemas.microsoft.com/office/powerpoint/2010/main" val="167488060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02414"/>
          </a:xfrm>
        </p:spPr>
        <p:txBody>
          <a:bodyPr/>
          <a:lstStyle/>
          <a:p>
            <a:pPr algn="ctr"/>
            <a:r>
              <a:rPr lang="en-US" b="1" dirty="0" smtClean="0"/>
              <a:t>Applications Of AI (Cont.)</a:t>
            </a:r>
            <a:endParaRPr lang="en-US" b="1" dirty="0"/>
          </a:p>
        </p:txBody>
      </p:sp>
      <p:sp>
        <p:nvSpPr>
          <p:cNvPr id="3" name="Content Placeholder 2"/>
          <p:cNvSpPr>
            <a:spLocks noGrp="1"/>
          </p:cNvSpPr>
          <p:nvPr>
            <p:ph idx="1"/>
          </p:nvPr>
        </p:nvSpPr>
        <p:spPr>
          <a:xfrm>
            <a:off x="2589212" y="1326523"/>
            <a:ext cx="8915400" cy="4945487"/>
          </a:xfrm>
        </p:spPr>
        <p:txBody>
          <a:bodyPr>
            <a:noAutofit/>
          </a:bodyPr>
          <a:lstStyle/>
          <a:p>
            <a:pPr algn="just"/>
            <a:endParaRPr lang="en-US" sz="2400" b="1" dirty="0" smtClean="0">
              <a:latin typeface="Calibri Light" panose="020F0302020204030204" pitchFamily="34" charset="0"/>
            </a:endParaRPr>
          </a:p>
          <a:p>
            <a:pPr algn="just"/>
            <a:r>
              <a:rPr lang="en-US" sz="2400" b="1" dirty="0" smtClean="0">
                <a:latin typeface="Calibri Light" panose="020F0302020204030204" pitchFamily="34" charset="0"/>
              </a:rPr>
              <a:t>Vision Systems − </a:t>
            </a:r>
            <a:r>
              <a:rPr lang="en-US" sz="2400" dirty="0" smtClean="0">
                <a:latin typeface="Calibri Light" panose="020F0302020204030204" pitchFamily="34" charset="0"/>
              </a:rPr>
              <a:t>These systems understand, interpret, and comprehend visual input on the computer. For example,</a:t>
            </a:r>
          </a:p>
          <a:p>
            <a:pPr algn="just"/>
            <a:endParaRPr lang="en-US" sz="2400" dirty="0" smtClean="0">
              <a:latin typeface="Calibri Light" panose="020F0302020204030204" pitchFamily="34" charset="0"/>
            </a:endParaRPr>
          </a:p>
          <a:p>
            <a:pPr algn="just"/>
            <a:r>
              <a:rPr lang="en-US" sz="2400" dirty="0" smtClean="0">
                <a:latin typeface="Calibri Light" panose="020F0302020204030204" pitchFamily="34" charset="0"/>
              </a:rPr>
              <a:t>A spying airplane takes photographs, which are used to figure out spatial information or map of the areas.</a:t>
            </a:r>
          </a:p>
          <a:p>
            <a:pPr algn="just"/>
            <a:endParaRPr lang="en-US" sz="2400" dirty="0" smtClean="0">
              <a:latin typeface="Calibri Light" panose="020F0302020204030204" pitchFamily="34" charset="0"/>
            </a:endParaRPr>
          </a:p>
          <a:p>
            <a:pPr algn="just"/>
            <a:r>
              <a:rPr lang="en-US" sz="2400" dirty="0" smtClean="0">
                <a:latin typeface="Calibri Light" panose="020F0302020204030204" pitchFamily="34" charset="0"/>
              </a:rPr>
              <a:t>Doctors use clinical expert system to diagnose the patient.</a:t>
            </a:r>
          </a:p>
          <a:p>
            <a:pPr algn="just"/>
            <a:endParaRPr lang="en-US" sz="2400" dirty="0" smtClean="0">
              <a:latin typeface="Calibri Light" panose="020F0302020204030204" pitchFamily="34" charset="0"/>
            </a:endParaRPr>
          </a:p>
          <a:p>
            <a:pPr algn="just"/>
            <a:r>
              <a:rPr lang="en-US" sz="2400" dirty="0" smtClean="0">
                <a:latin typeface="Calibri Light" panose="020F0302020204030204" pitchFamily="34" charset="0"/>
              </a:rPr>
              <a:t>Police use computer software that can recognize the face of criminal with the stored portrait made by forensic artist.</a:t>
            </a:r>
          </a:p>
          <a:p>
            <a:pPr marL="0" indent="0" algn="just">
              <a:buNone/>
            </a:pPr>
            <a:endParaRPr lang="en-US" sz="2400" dirty="0">
              <a:latin typeface="Calibri Light" panose="020F0302020204030204" pitchFamily="34" charset="0"/>
            </a:endParaRPr>
          </a:p>
        </p:txBody>
      </p:sp>
    </p:spTree>
    <p:extLst>
      <p:ext uri="{BB962C8B-B14F-4D97-AF65-F5344CB8AC3E}">
        <p14:creationId xmlns:p14="http://schemas.microsoft.com/office/powerpoint/2010/main" val="27091736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69839"/>
          </a:xfrm>
        </p:spPr>
        <p:txBody>
          <a:bodyPr/>
          <a:lstStyle/>
          <a:p>
            <a:pPr algn="ctr"/>
            <a:r>
              <a:rPr lang="en-US" b="1" dirty="0" smtClean="0"/>
              <a:t>Applications Of AI (Cont.)</a:t>
            </a:r>
            <a:endParaRPr lang="en-US" b="1" dirty="0"/>
          </a:p>
        </p:txBody>
      </p:sp>
      <p:sp>
        <p:nvSpPr>
          <p:cNvPr id="3" name="Content Placeholder 2"/>
          <p:cNvSpPr>
            <a:spLocks noGrp="1"/>
          </p:cNvSpPr>
          <p:nvPr>
            <p:ph idx="1"/>
          </p:nvPr>
        </p:nvSpPr>
        <p:spPr>
          <a:xfrm>
            <a:off x="2589212" y="1493949"/>
            <a:ext cx="8915400" cy="4417273"/>
          </a:xfrm>
        </p:spPr>
        <p:txBody>
          <a:bodyPr>
            <a:noAutofit/>
          </a:bodyPr>
          <a:lstStyle/>
          <a:p>
            <a:pPr algn="just"/>
            <a:endParaRPr lang="en-US" sz="2400" b="1" dirty="0" smtClean="0">
              <a:latin typeface="Calibri Light" panose="020F0302020204030204" pitchFamily="34" charset="0"/>
            </a:endParaRPr>
          </a:p>
          <a:p>
            <a:pPr algn="just"/>
            <a:r>
              <a:rPr lang="en-US" sz="2400" b="1" dirty="0" smtClean="0">
                <a:latin typeface="Calibri Light" panose="020F0302020204030204" pitchFamily="34" charset="0"/>
              </a:rPr>
              <a:t>Speech Recognition −</a:t>
            </a:r>
            <a:r>
              <a:rPr lang="en-US" sz="2400" dirty="0" smtClean="0">
                <a:latin typeface="Calibri Light" panose="020F0302020204030204" pitchFamily="34" charset="0"/>
              </a:rPr>
              <a:t> Some intelligent systems are capable of hearing and comprehending the language in terms of sentences and their meanings while a human talks to it. It can handle different accents, slang words, noise in the background, change in human’s noise due to cold, etc.</a:t>
            </a:r>
          </a:p>
          <a:p>
            <a:pPr marL="0" indent="0" algn="just">
              <a:buNone/>
            </a:pPr>
            <a:endParaRPr lang="en-US" sz="2400" dirty="0" smtClean="0">
              <a:latin typeface="Calibri Light" panose="020F0302020204030204" pitchFamily="34" charset="0"/>
            </a:endParaRPr>
          </a:p>
          <a:p>
            <a:pPr algn="just"/>
            <a:r>
              <a:rPr lang="en-US" sz="2400" b="1" dirty="0" smtClean="0">
                <a:latin typeface="Calibri Light" panose="020F0302020204030204" pitchFamily="34" charset="0"/>
              </a:rPr>
              <a:t>Handwriting Recognition −</a:t>
            </a:r>
            <a:r>
              <a:rPr lang="en-US" sz="2400" dirty="0" smtClean="0">
                <a:latin typeface="Calibri Light" panose="020F0302020204030204" pitchFamily="34" charset="0"/>
              </a:rPr>
              <a:t> The handwriting recognition software reads the text written on paper by a pen or on screen by a stylus. It can recognize the shapes of the letters and convert it into editable text.</a:t>
            </a:r>
          </a:p>
          <a:p>
            <a:pPr marL="0" indent="0" algn="just">
              <a:buNone/>
            </a:pPr>
            <a:endParaRPr lang="en-US" sz="2400" dirty="0" smtClean="0">
              <a:latin typeface="Calibri Light" panose="020F0302020204030204" pitchFamily="34" charset="0"/>
            </a:endParaRPr>
          </a:p>
          <a:p>
            <a:pPr marL="0" indent="0" algn="just">
              <a:buNone/>
            </a:pPr>
            <a:endParaRPr lang="en-US" sz="2400" dirty="0">
              <a:latin typeface="Calibri Light" panose="020F0302020204030204" pitchFamily="34" charset="0"/>
            </a:endParaRPr>
          </a:p>
        </p:txBody>
      </p:sp>
    </p:spTree>
    <p:extLst>
      <p:ext uri="{BB962C8B-B14F-4D97-AF65-F5344CB8AC3E}">
        <p14:creationId xmlns:p14="http://schemas.microsoft.com/office/powerpoint/2010/main" val="331253696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947113"/>
          </a:xfrm>
        </p:spPr>
        <p:txBody>
          <a:bodyPr/>
          <a:lstStyle/>
          <a:p>
            <a:pPr algn="ctr"/>
            <a:r>
              <a:rPr lang="en-US" b="1" dirty="0" smtClean="0"/>
              <a:t>Applications Of AI (Cont.)</a:t>
            </a:r>
            <a:endParaRPr lang="en-US" b="1" dirty="0"/>
          </a:p>
        </p:txBody>
      </p:sp>
      <p:sp>
        <p:nvSpPr>
          <p:cNvPr id="3" name="Content Placeholder 2"/>
          <p:cNvSpPr>
            <a:spLocks noGrp="1"/>
          </p:cNvSpPr>
          <p:nvPr>
            <p:ph idx="1"/>
          </p:nvPr>
        </p:nvSpPr>
        <p:spPr>
          <a:xfrm>
            <a:off x="2589212" y="1571223"/>
            <a:ext cx="8915400" cy="4339999"/>
          </a:xfrm>
        </p:spPr>
        <p:txBody>
          <a:bodyPr>
            <a:normAutofit/>
          </a:bodyPr>
          <a:lstStyle/>
          <a:p>
            <a:pPr algn="just"/>
            <a:endParaRPr lang="en-US" sz="2400" b="1" dirty="0" smtClean="0">
              <a:latin typeface="Calibri Light" panose="020F0302020204030204" pitchFamily="34" charset="0"/>
            </a:endParaRPr>
          </a:p>
          <a:p>
            <a:pPr algn="just"/>
            <a:r>
              <a:rPr lang="en-US" sz="2400" b="1" dirty="0" smtClean="0">
                <a:latin typeface="Calibri Light" panose="020F0302020204030204" pitchFamily="34" charset="0"/>
              </a:rPr>
              <a:t>Intelligent Robots −</a:t>
            </a:r>
            <a:r>
              <a:rPr lang="en-US" sz="2400" dirty="0" smtClean="0">
                <a:latin typeface="Calibri Light" panose="020F0302020204030204" pitchFamily="34" charset="0"/>
              </a:rPr>
              <a:t> Robots are able to perform the tasks given by a human. They have sensors to detect physical data from the real world such as light, heat, temperature, movement, sound, bump, and pressure. They have efficient processors, multiple sensors and huge memory, to exhibit intelligence. In addition, they are capable of learning from their mistakes and they can adapt to the new environment.</a:t>
            </a:r>
          </a:p>
          <a:p>
            <a:pPr marL="0" indent="0" algn="just">
              <a:buNone/>
            </a:pPr>
            <a:endParaRPr lang="en-US" sz="2400" dirty="0">
              <a:latin typeface="Calibri Light" panose="020F0302020204030204" pitchFamily="34" charset="0"/>
            </a:endParaRPr>
          </a:p>
        </p:txBody>
      </p:sp>
    </p:spTree>
    <p:extLst>
      <p:ext uri="{BB962C8B-B14F-4D97-AF65-F5344CB8AC3E}">
        <p14:creationId xmlns:p14="http://schemas.microsoft.com/office/powerpoint/2010/main" val="301383982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STRONG ARTIFICIAL INTELLIGENCE</a:t>
            </a:r>
          </a:p>
        </p:txBody>
      </p:sp>
      <p:sp>
        <p:nvSpPr>
          <p:cNvPr id="3" name="Content Placeholder 2"/>
          <p:cNvSpPr>
            <a:spLocks noGrp="1"/>
          </p:cNvSpPr>
          <p:nvPr>
            <p:ph idx="1"/>
          </p:nvPr>
        </p:nvSpPr>
        <p:spPr/>
        <p:txBody>
          <a:bodyPr>
            <a:normAutofit/>
          </a:bodyPr>
          <a:lstStyle/>
          <a:p>
            <a:pPr marL="0" indent="0" algn="just">
              <a:lnSpc>
                <a:spcPct val="100000"/>
              </a:lnSpc>
              <a:buNone/>
            </a:pPr>
            <a:endParaRPr lang="en-US" sz="2400" dirty="0" smtClean="0">
              <a:latin typeface="Calibri Light" panose="020F0302020204030204" pitchFamily="34" charset="0"/>
            </a:endParaRPr>
          </a:p>
          <a:p>
            <a:pPr marL="0" indent="0" algn="just">
              <a:lnSpc>
                <a:spcPct val="100000"/>
              </a:lnSpc>
              <a:buNone/>
            </a:pPr>
            <a:r>
              <a:rPr lang="en-IN" sz="2400" dirty="0">
                <a:latin typeface="Calibri Light" panose="020F0302020204030204" pitchFamily="34" charset="0"/>
              </a:rPr>
              <a:t>It deals with creation of real intelligence artificially. Strong AI believes that machines can be made sentient or self-aware. There are two types of strong AI: Human-like AI, in which the computer program thinks and reasons to the level of human-being. Non-human-like AI, in which the computer program develops a non-human way of thinking and reasoning.</a:t>
            </a:r>
            <a:endParaRPr lang="en-US" sz="2400" dirty="0">
              <a:latin typeface="Calibri Light" panose="020F0302020204030204" pitchFamily="34" charset="0"/>
            </a:endParaRPr>
          </a:p>
        </p:txBody>
      </p:sp>
    </p:spTree>
    <p:extLst>
      <p:ext uri="{BB962C8B-B14F-4D97-AF65-F5344CB8AC3E}">
        <p14:creationId xmlns:p14="http://schemas.microsoft.com/office/powerpoint/2010/main" val="67014294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WEAK ARTIFICIAL </a:t>
            </a:r>
            <a:r>
              <a:rPr lang="en-IN" b="1" dirty="0" smtClean="0"/>
              <a:t>INTELLIGENCE</a:t>
            </a:r>
            <a:endParaRPr lang="en-US" dirty="0"/>
          </a:p>
        </p:txBody>
      </p:sp>
      <p:sp>
        <p:nvSpPr>
          <p:cNvPr id="3" name="Content Placeholder 2"/>
          <p:cNvSpPr>
            <a:spLocks noGrp="1"/>
          </p:cNvSpPr>
          <p:nvPr>
            <p:ph idx="1"/>
          </p:nvPr>
        </p:nvSpPr>
        <p:spPr/>
        <p:txBody>
          <a:bodyPr>
            <a:normAutofit/>
          </a:bodyPr>
          <a:lstStyle/>
          <a:p>
            <a:pPr marL="0" indent="0" algn="just">
              <a:lnSpc>
                <a:spcPct val="150000"/>
              </a:lnSpc>
              <a:buNone/>
            </a:pPr>
            <a:endParaRPr lang="en-IN" sz="2400" dirty="0" smtClean="0">
              <a:latin typeface="Calibri Light" panose="020F0302020204030204" pitchFamily="34" charset="0"/>
            </a:endParaRPr>
          </a:p>
          <a:p>
            <a:pPr marL="0" indent="0" algn="just">
              <a:lnSpc>
                <a:spcPct val="150000"/>
              </a:lnSpc>
              <a:buNone/>
            </a:pPr>
            <a:r>
              <a:rPr lang="en-IN" sz="2400" dirty="0" smtClean="0">
                <a:latin typeface="Calibri Light" panose="020F0302020204030204" pitchFamily="34" charset="0"/>
              </a:rPr>
              <a:t>Weak </a:t>
            </a:r>
            <a:r>
              <a:rPr lang="en-IN" sz="2400" dirty="0">
                <a:latin typeface="Calibri Light" panose="020F0302020204030204" pitchFamily="34" charset="0"/>
              </a:rPr>
              <a:t>AI does not believe that creating human-level intelligence in machines is possible but AI techniques can be developed to solve many real-life problems. That is, it is the study of mental models implemented on a computer.</a:t>
            </a:r>
            <a:endParaRPr lang="en-US" sz="2400" dirty="0">
              <a:latin typeface="Calibri Light" panose="020F0302020204030204" pitchFamily="34" charset="0"/>
            </a:endParaRPr>
          </a:p>
          <a:p>
            <a:pPr marL="0" indent="0" algn="just">
              <a:lnSpc>
                <a:spcPct val="150000"/>
              </a:lnSpc>
              <a:buNone/>
            </a:pPr>
            <a:endParaRPr lang="en-US" sz="2400" dirty="0">
              <a:latin typeface="Calibri Light" panose="020F0302020204030204" pitchFamily="34" charset="0"/>
            </a:endParaRPr>
          </a:p>
        </p:txBody>
      </p:sp>
    </p:spTree>
    <p:extLst>
      <p:ext uri="{BB962C8B-B14F-4D97-AF65-F5344CB8AC3E}">
        <p14:creationId xmlns:p14="http://schemas.microsoft.com/office/powerpoint/2010/main" val="285406698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CHALLENGES</a:t>
            </a:r>
            <a:endParaRPr lang="en-US" dirty="0"/>
          </a:p>
        </p:txBody>
      </p:sp>
      <p:sp>
        <p:nvSpPr>
          <p:cNvPr id="3" name="Content Placeholder 2"/>
          <p:cNvSpPr>
            <a:spLocks noGrp="1"/>
          </p:cNvSpPr>
          <p:nvPr>
            <p:ph idx="1"/>
          </p:nvPr>
        </p:nvSpPr>
        <p:spPr/>
        <p:txBody>
          <a:bodyPr>
            <a:normAutofit/>
          </a:bodyPr>
          <a:lstStyle/>
          <a:p>
            <a:pPr marL="0" indent="0" algn="just">
              <a:lnSpc>
                <a:spcPct val="100000"/>
              </a:lnSpc>
              <a:buNone/>
            </a:pPr>
            <a:endParaRPr lang="en-US" sz="2400" dirty="0">
              <a:latin typeface="Calibri Light" panose="020F0302020204030204" pitchFamily="34" charset="0"/>
            </a:endParaRPr>
          </a:p>
          <a:p>
            <a:pPr marL="0" indent="0" algn="just">
              <a:lnSpc>
                <a:spcPct val="100000"/>
              </a:lnSpc>
              <a:buNone/>
            </a:pPr>
            <a:r>
              <a:rPr lang="en-IN" sz="2400" dirty="0">
                <a:latin typeface="Calibri Light" panose="020F0302020204030204" pitchFamily="34" charset="0"/>
              </a:rPr>
              <a:t>It is true that AI does not yet achieve its ultimate goal. Still AI systems could not defeat even a three year old child on many counts: ability to recognize and remember different objects, adapt to new situations, understand and generate human languages, and so on. The main problem is that we, still could not understand how human mind works, how we learn new things, especially how we learn languages and reproduce them properly.</a:t>
            </a:r>
            <a:endParaRPr lang="en-US" sz="2400" dirty="0">
              <a:latin typeface="Calibri Light" panose="020F0302020204030204" pitchFamily="34" charset="0"/>
            </a:endParaRPr>
          </a:p>
        </p:txBody>
      </p:sp>
    </p:spTree>
    <p:extLst>
      <p:ext uri="{BB962C8B-B14F-4D97-AF65-F5344CB8AC3E}">
        <p14:creationId xmlns:p14="http://schemas.microsoft.com/office/powerpoint/2010/main" val="367052131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FUTURE OF </a:t>
            </a:r>
            <a:r>
              <a:rPr lang="en-IN" b="1" dirty="0" smtClean="0"/>
              <a:t>AI</a:t>
            </a:r>
            <a:endParaRPr lang="en-US" dirty="0"/>
          </a:p>
        </p:txBody>
      </p:sp>
      <p:sp>
        <p:nvSpPr>
          <p:cNvPr id="3" name="Content Placeholder 2"/>
          <p:cNvSpPr>
            <a:spLocks noGrp="1"/>
          </p:cNvSpPr>
          <p:nvPr>
            <p:ph idx="1"/>
          </p:nvPr>
        </p:nvSpPr>
        <p:spPr/>
        <p:txBody>
          <a:bodyPr>
            <a:normAutofit/>
          </a:bodyPr>
          <a:lstStyle/>
          <a:p>
            <a:pPr marL="0" indent="0" algn="just">
              <a:lnSpc>
                <a:spcPct val="100000"/>
              </a:lnSpc>
              <a:buNone/>
            </a:pPr>
            <a:endParaRPr lang="en-IN" sz="2400" dirty="0" smtClean="0">
              <a:latin typeface="Calibri Light" panose="020F0302020204030204" pitchFamily="34" charset="0"/>
            </a:endParaRPr>
          </a:p>
          <a:p>
            <a:pPr marL="0" indent="0" algn="just">
              <a:lnSpc>
                <a:spcPct val="100000"/>
              </a:lnSpc>
              <a:buNone/>
            </a:pPr>
            <a:r>
              <a:rPr lang="en-IN" sz="2400" dirty="0" smtClean="0">
                <a:latin typeface="Calibri Light" panose="020F0302020204030204" pitchFamily="34" charset="0"/>
              </a:rPr>
              <a:t>AI </a:t>
            </a:r>
            <a:r>
              <a:rPr lang="en-IN" sz="2400" dirty="0">
                <a:latin typeface="Calibri Light" panose="020F0302020204030204" pitchFamily="34" charset="0"/>
              </a:rPr>
              <a:t>is the best field for dreamers to play around. It must be evolved from the thought that making a human-machine is possible. Though many conclude that this is not possible, there is still a lot of research going on in this field to attain the final objective. There are inherent advantages of using computers as they do not get tired or losing temper and are becoming faster and faster. Only time will say what will be the future of AI: will it attain human-level or above human-level intelligence or not.</a:t>
            </a:r>
            <a:endParaRPr lang="en-US" sz="2400" dirty="0">
              <a:latin typeface="Calibri Light" panose="020F0302020204030204" pitchFamily="34" charset="0"/>
            </a:endParaRPr>
          </a:p>
          <a:p>
            <a:pPr marL="0" indent="0" algn="just">
              <a:lnSpc>
                <a:spcPct val="100000"/>
              </a:lnSpc>
              <a:buNone/>
            </a:pPr>
            <a:endParaRPr lang="en-US" sz="2400" dirty="0">
              <a:latin typeface="Calibri Light" panose="020F0302020204030204" pitchFamily="34" charset="0"/>
            </a:endParaRPr>
          </a:p>
        </p:txBody>
      </p:sp>
    </p:spTree>
    <p:extLst>
      <p:ext uri="{BB962C8B-B14F-4D97-AF65-F5344CB8AC3E}">
        <p14:creationId xmlns:p14="http://schemas.microsoft.com/office/powerpoint/2010/main" val="149953570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rot="20439724">
            <a:off x="2116736" y="2374907"/>
            <a:ext cx="7520649" cy="1862048"/>
          </a:xfrm>
          <a:prstGeom prst="rect">
            <a:avLst/>
          </a:prstGeom>
          <a:noFill/>
        </p:spPr>
        <p:txBody>
          <a:bodyPr wrap="none" lIns="91440" tIns="45720" rIns="91440" bIns="45720">
            <a:spAutoFit/>
          </a:bodyPr>
          <a:lstStyle/>
          <a:p>
            <a:pPr algn="ctr"/>
            <a:r>
              <a:rPr lang="en-US" sz="11500" b="1" cap="none" spc="0"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THANK YOU</a:t>
            </a:r>
          </a:p>
        </p:txBody>
      </p:sp>
    </p:spTree>
    <p:extLst>
      <p:ext uri="{BB962C8B-B14F-4D97-AF65-F5344CB8AC3E}">
        <p14:creationId xmlns:p14="http://schemas.microsoft.com/office/powerpoint/2010/main" val="16301859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ARTIFICIAL INTELLIGENCE </a:t>
            </a:r>
            <a:br>
              <a:rPr lang="en-US" b="1" dirty="0" smtClean="0"/>
            </a:br>
            <a:r>
              <a:rPr lang="en-US" sz="3600" b="1" dirty="0" smtClean="0"/>
              <a:t>(Introduction)</a:t>
            </a:r>
            <a:endParaRPr lang="en-US" b="1" dirty="0"/>
          </a:p>
        </p:txBody>
      </p:sp>
      <p:sp>
        <p:nvSpPr>
          <p:cNvPr id="3" name="Content Placeholder 2"/>
          <p:cNvSpPr>
            <a:spLocks noGrp="1"/>
          </p:cNvSpPr>
          <p:nvPr>
            <p:ph idx="1"/>
          </p:nvPr>
        </p:nvSpPr>
        <p:spPr>
          <a:xfrm>
            <a:off x="2589212" y="2133600"/>
            <a:ext cx="8915400" cy="4112654"/>
          </a:xfrm>
        </p:spPr>
        <p:txBody>
          <a:bodyPr>
            <a:noAutofit/>
          </a:bodyPr>
          <a:lstStyle/>
          <a:p>
            <a:pPr algn="just"/>
            <a:r>
              <a:rPr lang="en-IN" sz="2400" dirty="0" smtClean="0">
                <a:latin typeface="Calibri Light" panose="020F0302020204030204" pitchFamily="34" charset="0"/>
              </a:rPr>
              <a:t>Artificial Intelligence is a way of [Making a Computer, a Computer-Controlled Robot, or a Software Think Intelligently,] in the similar manner the intelligent humans think.</a:t>
            </a:r>
            <a:endParaRPr lang="en-US" sz="2400" dirty="0" smtClean="0">
              <a:latin typeface="Calibri Light" panose="020F0302020204030204" pitchFamily="34" charset="0"/>
            </a:endParaRPr>
          </a:p>
          <a:p>
            <a:pPr marL="0" indent="0" algn="just">
              <a:buNone/>
            </a:pPr>
            <a:r>
              <a:rPr lang="en-IN" sz="2400" dirty="0">
                <a:latin typeface="Calibri Light" panose="020F0302020204030204" pitchFamily="34" charset="0"/>
              </a:rPr>
              <a:t> </a:t>
            </a:r>
            <a:endParaRPr lang="en-US" sz="2400" dirty="0">
              <a:latin typeface="Calibri Light" panose="020F0302020204030204" pitchFamily="34" charset="0"/>
            </a:endParaRPr>
          </a:p>
          <a:p>
            <a:pPr algn="just"/>
            <a:r>
              <a:rPr lang="en-IN" sz="2400" dirty="0">
                <a:latin typeface="Calibri Light" panose="020F0302020204030204" pitchFamily="34" charset="0"/>
              </a:rPr>
              <a:t>AI can also be defined as the area of computer science that deals with the ways in which computers can be made to perform cognitive functions ascribed to humans. But this definition does not say what functions are performed, to what degree they are performed, or how theses functions are carried out.</a:t>
            </a:r>
            <a:endParaRPr lang="en-US" sz="2400" dirty="0">
              <a:latin typeface="Calibri Light" panose="020F0302020204030204" pitchFamily="34" charset="0"/>
            </a:endParaRPr>
          </a:p>
          <a:p>
            <a:pPr marL="0" indent="0" algn="just">
              <a:buNone/>
            </a:pPr>
            <a:endParaRPr lang="en-US" sz="2400" dirty="0">
              <a:latin typeface="Calibri Light" panose="020F0302020204030204" pitchFamily="34" charset="0"/>
            </a:endParaRPr>
          </a:p>
        </p:txBody>
      </p:sp>
    </p:spTree>
    <p:extLst>
      <p:ext uri="{BB962C8B-B14F-4D97-AF65-F5344CB8AC3E}">
        <p14:creationId xmlns:p14="http://schemas.microsoft.com/office/powerpoint/2010/main" val="11398237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31203"/>
          </a:xfrm>
        </p:spPr>
        <p:txBody>
          <a:bodyPr/>
          <a:lstStyle/>
          <a:p>
            <a:pPr algn="ctr"/>
            <a:r>
              <a:rPr lang="en-US" b="1" dirty="0" smtClean="0"/>
              <a:t>What Is Intelligence ???</a:t>
            </a:r>
            <a:endParaRPr lang="en-US" b="1" dirty="0"/>
          </a:p>
        </p:txBody>
      </p:sp>
      <p:sp>
        <p:nvSpPr>
          <p:cNvPr id="3" name="Content Placeholder 2"/>
          <p:cNvSpPr>
            <a:spLocks noGrp="1"/>
          </p:cNvSpPr>
          <p:nvPr>
            <p:ph idx="1"/>
          </p:nvPr>
        </p:nvSpPr>
        <p:spPr>
          <a:xfrm>
            <a:off x="2589212" y="1455313"/>
            <a:ext cx="8915400" cy="4726546"/>
          </a:xfrm>
        </p:spPr>
        <p:txBody>
          <a:bodyPr>
            <a:noAutofit/>
          </a:bodyPr>
          <a:lstStyle/>
          <a:p>
            <a:pPr algn="just"/>
            <a:r>
              <a:rPr lang="en-US" sz="2400" dirty="0" smtClean="0"/>
              <a:t>There is not yet any formal definition of intelligence.</a:t>
            </a:r>
          </a:p>
          <a:p>
            <a:pPr marL="0" indent="0" algn="just">
              <a:buNone/>
            </a:pPr>
            <a:endParaRPr lang="en-US" sz="2400" dirty="0" smtClean="0"/>
          </a:p>
          <a:p>
            <a:pPr algn="just"/>
            <a:r>
              <a:rPr lang="en-US" sz="2400" dirty="0" smtClean="0"/>
              <a:t>Intelligence is the computational part of the ability to achieve goals in the world.</a:t>
            </a:r>
          </a:p>
          <a:p>
            <a:pPr algn="just"/>
            <a:endParaRPr lang="en-US" sz="2400" dirty="0" smtClean="0"/>
          </a:p>
          <a:p>
            <a:pPr algn="just"/>
            <a:r>
              <a:rPr lang="en-US" sz="2400" dirty="0" smtClean="0"/>
              <a:t>Varying kinds and degrees of intelligence occur in people, many animals and some machines.</a:t>
            </a:r>
          </a:p>
          <a:p>
            <a:pPr marL="0" indent="0" algn="just">
              <a:buNone/>
            </a:pPr>
            <a:endParaRPr lang="en-US" sz="2400" dirty="0" smtClean="0"/>
          </a:p>
          <a:p>
            <a:pPr algn="just"/>
            <a:r>
              <a:rPr lang="en-US" sz="2400" dirty="0" smtClean="0"/>
              <a:t>We cannot yet characterize in general what kinds of computational procedures we want to call intelligent.</a:t>
            </a:r>
            <a:endParaRPr lang="en-US" sz="2400" dirty="0"/>
          </a:p>
        </p:txBody>
      </p:sp>
    </p:spTree>
    <p:extLst>
      <p:ext uri="{BB962C8B-B14F-4D97-AF65-F5344CB8AC3E}">
        <p14:creationId xmlns:p14="http://schemas.microsoft.com/office/powerpoint/2010/main" val="1979523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What Is Intelligence ??? (Cont.)</a:t>
            </a:r>
            <a:endParaRPr lang="en-US" b="1" dirty="0"/>
          </a:p>
        </p:txBody>
      </p:sp>
      <p:sp>
        <p:nvSpPr>
          <p:cNvPr id="3" name="Content Placeholder 2"/>
          <p:cNvSpPr>
            <a:spLocks noGrp="1"/>
          </p:cNvSpPr>
          <p:nvPr>
            <p:ph idx="1"/>
          </p:nvPr>
        </p:nvSpPr>
        <p:spPr/>
        <p:txBody>
          <a:bodyPr>
            <a:normAutofit/>
          </a:bodyPr>
          <a:lstStyle/>
          <a:p>
            <a:pPr marL="0" indent="0" algn="just">
              <a:buNone/>
            </a:pPr>
            <a:endParaRPr lang="en-US" sz="2400" dirty="0" smtClean="0">
              <a:latin typeface="Calibri Light" panose="020F0302020204030204" pitchFamily="34" charset="0"/>
            </a:endParaRPr>
          </a:p>
          <a:p>
            <a:pPr algn="just"/>
            <a:r>
              <a:rPr lang="en-IN" sz="2400" dirty="0" smtClean="0">
                <a:latin typeface="Calibri Light" panose="020F0302020204030204" pitchFamily="34" charset="0"/>
              </a:rPr>
              <a:t>The </a:t>
            </a:r>
            <a:r>
              <a:rPr lang="en-IN" sz="2400" dirty="0">
                <a:latin typeface="Calibri Light" panose="020F0302020204030204" pitchFamily="34" charset="0"/>
              </a:rPr>
              <a:t>ability of a system to calculate, reason, perceive relationships and analogies, learn from experience, store and retrieve information from memory, solve problems, comprehend complex ideas, use natural language fluently, classify, generalize, and adapt new situations.</a:t>
            </a:r>
            <a:endParaRPr lang="en-US" sz="2400" dirty="0">
              <a:latin typeface="Calibri Light" panose="020F0302020204030204" pitchFamily="34" charset="0"/>
            </a:endParaRPr>
          </a:p>
          <a:p>
            <a:pPr marL="0" indent="0" algn="just">
              <a:buNone/>
            </a:pPr>
            <a:endParaRPr lang="en-US" sz="2400" dirty="0">
              <a:latin typeface="Calibri Light" panose="020F0302020204030204" pitchFamily="34" charset="0"/>
            </a:endParaRPr>
          </a:p>
        </p:txBody>
      </p:sp>
    </p:spTree>
    <p:extLst>
      <p:ext uri="{BB962C8B-B14F-4D97-AF65-F5344CB8AC3E}">
        <p14:creationId xmlns:p14="http://schemas.microsoft.com/office/powerpoint/2010/main" val="28913780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Types Of Intelligence</a:t>
            </a:r>
            <a:endParaRPr lang="en-US" b="1" dirty="0"/>
          </a:p>
        </p:txBody>
      </p:sp>
      <p:sp>
        <p:nvSpPr>
          <p:cNvPr id="4" name="Text Placeholder 3"/>
          <p:cNvSpPr>
            <a:spLocks noGrp="1"/>
          </p:cNvSpPr>
          <p:nvPr>
            <p:ph type="body" idx="1"/>
          </p:nvPr>
        </p:nvSpPr>
        <p:spPr>
          <a:xfrm>
            <a:off x="839788" y="1681163"/>
            <a:ext cx="2148111" cy="482488"/>
          </a:xfrm>
        </p:spPr>
        <p:txBody>
          <a:bodyPr/>
          <a:lstStyle/>
          <a:p>
            <a:pPr algn="ctr"/>
            <a:r>
              <a:rPr lang="en-IN" b="1" dirty="0">
                <a:latin typeface="Calibri Light" panose="020F0302020204030204" pitchFamily="34" charset="0"/>
              </a:rPr>
              <a:t>Intelligence</a:t>
            </a:r>
            <a:endParaRPr lang="en-US" b="1" dirty="0">
              <a:latin typeface="Calibri Light" panose="020F0302020204030204" pitchFamily="34" charset="0"/>
            </a:endParaRPr>
          </a:p>
        </p:txBody>
      </p:sp>
      <p:sp>
        <p:nvSpPr>
          <p:cNvPr id="5" name="Content Placeholder 4"/>
          <p:cNvSpPr>
            <a:spLocks noGrp="1"/>
          </p:cNvSpPr>
          <p:nvPr>
            <p:ph sz="half" idx="2"/>
          </p:nvPr>
        </p:nvSpPr>
        <p:spPr>
          <a:xfrm>
            <a:off x="721217" y="2163651"/>
            <a:ext cx="2276459" cy="4026012"/>
          </a:xfrm>
        </p:spPr>
        <p:txBody>
          <a:bodyPr>
            <a:normAutofit/>
          </a:bodyPr>
          <a:lstStyle/>
          <a:p>
            <a:pPr algn="just"/>
            <a:r>
              <a:rPr lang="en-US" sz="2400" dirty="0" smtClean="0">
                <a:latin typeface="Calibri Light" panose="020F0302020204030204" pitchFamily="34" charset="0"/>
              </a:rPr>
              <a:t>Linguistic intelligence</a:t>
            </a:r>
            <a:endParaRPr lang="en-US" sz="2400" dirty="0">
              <a:latin typeface="Calibri Light" panose="020F0302020204030204" pitchFamily="34" charset="0"/>
            </a:endParaRPr>
          </a:p>
          <a:p>
            <a:pPr marL="571500" indent="-571500" algn="just">
              <a:buFont typeface="+mj-lt"/>
              <a:buAutoNum type="romanLcPeriod"/>
            </a:pPr>
            <a:endParaRPr lang="en-US" sz="2400" dirty="0" smtClean="0">
              <a:latin typeface="Calibri Light" panose="020F0302020204030204" pitchFamily="34" charset="0"/>
            </a:endParaRPr>
          </a:p>
          <a:p>
            <a:pPr algn="just"/>
            <a:r>
              <a:rPr lang="en-US" sz="2400" dirty="0" smtClean="0">
                <a:latin typeface="Calibri Light" panose="020F0302020204030204" pitchFamily="34" charset="0"/>
              </a:rPr>
              <a:t>Musical intelligence</a:t>
            </a:r>
          </a:p>
          <a:p>
            <a:pPr marL="0" indent="0" algn="just">
              <a:buNone/>
            </a:pPr>
            <a:endParaRPr lang="en-US" sz="2400" dirty="0" smtClean="0">
              <a:latin typeface="Calibri Light" panose="020F0302020204030204" pitchFamily="34" charset="0"/>
            </a:endParaRPr>
          </a:p>
          <a:p>
            <a:pPr algn="just"/>
            <a:r>
              <a:rPr lang="en-US" sz="2400" dirty="0">
                <a:latin typeface="Calibri Light" panose="020F0302020204030204" pitchFamily="34" charset="0"/>
              </a:rPr>
              <a:t>Logical-mathematical intelligence</a:t>
            </a:r>
          </a:p>
        </p:txBody>
      </p:sp>
      <p:sp>
        <p:nvSpPr>
          <p:cNvPr id="6" name="Text Placeholder 5"/>
          <p:cNvSpPr>
            <a:spLocks noGrp="1"/>
          </p:cNvSpPr>
          <p:nvPr>
            <p:ph type="body" sz="quarter" idx="3"/>
          </p:nvPr>
        </p:nvSpPr>
        <p:spPr>
          <a:xfrm>
            <a:off x="3116687" y="1681163"/>
            <a:ext cx="5705341" cy="378857"/>
          </a:xfrm>
        </p:spPr>
        <p:txBody>
          <a:bodyPr>
            <a:noAutofit/>
          </a:bodyPr>
          <a:lstStyle/>
          <a:p>
            <a:pPr algn="ctr"/>
            <a:r>
              <a:rPr lang="en-IN" b="1" dirty="0">
                <a:latin typeface="Calibri Light" panose="020F0302020204030204" pitchFamily="34" charset="0"/>
              </a:rPr>
              <a:t>Description</a:t>
            </a:r>
            <a:endParaRPr lang="en-US" b="1" dirty="0">
              <a:latin typeface="Calibri Light" panose="020F0302020204030204" pitchFamily="34" charset="0"/>
            </a:endParaRPr>
          </a:p>
        </p:txBody>
      </p:sp>
      <p:sp>
        <p:nvSpPr>
          <p:cNvPr id="7" name="Content Placeholder 6"/>
          <p:cNvSpPr>
            <a:spLocks noGrp="1"/>
          </p:cNvSpPr>
          <p:nvPr>
            <p:ph sz="quarter" idx="4"/>
          </p:nvPr>
        </p:nvSpPr>
        <p:spPr>
          <a:xfrm>
            <a:off x="3116687" y="2163651"/>
            <a:ext cx="5705341" cy="4026012"/>
          </a:xfrm>
        </p:spPr>
        <p:txBody>
          <a:bodyPr>
            <a:normAutofit lnSpcReduction="10000"/>
          </a:bodyPr>
          <a:lstStyle/>
          <a:p>
            <a:pPr algn="just"/>
            <a:r>
              <a:rPr lang="en-IN" sz="2400" dirty="0">
                <a:latin typeface="Calibri Light" panose="020F0302020204030204" pitchFamily="34" charset="0"/>
              </a:rPr>
              <a:t>The ability to speak, recognize, and use mechanisms of phonology (speech sounds), syntax (grammar), and semantics (meaning</a:t>
            </a:r>
            <a:r>
              <a:rPr lang="en-IN" sz="2400" dirty="0" smtClean="0">
                <a:latin typeface="Calibri Light" panose="020F0302020204030204" pitchFamily="34" charset="0"/>
              </a:rPr>
              <a:t>).</a:t>
            </a:r>
          </a:p>
          <a:p>
            <a:pPr algn="just"/>
            <a:r>
              <a:rPr lang="en-US" sz="2400" dirty="0" smtClean="0">
                <a:latin typeface="Calibri Light" panose="020F0302020204030204" pitchFamily="34" charset="0"/>
              </a:rPr>
              <a:t>The ability to create, communicate with, and understand meanings made of sound, understanding of pitch, rhythm.</a:t>
            </a:r>
          </a:p>
          <a:p>
            <a:pPr algn="just"/>
            <a:r>
              <a:rPr lang="en-US" sz="2400" dirty="0">
                <a:latin typeface="Calibri Light" panose="020F0302020204030204" pitchFamily="34" charset="0"/>
              </a:rPr>
              <a:t>The ability of use and understand relationships in the absence of action or objects. Understanding complex and abstract ideas.</a:t>
            </a:r>
          </a:p>
          <a:p>
            <a:pPr marL="0" indent="0" algn="just">
              <a:buNone/>
            </a:pPr>
            <a:endParaRPr lang="en-US" sz="2400" dirty="0">
              <a:latin typeface="Calibri Light" panose="020F0302020204030204" pitchFamily="34" charset="0"/>
            </a:endParaRPr>
          </a:p>
        </p:txBody>
      </p:sp>
      <p:sp>
        <p:nvSpPr>
          <p:cNvPr id="9" name="TextBox 8"/>
          <p:cNvSpPr txBox="1"/>
          <p:nvPr/>
        </p:nvSpPr>
        <p:spPr>
          <a:xfrm>
            <a:off x="8822028" y="1690688"/>
            <a:ext cx="2794716" cy="461665"/>
          </a:xfrm>
          <a:prstGeom prst="rect">
            <a:avLst/>
          </a:prstGeom>
          <a:noFill/>
        </p:spPr>
        <p:txBody>
          <a:bodyPr wrap="square" rtlCol="0">
            <a:spAutoFit/>
          </a:bodyPr>
          <a:lstStyle/>
          <a:p>
            <a:pPr algn="ctr"/>
            <a:r>
              <a:rPr lang="en-IN" sz="2400" b="1" dirty="0">
                <a:latin typeface="Calibri Light" panose="020F0302020204030204" pitchFamily="34" charset="0"/>
              </a:rPr>
              <a:t>Example</a:t>
            </a:r>
            <a:endParaRPr lang="en-US" sz="2400" dirty="0">
              <a:latin typeface="Calibri Light" panose="020F0302020204030204" pitchFamily="34" charset="0"/>
            </a:endParaRPr>
          </a:p>
        </p:txBody>
      </p:sp>
      <p:sp>
        <p:nvSpPr>
          <p:cNvPr id="11" name="TextBox 10"/>
          <p:cNvSpPr txBox="1"/>
          <p:nvPr/>
        </p:nvSpPr>
        <p:spPr>
          <a:xfrm>
            <a:off x="8822028" y="2505075"/>
            <a:ext cx="2794716" cy="461665"/>
          </a:xfrm>
          <a:prstGeom prst="rect">
            <a:avLst/>
          </a:prstGeom>
          <a:noFill/>
        </p:spPr>
        <p:txBody>
          <a:bodyPr wrap="square" rtlCol="0">
            <a:spAutoFit/>
          </a:bodyPr>
          <a:lstStyle/>
          <a:p>
            <a:pPr algn="ctr"/>
            <a:r>
              <a:rPr lang="en-US" sz="2400" dirty="0" smtClean="0">
                <a:latin typeface="Calibri Light" panose="020F0302020204030204" pitchFamily="34" charset="0"/>
              </a:rPr>
              <a:t>Narrators, Orators</a:t>
            </a:r>
            <a:endParaRPr lang="en-US" sz="2400" dirty="0">
              <a:latin typeface="Calibri Light" panose="020F0302020204030204" pitchFamily="34" charset="0"/>
            </a:endParaRPr>
          </a:p>
        </p:txBody>
      </p:sp>
      <p:sp>
        <p:nvSpPr>
          <p:cNvPr id="12" name="TextBox 11"/>
          <p:cNvSpPr txBox="1"/>
          <p:nvPr/>
        </p:nvSpPr>
        <p:spPr>
          <a:xfrm>
            <a:off x="8941039" y="3900474"/>
            <a:ext cx="2640169" cy="830997"/>
          </a:xfrm>
          <a:prstGeom prst="rect">
            <a:avLst/>
          </a:prstGeom>
          <a:noFill/>
        </p:spPr>
        <p:txBody>
          <a:bodyPr wrap="square" rtlCol="0">
            <a:spAutoFit/>
          </a:bodyPr>
          <a:lstStyle/>
          <a:p>
            <a:pPr algn="ctr"/>
            <a:r>
              <a:rPr lang="en-IN" sz="2400" dirty="0">
                <a:latin typeface="Calibri Light" panose="020F0302020204030204" pitchFamily="34" charset="0"/>
              </a:rPr>
              <a:t>Musicians, Singers, </a:t>
            </a:r>
            <a:r>
              <a:rPr lang="en-IN" sz="2400" dirty="0" smtClean="0">
                <a:latin typeface="Calibri Light" panose="020F0302020204030204" pitchFamily="34" charset="0"/>
              </a:rPr>
              <a:t>Composers</a:t>
            </a:r>
            <a:endParaRPr lang="en-US" sz="2400" dirty="0">
              <a:latin typeface="Calibri Light" panose="020F0302020204030204" pitchFamily="34" charset="0"/>
            </a:endParaRPr>
          </a:p>
        </p:txBody>
      </p:sp>
      <p:sp>
        <p:nvSpPr>
          <p:cNvPr id="3" name="TextBox 2"/>
          <p:cNvSpPr txBox="1"/>
          <p:nvPr/>
        </p:nvSpPr>
        <p:spPr>
          <a:xfrm>
            <a:off x="8941039" y="5038027"/>
            <a:ext cx="2640169" cy="830997"/>
          </a:xfrm>
          <a:prstGeom prst="rect">
            <a:avLst/>
          </a:prstGeom>
          <a:noFill/>
        </p:spPr>
        <p:txBody>
          <a:bodyPr wrap="square" rtlCol="0">
            <a:spAutoFit/>
          </a:bodyPr>
          <a:lstStyle/>
          <a:p>
            <a:pPr algn="ctr"/>
            <a:r>
              <a:rPr lang="en-US" sz="2400" dirty="0">
                <a:latin typeface="Calibri Light" panose="020F0302020204030204" pitchFamily="34" charset="0"/>
              </a:rPr>
              <a:t>Mathematicians, Scientists</a:t>
            </a:r>
          </a:p>
        </p:txBody>
      </p:sp>
    </p:spTree>
    <p:extLst>
      <p:ext uri="{BB962C8B-B14F-4D97-AF65-F5344CB8AC3E}">
        <p14:creationId xmlns:p14="http://schemas.microsoft.com/office/powerpoint/2010/main" val="8171097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4" y="624110"/>
            <a:ext cx="8911687" cy="882806"/>
          </a:xfrm>
        </p:spPr>
        <p:txBody>
          <a:bodyPr/>
          <a:lstStyle/>
          <a:p>
            <a:pPr algn="ctr"/>
            <a:r>
              <a:rPr lang="en-US" b="1" dirty="0" smtClean="0"/>
              <a:t>Types Of </a:t>
            </a:r>
            <a:r>
              <a:rPr lang="en-US" b="1" dirty="0"/>
              <a:t>Intelligence (</a:t>
            </a:r>
            <a:r>
              <a:rPr lang="en-US" b="1" dirty="0" smtClean="0"/>
              <a:t>Cont.)</a:t>
            </a:r>
            <a:endParaRPr lang="en-US" b="1" dirty="0"/>
          </a:p>
        </p:txBody>
      </p:sp>
      <p:sp>
        <p:nvSpPr>
          <p:cNvPr id="4" name="Text Placeholder 3"/>
          <p:cNvSpPr>
            <a:spLocks noGrp="1"/>
          </p:cNvSpPr>
          <p:nvPr>
            <p:ph type="body" idx="1"/>
          </p:nvPr>
        </p:nvSpPr>
        <p:spPr>
          <a:xfrm>
            <a:off x="839788" y="1681163"/>
            <a:ext cx="2148111" cy="482488"/>
          </a:xfrm>
        </p:spPr>
        <p:txBody>
          <a:bodyPr/>
          <a:lstStyle/>
          <a:p>
            <a:pPr algn="ctr"/>
            <a:r>
              <a:rPr lang="en-IN" b="1" dirty="0">
                <a:latin typeface="Calibri Light" panose="020F0302020204030204" pitchFamily="34" charset="0"/>
              </a:rPr>
              <a:t>Intelligence</a:t>
            </a:r>
            <a:endParaRPr lang="en-US" b="1" dirty="0">
              <a:latin typeface="Calibri Light" panose="020F0302020204030204" pitchFamily="34" charset="0"/>
            </a:endParaRPr>
          </a:p>
        </p:txBody>
      </p:sp>
      <p:sp>
        <p:nvSpPr>
          <p:cNvPr id="5" name="Content Placeholder 4"/>
          <p:cNvSpPr>
            <a:spLocks noGrp="1"/>
          </p:cNvSpPr>
          <p:nvPr>
            <p:ph sz="half" idx="2"/>
          </p:nvPr>
        </p:nvSpPr>
        <p:spPr>
          <a:xfrm>
            <a:off x="839788" y="2163651"/>
            <a:ext cx="2276899" cy="4026012"/>
          </a:xfrm>
        </p:spPr>
        <p:txBody>
          <a:bodyPr>
            <a:normAutofit lnSpcReduction="10000"/>
          </a:bodyPr>
          <a:lstStyle/>
          <a:p>
            <a:r>
              <a:rPr lang="en-US" sz="2400" dirty="0">
                <a:latin typeface="Calibri Light" panose="020F0302020204030204" pitchFamily="34" charset="0"/>
              </a:rPr>
              <a:t>Spatial </a:t>
            </a:r>
            <a:r>
              <a:rPr lang="en-US" sz="2400" dirty="0" smtClean="0">
                <a:latin typeface="Calibri Light" panose="020F0302020204030204" pitchFamily="34" charset="0"/>
              </a:rPr>
              <a:t>intelligence</a:t>
            </a:r>
          </a:p>
          <a:p>
            <a:pPr marL="571500" indent="-571500">
              <a:buFont typeface="+mj-lt"/>
              <a:buAutoNum type="romanLcPeriod"/>
            </a:pPr>
            <a:endParaRPr lang="en-US" sz="2400" dirty="0">
              <a:latin typeface="Calibri Light" panose="020F0302020204030204" pitchFamily="34" charset="0"/>
            </a:endParaRPr>
          </a:p>
          <a:p>
            <a:pPr marL="0" indent="0">
              <a:buNone/>
            </a:pPr>
            <a:endParaRPr lang="en-US" sz="2400" dirty="0" smtClean="0">
              <a:latin typeface="Calibri Light" panose="020F0302020204030204" pitchFamily="34" charset="0"/>
            </a:endParaRPr>
          </a:p>
          <a:p>
            <a:r>
              <a:rPr lang="en-US" sz="2400" dirty="0">
                <a:latin typeface="Calibri Light" panose="020F0302020204030204" pitchFamily="34" charset="0"/>
              </a:rPr>
              <a:t>Bodily-Kinesthetic </a:t>
            </a:r>
            <a:r>
              <a:rPr lang="en-US" sz="2400" dirty="0" smtClean="0">
                <a:latin typeface="Calibri Light" panose="020F0302020204030204" pitchFamily="34" charset="0"/>
              </a:rPr>
              <a:t>intelligence</a:t>
            </a:r>
          </a:p>
          <a:p>
            <a:pPr marL="0" indent="0">
              <a:buNone/>
            </a:pPr>
            <a:endParaRPr lang="en-US" sz="2400" dirty="0" smtClean="0">
              <a:latin typeface="Calibri Light" panose="020F0302020204030204" pitchFamily="34" charset="0"/>
            </a:endParaRPr>
          </a:p>
          <a:p>
            <a:r>
              <a:rPr lang="en-US" sz="2400" dirty="0">
                <a:latin typeface="Calibri Light" panose="020F0302020204030204" pitchFamily="34" charset="0"/>
              </a:rPr>
              <a:t>Intra-personal intelligence</a:t>
            </a:r>
          </a:p>
        </p:txBody>
      </p:sp>
      <p:sp>
        <p:nvSpPr>
          <p:cNvPr id="6" name="Text Placeholder 5"/>
          <p:cNvSpPr>
            <a:spLocks noGrp="1"/>
          </p:cNvSpPr>
          <p:nvPr>
            <p:ph type="body" sz="quarter" idx="3"/>
          </p:nvPr>
        </p:nvSpPr>
        <p:spPr>
          <a:xfrm>
            <a:off x="3116687" y="1681163"/>
            <a:ext cx="5705341" cy="378857"/>
          </a:xfrm>
        </p:spPr>
        <p:txBody>
          <a:bodyPr>
            <a:noAutofit/>
          </a:bodyPr>
          <a:lstStyle/>
          <a:p>
            <a:pPr algn="ctr"/>
            <a:r>
              <a:rPr lang="en-IN" b="1" dirty="0">
                <a:latin typeface="Calibri Light" panose="020F0302020204030204" pitchFamily="34" charset="0"/>
              </a:rPr>
              <a:t>Description</a:t>
            </a:r>
            <a:endParaRPr lang="en-US" b="1" dirty="0">
              <a:latin typeface="Calibri Light" panose="020F0302020204030204" pitchFamily="34" charset="0"/>
            </a:endParaRPr>
          </a:p>
        </p:txBody>
      </p:sp>
      <p:sp>
        <p:nvSpPr>
          <p:cNvPr id="7" name="Content Placeholder 6"/>
          <p:cNvSpPr>
            <a:spLocks noGrp="1"/>
          </p:cNvSpPr>
          <p:nvPr>
            <p:ph sz="quarter" idx="4"/>
          </p:nvPr>
        </p:nvSpPr>
        <p:spPr>
          <a:xfrm>
            <a:off x="3116687" y="2163651"/>
            <a:ext cx="5705341" cy="4026012"/>
          </a:xfrm>
        </p:spPr>
        <p:txBody>
          <a:bodyPr>
            <a:normAutofit lnSpcReduction="10000"/>
          </a:bodyPr>
          <a:lstStyle/>
          <a:p>
            <a:r>
              <a:rPr lang="en-US" sz="2400" dirty="0">
                <a:latin typeface="Calibri Light" panose="020F0302020204030204" pitchFamily="34" charset="0"/>
              </a:rPr>
              <a:t>The ability to perceive visual or spatial information, change it, and re-create visual images without reference to the objects, construct 3D images, and to move and rotate them</a:t>
            </a:r>
            <a:r>
              <a:rPr lang="en-US" sz="2400" dirty="0" smtClean="0">
                <a:latin typeface="Calibri Light" panose="020F0302020204030204" pitchFamily="34" charset="0"/>
              </a:rPr>
              <a:t>.</a:t>
            </a:r>
          </a:p>
          <a:p>
            <a:r>
              <a:rPr lang="en-US" sz="2400" dirty="0">
                <a:latin typeface="Calibri Light" panose="020F0302020204030204" pitchFamily="34" charset="0"/>
              </a:rPr>
              <a:t>The ability to use complete or part of the body to solve problems or fashion products, control over fine and coarse motor skills, and manipulate the objects</a:t>
            </a:r>
            <a:r>
              <a:rPr lang="en-US" sz="2400" dirty="0" smtClean="0">
                <a:latin typeface="Calibri Light" panose="020F0302020204030204" pitchFamily="34" charset="0"/>
              </a:rPr>
              <a:t>.</a:t>
            </a:r>
          </a:p>
          <a:p>
            <a:r>
              <a:rPr lang="en-IN" sz="2400" dirty="0">
                <a:latin typeface="Calibri Light" panose="020F0302020204030204" pitchFamily="34" charset="0"/>
              </a:rPr>
              <a:t>The ability to distinguish among one’s own feelings, intentions, and motivations.</a:t>
            </a:r>
            <a:endParaRPr lang="en-US" sz="2400" dirty="0">
              <a:latin typeface="Calibri Light" panose="020F0302020204030204" pitchFamily="34" charset="0"/>
            </a:endParaRPr>
          </a:p>
          <a:p>
            <a:pPr marL="0" indent="0">
              <a:buNone/>
            </a:pPr>
            <a:endParaRPr lang="en-US" sz="2400" dirty="0">
              <a:latin typeface="Calibri Light" panose="020F0302020204030204" pitchFamily="34" charset="0"/>
            </a:endParaRPr>
          </a:p>
        </p:txBody>
      </p:sp>
      <p:sp>
        <p:nvSpPr>
          <p:cNvPr id="9" name="TextBox 8"/>
          <p:cNvSpPr txBox="1"/>
          <p:nvPr/>
        </p:nvSpPr>
        <p:spPr>
          <a:xfrm>
            <a:off x="8822028" y="1690688"/>
            <a:ext cx="2794716" cy="461665"/>
          </a:xfrm>
          <a:prstGeom prst="rect">
            <a:avLst/>
          </a:prstGeom>
          <a:noFill/>
        </p:spPr>
        <p:txBody>
          <a:bodyPr wrap="square" rtlCol="0">
            <a:spAutoFit/>
          </a:bodyPr>
          <a:lstStyle/>
          <a:p>
            <a:pPr algn="ctr"/>
            <a:r>
              <a:rPr lang="en-IN" sz="2400" b="1" dirty="0">
                <a:latin typeface="Calibri Light" panose="020F0302020204030204" pitchFamily="34" charset="0"/>
              </a:rPr>
              <a:t>Example</a:t>
            </a:r>
            <a:endParaRPr lang="en-US" sz="2400" dirty="0">
              <a:latin typeface="Calibri Light" panose="020F0302020204030204" pitchFamily="34" charset="0"/>
            </a:endParaRPr>
          </a:p>
        </p:txBody>
      </p:sp>
      <p:sp>
        <p:nvSpPr>
          <p:cNvPr id="11" name="TextBox 10"/>
          <p:cNvSpPr txBox="1"/>
          <p:nvPr/>
        </p:nvSpPr>
        <p:spPr>
          <a:xfrm>
            <a:off x="8822028" y="2505075"/>
            <a:ext cx="2794716" cy="738664"/>
          </a:xfrm>
          <a:prstGeom prst="rect">
            <a:avLst/>
          </a:prstGeom>
          <a:noFill/>
        </p:spPr>
        <p:txBody>
          <a:bodyPr wrap="square" rtlCol="0">
            <a:spAutoFit/>
          </a:bodyPr>
          <a:lstStyle/>
          <a:p>
            <a:pPr algn="ctr"/>
            <a:r>
              <a:rPr lang="en-US" dirty="0">
                <a:latin typeface="Calibri Light" panose="020F0302020204030204" pitchFamily="34" charset="0"/>
              </a:rPr>
              <a:t>Map readers, </a:t>
            </a:r>
            <a:r>
              <a:rPr lang="en-US" sz="2400" dirty="0">
                <a:latin typeface="Calibri Light" panose="020F0302020204030204" pitchFamily="34" charset="0"/>
              </a:rPr>
              <a:t>Astronauts</a:t>
            </a:r>
            <a:r>
              <a:rPr lang="en-US" dirty="0">
                <a:latin typeface="Calibri Light" panose="020F0302020204030204" pitchFamily="34" charset="0"/>
              </a:rPr>
              <a:t>, Physicists</a:t>
            </a:r>
          </a:p>
        </p:txBody>
      </p:sp>
      <p:sp>
        <p:nvSpPr>
          <p:cNvPr id="12" name="TextBox 11"/>
          <p:cNvSpPr txBox="1"/>
          <p:nvPr/>
        </p:nvSpPr>
        <p:spPr>
          <a:xfrm>
            <a:off x="8941039" y="3900474"/>
            <a:ext cx="2640169" cy="461665"/>
          </a:xfrm>
          <a:prstGeom prst="rect">
            <a:avLst/>
          </a:prstGeom>
          <a:noFill/>
        </p:spPr>
        <p:txBody>
          <a:bodyPr wrap="square" rtlCol="0">
            <a:spAutoFit/>
          </a:bodyPr>
          <a:lstStyle/>
          <a:p>
            <a:pPr algn="ctr"/>
            <a:r>
              <a:rPr lang="en-IN" dirty="0">
                <a:latin typeface="Calibri Light" panose="020F0302020204030204" pitchFamily="34" charset="0"/>
              </a:rPr>
              <a:t>Players, </a:t>
            </a:r>
            <a:r>
              <a:rPr lang="en-IN" sz="2400" dirty="0">
                <a:latin typeface="Calibri Light" panose="020F0302020204030204" pitchFamily="34" charset="0"/>
              </a:rPr>
              <a:t>Dancers</a:t>
            </a:r>
            <a:endParaRPr lang="en-US" dirty="0">
              <a:latin typeface="Calibri Light" panose="020F0302020204030204" pitchFamily="34" charset="0"/>
            </a:endParaRPr>
          </a:p>
        </p:txBody>
      </p:sp>
      <p:sp>
        <p:nvSpPr>
          <p:cNvPr id="3" name="TextBox 2"/>
          <p:cNvSpPr txBox="1"/>
          <p:nvPr/>
        </p:nvSpPr>
        <p:spPr>
          <a:xfrm>
            <a:off x="8941039" y="5669092"/>
            <a:ext cx="2640169" cy="461665"/>
          </a:xfrm>
          <a:prstGeom prst="rect">
            <a:avLst/>
          </a:prstGeom>
          <a:noFill/>
        </p:spPr>
        <p:txBody>
          <a:bodyPr wrap="square" rtlCol="0">
            <a:spAutoFit/>
          </a:bodyPr>
          <a:lstStyle/>
          <a:p>
            <a:pPr algn="ctr"/>
            <a:r>
              <a:rPr lang="en-IN" sz="2400" dirty="0" err="1">
                <a:latin typeface="Calibri Light" panose="020F0302020204030204" pitchFamily="34" charset="0"/>
              </a:rPr>
              <a:t>Gautam</a:t>
            </a:r>
            <a:r>
              <a:rPr lang="en-IN" dirty="0">
                <a:latin typeface="Calibri Light" panose="020F0302020204030204" pitchFamily="34" charset="0"/>
              </a:rPr>
              <a:t> </a:t>
            </a:r>
            <a:r>
              <a:rPr lang="en-IN" dirty="0" err="1">
                <a:latin typeface="Calibri Light" panose="020F0302020204030204" pitchFamily="34" charset="0"/>
              </a:rPr>
              <a:t>Buddhha</a:t>
            </a:r>
            <a:endParaRPr lang="en-US" dirty="0">
              <a:latin typeface="Calibri Light" panose="020F0302020204030204" pitchFamily="34" charset="0"/>
            </a:endParaRPr>
          </a:p>
        </p:txBody>
      </p:sp>
    </p:spTree>
    <p:extLst>
      <p:ext uri="{BB962C8B-B14F-4D97-AF65-F5344CB8AC3E}">
        <p14:creationId xmlns:p14="http://schemas.microsoft.com/office/powerpoint/2010/main" val="16201539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4" y="624110"/>
            <a:ext cx="8911687" cy="878801"/>
          </a:xfrm>
        </p:spPr>
        <p:txBody>
          <a:bodyPr/>
          <a:lstStyle/>
          <a:p>
            <a:pPr algn="ctr"/>
            <a:r>
              <a:rPr lang="en-US" b="1" dirty="0" smtClean="0"/>
              <a:t>Types Of </a:t>
            </a:r>
            <a:r>
              <a:rPr lang="en-US" b="1" dirty="0"/>
              <a:t>Intelligence (</a:t>
            </a:r>
            <a:r>
              <a:rPr lang="en-US" b="1" dirty="0" smtClean="0"/>
              <a:t>Cont.)</a:t>
            </a:r>
            <a:endParaRPr lang="en-US" b="1" dirty="0"/>
          </a:p>
        </p:txBody>
      </p:sp>
      <p:sp>
        <p:nvSpPr>
          <p:cNvPr id="4" name="Text Placeholder 3"/>
          <p:cNvSpPr>
            <a:spLocks noGrp="1"/>
          </p:cNvSpPr>
          <p:nvPr>
            <p:ph type="body" idx="1"/>
          </p:nvPr>
        </p:nvSpPr>
        <p:spPr>
          <a:xfrm>
            <a:off x="839788" y="1681163"/>
            <a:ext cx="2148111" cy="482488"/>
          </a:xfrm>
        </p:spPr>
        <p:txBody>
          <a:bodyPr/>
          <a:lstStyle/>
          <a:p>
            <a:pPr algn="ctr"/>
            <a:r>
              <a:rPr lang="en-IN" b="1" dirty="0" smtClean="0">
                <a:latin typeface="Calibri Light" panose="020F0302020204030204" pitchFamily="34" charset="0"/>
              </a:rPr>
              <a:t>Intelligence</a:t>
            </a:r>
            <a:endParaRPr lang="en-US" b="1" dirty="0">
              <a:latin typeface="Calibri Light" panose="020F0302020204030204" pitchFamily="34" charset="0"/>
            </a:endParaRPr>
          </a:p>
        </p:txBody>
      </p:sp>
      <p:sp>
        <p:nvSpPr>
          <p:cNvPr id="5" name="Content Placeholder 4"/>
          <p:cNvSpPr>
            <a:spLocks noGrp="1"/>
          </p:cNvSpPr>
          <p:nvPr>
            <p:ph sz="half" idx="2"/>
          </p:nvPr>
        </p:nvSpPr>
        <p:spPr>
          <a:xfrm>
            <a:off x="839788" y="2163651"/>
            <a:ext cx="2276899" cy="1648495"/>
          </a:xfrm>
        </p:spPr>
        <p:txBody>
          <a:bodyPr>
            <a:normAutofit/>
          </a:bodyPr>
          <a:lstStyle/>
          <a:p>
            <a:pPr algn="just"/>
            <a:r>
              <a:rPr lang="en-US" sz="2400" dirty="0" smtClean="0">
                <a:latin typeface="Calibri Light" panose="020F0302020204030204" pitchFamily="34" charset="0"/>
              </a:rPr>
              <a:t>Inter-personal </a:t>
            </a:r>
            <a:r>
              <a:rPr lang="en-US" sz="2400" dirty="0">
                <a:latin typeface="Calibri Light" panose="020F0302020204030204" pitchFamily="34" charset="0"/>
              </a:rPr>
              <a:t>intelligence</a:t>
            </a:r>
          </a:p>
          <a:p>
            <a:pPr marL="0" indent="0" algn="just">
              <a:buNone/>
            </a:pPr>
            <a:endParaRPr lang="en-US" sz="2400" dirty="0" smtClean="0">
              <a:latin typeface="Calibri Light" panose="020F0302020204030204" pitchFamily="34" charset="0"/>
            </a:endParaRPr>
          </a:p>
        </p:txBody>
      </p:sp>
      <p:sp>
        <p:nvSpPr>
          <p:cNvPr id="6" name="Text Placeholder 5"/>
          <p:cNvSpPr>
            <a:spLocks noGrp="1"/>
          </p:cNvSpPr>
          <p:nvPr>
            <p:ph type="body" sz="quarter" idx="3"/>
          </p:nvPr>
        </p:nvSpPr>
        <p:spPr>
          <a:xfrm>
            <a:off x="3116687" y="1681163"/>
            <a:ext cx="5593208" cy="378857"/>
          </a:xfrm>
        </p:spPr>
        <p:txBody>
          <a:bodyPr>
            <a:noAutofit/>
          </a:bodyPr>
          <a:lstStyle/>
          <a:p>
            <a:pPr algn="ctr"/>
            <a:r>
              <a:rPr lang="en-IN" b="1" dirty="0">
                <a:latin typeface="Calibri Light" panose="020F0302020204030204" pitchFamily="34" charset="0"/>
              </a:rPr>
              <a:t>Description</a:t>
            </a:r>
            <a:endParaRPr lang="en-US" b="1" dirty="0">
              <a:latin typeface="Calibri Light" panose="020F0302020204030204" pitchFamily="34" charset="0"/>
            </a:endParaRPr>
          </a:p>
        </p:txBody>
      </p:sp>
      <p:sp>
        <p:nvSpPr>
          <p:cNvPr id="7" name="Content Placeholder 6"/>
          <p:cNvSpPr>
            <a:spLocks noGrp="1"/>
          </p:cNvSpPr>
          <p:nvPr>
            <p:ph sz="quarter" idx="4"/>
          </p:nvPr>
        </p:nvSpPr>
        <p:spPr>
          <a:xfrm>
            <a:off x="3116687" y="2163651"/>
            <a:ext cx="5705341" cy="1648495"/>
          </a:xfrm>
        </p:spPr>
        <p:txBody>
          <a:bodyPr>
            <a:normAutofit/>
          </a:bodyPr>
          <a:lstStyle/>
          <a:p>
            <a:pPr algn="just"/>
            <a:r>
              <a:rPr lang="en-US" sz="2400" dirty="0">
                <a:latin typeface="Calibri Light" panose="020F0302020204030204" pitchFamily="34" charset="0"/>
              </a:rPr>
              <a:t>The ability to recognize and make distinctions among other people’s feelings, beliefs, and intentions</a:t>
            </a:r>
            <a:r>
              <a:rPr lang="en-US" sz="2400" dirty="0" smtClean="0">
                <a:latin typeface="Calibri Light" panose="020F0302020204030204" pitchFamily="34" charset="0"/>
              </a:rPr>
              <a:t>.</a:t>
            </a:r>
          </a:p>
        </p:txBody>
      </p:sp>
      <p:sp>
        <p:nvSpPr>
          <p:cNvPr id="9" name="TextBox 8"/>
          <p:cNvSpPr txBox="1"/>
          <p:nvPr/>
        </p:nvSpPr>
        <p:spPr>
          <a:xfrm>
            <a:off x="8822028" y="1690688"/>
            <a:ext cx="2794716" cy="461665"/>
          </a:xfrm>
          <a:prstGeom prst="rect">
            <a:avLst/>
          </a:prstGeom>
          <a:noFill/>
        </p:spPr>
        <p:txBody>
          <a:bodyPr wrap="square" rtlCol="0">
            <a:spAutoFit/>
          </a:bodyPr>
          <a:lstStyle/>
          <a:p>
            <a:pPr algn="ctr"/>
            <a:r>
              <a:rPr lang="en-IN" sz="2400" b="1" dirty="0">
                <a:latin typeface="Calibri Light" panose="020F0302020204030204" pitchFamily="34" charset="0"/>
              </a:rPr>
              <a:t>Example</a:t>
            </a:r>
            <a:endParaRPr lang="en-US" sz="2400" b="1" dirty="0">
              <a:latin typeface="Calibri Light" panose="020F0302020204030204" pitchFamily="34" charset="0"/>
            </a:endParaRPr>
          </a:p>
        </p:txBody>
      </p:sp>
      <p:sp>
        <p:nvSpPr>
          <p:cNvPr id="11" name="TextBox 10"/>
          <p:cNvSpPr txBox="1"/>
          <p:nvPr/>
        </p:nvSpPr>
        <p:spPr>
          <a:xfrm>
            <a:off x="8950816" y="2255984"/>
            <a:ext cx="2498502" cy="1200329"/>
          </a:xfrm>
          <a:prstGeom prst="rect">
            <a:avLst/>
          </a:prstGeom>
          <a:noFill/>
        </p:spPr>
        <p:txBody>
          <a:bodyPr wrap="square" rtlCol="0">
            <a:spAutoFit/>
          </a:bodyPr>
          <a:lstStyle/>
          <a:p>
            <a:pPr algn="ctr"/>
            <a:r>
              <a:rPr lang="en-US" sz="2400" dirty="0">
                <a:latin typeface="Calibri Light" panose="020F0302020204030204" pitchFamily="34" charset="0"/>
              </a:rPr>
              <a:t>Mass Communicators, Interviewers</a:t>
            </a:r>
          </a:p>
        </p:txBody>
      </p:sp>
      <p:sp>
        <p:nvSpPr>
          <p:cNvPr id="8" name="TextBox 7"/>
          <p:cNvSpPr txBox="1"/>
          <p:nvPr/>
        </p:nvSpPr>
        <p:spPr>
          <a:xfrm>
            <a:off x="839788" y="4198513"/>
            <a:ext cx="10609530" cy="1200329"/>
          </a:xfrm>
          <a:prstGeom prst="rect">
            <a:avLst/>
          </a:prstGeom>
          <a:noFill/>
        </p:spPr>
        <p:txBody>
          <a:bodyPr wrap="square" rtlCol="0">
            <a:spAutoFit/>
          </a:bodyPr>
          <a:lstStyle/>
          <a:p>
            <a:r>
              <a:rPr lang="en-IN" sz="2400" b="1" dirty="0">
                <a:latin typeface="Calibri Light" panose="020F0302020204030204" pitchFamily="34" charset="0"/>
              </a:rPr>
              <a:t>You can say a machine or a system is artificially intelligent when it is equipped with at least one and at most all intelligences in it.</a:t>
            </a:r>
            <a:endParaRPr lang="en-US" sz="2400" b="1" dirty="0">
              <a:latin typeface="Calibri Light" panose="020F0302020204030204" pitchFamily="34" charset="0"/>
            </a:endParaRPr>
          </a:p>
          <a:p>
            <a:endParaRPr lang="en-US" sz="2400" dirty="0">
              <a:latin typeface="Calibri Light" panose="020F0302020204030204" pitchFamily="34" charset="0"/>
            </a:endParaRPr>
          </a:p>
        </p:txBody>
      </p:sp>
    </p:spTree>
    <p:extLst>
      <p:ext uri="{BB962C8B-B14F-4D97-AF65-F5344CB8AC3E}">
        <p14:creationId xmlns:p14="http://schemas.microsoft.com/office/powerpoint/2010/main" val="39808703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algn="ctr"/>
            <a:r>
              <a:rPr lang="en-US" b="1" dirty="0" smtClean="0"/>
              <a:t>Difference Between Human  And Artificial Intelligence</a:t>
            </a:r>
            <a:endParaRPr lang="en-US" b="1" dirty="0"/>
          </a:p>
        </p:txBody>
      </p:sp>
      <p:sp>
        <p:nvSpPr>
          <p:cNvPr id="8" name="Content Placeholder 7"/>
          <p:cNvSpPr>
            <a:spLocks noGrp="1"/>
          </p:cNvSpPr>
          <p:nvPr>
            <p:ph idx="1"/>
          </p:nvPr>
        </p:nvSpPr>
        <p:spPr>
          <a:xfrm>
            <a:off x="2589212" y="2133599"/>
            <a:ext cx="8915400" cy="4254322"/>
          </a:xfrm>
        </p:spPr>
        <p:txBody>
          <a:bodyPr>
            <a:noAutofit/>
          </a:bodyPr>
          <a:lstStyle/>
          <a:p>
            <a:pPr algn="just"/>
            <a:r>
              <a:rPr lang="en-IN" sz="2400" dirty="0" smtClean="0">
                <a:latin typeface="Calibri Light" panose="020F0302020204030204" pitchFamily="34" charset="0"/>
              </a:rPr>
              <a:t>Humans </a:t>
            </a:r>
            <a:r>
              <a:rPr lang="en-IN" sz="2400" dirty="0">
                <a:latin typeface="Calibri Light" panose="020F0302020204030204" pitchFamily="34" charset="0"/>
              </a:rPr>
              <a:t>perceive by patterns whereas the machines perceive by set of rules and data.</a:t>
            </a:r>
            <a:endParaRPr lang="en-US" sz="2400" dirty="0">
              <a:latin typeface="Calibri Light" panose="020F0302020204030204" pitchFamily="34" charset="0"/>
            </a:endParaRPr>
          </a:p>
          <a:p>
            <a:pPr marL="0" indent="0" algn="just">
              <a:buNone/>
            </a:pPr>
            <a:r>
              <a:rPr lang="en-IN" sz="2400" dirty="0">
                <a:latin typeface="Calibri Light" panose="020F0302020204030204" pitchFamily="34" charset="0"/>
              </a:rPr>
              <a:t> </a:t>
            </a:r>
            <a:endParaRPr lang="en-US" sz="2400" dirty="0">
              <a:latin typeface="Calibri Light" panose="020F0302020204030204" pitchFamily="34" charset="0"/>
            </a:endParaRPr>
          </a:p>
          <a:p>
            <a:pPr algn="just"/>
            <a:r>
              <a:rPr lang="en-IN" sz="2400" dirty="0" smtClean="0">
                <a:latin typeface="Calibri Light" panose="020F0302020204030204" pitchFamily="34" charset="0"/>
              </a:rPr>
              <a:t>Humans </a:t>
            </a:r>
            <a:r>
              <a:rPr lang="en-IN" sz="2400" dirty="0">
                <a:latin typeface="Calibri Light" panose="020F0302020204030204" pitchFamily="34" charset="0"/>
              </a:rPr>
              <a:t>store and recall information by patterns, machines do it by searching algorithms. For example, the number 40404040 is easy to remember, store, and recall as its pattern is simple.</a:t>
            </a:r>
            <a:endParaRPr lang="en-US" sz="2400" dirty="0">
              <a:latin typeface="Calibri Light" panose="020F0302020204030204" pitchFamily="34" charset="0"/>
            </a:endParaRPr>
          </a:p>
          <a:p>
            <a:pPr marL="0" indent="0" algn="just">
              <a:buNone/>
            </a:pPr>
            <a:endParaRPr lang="en-US" sz="2400" dirty="0">
              <a:latin typeface="Calibri Light" panose="020F0302020204030204" pitchFamily="34" charset="0"/>
            </a:endParaRPr>
          </a:p>
          <a:p>
            <a:pPr algn="just"/>
            <a:r>
              <a:rPr lang="en-IN" sz="2400" dirty="0" smtClean="0">
                <a:latin typeface="Calibri Light" panose="020F0302020204030204" pitchFamily="34" charset="0"/>
              </a:rPr>
              <a:t>Humans </a:t>
            </a:r>
            <a:r>
              <a:rPr lang="en-IN" sz="2400" dirty="0">
                <a:latin typeface="Calibri Light" panose="020F0302020204030204" pitchFamily="34" charset="0"/>
              </a:rPr>
              <a:t>can figure out the complete object even if some part of it is missing or distorted; whereas the machines cannot do it correctly.</a:t>
            </a:r>
            <a:endParaRPr lang="en-US" sz="2400" dirty="0">
              <a:latin typeface="Calibri Light" panose="020F0302020204030204" pitchFamily="34" charset="0"/>
            </a:endParaRPr>
          </a:p>
          <a:p>
            <a:pPr marL="0" indent="0" algn="just">
              <a:buNone/>
            </a:pPr>
            <a:endParaRPr lang="en-US" sz="2400" dirty="0">
              <a:latin typeface="Calibri Light" panose="020F0302020204030204" pitchFamily="34" charset="0"/>
            </a:endParaRPr>
          </a:p>
        </p:txBody>
      </p:sp>
    </p:spTree>
    <p:extLst>
      <p:ext uri="{BB962C8B-B14F-4D97-AF65-F5344CB8AC3E}">
        <p14:creationId xmlns:p14="http://schemas.microsoft.com/office/powerpoint/2010/main" val="3078053604"/>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243</TotalTime>
  <Words>2107</Words>
  <Application>Microsoft Office PowerPoint</Application>
  <PresentationFormat>Widescreen</PresentationFormat>
  <Paragraphs>173</Paragraphs>
  <Slides>29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Algerian</vt:lpstr>
      <vt:lpstr>Arial</vt:lpstr>
      <vt:lpstr>Calibri Light</vt:lpstr>
      <vt:lpstr>Century Gothic</vt:lpstr>
      <vt:lpstr>Wingdings 3</vt:lpstr>
      <vt:lpstr>Wisp</vt:lpstr>
      <vt:lpstr>PowerPoint Presentation</vt:lpstr>
      <vt:lpstr>ARTIFICIAL INTELLIGENCE  (Introduction)</vt:lpstr>
      <vt:lpstr>ARTIFICIAL INTELLIGENCE  (Introduction)</vt:lpstr>
      <vt:lpstr>What Is Intelligence ???</vt:lpstr>
      <vt:lpstr>What Is Intelligence ??? (Cont.)</vt:lpstr>
      <vt:lpstr>Types Of Intelligence</vt:lpstr>
      <vt:lpstr>Types Of Intelligence (Cont.)</vt:lpstr>
      <vt:lpstr>Types Of Intelligence (Cont.)</vt:lpstr>
      <vt:lpstr>Difference Between Human  And Artificial Intelligence</vt:lpstr>
      <vt:lpstr>Why AI ???</vt:lpstr>
      <vt:lpstr>Philosophy of Artificial Intelligence</vt:lpstr>
      <vt:lpstr>Goals Of AI</vt:lpstr>
      <vt:lpstr>Programming Without and With AI</vt:lpstr>
      <vt:lpstr>What is AI Technique ???</vt:lpstr>
      <vt:lpstr>What is AI Technique ???</vt:lpstr>
      <vt:lpstr>Type Of Task</vt:lpstr>
      <vt:lpstr>Features of Intelligence</vt:lpstr>
      <vt:lpstr>Branches Of AI</vt:lpstr>
      <vt:lpstr>Branches Of AI (Cont.)</vt:lpstr>
      <vt:lpstr>Branches Of AI (Cont.)</vt:lpstr>
      <vt:lpstr>Applications Of AI</vt:lpstr>
      <vt:lpstr>Applications Of AI (Cont.)</vt:lpstr>
      <vt:lpstr>Applications Of AI (Cont.)</vt:lpstr>
      <vt:lpstr>Applications Of AI (Cont.)</vt:lpstr>
      <vt:lpstr>STRONG ARTIFICIAL INTELLIGENCE</vt:lpstr>
      <vt:lpstr>WEAK ARTIFICIAL INTELLIGENCE</vt:lpstr>
      <vt:lpstr>CHALLENGES</vt:lpstr>
      <vt:lpstr>FUTURE OF AI</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  (Introduction)</dc:title>
  <dc:creator>Lalit Giri</dc:creator>
  <cp:lastModifiedBy>GIRI Lalit</cp:lastModifiedBy>
  <cp:revision>109</cp:revision>
  <dcterms:created xsi:type="dcterms:W3CDTF">2018-04-20T16:00:35Z</dcterms:created>
  <dcterms:modified xsi:type="dcterms:W3CDTF">2018-04-24T04:37:24Z</dcterms:modified>
</cp:coreProperties>
</file>