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sldIdLst>
    <p:sldId id="256" r:id="rId2"/>
    <p:sldId id="257" r:id="rId3"/>
    <p:sldId id="258" r:id="rId4"/>
    <p:sldId id="259" r:id="rId5"/>
    <p:sldId id="260" r:id="rId6"/>
    <p:sldId id="261" r:id="rId7"/>
    <p:sldId id="262" r:id="rId8"/>
    <p:sldId id="263" r:id="rId9"/>
    <p:sldId id="264" r:id="rId10"/>
    <p:sldId id="265" r:id="rId11"/>
    <p:sldId id="281" r:id="rId12"/>
    <p:sldId id="282" r:id="rId13"/>
    <p:sldId id="267"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3" r:id="rId29"/>
    <p:sldId id="284" r:id="rId30"/>
    <p:sldId id="285" r:id="rId31"/>
    <p:sldId id="287" r:id="rId32"/>
    <p:sldId id="289" r:id="rId33"/>
    <p:sldId id="290" r:id="rId34"/>
    <p:sldId id="292" r:id="rId35"/>
    <p:sldId id="293" r:id="rId36"/>
    <p:sldId id="294" r:id="rId37"/>
    <p:sldId id="295" r:id="rId38"/>
    <p:sldId id="296"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5898C19-3F43-4A22-A9B4-86092ACC440F}" type="datetimeFigureOut">
              <a:rPr lang="en-US" smtClean="0"/>
              <a:t>4/24/2018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1622962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05839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98C19-3F43-4A22-A9B4-86092ACC440F}" type="datetimeFigureOut">
              <a:rPr lang="en-US" smtClean="0"/>
              <a:t>4/24/2018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520404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5898C19-3F43-4A22-A9B4-86092ACC440F}" type="datetimeFigureOut">
              <a:rPr lang="en-US" smtClean="0"/>
              <a:t>4/24/2018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904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5898C19-3F43-4A22-A9B4-86092ACC440F}" type="datetimeFigureOut">
              <a:rPr lang="en-US" smtClean="0"/>
              <a:t>4/24/2018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3109182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98C19-3F43-4A22-A9B4-86092ACC440F}"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29178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5898C19-3F43-4A22-A9B4-86092ACC440F}"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3941093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98C19-3F43-4A22-A9B4-86092ACC440F}"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554921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5898C19-3F43-4A22-A9B4-86092ACC440F}" type="datetimeFigureOut">
              <a:rPr lang="en-US" smtClean="0"/>
              <a:t>4/24/2018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8711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98C19-3F43-4A22-A9B4-86092ACC440F}" type="datetimeFigureOut">
              <a:rPr lang="en-US" smtClean="0"/>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50835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5898C19-3F43-4A22-A9B4-86092ACC440F}" type="datetimeFigureOut">
              <a:rPr lang="en-US" smtClean="0"/>
              <a:t>4/24/2018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1461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98C19-3F43-4A22-A9B4-86092ACC440F}"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409653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98C19-3F43-4A22-A9B4-86092ACC440F}" type="datetimeFigureOut">
              <a:rPr lang="en-US" smtClean="0"/>
              <a:t>4/24/2018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40353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98C19-3F43-4A22-A9B4-86092ACC440F}" type="datetimeFigureOut">
              <a:rPr lang="en-US" smtClean="0"/>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401816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98C19-3F43-4A22-A9B4-86092ACC440F}" type="datetimeFigureOut">
              <a:rPr lang="en-US" smtClean="0"/>
              <a:t>4/24/2018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5738248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20942779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98C19-3F43-4A22-A9B4-86092ACC440F}" type="datetimeFigureOut">
              <a:rPr lang="en-US" smtClean="0"/>
              <a:t>4/24/2018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84A003-2B44-4F95-B6F6-3D13BE5437F9}" type="slidenum">
              <a:rPr lang="en-US" smtClean="0"/>
              <a:t>‹#›</a:t>
            </a:fld>
            <a:endParaRPr lang="en-US"/>
          </a:p>
        </p:txBody>
      </p:sp>
    </p:spTree>
    <p:extLst>
      <p:ext uri="{BB962C8B-B14F-4D97-AF65-F5344CB8AC3E}">
        <p14:creationId xmlns:p14="http://schemas.microsoft.com/office/powerpoint/2010/main" val="334533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898C19-3F43-4A22-A9B4-86092ACC440F}" type="datetimeFigureOut">
              <a:rPr lang="en-US" smtClean="0"/>
              <a:t>4/24/2018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84A003-2B44-4F95-B6F6-3D13BE5437F9}" type="slidenum">
              <a:rPr lang="en-US" smtClean="0"/>
              <a:t>‹#›</a:t>
            </a:fld>
            <a:endParaRPr lang="en-US"/>
          </a:p>
        </p:txBody>
      </p:sp>
    </p:spTree>
    <p:extLst>
      <p:ext uri="{BB962C8B-B14F-4D97-AF65-F5344CB8AC3E}">
        <p14:creationId xmlns:p14="http://schemas.microsoft.com/office/powerpoint/2010/main" val="1501531799"/>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 id="214748405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98525"/>
            <a:ext cx="10515600" cy="665185"/>
          </a:xfrm>
        </p:spPr>
        <p:txBody>
          <a:bodyPr>
            <a:normAutofit/>
          </a:bodyPr>
          <a:lstStyle/>
          <a:p>
            <a:pPr algn="ctr"/>
            <a:r>
              <a:rPr lang="en-US" b="1" i="1" u="sng" dirty="0" smtClean="0">
                <a:latin typeface="Calibri Light" panose="020F0302020204030204" pitchFamily="34" charset="0"/>
              </a:rPr>
              <a:t>INTRODUCTION</a:t>
            </a:r>
            <a:endParaRPr lang="en-US" dirty="0">
              <a:latin typeface="Calibri Light" panose="020F0302020204030204" pitchFamily="34" charset="0"/>
            </a:endParaRPr>
          </a:p>
        </p:txBody>
      </p:sp>
      <p:sp>
        <p:nvSpPr>
          <p:cNvPr id="5" name="Content Placeholder 4"/>
          <p:cNvSpPr>
            <a:spLocks noGrp="1"/>
          </p:cNvSpPr>
          <p:nvPr>
            <p:ph idx="1"/>
          </p:nvPr>
        </p:nvSpPr>
        <p:spPr>
          <a:xfrm>
            <a:off x="838200" y="1424010"/>
            <a:ext cx="10515600" cy="5146653"/>
          </a:xfrm>
        </p:spPr>
        <p:txBody>
          <a:bodyPr>
            <a:noAutofit/>
          </a:bodyPr>
          <a:lstStyle/>
          <a:p>
            <a:pPr marL="0" indent="0" algn="just">
              <a:lnSpc>
                <a:spcPct val="100000"/>
              </a:lnSpc>
              <a:buNone/>
            </a:pPr>
            <a:endParaRPr lang="en-US" sz="2400" b="1" i="1" dirty="0" smtClean="0">
              <a:latin typeface="Calibri Light" panose="020F0302020204030204" pitchFamily="34" charset="0"/>
            </a:endParaRPr>
          </a:p>
          <a:p>
            <a:pPr marL="0" indent="0" algn="just">
              <a:lnSpc>
                <a:spcPct val="100000"/>
              </a:lnSpc>
              <a:buNone/>
            </a:pPr>
            <a:r>
              <a:rPr lang="en-US" sz="2400" b="1" i="1" dirty="0" smtClean="0">
                <a:latin typeface="Calibri Light" panose="020F0302020204030204" pitchFamily="34" charset="0"/>
              </a:rPr>
              <a:t>“</a:t>
            </a:r>
            <a:r>
              <a:rPr lang="en-US" sz="2400" b="1" i="1" dirty="0">
                <a:latin typeface="Calibri Light" panose="020F0302020204030204" pitchFamily="34" charset="0"/>
              </a:rPr>
              <a:t>On-Line Shopping System”</a:t>
            </a:r>
            <a:r>
              <a:rPr lang="en-US" sz="2400" i="1" dirty="0">
                <a:latin typeface="Calibri Light" panose="020F0302020204030204" pitchFamily="34" charset="0"/>
              </a:rPr>
              <a:t> is a web-based project which is made for remote-shopping or shopping through Internet. As the technology is being advanced the way of life is changing accordance. Now a day’s we can place the order for anything from our home. There is no need to go the shop of the things we want. The order can be placed online through Internet. The payment, the confirmation of purchasing; we can do everything that we want. Now we can think that how the days have been changed with time. People had to stand in rows to wait there terms to buy a particular thing from a popular shop. But what is happening now a day’s; we can extremely surprise that those things can be available on the door-step in few hours. </a:t>
            </a:r>
            <a:r>
              <a:rPr lang="en-US" sz="2400" i="1" dirty="0" smtClean="0">
                <a:latin typeface="Calibri Light" panose="020F0302020204030204" pitchFamily="34" charset="0"/>
              </a:rPr>
              <a:t>People had to suffer the rush of the market when they went for shopping. They used to think hundred times to buy anything having the sufficient money for shopping. </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1738316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025790"/>
          </a:xfrm>
        </p:spPr>
        <p:txBody>
          <a:bodyPr>
            <a:normAutofit fontScale="90000"/>
          </a:bodyPr>
          <a:lstStyle/>
          <a:p>
            <a:pPr algn="ctr"/>
            <a:r>
              <a:rPr lang="en-US" b="1" i="1" u="sng" dirty="0">
                <a:latin typeface="Calibri Light" panose="020F0302020204030204" pitchFamily="34" charset="0"/>
              </a:rPr>
              <a:t>REASON FOR OPTING ANGULAR 4</a:t>
            </a:r>
            <a:r>
              <a:rPr lang="en-US" b="1" i="1" u="sng">
                <a:latin typeface="Calibri Light" panose="020F0302020204030204" pitchFamily="34" charset="0"/>
              </a:rPr>
              <a:t>, </a:t>
            </a:r>
            <a:r>
              <a:rPr lang="en-US" b="1" i="1" u="sng"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p>
        </p:txBody>
      </p:sp>
      <p:sp>
        <p:nvSpPr>
          <p:cNvPr id="3" name="Content Placeholder 2"/>
          <p:cNvSpPr>
            <a:spLocks noGrp="1"/>
          </p:cNvSpPr>
          <p:nvPr>
            <p:ph idx="1"/>
          </p:nvPr>
        </p:nvSpPr>
        <p:spPr/>
        <p:txBody>
          <a:bodyPr>
            <a:normAutofit/>
          </a:bodyPr>
          <a:lstStyle/>
          <a:p>
            <a:pPr marL="0" indent="0">
              <a:lnSpc>
                <a:spcPct val="100000"/>
              </a:lnSpc>
              <a:buNone/>
            </a:pPr>
            <a:endParaRPr lang="en-US" sz="2400" dirty="0" smtClean="0">
              <a:latin typeface="Calibri Light" panose="020F0302020204030204" pitchFamily="34" charset="0"/>
            </a:endParaRPr>
          </a:p>
          <a:p>
            <a:pPr marL="0" indent="0">
              <a:lnSpc>
                <a:spcPct val="100000"/>
              </a:lnSpc>
              <a:buNone/>
            </a:pPr>
            <a:endParaRPr lang="en-US" sz="2400" dirty="0">
              <a:latin typeface="Calibri Light" panose="020F0302020204030204" pitchFamily="34" charset="0"/>
            </a:endParaRPr>
          </a:p>
          <a:p>
            <a:pPr marL="0" indent="0">
              <a:lnSpc>
                <a:spcPct val="100000"/>
              </a:lnSpc>
              <a:buNone/>
            </a:pPr>
            <a:r>
              <a:rPr lang="en-US" sz="2400" b="1" u="sng" dirty="0">
                <a:latin typeface="Calibri Light" panose="020F0302020204030204" pitchFamily="34" charset="0"/>
              </a:rPr>
              <a:t>Hibernate</a:t>
            </a:r>
            <a:r>
              <a:rPr lang="en-US" sz="2400" dirty="0">
                <a:latin typeface="Calibri Light" panose="020F0302020204030204" pitchFamily="34" charset="0"/>
              </a:rPr>
              <a:t> is a high-performance Object/Relational persistence and query service, which is licensed under the open source GNU Lesser General Public License (LGPL) and is free to download. Hibernate not only takes care of the mapping from Java classes to database tables (and from Java data types to SQL data types), but also provides data query and retrieval facilities. </a:t>
            </a:r>
          </a:p>
          <a:p>
            <a:pPr marL="0" indent="0">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530797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988227"/>
          </a:xfrm>
        </p:spPr>
        <p:txBody>
          <a:bodyPr/>
          <a:lstStyle/>
          <a:p>
            <a:pPr algn="ctr"/>
            <a:r>
              <a:rPr lang="en-US" dirty="0" smtClean="0"/>
              <a:t>WEB SERVICE</a:t>
            </a:r>
            <a:endParaRPr lang="en-US" dirty="0"/>
          </a:p>
        </p:txBody>
      </p:sp>
      <p:sp>
        <p:nvSpPr>
          <p:cNvPr id="3" name="Content Placeholder 2"/>
          <p:cNvSpPr>
            <a:spLocks noGrp="1"/>
          </p:cNvSpPr>
          <p:nvPr>
            <p:ph idx="1"/>
          </p:nvPr>
        </p:nvSpPr>
        <p:spPr>
          <a:xfrm>
            <a:off x="685800" y="2042160"/>
            <a:ext cx="10820400" cy="4024125"/>
          </a:xfrm>
        </p:spPr>
        <p:txBody>
          <a:bodyPr>
            <a:noAutofit/>
          </a:bodyPr>
          <a:lstStyle/>
          <a:p>
            <a:pPr algn="just"/>
            <a:r>
              <a:rPr lang="en-US" sz="2400" dirty="0">
                <a:latin typeface="Calibri Light" panose="020F0302020204030204" pitchFamily="34" charset="0"/>
              </a:rPr>
              <a:t>A web service is a collection of open protocols and standards used for exchanging data between applications or systems</a:t>
            </a:r>
            <a:r>
              <a:rPr lang="en-US" sz="2400" dirty="0" smtClean="0">
                <a:latin typeface="Calibri Light" panose="020F0302020204030204" pitchFamily="34" charset="0"/>
              </a:rPr>
              <a:t>.</a:t>
            </a:r>
          </a:p>
          <a:p>
            <a:pPr algn="just"/>
            <a:r>
              <a:rPr lang="en-US" sz="2400" dirty="0">
                <a:latin typeface="Calibri Light" panose="020F0302020204030204" pitchFamily="34" charset="0"/>
              </a:rPr>
              <a:t>Software applications written in various programming languages and running on various platforms can use web services to exchange data over computer networks like the Internet in a manner similar to inter-process communication on a single computer</a:t>
            </a:r>
            <a:r>
              <a:rPr lang="en-US" sz="2400" dirty="0" smtClean="0">
                <a:latin typeface="Calibri Light" panose="020F0302020204030204" pitchFamily="34" charset="0"/>
              </a:rPr>
              <a:t>.</a:t>
            </a:r>
          </a:p>
          <a:p>
            <a:pPr algn="just"/>
            <a:r>
              <a:rPr lang="en-US" sz="2400" dirty="0">
                <a:latin typeface="Calibri Light" panose="020F0302020204030204" pitchFamily="34" charset="0"/>
              </a:rPr>
              <a:t>Web services based on REST Architecture are known as RESTful Web Services. These web services use HTTP methods to implement the concept of REST architecture</a:t>
            </a:r>
            <a:r>
              <a:rPr lang="en-US" sz="2400" dirty="0" smtClean="0">
                <a:latin typeface="Calibri Light" panose="020F0302020204030204" pitchFamily="34" charset="0"/>
              </a:rPr>
              <a:t>.</a:t>
            </a:r>
          </a:p>
          <a:p>
            <a:pPr algn="just"/>
            <a:r>
              <a:rPr lang="en-US" sz="2400" dirty="0">
                <a:latin typeface="Calibri Light" panose="020F0302020204030204" pitchFamily="34" charset="0"/>
              </a:rPr>
              <a:t>A RESTful web service usually defines a URI (Uniform Resource Identifier), which is a service that provides resource representation such as JSON and a set of HTTP Methods.</a:t>
            </a:r>
            <a:endParaRPr lang="en-US" sz="2400" dirty="0">
              <a:latin typeface="Calibri Light" panose="020F0302020204030204" pitchFamily="34" charset="0"/>
            </a:endParaRPr>
          </a:p>
        </p:txBody>
      </p:sp>
    </p:spTree>
    <p:extLst>
      <p:ext uri="{BB962C8B-B14F-4D97-AF65-F5344CB8AC3E}">
        <p14:creationId xmlns:p14="http://schemas.microsoft.com/office/powerpoint/2010/main" val="2684012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qph.fs.quoracdn.net/main-qimg-fe8b9dba81b9edd4b2fdde0f05db3c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841501"/>
            <a:ext cx="9829800" cy="4610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685800" y="764373"/>
            <a:ext cx="10820400" cy="988227"/>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smtClean="0"/>
              <a:t>WEB SERVICE</a:t>
            </a:r>
            <a:endParaRPr lang="en-US" dirty="0"/>
          </a:p>
        </p:txBody>
      </p:sp>
    </p:spTree>
    <p:extLst>
      <p:ext uri="{BB962C8B-B14F-4D97-AF65-F5344CB8AC3E}">
        <p14:creationId xmlns:p14="http://schemas.microsoft.com/office/powerpoint/2010/main" val="2886284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4861" y="2400665"/>
            <a:ext cx="8126569" cy="1323439"/>
          </a:xfrm>
          <a:prstGeom prst="rect">
            <a:avLst/>
          </a:prstGeom>
          <a:noFill/>
        </p:spPr>
        <p:txBody>
          <a:bodyPr wrap="square" lIns="91440" tIns="45720" rIns="91440" bIns="45720">
            <a:spAutoFit/>
          </a:bodyPr>
          <a:lstStyle/>
          <a:p>
            <a:pPr algn="ctr"/>
            <a:r>
              <a:rPr lang="en-US" sz="8000" b="1" i="1" u="sng" dirty="0">
                <a:latin typeface="Calibri Light" panose="020F0302020204030204" pitchFamily="34" charset="0"/>
              </a:rPr>
              <a:t>SYSTEM ANALYSIS</a:t>
            </a:r>
            <a:endParaRPr lang="en-US" sz="8000" dirty="0">
              <a:latin typeface="Calibri Light" panose="020F0302020204030204" pitchFamily="34" charset="0"/>
            </a:endParaRPr>
          </a:p>
        </p:txBody>
      </p:sp>
    </p:spTree>
    <p:extLst>
      <p:ext uri="{BB962C8B-B14F-4D97-AF65-F5344CB8AC3E}">
        <p14:creationId xmlns:p14="http://schemas.microsoft.com/office/powerpoint/2010/main" val="1266125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Problem Definition</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rmAutofit/>
          </a:bodyPr>
          <a:lstStyle/>
          <a:p>
            <a:pPr marL="0" indent="0" algn="just">
              <a:lnSpc>
                <a:spcPct val="100000"/>
              </a:lnSpc>
              <a:buNone/>
            </a:pPr>
            <a:endParaRPr lang="en-US" sz="2400" dirty="0" smtClean="0">
              <a:latin typeface="Calibri Light" panose="020F0302020204030204" pitchFamily="34" charset="0"/>
            </a:endParaRPr>
          </a:p>
          <a:p>
            <a:pPr marL="0" indent="0" algn="just">
              <a:lnSpc>
                <a:spcPct val="100000"/>
              </a:lnSpc>
              <a:buNone/>
            </a:pPr>
            <a:r>
              <a:rPr lang="en-US" sz="2400" dirty="0" smtClean="0">
                <a:latin typeface="Calibri Light" panose="020F0302020204030204" pitchFamily="34" charset="0"/>
              </a:rPr>
              <a:t> </a:t>
            </a:r>
            <a:r>
              <a:rPr lang="en-US" sz="2400" dirty="0">
                <a:latin typeface="Calibri Light" panose="020F0302020204030204" pitchFamily="34" charset="0"/>
              </a:rPr>
              <a:t>The e-shopping Administrator is the super user and has complete control over all the activities that can be performed. The application notifies the administrator of all shop creation requests, and the administrator can then approve or reject them. The administrator also manages the list of available product categories. The administrator can also view and delete entries in the guestbook.</a:t>
            </a:r>
          </a:p>
          <a:p>
            <a:pPr marL="0" indent="0" algn="just">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800537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Employees</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rmAutofit/>
          </a:bodyPr>
          <a:lstStyle/>
          <a:p>
            <a:pPr marL="0" indent="0">
              <a:lnSpc>
                <a:spcPct val="100000"/>
              </a:lnSpc>
              <a:buNone/>
            </a:pPr>
            <a:endParaRPr lang="en-US" sz="2800" i="1" dirty="0" smtClean="0">
              <a:latin typeface="Calibri Light" panose="020F0302020204030204" pitchFamily="34" charset="0"/>
            </a:endParaRPr>
          </a:p>
          <a:p>
            <a:pPr marL="0" indent="0">
              <a:lnSpc>
                <a:spcPct val="100000"/>
              </a:lnSpc>
              <a:buNone/>
            </a:pPr>
            <a:r>
              <a:rPr lang="en-US" sz="2800" i="1" dirty="0" smtClean="0">
                <a:latin typeface="Calibri Light" panose="020F0302020204030204" pitchFamily="34" charset="0"/>
              </a:rPr>
              <a:t>Purchase </a:t>
            </a:r>
            <a:r>
              <a:rPr lang="en-US" sz="2800" i="1" dirty="0">
                <a:latin typeface="Calibri Light" panose="020F0302020204030204" pitchFamily="34" charset="0"/>
              </a:rPr>
              <a:t>department under a Purchase manager to overlook purchasing activities if warehousing needs arise. Sales department under a Sales manager who will look after the sale of products and services, the most important activity. Accounts department under an Accounts manager to look after the accounting activities of the enterprise.</a:t>
            </a:r>
          </a:p>
          <a:p>
            <a:pPr marL="0" indent="0">
              <a:lnSpc>
                <a:spcPct val="100000"/>
              </a:lnSpc>
              <a:buNone/>
            </a:pPr>
            <a:endParaRPr lang="en-US" sz="2800" i="1" dirty="0">
              <a:latin typeface="Calibri Light" panose="020F0302020204030204" pitchFamily="34" charset="0"/>
            </a:endParaRPr>
          </a:p>
        </p:txBody>
      </p:sp>
    </p:spTree>
    <p:extLst>
      <p:ext uri="{BB962C8B-B14F-4D97-AF65-F5344CB8AC3E}">
        <p14:creationId xmlns:p14="http://schemas.microsoft.com/office/powerpoint/2010/main" val="608028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Requirement Specification</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It </a:t>
            </a:r>
            <a:r>
              <a:rPr lang="en-US" sz="2400" i="1" dirty="0">
                <a:latin typeface="Calibri Light" panose="020F0302020204030204" pitchFamily="34" charset="0"/>
              </a:rPr>
              <a:t>is quite difficult and time consuming task to find the information as well as maintaining information manually. If all these information are to be kept at a single place it is also not possible in the manual system. Computerized system will upgrade and manage information very easily. As it is a web-based application so it uses Internet technologies and its hardware/software requirement will also be more comprehensive than Desktop application system. Some Network devices will be required like modems, switches, Internet connection. Software required for the system is also different from a normal desktop system. First of all a server software will be mandatory (here Internet Information Server (IIS)). A browser is also needed as a client process on the user side.</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664927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293028"/>
          </a:xfrm>
        </p:spPr>
        <p:txBody>
          <a:bodyPr/>
          <a:lstStyle/>
          <a:p>
            <a:pPr algn="ctr"/>
            <a:r>
              <a:rPr lang="en-US" b="1" i="1" u="sng" dirty="0">
                <a:latin typeface="Calibri Light" panose="020F0302020204030204" pitchFamily="34" charset="0"/>
              </a:rPr>
              <a:t>Preliminary </a:t>
            </a:r>
            <a:r>
              <a:rPr lang="en-US" b="1" i="1" u="sng" dirty="0" smtClean="0">
                <a:latin typeface="Calibri Light" panose="020F0302020204030204" pitchFamily="34" charset="0"/>
              </a:rPr>
              <a:t>Investigation</a:t>
            </a:r>
            <a:endParaRPr lang="en-US" i="1" u="sng" dirty="0">
              <a:latin typeface="Calibri Light" panose="020F0302020204030204" pitchFamily="34" charset="0"/>
            </a:endParaRPr>
          </a:p>
        </p:txBody>
      </p:sp>
      <p:sp>
        <p:nvSpPr>
          <p:cNvPr id="3" name="Content Placeholder 2"/>
          <p:cNvSpPr>
            <a:spLocks noGrp="1"/>
          </p:cNvSpPr>
          <p:nvPr>
            <p:ph idx="1"/>
          </p:nvPr>
        </p:nvSpPr>
        <p:spPr/>
        <p:txBody>
          <a:bodyPr>
            <a:no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System </a:t>
            </a:r>
            <a:r>
              <a:rPr lang="en-US" sz="2400" i="1" dirty="0">
                <a:latin typeface="Calibri Light" panose="020F0302020204030204" pitchFamily="34" charset="0"/>
              </a:rPr>
              <a:t>Analysis is not only time consuming but also a rigorous task. But it is crucial and most important phase of Software development process. Preliminary Investigation is the process of gathering data for requirement analysis. It is more helpful for problem definition and requirement specification.</a:t>
            </a:r>
          </a:p>
        </p:txBody>
      </p:sp>
    </p:spTree>
    <p:extLst>
      <p:ext uri="{BB962C8B-B14F-4D97-AF65-F5344CB8AC3E}">
        <p14:creationId xmlns:p14="http://schemas.microsoft.com/office/powerpoint/2010/main" val="575038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8007"/>
            <a:ext cx="10820400" cy="948517"/>
          </a:xfrm>
        </p:spPr>
        <p:txBody>
          <a:bodyPr/>
          <a:lstStyle/>
          <a:p>
            <a:pPr algn="ctr"/>
            <a:r>
              <a:rPr lang="en-US" b="1" i="1" u="sng" dirty="0">
                <a:latin typeface="Calibri Light" panose="020F0302020204030204" pitchFamily="34" charset="0"/>
              </a:rPr>
              <a:t>MODULE </a:t>
            </a:r>
            <a:r>
              <a:rPr lang="en-US" b="1" i="1" u="sng" dirty="0" smtClean="0">
                <a:latin typeface="Calibri Light" panose="020F0302020204030204" pitchFamily="34" charset="0"/>
              </a:rPr>
              <a:t>DESCRIPTION</a:t>
            </a:r>
            <a:endParaRPr lang="en-US" dirty="0">
              <a:latin typeface="Calibri Light" panose="020F0302020204030204" pitchFamily="34" charset="0"/>
            </a:endParaRPr>
          </a:p>
        </p:txBody>
      </p:sp>
      <p:sp>
        <p:nvSpPr>
          <p:cNvPr id="3" name="Content Placeholder 2"/>
          <p:cNvSpPr>
            <a:spLocks noGrp="1"/>
          </p:cNvSpPr>
          <p:nvPr>
            <p:ph idx="1"/>
          </p:nvPr>
        </p:nvSpPr>
        <p:spPr>
          <a:xfrm>
            <a:off x="685800" y="1326524"/>
            <a:ext cx="10820400" cy="5434884"/>
          </a:xfrm>
        </p:spPr>
        <p:txBody>
          <a:bodyPr>
            <a:noAutofit/>
          </a:bodyPr>
          <a:lstStyle/>
          <a:p>
            <a:pPr marL="0" indent="0">
              <a:buNone/>
            </a:pPr>
            <a:r>
              <a:rPr lang="en-US" sz="2400" dirty="0" smtClean="0">
                <a:latin typeface="Calibri Light" panose="020F0302020204030204" pitchFamily="34" charset="0"/>
              </a:rPr>
              <a:t>We </a:t>
            </a:r>
            <a:r>
              <a:rPr lang="en-US" sz="2400" dirty="0">
                <a:latin typeface="Calibri Light" panose="020F0302020204030204" pitchFamily="34" charset="0"/>
              </a:rPr>
              <a:t>know that it is quite difficult to do anything of its whole part at a time. So it is the task of the programmer to break/split the whole set of task into various small module so that one can handle them effectively. But it depends upon the software system that in which Extent it will be broken so that there is no inter-dependency among them.</a:t>
            </a:r>
          </a:p>
          <a:p>
            <a:pPr marL="0" indent="0">
              <a:buNone/>
            </a:pPr>
            <a:endParaRPr lang="en-US" sz="2400" dirty="0" smtClean="0">
              <a:latin typeface="Calibri Light" panose="020F0302020204030204" pitchFamily="34" charset="0"/>
            </a:endParaRPr>
          </a:p>
          <a:p>
            <a:pPr marL="0" indent="0">
              <a:buNone/>
            </a:pPr>
            <a:r>
              <a:rPr lang="en-US" sz="2400" dirty="0" smtClean="0">
                <a:latin typeface="Calibri Light" panose="020F0302020204030204" pitchFamily="34" charset="0"/>
              </a:rPr>
              <a:t>This </a:t>
            </a:r>
            <a:r>
              <a:rPr lang="en-US" sz="2400" dirty="0">
                <a:latin typeface="Calibri Light" panose="020F0302020204030204" pitchFamily="34" charset="0"/>
              </a:rPr>
              <a:t>project developed for “On-Line Shopping” is broken into following module.</a:t>
            </a:r>
          </a:p>
          <a:p>
            <a:pPr marL="0" indent="0">
              <a:buNone/>
            </a:pPr>
            <a:r>
              <a:rPr lang="en-US" sz="2400" dirty="0">
                <a:latin typeface="Calibri Light" panose="020F0302020204030204" pitchFamily="34" charset="0"/>
              </a:rPr>
              <a:t>1. </a:t>
            </a:r>
            <a:r>
              <a:rPr lang="en-US" sz="2400" dirty="0" smtClean="0">
                <a:latin typeface="Calibri Light" panose="020F0302020204030204" pitchFamily="34" charset="0"/>
              </a:rPr>
              <a:t>Admin/Vendor </a:t>
            </a:r>
            <a:r>
              <a:rPr lang="en-US" sz="2400" dirty="0">
                <a:latin typeface="Calibri Light" panose="020F0302020204030204" pitchFamily="34" charset="0"/>
              </a:rPr>
              <a:t>Module</a:t>
            </a:r>
          </a:p>
          <a:p>
            <a:pPr marL="0" indent="0">
              <a:buNone/>
            </a:pPr>
            <a:r>
              <a:rPr lang="en-US" sz="2400" dirty="0">
                <a:latin typeface="Calibri Light" panose="020F0302020204030204" pitchFamily="34" charset="0"/>
              </a:rPr>
              <a:t>2. User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3. </a:t>
            </a:r>
            <a:r>
              <a:rPr lang="en-US" sz="2400" dirty="0">
                <a:latin typeface="Calibri Light" panose="020F0302020204030204" pitchFamily="34" charset="0"/>
              </a:rPr>
              <a:t>Payment Module</a:t>
            </a:r>
          </a:p>
          <a:p>
            <a:pPr marL="0" indent="0">
              <a:buNone/>
            </a:pPr>
            <a:r>
              <a:rPr lang="en-US" sz="2400" dirty="0" smtClean="0">
                <a:latin typeface="Calibri Light" panose="020F0302020204030204" pitchFamily="34" charset="0"/>
              </a:rPr>
              <a:t>4.Purchase </a:t>
            </a:r>
            <a:r>
              <a:rPr lang="en-US" sz="2400" dirty="0">
                <a:latin typeface="Calibri Light" panose="020F0302020204030204" pitchFamily="34" charset="0"/>
              </a:rPr>
              <a:t>Module</a:t>
            </a:r>
          </a:p>
          <a:p>
            <a:pPr marL="0" indent="0">
              <a:buNone/>
            </a:pPr>
            <a:r>
              <a:rPr lang="en-US" sz="2400" dirty="0" smtClean="0">
                <a:latin typeface="Calibri Light" panose="020F0302020204030204" pitchFamily="34" charset="0"/>
              </a:rPr>
              <a:t>5. </a:t>
            </a:r>
            <a:r>
              <a:rPr lang="en-US" sz="2400" dirty="0">
                <a:latin typeface="Calibri Light" panose="020F0302020204030204" pitchFamily="34" charset="0"/>
              </a:rPr>
              <a:t>Searching Module</a:t>
            </a:r>
          </a:p>
          <a:p>
            <a:pPr marL="0" indent="0">
              <a:buNone/>
            </a:pPr>
            <a:r>
              <a:rPr lang="en-US" sz="2400" dirty="0" smtClean="0">
                <a:latin typeface="Calibri Light" panose="020F0302020204030204" pitchFamily="34" charset="0"/>
              </a:rPr>
              <a:t>6. </a:t>
            </a:r>
            <a:r>
              <a:rPr lang="en-US" sz="2400" dirty="0">
                <a:latin typeface="Calibri Light" panose="020F0302020204030204" pitchFamily="34" charset="0"/>
              </a:rPr>
              <a:t>Report </a:t>
            </a:r>
            <a:r>
              <a:rPr lang="en-US" sz="2400" dirty="0" smtClean="0">
                <a:latin typeface="Calibri Light" panose="020F0302020204030204" pitchFamily="34" charset="0"/>
              </a:rPr>
              <a:t>Module</a:t>
            </a:r>
          </a:p>
          <a:p>
            <a:pPr marL="0" indent="0">
              <a:buNone/>
            </a:pPr>
            <a:r>
              <a:rPr lang="en-US" sz="2400" dirty="0" smtClean="0">
                <a:latin typeface="Calibri Light" panose="020F0302020204030204" pitchFamily="34" charset="0"/>
              </a:rPr>
              <a:t>7. </a:t>
            </a:r>
            <a:r>
              <a:rPr lang="en-US" sz="2400" dirty="0">
                <a:latin typeface="Calibri Light" panose="020F0302020204030204" pitchFamily="34" charset="0"/>
              </a:rPr>
              <a:t>Customer Service Module</a:t>
            </a:r>
          </a:p>
          <a:p>
            <a:pPr marL="0" indent="0">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701405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781092"/>
          </a:xfrm>
        </p:spPr>
        <p:txBody>
          <a:bodyPr/>
          <a:lstStyle/>
          <a:p>
            <a:pPr algn="ctr"/>
            <a:r>
              <a:rPr lang="en-US" b="1" i="1" u="sng" dirty="0">
                <a:latin typeface="Calibri Light" panose="020F0302020204030204" pitchFamily="34" charset="0"/>
              </a:rPr>
              <a:t>PROCESS </a:t>
            </a:r>
            <a:r>
              <a:rPr lang="en-US" b="1" i="1" u="sng" dirty="0" smtClean="0">
                <a:latin typeface="Calibri Light" panose="020F0302020204030204" pitchFamily="34" charset="0"/>
              </a:rPr>
              <a:t>LOGIC</a:t>
            </a:r>
            <a:endParaRPr lang="en-US" dirty="0">
              <a:latin typeface="Calibri Light" panose="020F0302020204030204" pitchFamily="34" charset="0"/>
            </a:endParaRPr>
          </a:p>
        </p:txBody>
      </p:sp>
      <p:sp>
        <p:nvSpPr>
          <p:cNvPr id="3" name="Content Placeholder 2"/>
          <p:cNvSpPr>
            <a:spLocks noGrp="1"/>
          </p:cNvSpPr>
          <p:nvPr>
            <p:ph idx="1"/>
          </p:nvPr>
        </p:nvSpPr>
        <p:spPr>
          <a:xfrm>
            <a:off x="685800" y="1545466"/>
            <a:ext cx="10820400" cy="4673220"/>
          </a:xfrm>
        </p:spPr>
        <p:txBody>
          <a:bodyPr>
            <a:noAutofit/>
          </a:bodyPr>
          <a:lstStyle/>
          <a:p>
            <a:pPr algn="just">
              <a:lnSpc>
                <a:spcPct val="100000"/>
              </a:lnSpc>
            </a:pPr>
            <a:r>
              <a:rPr lang="en-US" sz="2400" dirty="0">
                <a:latin typeface="Calibri Light" panose="020F0302020204030204" pitchFamily="34" charset="0"/>
              </a:rPr>
              <a:t>Process logic is concerned with how the system interact with users and fulfill there requirements? Being a web based system; user of this system can easily access this system through Internet. It provides various functionalities, attracts the user to use it, and makes the user comfortable to work on it</a:t>
            </a:r>
            <a:r>
              <a:rPr lang="en-US" sz="2400" dirty="0" smtClean="0">
                <a:latin typeface="Calibri Light" panose="020F0302020204030204" pitchFamily="34" charset="0"/>
              </a:rPr>
              <a:t>.</a:t>
            </a:r>
          </a:p>
          <a:p>
            <a:pPr algn="just">
              <a:lnSpc>
                <a:spcPct val="100000"/>
              </a:lnSpc>
            </a:pPr>
            <a:r>
              <a:rPr lang="en-US" sz="2400" dirty="0" smtClean="0">
                <a:latin typeface="Calibri Light" panose="020F0302020204030204" pitchFamily="34" charset="0"/>
              </a:rPr>
              <a:t>Before </a:t>
            </a:r>
            <a:r>
              <a:rPr lang="en-US" sz="2400" dirty="0">
                <a:latin typeface="Calibri Light" panose="020F0302020204030204" pitchFamily="34" charset="0"/>
              </a:rPr>
              <a:t>providing access to the manipulating authorities, it first demands for user name and password based on user type. If the name and password entered are correct then one can enter the admin menu and can change any contents from this place. </a:t>
            </a:r>
            <a:endParaRPr lang="en-US" sz="2400" dirty="0" smtClean="0">
              <a:latin typeface="Calibri Light" panose="020F0302020204030204" pitchFamily="34" charset="0"/>
            </a:endParaRPr>
          </a:p>
          <a:p>
            <a:pPr algn="just">
              <a:lnSpc>
                <a:spcPct val="100000"/>
              </a:lnSpc>
            </a:pPr>
            <a:r>
              <a:rPr lang="en-US" sz="2400" dirty="0" smtClean="0">
                <a:latin typeface="Calibri Light" panose="020F0302020204030204" pitchFamily="34" charset="0"/>
              </a:rPr>
              <a:t>It </a:t>
            </a:r>
            <a:r>
              <a:rPr lang="en-US" sz="2400" dirty="0">
                <a:latin typeface="Calibri Light" panose="020F0302020204030204" pitchFamily="34" charset="0"/>
              </a:rPr>
              <a:t>also works as a public website where one can see the information based on the purpose to access this website. There is no need for authentication here, because they has to only access the site not change or update any content and they also cannot change it because they have no authority to change.</a:t>
            </a:r>
          </a:p>
          <a:p>
            <a:pPr marL="0" indent="0">
              <a:buNone/>
            </a:pPr>
            <a:endParaRPr lang="en-US" sz="2400" dirty="0"/>
          </a:p>
        </p:txBody>
      </p:sp>
    </p:spTree>
    <p:extLst>
      <p:ext uri="{BB962C8B-B14F-4D97-AF65-F5344CB8AC3E}">
        <p14:creationId xmlns:p14="http://schemas.microsoft.com/office/powerpoint/2010/main" val="1031771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6926"/>
            <a:ext cx="10515600" cy="922762"/>
          </a:xfrm>
        </p:spPr>
        <p:txBody>
          <a:bodyPr/>
          <a:lstStyle/>
          <a:p>
            <a:pPr algn="ctr"/>
            <a:r>
              <a:rPr lang="en-US" b="1" i="1" u="sng" dirty="0" smtClean="0">
                <a:latin typeface="Calibri Light" panose="020F0302020204030204" pitchFamily="34" charset="0"/>
              </a:rPr>
              <a:t>INTRODUCTION (Cont.)</a:t>
            </a:r>
            <a:endParaRPr lang="en-US" dirty="0">
              <a:latin typeface="Calibri Light" panose="020F0302020204030204" pitchFamily="34" charset="0"/>
            </a:endParaRPr>
          </a:p>
        </p:txBody>
      </p:sp>
      <p:sp>
        <p:nvSpPr>
          <p:cNvPr id="3" name="Content Placeholder 2"/>
          <p:cNvSpPr>
            <a:spLocks noGrp="1"/>
          </p:cNvSpPr>
          <p:nvPr>
            <p:ph idx="1"/>
          </p:nvPr>
        </p:nvSpPr>
        <p:spPr>
          <a:xfrm>
            <a:off x="838200" y="1567288"/>
            <a:ext cx="10515600" cy="4889075"/>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The problem was the rush; the quarrel at the time of buying the things. But the advancement of technology brought the new way for shopping. The way of shopping was completely changed with the coming of Internet Technology. People have to fill a simple form on the internet to place their order on any popular shop or shopping-mall for the thing they want to buy. Now they can place their order from the home. This project entitled “On-Line Shopping” is an implementation of the above description. It means, it implements the E-shopping or in other word shopping through Internet. It lets the user to place their order online for any article.</a:t>
            </a:r>
          </a:p>
          <a:p>
            <a:pPr marL="0" indent="0" algn="just">
              <a:lnSpc>
                <a:spcPct val="100000"/>
              </a:lnSpc>
              <a:buNone/>
            </a:pPr>
            <a:endParaRPr lang="en-US" sz="2400" i="1" dirty="0"/>
          </a:p>
        </p:txBody>
      </p:sp>
    </p:spTree>
    <p:extLst>
      <p:ext uri="{BB962C8B-B14F-4D97-AF65-F5344CB8AC3E}">
        <p14:creationId xmlns:p14="http://schemas.microsoft.com/office/powerpoint/2010/main" val="1904094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1544" y="2516278"/>
            <a:ext cx="9816662" cy="1323439"/>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DATA FLOW DIAGRAM</a:t>
            </a:r>
            <a:endParaRPr lang="en-US" sz="8000" dirty="0">
              <a:latin typeface="Calibri Light" panose="020F0302020204030204" pitchFamily="34" charset="0"/>
            </a:endParaRPr>
          </a:p>
        </p:txBody>
      </p:sp>
    </p:spTree>
    <p:extLst>
      <p:ext uri="{BB962C8B-B14F-4D97-AF65-F5344CB8AC3E}">
        <p14:creationId xmlns:p14="http://schemas.microsoft.com/office/powerpoint/2010/main" val="3030976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971800" y="1057250"/>
            <a:ext cx="1744717"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3192517" y="1309497"/>
            <a:ext cx="120868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Index Page</a:t>
            </a:r>
            <a:endParaRPr lang="en-US" sz="1400" b="1" dirty="0">
              <a:solidFill>
                <a:schemeClr val="bg1"/>
              </a:solidFill>
              <a:latin typeface="Calibri Light" panose="020F0302020204030204" pitchFamily="34" charset="0"/>
            </a:endParaRPr>
          </a:p>
        </p:txBody>
      </p:sp>
      <p:sp>
        <p:nvSpPr>
          <p:cNvPr id="8" name="Rounded Rectangle 7"/>
          <p:cNvSpPr/>
          <p:nvPr/>
        </p:nvSpPr>
        <p:spPr>
          <a:xfrm>
            <a:off x="528407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5284076" y="129898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Category Page</a:t>
            </a:r>
            <a:endParaRPr lang="en-US" sz="1400" b="1" dirty="0">
              <a:solidFill>
                <a:schemeClr val="bg1"/>
              </a:solidFill>
              <a:latin typeface="Calibri Light" panose="020F0302020204030204" pitchFamily="34" charset="0"/>
            </a:endParaRPr>
          </a:p>
        </p:txBody>
      </p:sp>
      <p:sp>
        <p:nvSpPr>
          <p:cNvPr id="11" name="TextBox 10"/>
          <p:cNvSpPr txBox="1"/>
          <p:nvPr/>
        </p:nvSpPr>
        <p:spPr>
          <a:xfrm>
            <a:off x="5454869" y="1685214"/>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Product</a:t>
            </a:r>
            <a:endParaRPr lang="en-US" sz="1000" b="1" dirty="0">
              <a:solidFill>
                <a:schemeClr val="bg1"/>
              </a:solidFill>
            </a:endParaRPr>
          </a:p>
          <a:p>
            <a:pPr algn="ctr"/>
            <a:r>
              <a:rPr lang="en-US" sz="1000" dirty="0" smtClean="0">
                <a:solidFill>
                  <a:schemeClr val="bg1"/>
                </a:solidFill>
              </a:rPr>
              <a:t>Product 1</a:t>
            </a:r>
          </a:p>
          <a:p>
            <a:pPr algn="ctr"/>
            <a:r>
              <a:rPr lang="en-US" sz="1000" dirty="0" smtClean="0">
                <a:solidFill>
                  <a:schemeClr val="bg1"/>
                </a:solidFill>
              </a:rPr>
              <a:t>Product 2</a:t>
            </a:r>
          </a:p>
          <a:p>
            <a:pPr algn="ctr"/>
            <a:r>
              <a:rPr lang="en-US" sz="1000" dirty="0" smtClean="0">
                <a:solidFill>
                  <a:schemeClr val="bg1"/>
                </a:solidFill>
              </a:rPr>
              <a:t>Product 3</a:t>
            </a:r>
          </a:p>
          <a:p>
            <a:pPr algn="ctr"/>
            <a:r>
              <a:rPr lang="en-US" sz="1000" dirty="0" smtClean="0">
                <a:solidFill>
                  <a:schemeClr val="bg1"/>
                </a:solidFill>
              </a:rPr>
              <a:t>Product 4</a:t>
            </a:r>
            <a:endParaRPr lang="en-US" sz="1000" dirty="0">
              <a:solidFill>
                <a:schemeClr val="bg1"/>
              </a:solidFill>
            </a:endParaRPr>
          </a:p>
        </p:txBody>
      </p:sp>
      <p:sp>
        <p:nvSpPr>
          <p:cNvPr id="14" name="TextBox 13"/>
          <p:cNvSpPr txBox="1"/>
          <p:nvPr/>
        </p:nvSpPr>
        <p:spPr>
          <a:xfrm>
            <a:off x="6442841" y="1750932"/>
            <a:ext cx="917028" cy="400110"/>
          </a:xfrm>
          <a:prstGeom prst="rect">
            <a:avLst/>
          </a:prstGeom>
          <a:noFill/>
        </p:spPr>
        <p:txBody>
          <a:bodyPr wrap="square" rtlCol="0">
            <a:spAutoFit/>
          </a:bodyPr>
          <a:lstStyle/>
          <a:p>
            <a:pPr algn="ctr"/>
            <a:r>
              <a:rPr lang="en-US" sz="1000" dirty="0" smtClean="0">
                <a:solidFill>
                  <a:schemeClr val="bg1"/>
                </a:solidFill>
              </a:rPr>
              <a:t>Add To Cart</a:t>
            </a:r>
            <a:endParaRPr lang="en-US" sz="1000" dirty="0">
              <a:solidFill>
                <a:schemeClr val="bg1"/>
              </a:solidFill>
            </a:endParaRPr>
          </a:p>
        </p:txBody>
      </p:sp>
      <p:sp>
        <p:nvSpPr>
          <p:cNvPr id="15" name="TextBox 14"/>
          <p:cNvSpPr txBox="1"/>
          <p:nvPr/>
        </p:nvSpPr>
        <p:spPr>
          <a:xfrm>
            <a:off x="6534806" y="2191594"/>
            <a:ext cx="917028" cy="246221"/>
          </a:xfrm>
          <a:prstGeom prst="rect">
            <a:avLst/>
          </a:prstGeom>
          <a:noFill/>
        </p:spPr>
        <p:txBody>
          <a:bodyPr wrap="square" rtlCol="0">
            <a:spAutoFit/>
          </a:bodyPr>
          <a:lstStyle/>
          <a:p>
            <a:pPr algn="ctr"/>
            <a:r>
              <a:rPr lang="en-US" sz="1000" dirty="0" smtClean="0">
                <a:solidFill>
                  <a:schemeClr val="bg1"/>
                </a:solidFill>
              </a:rPr>
              <a:t>View Cart</a:t>
            </a:r>
            <a:endParaRPr lang="en-US" sz="1000" dirty="0">
              <a:solidFill>
                <a:schemeClr val="bg1"/>
              </a:solidFill>
            </a:endParaRPr>
          </a:p>
        </p:txBody>
      </p:sp>
      <p:sp>
        <p:nvSpPr>
          <p:cNvPr id="16" name="Rounded Rectangle 15"/>
          <p:cNvSpPr/>
          <p:nvPr/>
        </p:nvSpPr>
        <p:spPr>
          <a:xfrm>
            <a:off x="8266386" y="1057250"/>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8303171" y="130965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Cart Page</a:t>
            </a:r>
            <a:endParaRPr lang="en-US" sz="1400" b="1" dirty="0">
              <a:solidFill>
                <a:schemeClr val="bg1"/>
              </a:solidFill>
              <a:latin typeface="Calibri Light" panose="020F0302020204030204" pitchFamily="34" charset="0"/>
            </a:endParaRPr>
          </a:p>
        </p:txBody>
      </p:sp>
      <p:sp>
        <p:nvSpPr>
          <p:cNvPr id="20" name="TextBox 19"/>
          <p:cNvSpPr txBox="1"/>
          <p:nvPr/>
        </p:nvSpPr>
        <p:spPr>
          <a:xfrm>
            <a:off x="8376745" y="1643567"/>
            <a:ext cx="987972" cy="907941"/>
          </a:xfrm>
          <a:prstGeom prst="rect">
            <a:avLst/>
          </a:prstGeom>
          <a:noFill/>
        </p:spPr>
        <p:txBody>
          <a:bodyPr wrap="square" rtlCol="0">
            <a:spAutoFit/>
          </a:bodyPr>
          <a:lstStyle/>
          <a:p>
            <a:pPr algn="ctr"/>
            <a:r>
              <a:rPr lang="en-US" sz="1000" dirty="0" smtClean="0">
                <a:solidFill>
                  <a:schemeClr val="bg1"/>
                </a:solidFill>
              </a:rPr>
              <a:t>Cart Items</a:t>
            </a:r>
          </a:p>
          <a:p>
            <a:pPr algn="ctr"/>
            <a:r>
              <a:rPr lang="en-US" sz="1000" dirty="0" smtClean="0">
                <a:solidFill>
                  <a:schemeClr val="bg1"/>
                </a:solidFill>
              </a:rPr>
              <a:t>Item</a:t>
            </a:r>
            <a:r>
              <a:rPr lang="en-US" sz="1100" dirty="0" smtClean="0">
                <a:solidFill>
                  <a:schemeClr val="bg1"/>
                </a:solidFill>
              </a:rPr>
              <a:t> 1</a:t>
            </a:r>
          </a:p>
          <a:p>
            <a:pPr algn="ctr"/>
            <a:r>
              <a:rPr lang="en-US" sz="1100" dirty="0" smtClean="0">
                <a:solidFill>
                  <a:schemeClr val="bg1"/>
                </a:solidFill>
              </a:rPr>
              <a:t>Item 2</a:t>
            </a:r>
          </a:p>
          <a:p>
            <a:pPr algn="ctr"/>
            <a:r>
              <a:rPr lang="en-US" sz="1100" dirty="0" smtClean="0">
                <a:solidFill>
                  <a:schemeClr val="bg1"/>
                </a:solidFill>
              </a:rPr>
              <a:t>Item 3</a:t>
            </a:r>
          </a:p>
          <a:p>
            <a:pPr algn="ctr"/>
            <a:r>
              <a:rPr lang="en-US" sz="1000" dirty="0" smtClean="0">
                <a:solidFill>
                  <a:schemeClr val="bg1"/>
                </a:solidFill>
              </a:rPr>
              <a:t>Item 4</a:t>
            </a:r>
            <a:endParaRPr lang="en-US" sz="1000" dirty="0">
              <a:solidFill>
                <a:schemeClr val="bg1"/>
              </a:solidFill>
            </a:endParaRPr>
          </a:p>
        </p:txBody>
      </p:sp>
      <p:sp>
        <p:nvSpPr>
          <p:cNvPr id="21" name="TextBox 20"/>
          <p:cNvSpPr txBox="1"/>
          <p:nvPr/>
        </p:nvSpPr>
        <p:spPr>
          <a:xfrm>
            <a:off x="3255578" y="1677678"/>
            <a:ext cx="987972" cy="861774"/>
          </a:xfrm>
          <a:prstGeom prst="rect">
            <a:avLst/>
          </a:prstGeom>
          <a:noFill/>
        </p:spPr>
        <p:txBody>
          <a:bodyPr wrap="square" rtlCol="0">
            <a:spAutoFit/>
          </a:bodyPr>
          <a:lstStyle/>
          <a:p>
            <a:pPr algn="ctr"/>
            <a:r>
              <a:rPr lang="en-US" sz="1000" b="1" dirty="0">
                <a:solidFill>
                  <a:schemeClr val="bg1"/>
                </a:solidFill>
              </a:rPr>
              <a:t> </a:t>
            </a:r>
            <a:r>
              <a:rPr lang="en-US" sz="1000" b="1" dirty="0" smtClean="0">
                <a:solidFill>
                  <a:schemeClr val="bg1"/>
                </a:solidFill>
              </a:rPr>
              <a:t>Category</a:t>
            </a:r>
            <a:endParaRPr lang="en-US" sz="1000" b="1" dirty="0">
              <a:solidFill>
                <a:schemeClr val="bg1"/>
              </a:solidFill>
            </a:endParaRPr>
          </a:p>
          <a:p>
            <a:pPr algn="ctr"/>
            <a:r>
              <a:rPr lang="en-US" sz="1000" dirty="0">
                <a:solidFill>
                  <a:schemeClr val="bg1"/>
                </a:solidFill>
              </a:rPr>
              <a:t>Category</a:t>
            </a:r>
            <a:r>
              <a:rPr lang="en-US" sz="1000" dirty="0" smtClean="0">
                <a:solidFill>
                  <a:schemeClr val="bg1"/>
                </a:solidFill>
              </a:rPr>
              <a:t> 1</a:t>
            </a:r>
          </a:p>
          <a:p>
            <a:pPr algn="ctr"/>
            <a:r>
              <a:rPr lang="en-US" sz="1000" dirty="0">
                <a:solidFill>
                  <a:schemeClr val="bg1"/>
                </a:solidFill>
              </a:rPr>
              <a:t>Category</a:t>
            </a:r>
            <a:r>
              <a:rPr lang="en-US" sz="1000" dirty="0" smtClean="0">
                <a:solidFill>
                  <a:schemeClr val="bg1"/>
                </a:solidFill>
              </a:rPr>
              <a:t> 2</a:t>
            </a:r>
          </a:p>
          <a:p>
            <a:pPr algn="ctr"/>
            <a:r>
              <a:rPr lang="en-US" sz="1000" dirty="0">
                <a:solidFill>
                  <a:schemeClr val="bg1"/>
                </a:solidFill>
              </a:rPr>
              <a:t>Category</a:t>
            </a:r>
            <a:r>
              <a:rPr lang="en-US" sz="1000" dirty="0" smtClean="0">
                <a:solidFill>
                  <a:schemeClr val="bg1"/>
                </a:solidFill>
              </a:rPr>
              <a:t> 3</a:t>
            </a:r>
          </a:p>
          <a:p>
            <a:pPr algn="ctr"/>
            <a:r>
              <a:rPr lang="en-US" sz="1000" dirty="0">
                <a:solidFill>
                  <a:schemeClr val="bg1"/>
                </a:solidFill>
              </a:rPr>
              <a:t>Category</a:t>
            </a:r>
            <a:r>
              <a:rPr lang="en-US" sz="1000" dirty="0" smtClean="0">
                <a:solidFill>
                  <a:schemeClr val="bg1"/>
                </a:solidFill>
              </a:rPr>
              <a:t> 4</a:t>
            </a:r>
            <a:endParaRPr lang="en-US" sz="1000" dirty="0">
              <a:solidFill>
                <a:schemeClr val="bg1"/>
              </a:solidFill>
            </a:endParaRPr>
          </a:p>
        </p:txBody>
      </p:sp>
      <p:sp>
        <p:nvSpPr>
          <p:cNvPr id="23" name="TextBox 22"/>
          <p:cNvSpPr txBox="1"/>
          <p:nvPr/>
        </p:nvSpPr>
        <p:spPr>
          <a:xfrm>
            <a:off x="9511863" y="1791504"/>
            <a:ext cx="924910" cy="246221"/>
          </a:xfrm>
          <a:prstGeom prst="rect">
            <a:avLst/>
          </a:prstGeom>
          <a:noFill/>
        </p:spPr>
        <p:txBody>
          <a:bodyPr wrap="square" rtlCol="0">
            <a:spAutoFit/>
          </a:bodyPr>
          <a:lstStyle/>
          <a:p>
            <a:pPr algn="ctr"/>
            <a:r>
              <a:rPr lang="en-US" sz="1000" dirty="0" smtClean="0">
                <a:solidFill>
                  <a:schemeClr val="bg1"/>
                </a:solidFill>
              </a:rPr>
              <a:t>Clear Cart</a:t>
            </a:r>
            <a:endParaRPr lang="en-US" sz="1000" dirty="0">
              <a:solidFill>
                <a:schemeClr val="bg1"/>
              </a:solidFill>
            </a:endParaRPr>
          </a:p>
        </p:txBody>
      </p:sp>
      <p:sp>
        <p:nvSpPr>
          <p:cNvPr id="24" name="TextBox 23"/>
          <p:cNvSpPr txBox="1"/>
          <p:nvPr/>
        </p:nvSpPr>
        <p:spPr>
          <a:xfrm>
            <a:off x="9490840" y="2239978"/>
            <a:ext cx="945933" cy="400110"/>
          </a:xfrm>
          <a:prstGeom prst="rect">
            <a:avLst/>
          </a:prstGeom>
          <a:noFill/>
        </p:spPr>
        <p:txBody>
          <a:bodyPr wrap="square" rtlCol="0">
            <a:spAutoFit/>
          </a:bodyPr>
          <a:lstStyle/>
          <a:p>
            <a:pPr algn="ctr"/>
            <a:r>
              <a:rPr lang="en-US" sz="1000" dirty="0" smtClean="0">
                <a:solidFill>
                  <a:schemeClr val="bg1"/>
                </a:solidFill>
              </a:rPr>
              <a:t>Proceed To Checkout</a:t>
            </a:r>
            <a:endParaRPr lang="en-US" sz="1000" dirty="0">
              <a:solidFill>
                <a:schemeClr val="bg1"/>
              </a:solidFill>
            </a:endParaRPr>
          </a:p>
        </p:txBody>
      </p:sp>
      <p:sp>
        <p:nvSpPr>
          <p:cNvPr id="25" name="TextBox 24"/>
          <p:cNvSpPr txBox="1"/>
          <p:nvPr/>
        </p:nvSpPr>
        <p:spPr>
          <a:xfrm>
            <a:off x="8628994" y="2640088"/>
            <a:ext cx="1681655" cy="246221"/>
          </a:xfrm>
          <a:prstGeom prst="rect">
            <a:avLst/>
          </a:prstGeom>
          <a:noFill/>
        </p:spPr>
        <p:txBody>
          <a:bodyPr wrap="square" rtlCol="0">
            <a:spAutoFit/>
          </a:bodyPr>
          <a:lstStyle/>
          <a:p>
            <a:pPr algn="ctr"/>
            <a:r>
              <a:rPr lang="en-US" sz="1000" b="1" dirty="0" smtClean="0">
                <a:solidFill>
                  <a:schemeClr val="bg1"/>
                </a:solidFill>
              </a:rPr>
              <a:t>Continue Shopping</a:t>
            </a:r>
            <a:endParaRPr lang="en-US" sz="1000" b="1" dirty="0">
              <a:solidFill>
                <a:schemeClr val="bg1"/>
              </a:solidFill>
            </a:endParaRPr>
          </a:p>
        </p:txBody>
      </p:sp>
      <p:sp>
        <p:nvSpPr>
          <p:cNvPr id="27" name="Rounded Rectangle 26"/>
          <p:cNvSpPr/>
          <p:nvPr/>
        </p:nvSpPr>
        <p:spPr>
          <a:xfrm>
            <a:off x="8266386"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8213833" y="3997026"/>
            <a:ext cx="2243959" cy="307777"/>
          </a:xfrm>
          <a:prstGeom prst="rect">
            <a:avLst/>
          </a:prstGeom>
          <a:noFill/>
        </p:spPr>
        <p:txBody>
          <a:bodyPr wrap="square" rtlCol="0">
            <a:spAutoFit/>
          </a:bodyPr>
          <a:lstStyle/>
          <a:p>
            <a:pPr algn="ctr"/>
            <a:r>
              <a:rPr lang="en-US" sz="1400" b="1" dirty="0" err="1" smtClean="0">
                <a:solidFill>
                  <a:schemeClr val="bg1"/>
                </a:solidFill>
                <a:latin typeface="Calibri Light" panose="020F0302020204030204" pitchFamily="34" charset="0"/>
              </a:rPr>
              <a:t>CheckOut</a:t>
            </a:r>
            <a:r>
              <a:rPr lang="en-US" sz="1400" b="1" dirty="0" smtClean="0">
                <a:solidFill>
                  <a:schemeClr val="bg1"/>
                </a:solidFill>
                <a:latin typeface="Calibri Light" panose="020F0302020204030204" pitchFamily="34" charset="0"/>
              </a:rPr>
              <a:t> Page</a:t>
            </a:r>
            <a:endParaRPr lang="en-US" sz="1400" b="1" dirty="0">
              <a:solidFill>
                <a:schemeClr val="bg1"/>
              </a:solidFill>
              <a:latin typeface="Calibri Light" panose="020F0302020204030204" pitchFamily="34" charset="0"/>
            </a:endParaRPr>
          </a:p>
        </p:txBody>
      </p:sp>
      <p:sp>
        <p:nvSpPr>
          <p:cNvPr id="29" name="TextBox 28"/>
          <p:cNvSpPr txBox="1"/>
          <p:nvPr/>
        </p:nvSpPr>
        <p:spPr>
          <a:xfrm>
            <a:off x="8450317" y="4481013"/>
            <a:ext cx="1923393" cy="246221"/>
          </a:xfrm>
          <a:prstGeom prst="rect">
            <a:avLst/>
          </a:prstGeom>
          <a:noFill/>
        </p:spPr>
        <p:txBody>
          <a:bodyPr wrap="square" rtlCol="0">
            <a:spAutoFit/>
          </a:bodyPr>
          <a:lstStyle/>
          <a:p>
            <a:pPr algn="ctr"/>
            <a:r>
              <a:rPr lang="en-US" sz="1000" dirty="0" smtClean="0">
                <a:solidFill>
                  <a:schemeClr val="bg1"/>
                </a:solidFill>
              </a:rPr>
              <a:t>Purchase Calculations</a:t>
            </a:r>
            <a:endParaRPr lang="en-US" sz="1000" dirty="0">
              <a:solidFill>
                <a:schemeClr val="bg1"/>
              </a:solidFill>
            </a:endParaRPr>
          </a:p>
        </p:txBody>
      </p:sp>
      <p:sp>
        <p:nvSpPr>
          <p:cNvPr id="31" name="TextBox 30"/>
          <p:cNvSpPr txBox="1"/>
          <p:nvPr/>
        </p:nvSpPr>
        <p:spPr>
          <a:xfrm>
            <a:off x="8463454" y="4780333"/>
            <a:ext cx="1923393" cy="246221"/>
          </a:xfrm>
          <a:prstGeom prst="rect">
            <a:avLst/>
          </a:prstGeom>
          <a:noFill/>
        </p:spPr>
        <p:txBody>
          <a:bodyPr wrap="square" rtlCol="0">
            <a:spAutoFit/>
          </a:bodyPr>
          <a:lstStyle/>
          <a:p>
            <a:pPr algn="ctr"/>
            <a:r>
              <a:rPr lang="en-US" sz="1000" dirty="0" smtClean="0">
                <a:solidFill>
                  <a:schemeClr val="bg1"/>
                </a:solidFill>
              </a:rPr>
              <a:t>Enter Personal Details</a:t>
            </a:r>
            <a:endParaRPr lang="en-US" sz="1000" dirty="0">
              <a:solidFill>
                <a:schemeClr val="bg1"/>
              </a:solidFill>
            </a:endParaRPr>
          </a:p>
        </p:txBody>
      </p:sp>
      <p:sp>
        <p:nvSpPr>
          <p:cNvPr id="32" name="TextBox 31"/>
          <p:cNvSpPr txBox="1"/>
          <p:nvPr/>
        </p:nvSpPr>
        <p:spPr>
          <a:xfrm>
            <a:off x="8463454" y="5083376"/>
            <a:ext cx="1923393" cy="246221"/>
          </a:xfrm>
          <a:prstGeom prst="rect">
            <a:avLst/>
          </a:prstGeom>
          <a:noFill/>
        </p:spPr>
        <p:txBody>
          <a:bodyPr wrap="square" rtlCol="0">
            <a:spAutoFit/>
          </a:bodyPr>
          <a:lstStyle/>
          <a:p>
            <a:pPr algn="ctr"/>
            <a:r>
              <a:rPr lang="en-US" sz="1000" dirty="0" smtClean="0">
                <a:solidFill>
                  <a:schemeClr val="bg1"/>
                </a:solidFill>
              </a:rPr>
              <a:t>Submit Purchase</a:t>
            </a:r>
            <a:endParaRPr lang="en-US" sz="1000" dirty="0">
              <a:solidFill>
                <a:schemeClr val="bg1"/>
              </a:solidFill>
            </a:endParaRPr>
          </a:p>
        </p:txBody>
      </p:sp>
      <p:sp>
        <p:nvSpPr>
          <p:cNvPr id="33" name="Rounded Rectangle 32"/>
          <p:cNvSpPr/>
          <p:nvPr/>
        </p:nvSpPr>
        <p:spPr>
          <a:xfrm>
            <a:off x="5284075" y="3720501"/>
            <a:ext cx="2317531" cy="1933904"/>
          </a:xfrm>
          <a:prstGeom prst="round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TextBox 34"/>
          <p:cNvSpPr txBox="1"/>
          <p:nvPr/>
        </p:nvSpPr>
        <p:spPr>
          <a:xfrm>
            <a:off x="5242034" y="3997026"/>
            <a:ext cx="2243959" cy="307777"/>
          </a:xfrm>
          <a:prstGeom prst="rect">
            <a:avLst/>
          </a:prstGeom>
          <a:noFill/>
        </p:spPr>
        <p:txBody>
          <a:bodyPr wrap="square" rtlCol="0">
            <a:spAutoFit/>
          </a:bodyPr>
          <a:lstStyle/>
          <a:p>
            <a:pPr algn="ctr"/>
            <a:r>
              <a:rPr lang="en-US" sz="1400" b="1" dirty="0" smtClean="0">
                <a:solidFill>
                  <a:schemeClr val="bg1"/>
                </a:solidFill>
                <a:latin typeface="Calibri Light" panose="020F0302020204030204" pitchFamily="34" charset="0"/>
              </a:rPr>
              <a:t>Confirmation Page</a:t>
            </a:r>
            <a:endParaRPr lang="en-US" sz="1400" b="1" dirty="0">
              <a:solidFill>
                <a:schemeClr val="bg1"/>
              </a:solidFill>
              <a:latin typeface="Calibri Light" panose="020F0302020204030204" pitchFamily="34" charset="0"/>
            </a:endParaRPr>
          </a:p>
        </p:txBody>
      </p:sp>
      <p:sp>
        <p:nvSpPr>
          <p:cNvPr id="36" name="TextBox 35"/>
          <p:cNvSpPr txBox="1"/>
          <p:nvPr/>
        </p:nvSpPr>
        <p:spPr>
          <a:xfrm>
            <a:off x="5717628" y="4564814"/>
            <a:ext cx="1387365" cy="553998"/>
          </a:xfrm>
          <a:prstGeom prst="rect">
            <a:avLst/>
          </a:prstGeom>
          <a:noFill/>
        </p:spPr>
        <p:txBody>
          <a:bodyPr wrap="square" rtlCol="0">
            <a:spAutoFit/>
          </a:bodyPr>
          <a:lstStyle/>
          <a:p>
            <a:pPr algn="ctr"/>
            <a:r>
              <a:rPr lang="en-US" sz="1000" dirty="0" smtClean="0">
                <a:solidFill>
                  <a:schemeClr val="bg1"/>
                </a:solidFill>
              </a:rPr>
              <a:t>Purchase </a:t>
            </a:r>
            <a:r>
              <a:rPr lang="en-US" sz="1000" dirty="0" err="1" smtClean="0">
                <a:solidFill>
                  <a:schemeClr val="bg1"/>
                </a:solidFill>
              </a:rPr>
              <a:t>Confiramation</a:t>
            </a:r>
            <a:r>
              <a:rPr lang="en-US" sz="1000" dirty="0" smtClean="0">
                <a:solidFill>
                  <a:schemeClr val="bg1"/>
                </a:solidFill>
              </a:rPr>
              <a:t> Details</a:t>
            </a:r>
            <a:endParaRPr lang="en-US" sz="1000" dirty="0">
              <a:solidFill>
                <a:schemeClr val="bg1"/>
              </a:solidFill>
            </a:endParaRPr>
          </a:p>
        </p:txBody>
      </p:sp>
      <p:sp>
        <p:nvSpPr>
          <p:cNvPr id="37" name="Right Arrow 36"/>
          <p:cNvSpPr/>
          <p:nvPr/>
        </p:nvSpPr>
        <p:spPr>
          <a:xfrm>
            <a:off x="4120056" y="1950987"/>
            <a:ext cx="1513490"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ight Arrow 37"/>
          <p:cNvSpPr/>
          <p:nvPr/>
        </p:nvSpPr>
        <p:spPr>
          <a:xfrm>
            <a:off x="7359870" y="2191594"/>
            <a:ext cx="1269124" cy="27327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Left Arrow 38"/>
          <p:cNvSpPr/>
          <p:nvPr/>
        </p:nvSpPr>
        <p:spPr>
          <a:xfrm>
            <a:off x="7357242" y="2643059"/>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rved Left Arrow 42"/>
          <p:cNvSpPr/>
          <p:nvPr/>
        </p:nvSpPr>
        <p:spPr>
          <a:xfrm>
            <a:off x="10468305" y="2355243"/>
            <a:ext cx="998480" cy="2763578"/>
          </a:xfrm>
          <a:prstGeom prst="curved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Left Arrow 43"/>
          <p:cNvSpPr/>
          <p:nvPr/>
        </p:nvSpPr>
        <p:spPr>
          <a:xfrm>
            <a:off x="7325708" y="5076164"/>
            <a:ext cx="1466192" cy="245789"/>
          </a:xfrm>
          <a:prstGeom prst="lef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flipH="1">
            <a:off x="295619" y="3195283"/>
            <a:ext cx="2546115" cy="3170099"/>
          </a:xfrm>
          <a:prstGeom prst="rect">
            <a:avLst/>
          </a:prstGeom>
          <a:noFill/>
        </p:spPr>
        <p:txBody>
          <a:bodyPr wrap="square" lIns="91440" tIns="45720" rIns="91440" bIns="45720">
            <a:spAutoFit/>
          </a:bodyPr>
          <a:lstStyle/>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Online Shopping System Process </a:t>
            </a:r>
            <a:r>
              <a:rPr lang="en-US" sz="4000" b="1" cap="none" spc="0" dirty="0" err="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WorkFlow</a:t>
            </a:r>
            <a:endParaRPr lang="en-US"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00649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p:cNvSpPr/>
          <p:nvPr/>
        </p:nvSpPr>
        <p:spPr>
          <a:xfrm>
            <a:off x="4824249" y="5129997"/>
            <a:ext cx="1460938" cy="1524000"/>
          </a:xfrm>
          <a:prstGeom prst="flowChartMagneticDisk">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p:cNvSpPr/>
          <p:nvPr/>
        </p:nvSpPr>
        <p:spPr>
          <a:xfrm>
            <a:off x="2039007" y="1786759"/>
            <a:ext cx="1145627" cy="1124607"/>
          </a:xfrm>
          <a:prstGeom prst="flowChartConnector">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5" name="Flowchart: Connector 4"/>
          <p:cNvSpPr/>
          <p:nvPr/>
        </p:nvSpPr>
        <p:spPr>
          <a:xfrm>
            <a:off x="2039006" y="3158359"/>
            <a:ext cx="1145627" cy="1124607"/>
          </a:xfrm>
          <a:prstGeom prst="flowChartConnector">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28193" y="2154621"/>
            <a:ext cx="788276" cy="430887"/>
          </a:xfrm>
          <a:prstGeom prst="rect">
            <a:avLst/>
          </a:prstGeom>
          <a:noFill/>
        </p:spPr>
        <p:txBody>
          <a:bodyPr wrap="square" rtlCol="0">
            <a:spAutoFit/>
          </a:bodyPr>
          <a:lstStyle/>
          <a:p>
            <a:pPr algn="ctr"/>
            <a:r>
              <a:rPr lang="en-US" sz="1100" dirty="0" smtClean="0">
                <a:solidFill>
                  <a:schemeClr val="bg1"/>
                </a:solidFill>
              </a:rPr>
              <a:t>Admin/ Vendor</a:t>
            </a:r>
            <a:endParaRPr lang="en-US" sz="1100" dirty="0">
              <a:solidFill>
                <a:schemeClr val="bg1"/>
              </a:solidFill>
            </a:endParaRPr>
          </a:p>
        </p:txBody>
      </p:sp>
      <p:sp>
        <p:nvSpPr>
          <p:cNvPr id="7" name="TextBox 6"/>
          <p:cNvSpPr txBox="1"/>
          <p:nvPr/>
        </p:nvSpPr>
        <p:spPr>
          <a:xfrm>
            <a:off x="2228193" y="3505218"/>
            <a:ext cx="788276" cy="600164"/>
          </a:xfrm>
          <a:prstGeom prst="rect">
            <a:avLst/>
          </a:prstGeom>
          <a:noFill/>
        </p:spPr>
        <p:txBody>
          <a:bodyPr wrap="square" rtlCol="0">
            <a:spAutoFit/>
          </a:bodyPr>
          <a:lstStyle/>
          <a:p>
            <a:pPr algn="ctr"/>
            <a:r>
              <a:rPr lang="en-US" sz="1100" dirty="0" smtClean="0">
                <a:solidFill>
                  <a:schemeClr val="bg1"/>
                </a:solidFill>
              </a:rPr>
              <a:t>Users/ Customers</a:t>
            </a:r>
            <a:endParaRPr lang="en-US" sz="1100" dirty="0">
              <a:solidFill>
                <a:schemeClr val="bg1"/>
              </a:solidFill>
            </a:endParaRPr>
          </a:p>
        </p:txBody>
      </p:sp>
      <p:sp>
        <p:nvSpPr>
          <p:cNvPr id="8" name="Rounded Rectangle 7"/>
          <p:cNvSpPr/>
          <p:nvPr/>
        </p:nvSpPr>
        <p:spPr>
          <a:xfrm>
            <a:off x="4035971" y="1786759"/>
            <a:ext cx="2102069" cy="276422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09239" y="2585508"/>
            <a:ext cx="1555531" cy="830997"/>
          </a:xfrm>
          <a:prstGeom prst="rect">
            <a:avLst/>
          </a:prstGeom>
          <a:noFill/>
        </p:spPr>
        <p:txBody>
          <a:bodyPr wrap="square" rtlCol="0">
            <a:spAutoFit/>
          </a:bodyPr>
          <a:lstStyle/>
          <a:p>
            <a:pPr algn="ctr"/>
            <a:r>
              <a:rPr lang="en-US" sz="1600" b="1" dirty="0" smtClean="0">
                <a:solidFill>
                  <a:schemeClr val="bg1"/>
                </a:solidFill>
              </a:rPr>
              <a:t>E-commerce Portal Management</a:t>
            </a:r>
            <a:endParaRPr lang="en-US" sz="1600" b="1" dirty="0">
              <a:solidFill>
                <a:schemeClr val="bg1"/>
              </a:solidFill>
            </a:endParaRPr>
          </a:p>
        </p:txBody>
      </p:sp>
      <p:cxnSp>
        <p:nvCxnSpPr>
          <p:cNvPr id="11" name="Elbow Connector 10"/>
          <p:cNvCxnSpPr>
            <a:stCxn id="3" idx="6"/>
          </p:cNvCxnSpPr>
          <p:nvPr/>
        </p:nvCxnSpPr>
        <p:spPr>
          <a:xfrm>
            <a:off x="3184634" y="2349063"/>
            <a:ext cx="851337" cy="4782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6"/>
            <a:endCxn id="8" idx="1"/>
          </p:cNvCxnSpPr>
          <p:nvPr/>
        </p:nvCxnSpPr>
        <p:spPr>
          <a:xfrm flipV="1">
            <a:off x="3184633" y="3168869"/>
            <a:ext cx="851338" cy="5517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723586" y="93542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728840" y="1707931"/>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8723586" y="250671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8723585" y="3279227"/>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723585" y="4088524"/>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723584" y="4866288"/>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723583" y="1129028"/>
            <a:ext cx="2406869" cy="253916"/>
          </a:xfrm>
          <a:prstGeom prst="rect">
            <a:avLst/>
          </a:prstGeom>
          <a:noFill/>
        </p:spPr>
        <p:txBody>
          <a:bodyPr wrap="square" rtlCol="0">
            <a:spAutoFit/>
          </a:bodyPr>
          <a:lstStyle/>
          <a:p>
            <a:pPr algn="ctr"/>
            <a:r>
              <a:rPr lang="en-US" sz="1050" dirty="0" smtClean="0">
                <a:solidFill>
                  <a:schemeClr val="bg1"/>
                </a:solidFill>
              </a:rPr>
              <a:t>Product Management</a:t>
            </a:r>
            <a:endParaRPr lang="en-US" sz="1050" dirty="0">
              <a:solidFill>
                <a:schemeClr val="bg1"/>
              </a:solidFill>
            </a:endParaRPr>
          </a:p>
        </p:txBody>
      </p:sp>
      <p:sp>
        <p:nvSpPr>
          <p:cNvPr id="21" name="TextBox 20"/>
          <p:cNvSpPr txBox="1"/>
          <p:nvPr/>
        </p:nvSpPr>
        <p:spPr>
          <a:xfrm>
            <a:off x="8723582" y="1930984"/>
            <a:ext cx="2406869" cy="253916"/>
          </a:xfrm>
          <a:prstGeom prst="rect">
            <a:avLst/>
          </a:prstGeom>
          <a:noFill/>
        </p:spPr>
        <p:txBody>
          <a:bodyPr wrap="square" rtlCol="0">
            <a:spAutoFit/>
          </a:bodyPr>
          <a:lstStyle/>
          <a:p>
            <a:pPr algn="ctr"/>
            <a:r>
              <a:rPr lang="en-US" sz="1050" dirty="0" smtClean="0">
                <a:solidFill>
                  <a:schemeClr val="bg1"/>
                </a:solidFill>
              </a:rPr>
              <a:t>Vendor Management</a:t>
            </a:r>
            <a:endParaRPr lang="en-US" sz="1050" dirty="0">
              <a:solidFill>
                <a:schemeClr val="bg1"/>
              </a:solidFill>
            </a:endParaRPr>
          </a:p>
        </p:txBody>
      </p:sp>
      <p:sp>
        <p:nvSpPr>
          <p:cNvPr id="22" name="TextBox 21"/>
          <p:cNvSpPr txBox="1"/>
          <p:nvPr/>
        </p:nvSpPr>
        <p:spPr>
          <a:xfrm>
            <a:off x="8723582" y="2687187"/>
            <a:ext cx="2406869" cy="253916"/>
          </a:xfrm>
          <a:prstGeom prst="rect">
            <a:avLst/>
          </a:prstGeom>
          <a:noFill/>
        </p:spPr>
        <p:txBody>
          <a:bodyPr wrap="square" rtlCol="0">
            <a:spAutoFit/>
          </a:bodyPr>
          <a:lstStyle/>
          <a:p>
            <a:pPr algn="ctr"/>
            <a:r>
              <a:rPr lang="en-US" sz="1050" dirty="0" smtClean="0">
                <a:solidFill>
                  <a:schemeClr val="bg1"/>
                </a:solidFill>
              </a:rPr>
              <a:t>User Management</a:t>
            </a:r>
            <a:endParaRPr lang="en-US" sz="1050" dirty="0">
              <a:solidFill>
                <a:schemeClr val="bg1"/>
              </a:solidFill>
            </a:endParaRPr>
          </a:p>
        </p:txBody>
      </p:sp>
      <p:sp>
        <p:nvSpPr>
          <p:cNvPr id="23" name="TextBox 22"/>
          <p:cNvSpPr txBox="1"/>
          <p:nvPr/>
        </p:nvSpPr>
        <p:spPr>
          <a:xfrm>
            <a:off x="8723581" y="3501737"/>
            <a:ext cx="2406869" cy="253916"/>
          </a:xfrm>
          <a:prstGeom prst="rect">
            <a:avLst/>
          </a:prstGeom>
          <a:noFill/>
        </p:spPr>
        <p:txBody>
          <a:bodyPr wrap="square" rtlCol="0">
            <a:spAutoFit/>
          </a:bodyPr>
          <a:lstStyle/>
          <a:p>
            <a:pPr algn="ctr"/>
            <a:r>
              <a:rPr lang="en-US" sz="1050" dirty="0" smtClean="0">
                <a:solidFill>
                  <a:schemeClr val="bg1"/>
                </a:solidFill>
              </a:rPr>
              <a:t>Cart Management</a:t>
            </a:r>
            <a:endParaRPr lang="en-US" sz="1050" dirty="0">
              <a:solidFill>
                <a:schemeClr val="bg1"/>
              </a:solidFill>
            </a:endParaRPr>
          </a:p>
        </p:txBody>
      </p:sp>
      <p:sp>
        <p:nvSpPr>
          <p:cNvPr id="24" name="TextBox 23"/>
          <p:cNvSpPr txBox="1"/>
          <p:nvPr/>
        </p:nvSpPr>
        <p:spPr>
          <a:xfrm>
            <a:off x="8723580" y="4316287"/>
            <a:ext cx="2406869" cy="253916"/>
          </a:xfrm>
          <a:prstGeom prst="rect">
            <a:avLst/>
          </a:prstGeom>
          <a:noFill/>
        </p:spPr>
        <p:txBody>
          <a:bodyPr wrap="square" rtlCol="0">
            <a:spAutoFit/>
          </a:bodyPr>
          <a:lstStyle/>
          <a:p>
            <a:pPr algn="ctr"/>
            <a:r>
              <a:rPr lang="en-US" sz="1050" dirty="0" smtClean="0">
                <a:solidFill>
                  <a:schemeClr val="bg1"/>
                </a:solidFill>
              </a:rPr>
              <a:t>Place Order</a:t>
            </a:r>
            <a:endParaRPr lang="en-US" sz="1050" dirty="0">
              <a:solidFill>
                <a:schemeClr val="bg1"/>
              </a:solidFill>
            </a:endParaRPr>
          </a:p>
        </p:txBody>
      </p:sp>
      <p:sp>
        <p:nvSpPr>
          <p:cNvPr id="25" name="TextBox 24"/>
          <p:cNvSpPr txBox="1"/>
          <p:nvPr/>
        </p:nvSpPr>
        <p:spPr>
          <a:xfrm>
            <a:off x="8723580" y="5088797"/>
            <a:ext cx="2406869" cy="253916"/>
          </a:xfrm>
          <a:prstGeom prst="rect">
            <a:avLst/>
          </a:prstGeom>
          <a:noFill/>
        </p:spPr>
        <p:txBody>
          <a:bodyPr wrap="square" rtlCol="0">
            <a:spAutoFit/>
          </a:bodyPr>
          <a:lstStyle/>
          <a:p>
            <a:pPr algn="ctr"/>
            <a:r>
              <a:rPr lang="en-US" sz="1050" dirty="0" smtClean="0">
                <a:solidFill>
                  <a:schemeClr val="bg1"/>
                </a:solidFill>
              </a:rPr>
              <a:t>User Details Management</a:t>
            </a:r>
            <a:endParaRPr lang="en-US" sz="1050" dirty="0">
              <a:solidFill>
                <a:schemeClr val="bg1"/>
              </a:solidFill>
            </a:endParaRPr>
          </a:p>
        </p:txBody>
      </p:sp>
      <p:sp>
        <p:nvSpPr>
          <p:cNvPr id="26" name="Rounded Rectangle 25"/>
          <p:cNvSpPr/>
          <p:nvPr/>
        </p:nvSpPr>
        <p:spPr>
          <a:xfrm>
            <a:off x="8723579" y="5701855"/>
            <a:ext cx="2406869" cy="641131"/>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723578" y="5900714"/>
            <a:ext cx="2406869" cy="253916"/>
          </a:xfrm>
          <a:prstGeom prst="rect">
            <a:avLst/>
          </a:prstGeom>
          <a:noFill/>
        </p:spPr>
        <p:txBody>
          <a:bodyPr wrap="square" rtlCol="0">
            <a:spAutoFit/>
          </a:bodyPr>
          <a:lstStyle/>
          <a:p>
            <a:pPr algn="ctr"/>
            <a:r>
              <a:rPr lang="en-US" sz="1050" dirty="0" smtClean="0">
                <a:solidFill>
                  <a:schemeClr val="bg1"/>
                </a:solidFill>
              </a:rPr>
              <a:t>View Product</a:t>
            </a:r>
            <a:endParaRPr lang="en-US" sz="1050" dirty="0">
              <a:solidFill>
                <a:schemeClr val="bg1"/>
              </a:solidFill>
            </a:endParaRPr>
          </a:p>
        </p:txBody>
      </p:sp>
      <p:sp>
        <p:nvSpPr>
          <p:cNvPr id="28" name="TextBox 27"/>
          <p:cNvSpPr txBox="1"/>
          <p:nvPr/>
        </p:nvSpPr>
        <p:spPr>
          <a:xfrm>
            <a:off x="4942491" y="5902500"/>
            <a:ext cx="1224454" cy="307777"/>
          </a:xfrm>
          <a:prstGeom prst="rect">
            <a:avLst/>
          </a:prstGeom>
          <a:noFill/>
        </p:spPr>
        <p:txBody>
          <a:bodyPr wrap="square" rtlCol="0">
            <a:spAutoFit/>
          </a:bodyPr>
          <a:lstStyle/>
          <a:p>
            <a:pPr algn="ctr"/>
            <a:r>
              <a:rPr lang="en-US" sz="1400" dirty="0" smtClean="0">
                <a:solidFill>
                  <a:schemeClr val="bg1"/>
                </a:solidFill>
              </a:rPr>
              <a:t>Database</a:t>
            </a:r>
            <a:endParaRPr lang="en-US" sz="1400" dirty="0">
              <a:solidFill>
                <a:schemeClr val="bg1"/>
              </a:solidFill>
            </a:endParaRPr>
          </a:p>
        </p:txBody>
      </p:sp>
      <p:cxnSp>
        <p:nvCxnSpPr>
          <p:cNvPr id="60" name="Elbow Connector 59"/>
          <p:cNvCxnSpPr>
            <a:endCxn id="23" idx="1"/>
          </p:cNvCxnSpPr>
          <p:nvPr/>
        </p:nvCxnSpPr>
        <p:spPr>
          <a:xfrm>
            <a:off x="6138040" y="3501737"/>
            <a:ext cx="2585541" cy="12695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endCxn id="24" idx="1"/>
          </p:cNvCxnSpPr>
          <p:nvPr/>
        </p:nvCxnSpPr>
        <p:spPr>
          <a:xfrm>
            <a:off x="6138040" y="3514331"/>
            <a:ext cx="2585540" cy="9289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endCxn id="25" idx="1"/>
          </p:cNvCxnSpPr>
          <p:nvPr/>
        </p:nvCxnSpPr>
        <p:spPr>
          <a:xfrm>
            <a:off x="6138036" y="3522754"/>
            <a:ext cx="2585544" cy="1693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endCxn id="27" idx="1"/>
          </p:cNvCxnSpPr>
          <p:nvPr/>
        </p:nvCxnSpPr>
        <p:spPr>
          <a:xfrm>
            <a:off x="6138036" y="3520121"/>
            <a:ext cx="2585542" cy="25075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20" idx="1"/>
          </p:cNvCxnSpPr>
          <p:nvPr/>
        </p:nvCxnSpPr>
        <p:spPr>
          <a:xfrm flipV="1">
            <a:off x="6138036" y="1255986"/>
            <a:ext cx="2585547" cy="16851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21" idx="1"/>
          </p:cNvCxnSpPr>
          <p:nvPr/>
        </p:nvCxnSpPr>
        <p:spPr>
          <a:xfrm flipV="1">
            <a:off x="6143296" y="2057942"/>
            <a:ext cx="2580286" cy="8714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endCxn id="22" idx="1"/>
          </p:cNvCxnSpPr>
          <p:nvPr/>
        </p:nvCxnSpPr>
        <p:spPr>
          <a:xfrm flipV="1">
            <a:off x="6140666" y="2814145"/>
            <a:ext cx="2582916" cy="12223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285187" y="2487447"/>
            <a:ext cx="1040524" cy="430887"/>
          </a:xfrm>
          <a:prstGeom prst="rect">
            <a:avLst/>
          </a:prstGeom>
          <a:noFill/>
        </p:spPr>
        <p:txBody>
          <a:bodyPr wrap="square" rtlCol="0">
            <a:spAutoFit/>
          </a:bodyPr>
          <a:lstStyle/>
          <a:p>
            <a:pPr algn="ctr"/>
            <a:r>
              <a:rPr lang="en-US" sz="1100" dirty="0" smtClean="0"/>
              <a:t>Admin / vendors</a:t>
            </a:r>
            <a:endParaRPr lang="en-US" sz="1100" dirty="0"/>
          </a:p>
        </p:txBody>
      </p:sp>
      <p:sp>
        <p:nvSpPr>
          <p:cNvPr id="76" name="TextBox 75"/>
          <p:cNvSpPr txBox="1"/>
          <p:nvPr/>
        </p:nvSpPr>
        <p:spPr>
          <a:xfrm>
            <a:off x="6285187" y="3522753"/>
            <a:ext cx="1040524" cy="430887"/>
          </a:xfrm>
          <a:prstGeom prst="rect">
            <a:avLst/>
          </a:prstGeom>
          <a:noFill/>
        </p:spPr>
        <p:txBody>
          <a:bodyPr wrap="square" rtlCol="0">
            <a:spAutoFit/>
          </a:bodyPr>
          <a:lstStyle/>
          <a:p>
            <a:pPr algn="ctr"/>
            <a:r>
              <a:rPr lang="en-US" sz="1100" dirty="0" smtClean="0"/>
              <a:t>Users / </a:t>
            </a:r>
          </a:p>
          <a:p>
            <a:pPr algn="ctr"/>
            <a:r>
              <a:rPr lang="en-US" sz="1100" dirty="0" smtClean="0"/>
              <a:t>Customers</a:t>
            </a:r>
            <a:endParaRPr lang="en-US" sz="1100" dirty="0"/>
          </a:p>
        </p:txBody>
      </p:sp>
      <p:cxnSp>
        <p:nvCxnSpPr>
          <p:cNvPr id="84" name="Elbow Connector 83"/>
          <p:cNvCxnSpPr>
            <a:stCxn id="8" idx="2"/>
            <a:endCxn id="2" idx="1"/>
          </p:cNvCxnSpPr>
          <p:nvPr/>
        </p:nvCxnSpPr>
        <p:spPr>
          <a:xfrm rot="16200000" flipH="1">
            <a:off x="5031353" y="4606632"/>
            <a:ext cx="579018" cy="4677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2" idx="2"/>
          </p:cNvCxnSpPr>
          <p:nvPr/>
        </p:nvCxnSpPr>
        <p:spPr>
          <a:xfrm rot="10800000">
            <a:off x="4382815" y="4570203"/>
            <a:ext cx="441435" cy="13217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235161" y="4115892"/>
            <a:ext cx="2412145" cy="2585323"/>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DFD</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Level 0</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60072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434" y="1324304"/>
            <a:ext cx="8246983" cy="4545724"/>
          </a:xfrm>
          <a:prstGeom prst="rect">
            <a:avLst/>
          </a:prstGeom>
        </p:spPr>
      </p:pic>
      <p:sp>
        <p:nvSpPr>
          <p:cNvPr id="4" name="Rectangle 3"/>
          <p:cNvSpPr/>
          <p:nvPr/>
        </p:nvSpPr>
        <p:spPr>
          <a:xfrm>
            <a:off x="378354" y="2546922"/>
            <a:ext cx="2459440" cy="3416320"/>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User DFD</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Level 1</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855379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8971" y="2017514"/>
            <a:ext cx="9816662" cy="2554545"/>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ENTITY RELATIONSHIP DIAGRAM</a:t>
            </a:r>
            <a:endParaRPr lang="en-US" sz="8000" dirty="0">
              <a:latin typeface="Calibri Light" panose="020F0302020204030204" pitchFamily="34" charset="0"/>
            </a:endParaRPr>
          </a:p>
        </p:txBody>
      </p:sp>
    </p:spTree>
    <p:extLst>
      <p:ext uri="{BB962C8B-B14F-4D97-AF65-F5344CB8AC3E}">
        <p14:creationId xmlns:p14="http://schemas.microsoft.com/office/powerpoint/2010/main" val="1398535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353" y="2546922"/>
            <a:ext cx="3184654" cy="3416320"/>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Relation-Ship</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Between Entities</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083" y="1040524"/>
            <a:ext cx="7721600" cy="5433848"/>
          </a:xfrm>
          <a:prstGeom prst="rect">
            <a:avLst/>
          </a:prstGeom>
        </p:spPr>
      </p:pic>
    </p:spTree>
    <p:extLst>
      <p:ext uri="{BB962C8B-B14F-4D97-AF65-F5344CB8AC3E}">
        <p14:creationId xmlns:p14="http://schemas.microsoft.com/office/powerpoint/2010/main" val="363453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187" y="1874260"/>
            <a:ext cx="3531496" cy="4524315"/>
          </a:xfrm>
          <a:prstGeom prst="rect">
            <a:avLst/>
          </a:prstGeom>
          <a:noFill/>
        </p:spPr>
        <p:txBody>
          <a:bodyPr wrap="square" lIns="91440" tIns="45720" rIns="91440" bIns="45720">
            <a:spAutoFit/>
          </a:bodyPr>
          <a:lstStyle/>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Complete Structure of</a:t>
            </a:r>
          </a:p>
          <a:p>
            <a:pPr algn="ctr"/>
            <a:r>
              <a:rPr lang="en-US" sz="4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Relation-Ship</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algn="ctr"/>
            <a:r>
              <a:rPr lang="en-US" sz="4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Between Entities</a:t>
            </a:r>
            <a:endPar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062" y="777766"/>
            <a:ext cx="7168839" cy="5728137"/>
          </a:xfrm>
          <a:prstGeom prst="rect">
            <a:avLst/>
          </a:prstGeom>
        </p:spPr>
      </p:pic>
    </p:spTree>
    <p:extLst>
      <p:ext uri="{BB962C8B-B14F-4D97-AF65-F5344CB8AC3E}">
        <p14:creationId xmlns:p14="http://schemas.microsoft.com/office/powerpoint/2010/main" val="2301922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898" y="725214"/>
            <a:ext cx="10964406" cy="5896303"/>
          </a:xfrm>
          <a:prstGeom prst="rect">
            <a:avLst/>
          </a:prstGeom>
        </p:spPr>
      </p:pic>
      <p:sp>
        <p:nvSpPr>
          <p:cNvPr id="3" name="Rectangle 2"/>
          <p:cNvSpPr/>
          <p:nvPr/>
        </p:nvSpPr>
        <p:spPr>
          <a:xfrm>
            <a:off x="9915139" y="833735"/>
            <a:ext cx="1484702"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DFD</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920354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8971" y="2017514"/>
            <a:ext cx="9816662" cy="1323439"/>
          </a:xfrm>
          <a:prstGeom prst="rect">
            <a:avLst/>
          </a:prstGeom>
          <a:noFill/>
        </p:spPr>
        <p:txBody>
          <a:bodyPr wrap="square" lIns="91440" tIns="45720" rIns="91440" bIns="45720">
            <a:spAutoFit/>
          </a:bodyPr>
          <a:lstStyle/>
          <a:p>
            <a:pPr algn="ctr"/>
            <a:r>
              <a:rPr lang="en-US" sz="8000" b="1" i="1" u="sng" dirty="0" smtClean="0">
                <a:latin typeface="Calibri Light" panose="020F0302020204030204" pitchFamily="34" charset="0"/>
              </a:rPr>
              <a:t>SCREENSHOTS</a:t>
            </a:r>
          </a:p>
        </p:txBody>
      </p:sp>
    </p:spTree>
    <p:extLst>
      <p:ext uri="{BB962C8B-B14F-4D97-AF65-F5344CB8AC3E}">
        <p14:creationId xmlns:p14="http://schemas.microsoft.com/office/powerpoint/2010/main" val="1225499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1308100"/>
            <a:ext cx="9182100" cy="4976401"/>
          </a:xfrm>
          <a:prstGeom prst="rect">
            <a:avLst/>
          </a:prstGeom>
        </p:spPr>
      </p:pic>
      <p:sp>
        <p:nvSpPr>
          <p:cNvPr id="3" name="Rectangle 2"/>
          <p:cNvSpPr/>
          <p:nvPr/>
        </p:nvSpPr>
        <p:spPr>
          <a:xfrm>
            <a:off x="277191" y="3062438"/>
            <a:ext cx="2250109" cy="1754326"/>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Home Page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329229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u="sng" dirty="0" smtClean="0">
                <a:latin typeface="Calibri Light" panose="020F0302020204030204" pitchFamily="34" charset="0"/>
              </a:rPr>
              <a:t>OBJECTIVE</a:t>
            </a:r>
            <a:endParaRPr lang="en-US" b="1" u="sng" dirty="0">
              <a:latin typeface="Calibri Light" panose="020F0302020204030204" pitchFamily="34" charset="0"/>
            </a:endParaRPr>
          </a:p>
        </p:txBody>
      </p:sp>
      <p:sp>
        <p:nvSpPr>
          <p:cNvPr id="3" name="Content Placeholder 2"/>
          <p:cNvSpPr>
            <a:spLocks noGrp="1"/>
          </p:cNvSpPr>
          <p:nvPr>
            <p:ph idx="1"/>
          </p:nvPr>
        </p:nvSpPr>
        <p:spPr/>
        <p:txBody>
          <a:bodyPr>
            <a:normAutofit/>
          </a:bodyPr>
          <a:lstStyle/>
          <a:p>
            <a:pPr algn="just">
              <a:lnSpc>
                <a:spcPct val="100000"/>
              </a:lnSpc>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Today </a:t>
            </a:r>
            <a:r>
              <a:rPr lang="en-US" sz="2400" i="1" dirty="0">
                <a:latin typeface="Calibri Light" panose="020F0302020204030204" pitchFamily="34" charset="0"/>
              </a:rPr>
              <a:t>the internet and its boom have created a new economic scenario that not only stresses on the classical concept of the “product” but also on the modern concept of “service”. It is this level of service that dictates whether a commercial venture will succeed or not in the market. To provide a high accessibility of service we will design the online shopping website, so that potential customers need not go to a physical shop to buy products or services</a:t>
            </a:r>
            <a:r>
              <a:rPr lang="en-US" sz="2400" i="1" dirty="0" smtClean="0">
                <a:latin typeface="Calibri Light" panose="020F0302020204030204" pitchFamily="34" charset="0"/>
              </a:rPr>
              <a:t>.</a:t>
            </a:r>
            <a:endParaRPr lang="en-US" sz="2400" i="1" dirty="0">
              <a:latin typeface="Calibri Light" panose="020F0302020204030204" pitchFamily="34" charset="0"/>
            </a:endParaRPr>
          </a:p>
        </p:txBody>
      </p:sp>
    </p:spTree>
    <p:extLst>
      <p:ext uri="{BB962C8B-B14F-4D97-AF65-F5344CB8AC3E}">
        <p14:creationId xmlns:p14="http://schemas.microsoft.com/office/powerpoint/2010/main" val="25442694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36938"/>
            <a:ext cx="2783509" cy="2800767"/>
          </a:xfrm>
          <a:prstGeom prst="rect">
            <a:avLst/>
          </a:prstGeom>
          <a:noFill/>
        </p:spPr>
        <p:txBody>
          <a:bodyPr wrap="square" lIns="91440" tIns="45720" rIns="91440" bIns="45720">
            <a:spAutoFit/>
          </a:bodyPr>
          <a:lstStyle/>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Category-Mobile Accessories</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608" y="1320800"/>
            <a:ext cx="9027491" cy="5054600"/>
          </a:xfrm>
          <a:prstGeom prst="rect">
            <a:avLst/>
          </a:prstGeom>
        </p:spPr>
      </p:pic>
    </p:spTree>
    <p:extLst>
      <p:ext uri="{BB962C8B-B14F-4D97-AF65-F5344CB8AC3E}">
        <p14:creationId xmlns:p14="http://schemas.microsoft.com/office/powerpoint/2010/main" val="35529737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191" y="3062438"/>
            <a:ext cx="2250109" cy="923330"/>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Login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899" y="1434873"/>
            <a:ext cx="9182101" cy="5009455"/>
          </a:xfrm>
          <a:prstGeom prst="rect">
            <a:avLst/>
          </a:prstGeom>
        </p:spPr>
      </p:pic>
    </p:spTree>
    <p:extLst>
      <p:ext uri="{BB962C8B-B14F-4D97-AF65-F5344CB8AC3E}">
        <p14:creationId xmlns:p14="http://schemas.microsoft.com/office/powerpoint/2010/main" val="3185212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191" y="3062438"/>
            <a:ext cx="2250109" cy="1754326"/>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User Profile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434873"/>
            <a:ext cx="9182101" cy="50094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99" y="1434873"/>
            <a:ext cx="9182101" cy="5009456"/>
          </a:xfrm>
          <a:prstGeom prst="rect">
            <a:avLst/>
          </a:prstGeom>
        </p:spPr>
      </p:pic>
    </p:spTree>
    <p:extLst>
      <p:ext uri="{BB962C8B-B14F-4D97-AF65-F5344CB8AC3E}">
        <p14:creationId xmlns:p14="http://schemas.microsoft.com/office/powerpoint/2010/main" val="36195915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 y="2160738"/>
            <a:ext cx="2821609" cy="2585323"/>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Product</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Description</a:t>
            </a:r>
            <a:endPar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434873"/>
            <a:ext cx="9029699" cy="5029427"/>
          </a:xfrm>
          <a:prstGeom prst="rect">
            <a:avLst/>
          </a:prstGeom>
        </p:spPr>
      </p:pic>
    </p:spTree>
    <p:extLst>
      <p:ext uri="{BB962C8B-B14F-4D97-AF65-F5344CB8AC3E}">
        <p14:creationId xmlns:p14="http://schemas.microsoft.com/office/powerpoint/2010/main" val="3185621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 y="2160738"/>
            <a:ext cx="2821609" cy="1754326"/>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Admin</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Module</a:t>
            </a:r>
            <a:endPar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846" y="1434873"/>
            <a:ext cx="9028806" cy="5029427"/>
          </a:xfrm>
          <a:prstGeom prst="rect">
            <a:avLst/>
          </a:prstGeom>
        </p:spPr>
      </p:pic>
    </p:spTree>
    <p:extLst>
      <p:ext uri="{BB962C8B-B14F-4D97-AF65-F5344CB8AC3E}">
        <p14:creationId xmlns:p14="http://schemas.microsoft.com/office/powerpoint/2010/main" val="4156727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 y="2160738"/>
            <a:ext cx="2821609" cy="1754326"/>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Add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846" y="1457128"/>
            <a:ext cx="9028806" cy="4984917"/>
          </a:xfrm>
          <a:prstGeom prst="rect">
            <a:avLst/>
          </a:prstGeom>
        </p:spPr>
      </p:pic>
    </p:spTree>
    <p:extLst>
      <p:ext uri="{BB962C8B-B14F-4D97-AF65-F5344CB8AC3E}">
        <p14:creationId xmlns:p14="http://schemas.microsoft.com/office/powerpoint/2010/main" val="3253017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8" y="2160738"/>
            <a:ext cx="2852554" cy="1938992"/>
          </a:xfrm>
          <a:prstGeom prst="rect">
            <a:avLst/>
          </a:prstGeom>
          <a:noFill/>
        </p:spPr>
        <p:txBody>
          <a:bodyPr wrap="square" lIns="91440" tIns="45720" rIns="91440" bIns="45720">
            <a:spAutoFit/>
          </a:bodyPr>
          <a:lstStyle/>
          <a:p>
            <a:pPr algn="ct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Add</a:t>
            </a:r>
          </a:p>
          <a:p>
            <a:pPr algn="ctr"/>
            <a:r>
              <a:rPr lang="en-US" sz="4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Vendor/</a:t>
            </a:r>
            <a:r>
              <a:rPr lang="en-US" sz="4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Employee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345" y="1457128"/>
            <a:ext cx="8967808" cy="4984917"/>
          </a:xfrm>
          <a:prstGeom prst="rect">
            <a:avLst/>
          </a:prstGeom>
        </p:spPr>
      </p:pic>
    </p:spTree>
    <p:extLst>
      <p:ext uri="{BB962C8B-B14F-4D97-AF65-F5344CB8AC3E}">
        <p14:creationId xmlns:p14="http://schemas.microsoft.com/office/powerpoint/2010/main" val="3644703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8" y="2160738"/>
            <a:ext cx="3037508" cy="1754326"/>
          </a:xfrm>
          <a:prstGeom prst="rect">
            <a:avLst/>
          </a:prstGeom>
          <a:noFill/>
        </p:spPr>
        <p:txBody>
          <a:bodyPr wrap="squar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Remove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1457128"/>
            <a:ext cx="8734150" cy="4984917"/>
          </a:xfrm>
          <a:prstGeom prst="rect">
            <a:avLst/>
          </a:prstGeom>
        </p:spPr>
      </p:pic>
    </p:spTree>
    <p:extLst>
      <p:ext uri="{BB962C8B-B14F-4D97-AF65-F5344CB8AC3E}">
        <p14:creationId xmlns:p14="http://schemas.microsoft.com/office/powerpoint/2010/main" val="1833272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8" y="2160738"/>
            <a:ext cx="3037508" cy="1754326"/>
          </a:xfrm>
          <a:prstGeom prst="rect">
            <a:avLst/>
          </a:prstGeom>
          <a:noFill/>
        </p:spPr>
        <p:txBody>
          <a:bodyPr wrap="squar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Update</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Product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1503901"/>
            <a:ext cx="8734150" cy="4891370"/>
          </a:xfrm>
          <a:prstGeom prst="rect">
            <a:avLst/>
          </a:prstGeom>
        </p:spPr>
      </p:pic>
    </p:spTree>
    <p:extLst>
      <p:ext uri="{BB962C8B-B14F-4D97-AF65-F5344CB8AC3E}">
        <p14:creationId xmlns:p14="http://schemas.microsoft.com/office/powerpoint/2010/main" val="19416252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1664" y="2611735"/>
            <a:ext cx="5315879" cy="1323439"/>
          </a:xfrm>
          <a:prstGeom prst="rect">
            <a:avLst/>
          </a:prstGeom>
          <a:noFill/>
        </p:spPr>
        <p:txBody>
          <a:bodyPr wrap="none" lIns="91440" tIns="45720" rIns="91440" bIns="45720">
            <a:spAutoFit/>
          </a:bodyPr>
          <a:lstStyle/>
          <a:p>
            <a:pPr algn="ctr"/>
            <a:r>
              <a:rPr lang="en-US" sz="8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15460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764373"/>
            <a:ext cx="10939530" cy="935638"/>
          </a:xfrm>
        </p:spPr>
        <p:txBody>
          <a:bodyPr/>
          <a:lstStyle/>
          <a:p>
            <a:pPr algn="ctr"/>
            <a:r>
              <a:rPr lang="en-US" b="1" dirty="0" smtClean="0">
                <a:latin typeface="Calibri Light" panose="020F0302020204030204" pitchFamily="34" charset="0"/>
              </a:rPr>
              <a:t>OBJECTIVE</a:t>
            </a:r>
            <a:r>
              <a:rPr lang="en-US" b="1" dirty="0" smtClean="0"/>
              <a:t> </a:t>
            </a:r>
            <a:r>
              <a:rPr lang="en-US" b="1" dirty="0" smtClean="0"/>
              <a:t>(</a:t>
            </a:r>
            <a:r>
              <a:rPr lang="en-US" b="1" u="sng" dirty="0" smtClean="0"/>
              <a:t>cont</a:t>
            </a:r>
            <a:r>
              <a:rPr lang="en-US" b="1" dirty="0" smtClean="0"/>
              <a:t>.)</a:t>
            </a:r>
            <a:endParaRPr lang="en-US" b="1" dirty="0"/>
          </a:p>
        </p:txBody>
      </p:sp>
      <p:sp>
        <p:nvSpPr>
          <p:cNvPr id="3" name="Content Placeholder 2"/>
          <p:cNvSpPr>
            <a:spLocks noGrp="1"/>
          </p:cNvSpPr>
          <p:nvPr>
            <p:ph idx="1"/>
          </p:nvPr>
        </p:nvSpPr>
        <p:spPr>
          <a:xfrm>
            <a:off x="685800" y="1983346"/>
            <a:ext cx="10820400" cy="4235339"/>
          </a:xfrm>
        </p:spPr>
        <p:txBody>
          <a:bodyPr>
            <a:noAutofit/>
          </a:bodyPr>
          <a:lstStyle/>
          <a:p>
            <a:pPr marL="0" indent="0">
              <a:lnSpc>
                <a:spcPct val="100000"/>
              </a:lnSpc>
              <a:buNone/>
            </a:pPr>
            <a:r>
              <a:rPr lang="en-US" sz="2400" i="1" dirty="0" smtClean="0">
                <a:latin typeface="Calibri Light" panose="020F0302020204030204" pitchFamily="34" charset="0"/>
              </a:rPr>
              <a:t>There </a:t>
            </a:r>
            <a:r>
              <a:rPr lang="en-US" sz="2400" i="1" dirty="0">
                <a:latin typeface="Calibri Light" panose="020F0302020204030204" pitchFamily="34" charset="0"/>
              </a:rPr>
              <a:t>are several objective of this websites are following given below:</a:t>
            </a:r>
          </a:p>
          <a:p>
            <a:pPr lvl="0">
              <a:lnSpc>
                <a:spcPct val="100000"/>
              </a:lnSpc>
            </a:pPr>
            <a:r>
              <a:rPr lang="en-US" sz="2400" i="1" dirty="0">
                <a:latin typeface="Calibri Light" panose="020F0302020204030204" pitchFamily="34" charset="0"/>
              </a:rPr>
              <a:t>This site is gives all the information about the e-shopping to provide better service for the customer.</a:t>
            </a:r>
          </a:p>
          <a:p>
            <a:pPr lvl="0">
              <a:lnSpc>
                <a:spcPct val="100000"/>
              </a:lnSpc>
            </a:pPr>
            <a:r>
              <a:rPr lang="en-US" sz="2400" i="1" dirty="0">
                <a:latin typeface="Calibri Light" panose="020F0302020204030204" pitchFamily="34" charset="0"/>
              </a:rPr>
              <a:t>It provides the facility to the customers who want to shop on-line due to lack of time.</a:t>
            </a:r>
          </a:p>
          <a:p>
            <a:pPr lvl="0">
              <a:lnSpc>
                <a:spcPct val="100000"/>
              </a:lnSpc>
            </a:pPr>
            <a:r>
              <a:rPr lang="en-US" sz="2400" i="1" dirty="0">
                <a:latin typeface="Calibri Light" panose="020F0302020204030204" pitchFamily="34" charset="0"/>
              </a:rPr>
              <a:t>It’s providing the full details about the product and related </a:t>
            </a:r>
            <a:r>
              <a:rPr lang="en-US" sz="2400" i="1" dirty="0" smtClean="0">
                <a:latin typeface="Calibri Light" panose="020F0302020204030204" pitchFamily="34" charset="0"/>
              </a:rPr>
              <a:t>information </a:t>
            </a:r>
            <a:r>
              <a:rPr lang="en-US" sz="2400" i="1" dirty="0">
                <a:latin typeface="Calibri Light" panose="020F0302020204030204" pitchFamily="34" charset="0"/>
              </a:rPr>
              <a:t>about the product like cost, size etc.</a:t>
            </a:r>
          </a:p>
          <a:p>
            <a:pPr lvl="0">
              <a:lnSpc>
                <a:spcPct val="100000"/>
              </a:lnSpc>
            </a:pPr>
            <a:r>
              <a:rPr lang="en-US" sz="2400" i="1" dirty="0">
                <a:latin typeface="Calibri Light" panose="020F0302020204030204" pitchFamily="34" charset="0"/>
              </a:rPr>
              <a:t>With the help of it we can save the time and money also.</a:t>
            </a:r>
          </a:p>
          <a:p>
            <a:pPr lvl="0">
              <a:lnSpc>
                <a:spcPct val="100000"/>
              </a:lnSpc>
            </a:pPr>
            <a:r>
              <a:rPr lang="en-US" sz="2400" i="1" dirty="0">
                <a:latin typeface="Calibri Light" panose="020F0302020204030204" pitchFamily="34" charset="0"/>
              </a:rPr>
              <a:t>It provides multiple payment methods for shopping by the cash, Debit card and credit card also.</a:t>
            </a:r>
          </a:p>
          <a:p>
            <a:pPr>
              <a:lnSpc>
                <a:spcPct val="100000"/>
              </a:lnSpc>
            </a:pPr>
            <a:r>
              <a:rPr lang="en-US" sz="2400" i="1" dirty="0">
                <a:latin typeface="Calibri Light" panose="020F0302020204030204" pitchFamily="34" charset="0"/>
              </a:rPr>
              <a:t>It provides better security and good delivery service to the customer.</a:t>
            </a:r>
          </a:p>
        </p:txBody>
      </p:sp>
    </p:spTree>
    <p:extLst>
      <p:ext uri="{BB962C8B-B14F-4D97-AF65-F5344CB8AC3E}">
        <p14:creationId xmlns:p14="http://schemas.microsoft.com/office/powerpoint/2010/main" val="232846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a:lnSpc>
                <a:spcPct val="100000"/>
              </a:lnSpc>
            </a:pPr>
            <a:endParaRPr lang="en-US" sz="2400" b="1" dirty="0" smtClean="0">
              <a:latin typeface="Calibri Light" panose="020F0302020204030204" pitchFamily="34" charset="0"/>
            </a:endParaRPr>
          </a:p>
          <a:p>
            <a:pPr marL="0" indent="0">
              <a:lnSpc>
                <a:spcPct val="100000"/>
              </a:lnSpc>
              <a:buNone/>
            </a:pPr>
            <a:endParaRPr lang="en-US" sz="2400" b="1" dirty="0" smtClean="0">
              <a:latin typeface="Calibri Light" panose="020F0302020204030204" pitchFamily="34" charset="0"/>
            </a:endParaRPr>
          </a:p>
          <a:p>
            <a:pPr marL="0" indent="0">
              <a:lnSpc>
                <a:spcPct val="100000"/>
              </a:lnSpc>
              <a:buNone/>
            </a:pPr>
            <a:r>
              <a:rPr lang="en-US" sz="2400" b="1" dirty="0" smtClean="0">
                <a:latin typeface="Calibri Light" panose="020F0302020204030204" pitchFamily="34" charset="0"/>
              </a:rPr>
              <a:t>Web-Based </a:t>
            </a:r>
            <a:r>
              <a:rPr lang="en-US" sz="2400" b="1" dirty="0">
                <a:latin typeface="Calibri Light" panose="020F0302020204030204" pitchFamily="34" charset="0"/>
              </a:rPr>
              <a:t>Application Software with RDBMS:</a:t>
            </a:r>
            <a:endParaRPr lang="en-US" sz="2400" dirty="0">
              <a:latin typeface="Calibri Light" panose="020F0302020204030204" pitchFamily="34" charset="0"/>
            </a:endParaRPr>
          </a:p>
          <a:p>
            <a:pPr>
              <a:lnSpc>
                <a:spcPct val="100000"/>
              </a:lnSpc>
            </a:pPr>
            <a:endParaRPr lang="en-US" sz="2400" dirty="0" smtClean="0">
              <a:latin typeface="Calibri Light" panose="020F0302020204030204" pitchFamily="34" charset="0"/>
            </a:endParaRPr>
          </a:p>
          <a:p>
            <a:pPr>
              <a:lnSpc>
                <a:spcPct val="100000"/>
              </a:lnSpc>
            </a:pPr>
            <a:r>
              <a:rPr lang="en-US" sz="2400" dirty="0" smtClean="0">
                <a:latin typeface="Calibri Light" panose="020F0302020204030204" pitchFamily="34" charset="0"/>
              </a:rPr>
              <a:t> </a:t>
            </a:r>
            <a:r>
              <a:rPr lang="en-US" sz="2400" dirty="0">
                <a:latin typeface="Calibri Light" panose="020F0302020204030204" pitchFamily="34" charset="0"/>
              </a:rPr>
              <a:t>This System i.e. “On-Line Shopping” is a web based application software which perform the activities like Administering, providing information to the shopping by the remote system or through internet. The nature of this software to handle a particular task that’s why it is the category of application software. </a:t>
            </a:r>
          </a:p>
        </p:txBody>
      </p:sp>
    </p:spTree>
    <p:extLst>
      <p:ext uri="{BB962C8B-B14F-4D97-AF65-F5344CB8AC3E}">
        <p14:creationId xmlns:p14="http://schemas.microsoft.com/office/powerpoint/2010/main" val="1189620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normAutofit/>
          </a:bodyPr>
          <a:lstStyle/>
          <a:p>
            <a:pPr algn="ctr"/>
            <a:r>
              <a:rPr lang="en-US" b="1" i="1" u="sng" dirty="0" smtClean="0">
                <a:latin typeface="Calibri Light" panose="020F0302020204030204" pitchFamily="34" charset="0"/>
              </a:rPr>
              <a:t>PROJECT-CATEGORY (cont.)</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i="1" dirty="0" smtClean="0">
                <a:latin typeface="Calibri Light" panose="020F0302020204030204" pitchFamily="34" charset="0"/>
              </a:rPr>
              <a:t>This </a:t>
            </a:r>
            <a:r>
              <a:rPr lang="en-US" sz="2400" i="1" dirty="0">
                <a:latin typeface="Calibri Light" panose="020F0302020204030204" pitchFamily="34" charset="0"/>
              </a:rPr>
              <a:t>project falls under The Category of </a:t>
            </a:r>
            <a:r>
              <a:rPr lang="en-US" sz="2400" b="1" i="1" dirty="0">
                <a:latin typeface="Calibri Light" panose="020F0302020204030204" pitchFamily="34" charset="0"/>
              </a:rPr>
              <a:t>Internet Technologies with RDBMS</a:t>
            </a:r>
            <a:r>
              <a:rPr lang="en-US" sz="2400" i="1" dirty="0">
                <a:latin typeface="Calibri Light" panose="020F0302020204030204" pitchFamily="34" charset="0"/>
              </a:rPr>
              <a:t>, since the project is mainly for providing on-line shopping of the different items. This project is utilizing Relational Databases as back-end. Having on-line services for the interested user it has great demand in market. As we know that Internet is huge client-server architecture. The client is a web browser, it is requesting a web based data, a file, or whatever, from the sever staying anywhere in the world. Server is nothing the service provider which provides services to the client. It holds almost all the information that client side wants. I have uses .Net framework to develop the software</a:t>
            </a:r>
            <a:r>
              <a:rPr lang="en-US" sz="2400" i="1" dirty="0" smtClean="0">
                <a:latin typeface="Calibri Light" panose="020F0302020204030204" pitchFamily="34" charset="0"/>
              </a:rPr>
              <a:t>. Asp .Net </a:t>
            </a:r>
            <a:r>
              <a:rPr lang="en-US" sz="2400" i="1" dirty="0">
                <a:latin typeface="Calibri Light" panose="020F0302020204030204" pitchFamily="34" charset="0"/>
              </a:rPr>
              <a:t>is rich set programming framework for building web-based application. It offers amazing support to both developer and administrator.</a:t>
            </a:r>
          </a:p>
        </p:txBody>
      </p:sp>
    </p:spTree>
    <p:extLst>
      <p:ext uri="{BB962C8B-B14F-4D97-AF65-F5344CB8AC3E}">
        <p14:creationId xmlns:p14="http://schemas.microsoft.com/office/powerpoint/2010/main" val="706618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97002"/>
          </a:xfrm>
        </p:spPr>
        <p:txBody>
          <a:bodyPr>
            <a:normAutofit/>
          </a:bodyPr>
          <a:lstStyle/>
          <a:p>
            <a:pPr algn="ctr"/>
            <a:r>
              <a:rPr lang="en-US" b="1" i="1" u="sng" dirty="0">
                <a:latin typeface="Calibri Light" panose="020F0302020204030204" pitchFamily="34" charset="0"/>
              </a:rPr>
              <a:t>SYSTEM REQUIREMENTS AND </a:t>
            </a:r>
            <a:r>
              <a:rPr lang="en-US" b="1" i="1" u="sng" dirty="0" smtClean="0">
                <a:latin typeface="Calibri Light" panose="020F0302020204030204" pitchFamily="34" charset="0"/>
              </a:rPr>
              <a:t>SPECIFICATIONS</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61376"/>
            <a:ext cx="10820400" cy="4557310"/>
          </a:xfrm>
        </p:spPr>
        <p:txBody>
          <a:bodyPr>
            <a:normAutofit lnSpcReduction="10000"/>
          </a:bodyPr>
          <a:lstStyle/>
          <a:p>
            <a:pPr marL="0" indent="0">
              <a:lnSpc>
                <a:spcPct val="100000"/>
              </a:lnSpc>
              <a:buNone/>
            </a:pPr>
            <a:endParaRPr lang="en-US" sz="2400" i="1" dirty="0" smtClean="0">
              <a:latin typeface="Calibri Light" panose="020F0302020204030204" pitchFamily="34" charset="0"/>
            </a:endParaRPr>
          </a:p>
          <a:p>
            <a:pPr marL="0" indent="0">
              <a:lnSpc>
                <a:spcPct val="100000"/>
              </a:lnSpc>
              <a:buNone/>
            </a:pPr>
            <a:r>
              <a:rPr lang="en-US" sz="2400" i="1" dirty="0" smtClean="0">
                <a:latin typeface="Calibri Light" panose="020F0302020204030204" pitchFamily="34" charset="0"/>
              </a:rPr>
              <a:t>Once </a:t>
            </a:r>
            <a:r>
              <a:rPr lang="en-US" sz="2400" i="1" dirty="0">
                <a:latin typeface="Calibri Light" panose="020F0302020204030204" pitchFamily="34" charset="0"/>
              </a:rPr>
              <a:t>the system analyst have identified the precise user requirements and analyzed these requirements to weed out in consistencies, they proceed to write the document called the Software Requirement Specification (SRS). It is the final output of the requirements analysis and specification phase</a:t>
            </a:r>
            <a:r>
              <a:rPr lang="en-US" sz="2400" i="1" dirty="0" smtClean="0">
                <a:latin typeface="Calibri Light" panose="020F0302020204030204" pitchFamily="34" charset="0"/>
              </a:rPr>
              <a:t>.</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	An </a:t>
            </a:r>
            <a:r>
              <a:rPr lang="en-US" sz="2400" i="1" dirty="0">
                <a:latin typeface="Calibri Light" panose="020F0302020204030204" pitchFamily="34" charset="0"/>
              </a:rPr>
              <a:t>SRS document should clearly document the following:</a:t>
            </a:r>
          </a:p>
          <a:p>
            <a:pPr marL="0" indent="0">
              <a:lnSpc>
                <a:spcPct val="100000"/>
              </a:lnSpc>
              <a:buNone/>
            </a:pPr>
            <a:r>
              <a:rPr lang="en-US" sz="2400" i="1" dirty="0">
                <a:latin typeface="Calibri Light" panose="020F0302020204030204" pitchFamily="34" charset="0"/>
              </a:rPr>
              <a:t>	</a:t>
            </a:r>
            <a:r>
              <a:rPr lang="en-US" sz="2400" i="1" dirty="0" smtClean="0">
                <a:latin typeface="Calibri Light" panose="020F0302020204030204" pitchFamily="34" charset="0"/>
              </a:rPr>
              <a:t>=&gt;	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Non-functional </a:t>
            </a:r>
            <a:r>
              <a:rPr lang="en-US" sz="2400" i="1" dirty="0">
                <a:latin typeface="Calibri Light" panose="020F0302020204030204" pitchFamily="34" charset="0"/>
              </a:rPr>
              <a:t>requirements of the system</a:t>
            </a:r>
          </a:p>
          <a:p>
            <a:pPr marL="0" indent="0">
              <a:lnSpc>
                <a:spcPct val="100000"/>
              </a:lnSpc>
              <a:buNone/>
            </a:pPr>
            <a:r>
              <a:rPr lang="en-US" sz="2400" i="1" dirty="0" smtClean="0">
                <a:latin typeface="Calibri Light" panose="020F0302020204030204" pitchFamily="34" charset="0"/>
              </a:rPr>
              <a:t>	=&gt;	Constraints </a:t>
            </a:r>
            <a:r>
              <a:rPr lang="en-US" sz="2400" i="1" dirty="0">
                <a:latin typeface="Calibri Light" panose="020F0302020204030204" pitchFamily="34" charset="0"/>
              </a:rPr>
              <a:t>of the system </a:t>
            </a:r>
          </a:p>
          <a:p>
            <a:pPr marL="0" indent="0">
              <a:lnSpc>
                <a:spcPct val="100000"/>
              </a:lnSpc>
              <a:buNone/>
            </a:pPr>
            <a:r>
              <a:rPr lang="en-US" sz="2400" i="1" dirty="0">
                <a:latin typeface="Calibri Light" panose="020F0302020204030204" pitchFamily="34" charset="0"/>
              </a:rPr>
              <a:t>A SRS should have characteristics like concise, unambiguous, consistent, complete, well-structured etc.</a:t>
            </a:r>
          </a:p>
          <a:p>
            <a:pPr marL="0" indent="0">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2932733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71244"/>
          </a:xfrm>
        </p:spPr>
        <p:txBody>
          <a:bodyPr/>
          <a:lstStyle/>
          <a:p>
            <a:pPr algn="ctr"/>
            <a:r>
              <a:rPr lang="en-US" b="1" i="1" u="sng" dirty="0">
                <a:latin typeface="Calibri Light" panose="020F0302020204030204" pitchFamily="34" charset="0"/>
              </a:rPr>
              <a:t>Software Requirement</a:t>
            </a:r>
            <a:endParaRPr lang="en-US" u="sng"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nSpc>
                <a:spcPct val="100000"/>
              </a:lnSpc>
              <a:buNone/>
            </a:pPr>
            <a:endParaRPr lang="en-US" sz="2400" b="1" i="1" dirty="0" smtClean="0">
              <a:latin typeface="Calibri Light" panose="020F0302020204030204" pitchFamily="34" charset="0"/>
            </a:endParaRPr>
          </a:p>
          <a:p>
            <a:pPr marL="0" indent="0">
              <a:lnSpc>
                <a:spcPct val="100000"/>
              </a:lnSpc>
              <a:buNone/>
            </a:pPr>
            <a:endParaRPr lang="en-US" sz="2400" b="1"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Platform</a:t>
            </a:r>
            <a:r>
              <a:rPr lang="en-US" sz="2400" b="1" i="1" dirty="0">
                <a:latin typeface="Calibri Light" panose="020F0302020204030204" pitchFamily="34" charset="0"/>
              </a:rPr>
              <a:t>		:	</a:t>
            </a:r>
            <a:r>
              <a:rPr lang="en-US" sz="2400" i="1" dirty="0">
                <a:latin typeface="Calibri Light" panose="020F0302020204030204" pitchFamily="34" charset="0"/>
              </a:rPr>
              <a:t>Web </a:t>
            </a:r>
            <a:r>
              <a:rPr lang="en-US" sz="2400" i="1" dirty="0" smtClean="0">
                <a:latin typeface="Calibri Light" panose="020F0302020204030204" pitchFamily="34" charset="0"/>
              </a:rPr>
              <a:t>Based</a:t>
            </a:r>
          </a:p>
          <a:p>
            <a:pPr marL="0" indent="0">
              <a:lnSpc>
                <a:spcPct val="100000"/>
              </a:lnSpc>
              <a:buNone/>
            </a:pPr>
            <a:r>
              <a:rPr lang="en-US" sz="2400" b="1" i="1" dirty="0">
                <a:latin typeface="Calibri Light" panose="020F0302020204030204" pitchFamily="34" charset="0"/>
              </a:rPr>
              <a:t>	</a:t>
            </a:r>
            <a:r>
              <a:rPr lang="en-US" sz="2400" b="1" i="1" dirty="0" smtClean="0">
                <a:latin typeface="Calibri Light" panose="020F0302020204030204" pitchFamily="34" charset="0"/>
              </a:rPr>
              <a:t>	Framework </a:t>
            </a:r>
            <a:r>
              <a:rPr lang="en-US" sz="2400" b="1" i="1" dirty="0">
                <a:latin typeface="Calibri Light" panose="020F0302020204030204" pitchFamily="34" charset="0"/>
              </a:rPr>
              <a:t>		:</a:t>
            </a:r>
            <a:r>
              <a:rPr lang="en-US" sz="2400" i="1" dirty="0">
                <a:latin typeface="Calibri Light" panose="020F0302020204030204" pitchFamily="34" charset="0"/>
              </a:rPr>
              <a:t> 	</a:t>
            </a:r>
            <a:r>
              <a:rPr lang="en-US" sz="2400" i="1" dirty="0" err="1">
                <a:latin typeface="Calibri Light" panose="020F0302020204030204" pitchFamily="34" charset="0"/>
              </a:rPr>
              <a:t>SpringBoot</a:t>
            </a:r>
            <a:r>
              <a:rPr lang="en-US" sz="2400" i="1" dirty="0">
                <a:latin typeface="Calibri Light" panose="020F0302020204030204" pitchFamily="34" charset="0"/>
              </a:rPr>
              <a:t>, Hibernate, Angular 4</a:t>
            </a:r>
          </a:p>
          <a:p>
            <a:pPr marL="0" indent="0">
              <a:lnSpc>
                <a:spcPct val="100000"/>
              </a:lnSpc>
              <a:buNone/>
            </a:pPr>
            <a:r>
              <a:rPr lang="en-US" sz="2400" b="1" i="1" dirty="0" smtClean="0">
                <a:latin typeface="Calibri Light" panose="020F0302020204030204" pitchFamily="34" charset="0"/>
              </a:rPr>
              <a:t>		Front-End</a:t>
            </a:r>
            <a:r>
              <a:rPr lang="en-US" sz="2400" b="1" i="1" dirty="0">
                <a:latin typeface="Calibri Light" panose="020F0302020204030204" pitchFamily="34" charset="0"/>
              </a:rPr>
              <a:t>		:</a:t>
            </a:r>
            <a:r>
              <a:rPr lang="en-US" sz="2400" i="1" dirty="0">
                <a:latin typeface="Calibri Light" panose="020F0302020204030204" pitchFamily="34" charset="0"/>
              </a:rPr>
              <a:t> 	HTML, CSS, </a:t>
            </a:r>
            <a:r>
              <a:rPr lang="en-US" sz="2400" i="1" dirty="0" err="1" smtClean="0">
                <a:latin typeface="Calibri Light" panose="020F0302020204030204" pitchFamily="34" charset="0"/>
              </a:rPr>
              <a:t>BootStrap</a:t>
            </a:r>
            <a:r>
              <a:rPr lang="en-US" sz="2400" i="1" dirty="0" smtClean="0">
                <a:latin typeface="Calibri Light" panose="020F0302020204030204" pitchFamily="34" charset="0"/>
              </a:rPr>
              <a:t> 4</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Back-End </a:t>
            </a:r>
            <a:r>
              <a:rPr lang="en-US" sz="2400" b="1" i="1" dirty="0">
                <a:latin typeface="Calibri Light" panose="020F0302020204030204" pitchFamily="34" charset="0"/>
              </a:rPr>
              <a:t>Tool(DB)	:</a:t>
            </a:r>
            <a:r>
              <a:rPr lang="en-US" sz="2400" i="1" dirty="0">
                <a:latin typeface="Calibri Light" panose="020F0302020204030204" pitchFamily="34" charset="0"/>
              </a:rPr>
              <a:t> 	</a:t>
            </a:r>
            <a:r>
              <a:rPr lang="en-US" sz="2400" i="1" dirty="0" err="1">
                <a:latin typeface="Calibri Light" panose="020F0302020204030204" pitchFamily="34" charset="0"/>
              </a:rPr>
              <a:t>Postgre</a:t>
            </a:r>
            <a:r>
              <a:rPr lang="en-US" sz="2400" i="1" dirty="0">
                <a:latin typeface="Calibri Light" panose="020F0302020204030204" pitchFamily="34" charset="0"/>
              </a:rPr>
              <a:t> </a:t>
            </a:r>
            <a:r>
              <a:rPr lang="en-US" sz="2400" i="1" dirty="0" err="1">
                <a:latin typeface="Calibri Light" panose="020F0302020204030204" pitchFamily="34" charset="0"/>
              </a:rPr>
              <a:t>Sql</a:t>
            </a:r>
            <a:endParaRPr lang="en-US" sz="2400" i="1" dirty="0">
              <a:latin typeface="Calibri Light" panose="020F0302020204030204" pitchFamily="34" charset="0"/>
            </a:endParaRPr>
          </a:p>
          <a:p>
            <a:pPr marL="0" indent="0">
              <a:lnSpc>
                <a:spcPct val="100000"/>
              </a:lnSpc>
              <a:buNone/>
            </a:pPr>
            <a:r>
              <a:rPr lang="en-US" sz="2400" b="1" i="1" dirty="0" smtClean="0">
                <a:latin typeface="Calibri Light" panose="020F0302020204030204" pitchFamily="34" charset="0"/>
              </a:rPr>
              <a:t>		IDE 	</a:t>
            </a:r>
            <a:r>
              <a:rPr lang="en-US" sz="2400" b="1" i="1" dirty="0">
                <a:latin typeface="Calibri Light" panose="020F0302020204030204" pitchFamily="34" charset="0"/>
              </a:rPr>
              <a:t>		:</a:t>
            </a:r>
            <a:r>
              <a:rPr lang="en-US" sz="2400" i="1" dirty="0">
                <a:latin typeface="Calibri Light" panose="020F0302020204030204" pitchFamily="34" charset="0"/>
              </a:rPr>
              <a:t> 	Visual Studio Code, Spring Tool Suit</a:t>
            </a:r>
          </a:p>
          <a:p>
            <a:pPr marL="0" indent="0">
              <a:lnSpc>
                <a:spcPct val="100000"/>
              </a:lnSpc>
              <a:buNone/>
            </a:pPr>
            <a:r>
              <a:rPr lang="en-US" sz="2400" i="1" dirty="0" smtClean="0">
                <a:latin typeface="Calibri Light" panose="020F0302020204030204" pitchFamily="34" charset="0"/>
              </a:rPr>
              <a:t>		</a:t>
            </a:r>
            <a:r>
              <a:rPr lang="en-US" sz="2400" b="1" i="1" dirty="0" smtClean="0">
                <a:latin typeface="Calibri Light" panose="020F0302020204030204" pitchFamily="34" charset="0"/>
              </a:rPr>
              <a:t>Server			:	</a:t>
            </a:r>
            <a:r>
              <a:rPr lang="en-US" sz="2400" i="1" dirty="0" smtClean="0">
                <a:latin typeface="Calibri Light" panose="020F0302020204030204" pitchFamily="34" charset="0"/>
              </a:rPr>
              <a:t>Apache Tomcat</a:t>
            </a:r>
            <a:r>
              <a:rPr lang="en-US" sz="2400" i="1" dirty="0">
                <a:latin typeface="Calibri Light" panose="020F0302020204030204" pitchFamily="34" charset="0"/>
              </a:rPr>
              <a:t/>
            </a:r>
            <a:br>
              <a:rPr lang="en-US" sz="2400" i="1" dirty="0">
                <a:latin typeface="Calibri Light" panose="020F0302020204030204" pitchFamily="34" charset="0"/>
              </a:rPr>
            </a:br>
            <a:endParaRPr lang="en-US" sz="2400" i="1" dirty="0">
              <a:latin typeface="Calibri Light" panose="020F0302020204030204" pitchFamily="34" charset="0"/>
            </a:endParaRPr>
          </a:p>
        </p:txBody>
      </p:sp>
    </p:spTree>
    <p:extLst>
      <p:ext uri="{BB962C8B-B14F-4D97-AF65-F5344CB8AC3E}">
        <p14:creationId xmlns:p14="http://schemas.microsoft.com/office/powerpoint/2010/main" val="2442815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18186"/>
            <a:ext cx="10820400" cy="1017431"/>
          </a:xfrm>
        </p:spPr>
        <p:txBody>
          <a:bodyPr>
            <a:normAutofit fontScale="90000"/>
          </a:bodyPr>
          <a:lstStyle/>
          <a:p>
            <a:pPr algn="ctr"/>
            <a:r>
              <a:rPr lang="en-US" b="1" i="1" u="sng" dirty="0">
                <a:latin typeface="Calibri Light" panose="020F0302020204030204" pitchFamily="34" charset="0"/>
              </a:rPr>
              <a:t>REASON FOR OPTING ANGULAR 4, </a:t>
            </a:r>
            <a:r>
              <a:rPr lang="en-US" b="1" i="1" u="sng" dirty="0" smtClean="0">
                <a:latin typeface="Calibri Light" panose="020F0302020204030204" pitchFamily="34" charset="0"/>
              </a:rPr>
              <a:t>SPRING BOOT </a:t>
            </a:r>
            <a:r>
              <a:rPr lang="en-US" b="1" i="1" u="sng" dirty="0">
                <a:latin typeface="Calibri Light" panose="020F0302020204030204" pitchFamily="34" charset="0"/>
              </a:rPr>
              <a:t>AND HIBERNATE FRAMEWOK</a:t>
            </a:r>
            <a:endParaRPr lang="en-US" dirty="0">
              <a:latin typeface="Calibri Light" panose="020F0302020204030204" pitchFamily="34" charset="0"/>
            </a:endParaRPr>
          </a:p>
        </p:txBody>
      </p:sp>
      <p:sp>
        <p:nvSpPr>
          <p:cNvPr id="3" name="Content Placeholder 2"/>
          <p:cNvSpPr>
            <a:spLocks noGrp="1"/>
          </p:cNvSpPr>
          <p:nvPr>
            <p:ph idx="1"/>
          </p:nvPr>
        </p:nvSpPr>
        <p:spPr>
          <a:xfrm>
            <a:off x="685800" y="1635618"/>
            <a:ext cx="10820400" cy="4583068"/>
          </a:xfrm>
        </p:spPr>
        <p:txBody>
          <a:bodyPr>
            <a:normAutofit/>
          </a:bodyPr>
          <a:lstStyle/>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Angular </a:t>
            </a:r>
            <a:r>
              <a:rPr lang="en-US" sz="2400" b="1" i="1" u="sng" dirty="0">
                <a:latin typeface="Calibri Light" panose="020F0302020204030204" pitchFamily="34" charset="0"/>
              </a:rPr>
              <a:t>4</a:t>
            </a:r>
            <a:r>
              <a:rPr lang="en-US" sz="2400" i="1" dirty="0">
                <a:latin typeface="Calibri Light" panose="020F0302020204030204" pitchFamily="34" charset="0"/>
              </a:rPr>
              <a:t> is a JavaScript framework for building web applications and apps in JavaScript, html, and </a:t>
            </a:r>
            <a:r>
              <a:rPr lang="en-US" sz="2400" i="1" dirty="0" err="1">
                <a:latin typeface="Calibri Light" panose="020F0302020204030204" pitchFamily="34" charset="0"/>
              </a:rPr>
              <a:t>TypeScript</a:t>
            </a:r>
            <a:r>
              <a:rPr lang="en-US" sz="2400" i="1" dirty="0">
                <a:latin typeface="Calibri Light" panose="020F0302020204030204" pitchFamily="34" charset="0"/>
              </a:rPr>
              <a:t>, which is a superset of JavaScript. Angular provides built-in features for animation, http service, and materials which in turn has features such as auto-complete, navigation, toolbar, menus, etc. The code is written in </a:t>
            </a:r>
            <a:r>
              <a:rPr lang="en-US" sz="2400" i="1" dirty="0" err="1">
                <a:latin typeface="Calibri Light" panose="020F0302020204030204" pitchFamily="34" charset="0"/>
              </a:rPr>
              <a:t>TypeScript</a:t>
            </a:r>
            <a:r>
              <a:rPr lang="en-US" sz="2400" i="1" dirty="0">
                <a:latin typeface="Calibri Light" panose="020F0302020204030204" pitchFamily="34" charset="0"/>
              </a:rPr>
              <a:t>, which compiles to JavaScript and displays the same in the browser.</a:t>
            </a:r>
          </a:p>
          <a:p>
            <a:pPr marL="0" indent="0" algn="just">
              <a:lnSpc>
                <a:spcPct val="100000"/>
              </a:lnSpc>
              <a:buNone/>
            </a:pPr>
            <a:endParaRPr lang="en-US" sz="2400" i="1" dirty="0" smtClean="0">
              <a:latin typeface="Calibri Light" panose="020F0302020204030204" pitchFamily="34" charset="0"/>
            </a:endParaRPr>
          </a:p>
          <a:p>
            <a:pPr marL="0" indent="0" algn="just">
              <a:lnSpc>
                <a:spcPct val="100000"/>
              </a:lnSpc>
              <a:buNone/>
            </a:pPr>
            <a:r>
              <a:rPr lang="en-US" sz="2400" b="1" i="1" u="sng" dirty="0" smtClean="0">
                <a:latin typeface="Calibri Light" panose="020F0302020204030204" pitchFamily="34" charset="0"/>
              </a:rPr>
              <a:t>Spring Boot</a:t>
            </a:r>
            <a:r>
              <a:rPr lang="en-US" sz="2400" b="1" i="1" dirty="0" smtClean="0">
                <a:latin typeface="Calibri Light" panose="020F0302020204030204" pitchFamily="34" charset="0"/>
              </a:rPr>
              <a:t> </a:t>
            </a:r>
            <a:r>
              <a:rPr lang="en-US" sz="2400" b="1" i="1" dirty="0">
                <a:latin typeface="Calibri Light" panose="020F0302020204030204" pitchFamily="34" charset="0"/>
              </a:rPr>
              <a:t>framework</a:t>
            </a:r>
            <a:r>
              <a:rPr lang="en-US" sz="2400" i="1" dirty="0">
                <a:latin typeface="Calibri Light" panose="020F0302020204030204" pitchFamily="34" charset="0"/>
              </a:rPr>
              <a:t> is an open source Java platform that provides comprehensive infrastructure support for developing robust Java applications very easily and very rapidly. Spring help to make the layered architecture of the application that makes the modules of application loosely coupled.</a:t>
            </a:r>
          </a:p>
          <a:p>
            <a:pPr marL="0" indent="0" algn="just">
              <a:lnSpc>
                <a:spcPct val="100000"/>
              </a:lnSpc>
              <a:buNone/>
            </a:pPr>
            <a:endParaRPr lang="en-US" sz="2400" i="1" dirty="0">
              <a:latin typeface="Calibri Light" panose="020F0302020204030204" pitchFamily="34" charset="0"/>
            </a:endParaRPr>
          </a:p>
        </p:txBody>
      </p:sp>
    </p:spTree>
    <p:extLst>
      <p:ext uri="{BB962C8B-B14F-4D97-AF65-F5344CB8AC3E}">
        <p14:creationId xmlns:p14="http://schemas.microsoft.com/office/powerpoint/2010/main" val="3375994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664</TotalTime>
  <Words>1529</Words>
  <Application>Microsoft Office PowerPoint</Application>
  <PresentationFormat>Widescreen</PresentationFormat>
  <Paragraphs>157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 Light</vt:lpstr>
      <vt:lpstr>Century Gothic</vt:lpstr>
      <vt:lpstr>Vapor Trail</vt:lpstr>
      <vt:lpstr>INTRODUCTION</vt:lpstr>
      <vt:lpstr>INTRODUCTION (Cont.)</vt:lpstr>
      <vt:lpstr>OBJECTIVE</vt:lpstr>
      <vt:lpstr>OBJECTIVE (cont.)</vt:lpstr>
      <vt:lpstr>PROJECT-CATEGORY</vt:lpstr>
      <vt:lpstr>PROJECT-CATEGORY (cont.)</vt:lpstr>
      <vt:lpstr>SYSTEM REQUIREMENTS AND SPECIFICATIONS</vt:lpstr>
      <vt:lpstr>Software Requirement</vt:lpstr>
      <vt:lpstr>REASON FOR OPTING ANGULAR 4, SPRING BOOT AND HIBERNATE FRAMEWOK</vt:lpstr>
      <vt:lpstr>REASON FOR OPTING ANGULAR 4, SPRING BOOT AND HIBERNATE FRAMEWOK</vt:lpstr>
      <vt:lpstr>WEB SERVICE</vt:lpstr>
      <vt:lpstr>PowerPoint Presentation</vt:lpstr>
      <vt:lpstr>PowerPoint Presentation</vt:lpstr>
      <vt:lpstr>Problem Definition</vt:lpstr>
      <vt:lpstr>Employees</vt:lpstr>
      <vt:lpstr>Requirement Specification</vt:lpstr>
      <vt:lpstr>Preliminary Investigation</vt:lpstr>
      <vt:lpstr>MODULE DESCRIPTION</vt:lpstr>
      <vt:lpstr>PROCESS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Lalit Giri</dc:creator>
  <cp:lastModifiedBy>GIRI Lalit</cp:lastModifiedBy>
  <cp:revision>104</cp:revision>
  <dcterms:created xsi:type="dcterms:W3CDTF">2018-04-21T15:13:56Z</dcterms:created>
  <dcterms:modified xsi:type="dcterms:W3CDTF">2018-04-24T10:24:27Z</dcterms:modified>
</cp:coreProperties>
</file>