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80" r:id="rId13"/>
    <p:sldId id="281" r:id="rId14"/>
    <p:sldId id="282" r:id="rId15"/>
    <p:sldId id="283" r:id="rId16"/>
    <p:sldId id="284" r:id="rId17"/>
    <p:sldId id="285" r:id="rId18"/>
    <p:sldId id="28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D1DF4-BF36-4DC4-9103-68A6925584FC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83575-048C-4E6C-A834-39DB770CBE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1C1F5-096B-4BB1-BDE5-07C118932A00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Correlation vs. Regression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8077200" cy="4648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folHlink"/>
                </a:solidFill>
              </a:rPr>
              <a:t>scatter plot</a:t>
            </a:r>
            <a:r>
              <a:rPr lang="en-US" dirty="0" smtClean="0"/>
              <a:t> can be used to show the relationship between two variables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>
                <a:solidFill>
                  <a:schemeClr val="folHlink"/>
                </a:solidFill>
              </a:rPr>
              <a:t>Correlation</a:t>
            </a:r>
            <a:r>
              <a:rPr lang="en-US" dirty="0" smtClean="0"/>
              <a:t> analysis is used to measure the strength of the association (linear relationship) between two variables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Correlation is only concerned with strength of the relationship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No causal effect is implied with correlation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Scatter plots were first presented in Ch. 2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Correlation was first presented in Ch. 3</a:t>
            </a:r>
          </a:p>
          <a:p>
            <a:pPr eaLnBrk="1" hangingPunct="1">
              <a:lnSpc>
                <a:spcPct val="90000"/>
              </a:lnSpc>
            </a:pPr>
            <a:endParaRPr lang="en-US" sz="3200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502BED76-384C-4B1A-A41E-00F4494E115D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Example</a:t>
            </a:r>
          </a:p>
        </p:txBody>
      </p:sp>
      <p:sp>
        <p:nvSpPr>
          <p:cNvPr id="160772" name="Rectangle 4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8153400" cy="4114800"/>
          </a:xfrm>
        </p:spPr>
        <p:txBody>
          <a:bodyPr/>
          <a:lstStyle/>
          <a:p>
            <a:pPr eaLnBrk="1" hangingPunct="1"/>
            <a:r>
              <a:rPr lang="en-US" sz="2700" smtClean="0"/>
              <a:t>A real estate agent wishes to examine the relationship between the selling price of a home and its size (measured in square feet)</a:t>
            </a:r>
          </a:p>
          <a:p>
            <a:pPr eaLnBrk="1" hangingPunct="1"/>
            <a:endParaRPr lang="en-US" sz="1400" smtClean="0"/>
          </a:p>
          <a:p>
            <a:pPr eaLnBrk="1" hangingPunct="1"/>
            <a:r>
              <a:rPr lang="en-US" sz="2700" smtClean="0"/>
              <a:t>A random sample of 10 houses is selected</a:t>
            </a:r>
          </a:p>
          <a:p>
            <a:pPr lvl="1" eaLnBrk="1" hangingPunct="1"/>
            <a:r>
              <a:rPr lang="en-US" sz="2700" smtClean="0">
                <a:solidFill>
                  <a:schemeClr val="folHlink"/>
                </a:solidFill>
              </a:rPr>
              <a:t>Dependent variable (Y) = house price </a:t>
            </a:r>
            <a:r>
              <a:rPr lang="en-US" sz="2300" smtClean="0">
                <a:solidFill>
                  <a:schemeClr val="folHlink"/>
                </a:solidFill>
              </a:rPr>
              <a:t>in $1000s</a:t>
            </a:r>
          </a:p>
          <a:p>
            <a:pPr lvl="1" eaLnBrk="1" hangingPunct="1"/>
            <a:r>
              <a:rPr lang="en-US" sz="2700" smtClean="0">
                <a:solidFill>
                  <a:schemeClr val="folHlink"/>
                </a:solidFill>
              </a:rPr>
              <a:t>Independent variable (X) = square feet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B0127D6C-8B0F-406A-B765-C98C765E8E54}" type="slidenum">
              <a:rPr lang="en-US"/>
              <a:pPr/>
              <a:t>10</a:t>
            </a:fld>
            <a:endParaRPr lang="en-US"/>
          </a:p>
        </p:txBody>
      </p:sp>
      <p:pic>
        <p:nvPicPr>
          <p:cNvPr id="160773" name="Picture 5" descr="hou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5029200"/>
            <a:ext cx="1981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smtClean="0"/>
              <a:t>Simple Linear Regression Example:  Data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1749EB99-5BE9-4C12-9604-6BE2FAA1B0AA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162863" name="Group 47"/>
          <p:cNvGraphicFramePr>
            <a:graphicFrameLocks noGrp="1"/>
          </p:cNvGraphicFramePr>
          <p:nvPr/>
        </p:nvGraphicFramePr>
        <p:xfrm>
          <a:off x="1524000" y="1600200"/>
          <a:ext cx="6096000" cy="486156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House Price in $1000s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(Y)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Square Feet 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I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1500</a:t>
                      </a: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</a:tbl>
          </a:graphicData>
        </a:graphic>
      </p:graphicFrame>
      <p:pic>
        <p:nvPicPr>
          <p:cNvPr id="161833" name="Picture 45" descr="hou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5562600"/>
            <a:ext cx="12954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239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Measures of Variation</a:t>
            </a:r>
          </a:p>
        </p:txBody>
      </p:sp>
      <p:sp>
        <p:nvSpPr>
          <p:cNvPr id="17102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010400" cy="671513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Total variation is made up of two parts: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9E1BB3A6-D25D-4B2A-BFE9-800CD3B718C7}" type="slidenum">
              <a:rPr lang="en-US"/>
              <a:pPr/>
              <a:t>12</a:t>
            </a:fld>
            <a:endParaRPr lang="en-US"/>
          </a:p>
        </p:txBody>
      </p:sp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935038" y="2362200"/>
          <a:ext cx="7208837" cy="752475"/>
        </p:xfrm>
        <a:graphic>
          <a:graphicData uri="http://schemas.openxmlformats.org/presentationml/2006/ole">
            <p:oleObj spid="_x0000_s12290" name="Equation" r:id="rId3" imgW="1688760" imgH="177480" progId="">
              <p:embed/>
            </p:oleObj>
          </a:graphicData>
        </a:graphic>
      </p:graphicFrame>
      <p:sp>
        <p:nvSpPr>
          <p:cNvPr id="171025" name="Rectangle 5"/>
          <p:cNvSpPr>
            <a:spLocks noChangeArrowheads="1"/>
          </p:cNvSpPr>
          <p:nvPr/>
        </p:nvSpPr>
        <p:spPr bwMode="auto">
          <a:xfrm>
            <a:off x="685800" y="3352800"/>
            <a:ext cx="1600200" cy="7620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900"/>
              <a:t>Total Sum of Squares</a:t>
            </a:r>
          </a:p>
        </p:txBody>
      </p:sp>
      <p:sp>
        <p:nvSpPr>
          <p:cNvPr id="171026" name="Rectangle 6"/>
          <p:cNvSpPr>
            <a:spLocks noChangeArrowheads="1"/>
          </p:cNvSpPr>
          <p:nvPr/>
        </p:nvSpPr>
        <p:spPr bwMode="auto">
          <a:xfrm>
            <a:off x="3505200" y="3352800"/>
            <a:ext cx="2057400" cy="762000"/>
          </a:xfrm>
          <a:prstGeom prst="rect">
            <a:avLst/>
          </a:prstGeom>
          <a:solidFill>
            <a:srgbClr val="C4E6C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900" dirty="0"/>
              <a:t>Regression Sum of Squares</a:t>
            </a:r>
          </a:p>
        </p:txBody>
      </p:sp>
      <p:sp>
        <p:nvSpPr>
          <p:cNvPr id="171027" name="Rectangle 7"/>
          <p:cNvSpPr>
            <a:spLocks noChangeArrowheads="1"/>
          </p:cNvSpPr>
          <p:nvPr/>
        </p:nvSpPr>
        <p:spPr bwMode="auto">
          <a:xfrm>
            <a:off x="6477000" y="3352800"/>
            <a:ext cx="2057400" cy="762000"/>
          </a:xfrm>
          <a:prstGeom prst="rect">
            <a:avLst/>
          </a:prstGeom>
          <a:solidFill>
            <a:srgbClr val="FFE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900"/>
              <a:t>Error Sum of Squares</a:t>
            </a:r>
          </a:p>
        </p:txBody>
      </p:sp>
      <p:graphicFrame>
        <p:nvGraphicFramePr>
          <p:cNvPr id="171016" name="Object 8"/>
          <p:cNvGraphicFramePr>
            <a:graphicFrameLocks noChangeAspect="1"/>
          </p:cNvGraphicFramePr>
          <p:nvPr/>
        </p:nvGraphicFramePr>
        <p:xfrm>
          <a:off x="66675" y="4405313"/>
          <a:ext cx="2833688" cy="603250"/>
        </p:xfrm>
        <a:graphic>
          <a:graphicData uri="http://schemas.openxmlformats.org/presentationml/2006/ole">
            <p:oleObj spid="_x0000_s12291" name="Equation" r:id="rId4" imgW="1244520" imgH="266400" progId="">
              <p:embed/>
            </p:oleObj>
          </a:graphicData>
        </a:graphic>
      </p:graphicFrame>
      <p:graphicFrame>
        <p:nvGraphicFramePr>
          <p:cNvPr id="171017" name="Object 9"/>
          <p:cNvGraphicFramePr>
            <a:graphicFrameLocks noChangeAspect="1"/>
          </p:cNvGraphicFramePr>
          <p:nvPr/>
        </p:nvGraphicFramePr>
        <p:xfrm>
          <a:off x="6172200" y="4419600"/>
          <a:ext cx="2860675" cy="604838"/>
        </p:xfrm>
        <a:graphic>
          <a:graphicData uri="http://schemas.openxmlformats.org/presentationml/2006/ole">
            <p:oleObj spid="_x0000_s12292" name="Equation" r:id="rId5" imgW="1257120" imgH="266400" progId="">
              <p:embed/>
            </p:oleObj>
          </a:graphicData>
        </a:graphic>
      </p:graphicFrame>
      <p:graphicFrame>
        <p:nvGraphicFramePr>
          <p:cNvPr id="171018" name="Object 10"/>
          <p:cNvGraphicFramePr>
            <a:graphicFrameLocks noChangeAspect="1"/>
          </p:cNvGraphicFramePr>
          <p:nvPr/>
        </p:nvGraphicFramePr>
        <p:xfrm>
          <a:off x="3200400" y="4419600"/>
          <a:ext cx="2762250" cy="582613"/>
        </p:xfrm>
        <a:graphic>
          <a:graphicData uri="http://schemas.openxmlformats.org/presentationml/2006/ole">
            <p:oleObj spid="_x0000_s12293" name="Equation" r:id="rId6" imgW="1257120" imgH="266400" progId="">
              <p:embed/>
            </p:oleObj>
          </a:graphicData>
        </a:graphic>
      </p:graphicFrame>
      <p:sp>
        <p:nvSpPr>
          <p:cNvPr id="171028" name="Rectangle 11"/>
          <p:cNvSpPr>
            <a:spLocks noChangeArrowheads="1"/>
          </p:cNvSpPr>
          <p:nvPr/>
        </p:nvSpPr>
        <p:spPr bwMode="auto">
          <a:xfrm>
            <a:off x="1905000" y="5105400"/>
            <a:ext cx="6324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where:</a:t>
            </a:r>
          </a:p>
          <a:p>
            <a:pPr>
              <a:lnSpc>
                <a:spcPct val="130000"/>
              </a:lnSpc>
            </a:pPr>
            <a:r>
              <a:rPr lang="en-US" sz="1800"/>
              <a:t>	</a:t>
            </a:r>
            <a:r>
              <a:rPr lang="en-US" sz="1800" i="1"/>
              <a:t>  </a:t>
            </a:r>
            <a:r>
              <a:rPr lang="en-US" sz="1800"/>
              <a:t>  = Mean value of the dependent variable</a:t>
            </a:r>
          </a:p>
          <a:p>
            <a:pPr>
              <a:lnSpc>
                <a:spcPct val="130000"/>
              </a:lnSpc>
            </a:pPr>
            <a:r>
              <a:rPr lang="en-US" sz="1800"/>
              <a:t>	</a:t>
            </a:r>
            <a:r>
              <a:rPr lang="en-US" sz="2000"/>
              <a:t>Y</a:t>
            </a:r>
            <a:r>
              <a:rPr lang="en-US" sz="2000" baseline="-25000"/>
              <a:t>i</a:t>
            </a:r>
            <a:r>
              <a:rPr lang="en-US" sz="1800"/>
              <a:t> = Observed value of the dependent variable</a:t>
            </a:r>
          </a:p>
          <a:p>
            <a:pPr>
              <a:lnSpc>
                <a:spcPct val="130000"/>
              </a:lnSpc>
            </a:pPr>
            <a:r>
              <a:rPr lang="en-US" sz="1800"/>
              <a:t>	    = Predicted value of Y for the given X</a:t>
            </a:r>
            <a:r>
              <a:rPr lang="en-US" sz="1800" baseline="-25000"/>
              <a:t>i</a:t>
            </a:r>
            <a:r>
              <a:rPr lang="en-US" sz="1800"/>
              <a:t> value</a:t>
            </a:r>
          </a:p>
        </p:txBody>
      </p:sp>
      <p:graphicFrame>
        <p:nvGraphicFramePr>
          <p:cNvPr id="171020" name="Object 12"/>
          <p:cNvGraphicFramePr>
            <a:graphicFrameLocks noChangeAspect="1"/>
          </p:cNvGraphicFramePr>
          <p:nvPr/>
        </p:nvGraphicFramePr>
        <p:xfrm>
          <a:off x="2819400" y="6096000"/>
          <a:ext cx="309563" cy="487363"/>
        </p:xfrm>
        <a:graphic>
          <a:graphicData uri="http://schemas.openxmlformats.org/presentationml/2006/ole">
            <p:oleObj spid="_x0000_s12294" name="Equation" r:id="rId7" imgW="152280" imgH="241200" progId="">
              <p:embed/>
            </p:oleObj>
          </a:graphicData>
        </a:graphic>
      </p:graphicFrame>
      <p:graphicFrame>
        <p:nvGraphicFramePr>
          <p:cNvPr id="171021" name="Object 13"/>
          <p:cNvGraphicFramePr>
            <a:graphicFrameLocks noChangeAspect="1"/>
          </p:cNvGraphicFramePr>
          <p:nvPr/>
        </p:nvGraphicFramePr>
        <p:xfrm>
          <a:off x="2838450" y="5410200"/>
          <a:ext cx="288925" cy="385763"/>
        </p:xfrm>
        <a:graphic>
          <a:graphicData uri="http://schemas.openxmlformats.org/presentationml/2006/ole">
            <p:oleObj spid="_x0000_s12295" name="Equation" r:id="rId8" imgW="152280" imgH="203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5" name="Rectangle 9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Measures of Variation</a:t>
            </a:r>
          </a:p>
        </p:txBody>
      </p:sp>
      <p:sp>
        <p:nvSpPr>
          <p:cNvPr id="217093" name="Rectangle 5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8077200" cy="41148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SST = total sum of squares     </a:t>
            </a:r>
            <a:r>
              <a:rPr lang="en-US" sz="2400" dirty="0" smtClean="0">
                <a:solidFill>
                  <a:schemeClr val="hlink"/>
                </a:solidFill>
              </a:rPr>
              <a:t>(Total Variation)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Measures the variation of the Y</a:t>
            </a:r>
            <a:r>
              <a:rPr lang="en-US" baseline="-25000" dirty="0" smtClean="0"/>
              <a:t>i</a:t>
            </a:r>
            <a:r>
              <a:rPr lang="en-US" dirty="0" smtClean="0"/>
              <a:t> values around their mean Y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SSR = regression sum of squares  </a:t>
            </a:r>
            <a:r>
              <a:rPr lang="en-US" sz="2400" dirty="0" smtClean="0">
                <a:solidFill>
                  <a:schemeClr val="hlink"/>
                </a:solidFill>
              </a:rPr>
              <a:t>(Explained Variation)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Variation attributable to the relationship between X and Y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SSE = error sum of squares   </a:t>
            </a:r>
            <a:r>
              <a:rPr lang="en-US" sz="2400" dirty="0" smtClean="0">
                <a:solidFill>
                  <a:schemeClr val="hlink"/>
                </a:solidFill>
              </a:rPr>
              <a:t>(Unexplained Variation)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Variation in Y attributable to factors other than X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1C54AB64-667B-47FB-A654-80DB6CAAD179}" type="slidenum">
              <a:rPr lang="en-US"/>
              <a:pPr/>
              <a:t>13</a:t>
            </a:fld>
            <a:endParaRPr lang="en-US"/>
          </a:p>
        </p:txBody>
      </p:sp>
      <p:sp>
        <p:nvSpPr>
          <p:cNvPr id="217094" name="Text Box 6"/>
          <p:cNvSpPr txBox="1">
            <a:spLocks noChangeArrowheads="1"/>
          </p:cNvSpPr>
          <p:nvPr/>
        </p:nvSpPr>
        <p:spPr bwMode="auto">
          <a:xfrm>
            <a:off x="7467600" y="838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17096" name="Line 10"/>
          <p:cNvSpPr>
            <a:spLocks noChangeShapeType="1"/>
          </p:cNvSpPr>
          <p:nvPr/>
        </p:nvSpPr>
        <p:spPr bwMode="auto">
          <a:xfrm>
            <a:off x="2362200" y="2743200"/>
            <a:ext cx="2286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50" name="Rectangle 40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Measures of Variation</a:t>
            </a:r>
          </a:p>
        </p:txBody>
      </p:sp>
      <p:sp>
        <p:nvSpPr>
          <p:cNvPr id="40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6820DFD3-F790-4DE0-9E2E-959FBE0DF00F}" type="slidenum">
              <a:rPr lang="en-US"/>
              <a:pPr/>
              <a:t>14</a:t>
            </a:fld>
            <a:endParaRPr lang="en-US"/>
          </a:p>
        </p:txBody>
      </p:sp>
      <p:sp>
        <p:nvSpPr>
          <p:cNvPr id="218114" name="Line 2"/>
          <p:cNvSpPr>
            <a:spLocks noChangeShapeType="1"/>
          </p:cNvSpPr>
          <p:nvPr/>
        </p:nvSpPr>
        <p:spPr bwMode="auto">
          <a:xfrm flipH="1">
            <a:off x="685800" y="4724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15" name="Line 3"/>
          <p:cNvSpPr>
            <a:spLocks noChangeShapeType="1"/>
          </p:cNvSpPr>
          <p:nvPr/>
        </p:nvSpPr>
        <p:spPr bwMode="auto">
          <a:xfrm flipH="1">
            <a:off x="685800" y="22098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4570413" y="4037013"/>
            <a:ext cx="685800" cy="457200"/>
          </a:xfrm>
          <a:prstGeom prst="rect">
            <a:avLst/>
          </a:prstGeom>
          <a:solidFill>
            <a:srgbClr val="C4E6C9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4572000" y="2362200"/>
            <a:ext cx="685800" cy="457200"/>
          </a:xfrm>
          <a:prstGeom prst="rect">
            <a:avLst/>
          </a:prstGeom>
          <a:solidFill>
            <a:srgbClr val="FFE9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838200" y="3124200"/>
            <a:ext cx="685800" cy="4572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7467600" y="838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18120" name="Line 8"/>
          <p:cNvSpPr>
            <a:spLocks noChangeShapeType="1"/>
          </p:cNvSpPr>
          <p:nvPr/>
        </p:nvSpPr>
        <p:spPr bwMode="auto">
          <a:xfrm>
            <a:off x="685800" y="1828800"/>
            <a:ext cx="0" cy="4159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21" name="Line 9"/>
          <p:cNvSpPr>
            <a:spLocks noChangeShapeType="1"/>
          </p:cNvSpPr>
          <p:nvPr/>
        </p:nvSpPr>
        <p:spPr bwMode="auto">
          <a:xfrm>
            <a:off x="685800" y="6019800"/>
            <a:ext cx="7639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22" name="Line 10"/>
          <p:cNvSpPr>
            <a:spLocks noChangeShapeType="1"/>
          </p:cNvSpPr>
          <p:nvPr/>
        </p:nvSpPr>
        <p:spPr bwMode="auto">
          <a:xfrm flipV="1">
            <a:off x="1209675" y="2454275"/>
            <a:ext cx="6269038" cy="2713038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23" name="Oval 11"/>
          <p:cNvSpPr>
            <a:spLocks noChangeArrowheads="1"/>
          </p:cNvSpPr>
          <p:nvPr/>
        </p:nvSpPr>
        <p:spPr bwMode="auto">
          <a:xfrm>
            <a:off x="3810000" y="2057400"/>
            <a:ext cx="304800" cy="304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8124" name="Line 12"/>
          <p:cNvSpPr>
            <a:spLocks noChangeShapeType="1"/>
          </p:cNvSpPr>
          <p:nvPr/>
        </p:nvSpPr>
        <p:spPr bwMode="auto">
          <a:xfrm>
            <a:off x="3962400" y="2386013"/>
            <a:ext cx="0" cy="2319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25" name="Rectangle 13"/>
          <p:cNvSpPr>
            <a:spLocks noChangeArrowheads="1"/>
          </p:cNvSpPr>
          <p:nvPr/>
        </p:nvSpPr>
        <p:spPr bwMode="auto">
          <a:xfrm>
            <a:off x="3735388" y="6021388"/>
            <a:ext cx="8350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X</a:t>
            </a:r>
            <a:r>
              <a:rPr lang="en-US" b="1" baseline="-25000"/>
              <a:t>i</a:t>
            </a:r>
          </a:p>
        </p:txBody>
      </p:sp>
      <p:sp>
        <p:nvSpPr>
          <p:cNvPr id="218126" name="Line 14"/>
          <p:cNvSpPr>
            <a:spLocks noChangeShapeType="1"/>
          </p:cNvSpPr>
          <p:nvPr/>
        </p:nvSpPr>
        <p:spPr bwMode="auto">
          <a:xfrm>
            <a:off x="950913" y="4724400"/>
            <a:ext cx="7170737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27" name="Rectangle 15"/>
          <p:cNvSpPr>
            <a:spLocks noChangeArrowheads="1"/>
          </p:cNvSpPr>
          <p:nvPr/>
        </p:nvSpPr>
        <p:spPr bwMode="auto">
          <a:xfrm>
            <a:off x="8305800" y="4495800"/>
            <a:ext cx="4667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218128" name="Rectangle 16"/>
          <p:cNvSpPr>
            <a:spLocks noChangeArrowheads="1"/>
          </p:cNvSpPr>
          <p:nvPr/>
        </p:nvSpPr>
        <p:spPr bwMode="auto">
          <a:xfrm>
            <a:off x="8305800" y="5867400"/>
            <a:ext cx="4667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X</a:t>
            </a:r>
          </a:p>
        </p:txBody>
      </p:sp>
      <p:sp>
        <p:nvSpPr>
          <p:cNvPr id="218129" name="Rectangle 17"/>
          <p:cNvSpPr>
            <a:spLocks noChangeArrowheads="1"/>
          </p:cNvSpPr>
          <p:nvPr/>
        </p:nvSpPr>
        <p:spPr bwMode="auto">
          <a:xfrm>
            <a:off x="228600" y="1905000"/>
            <a:ext cx="7715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Y</a:t>
            </a:r>
            <a:r>
              <a:rPr lang="en-US" sz="2800" b="1" baseline="-25000"/>
              <a:t>i</a:t>
            </a:r>
          </a:p>
        </p:txBody>
      </p:sp>
      <p:sp>
        <p:nvSpPr>
          <p:cNvPr id="218130" name="Freeform 18"/>
          <p:cNvSpPr>
            <a:spLocks/>
          </p:cNvSpPr>
          <p:nvPr/>
        </p:nvSpPr>
        <p:spPr bwMode="auto">
          <a:xfrm>
            <a:off x="3125788" y="2208213"/>
            <a:ext cx="534987" cy="2519362"/>
          </a:xfrm>
          <a:custGeom>
            <a:avLst/>
            <a:gdLst>
              <a:gd name="T0" fmla="*/ 336 w 337"/>
              <a:gd name="T1" fmla="*/ 0 h 1587"/>
              <a:gd name="T2" fmla="*/ 303 w 337"/>
              <a:gd name="T3" fmla="*/ 5 h 1587"/>
              <a:gd name="T4" fmla="*/ 270 w 337"/>
              <a:gd name="T5" fmla="*/ 10 h 1587"/>
              <a:gd name="T6" fmla="*/ 240 w 337"/>
              <a:gd name="T7" fmla="*/ 23 h 1587"/>
              <a:gd name="T8" fmla="*/ 218 w 337"/>
              <a:gd name="T9" fmla="*/ 42 h 1587"/>
              <a:gd name="T10" fmla="*/ 196 w 337"/>
              <a:gd name="T11" fmla="*/ 60 h 1587"/>
              <a:gd name="T12" fmla="*/ 181 w 337"/>
              <a:gd name="T13" fmla="*/ 83 h 1587"/>
              <a:gd name="T14" fmla="*/ 170 w 337"/>
              <a:gd name="T15" fmla="*/ 106 h 1587"/>
              <a:gd name="T16" fmla="*/ 166 w 337"/>
              <a:gd name="T17" fmla="*/ 134 h 1587"/>
              <a:gd name="T18" fmla="*/ 166 w 337"/>
              <a:gd name="T19" fmla="*/ 659 h 1587"/>
              <a:gd name="T20" fmla="*/ 163 w 337"/>
              <a:gd name="T21" fmla="*/ 687 h 1587"/>
              <a:gd name="T22" fmla="*/ 155 w 337"/>
              <a:gd name="T23" fmla="*/ 710 h 1587"/>
              <a:gd name="T24" fmla="*/ 137 w 337"/>
              <a:gd name="T25" fmla="*/ 733 h 1587"/>
              <a:gd name="T26" fmla="*/ 118 w 337"/>
              <a:gd name="T27" fmla="*/ 756 h 1587"/>
              <a:gd name="T28" fmla="*/ 93 w 337"/>
              <a:gd name="T29" fmla="*/ 770 h 1587"/>
              <a:gd name="T30" fmla="*/ 67 w 337"/>
              <a:gd name="T31" fmla="*/ 784 h 1587"/>
              <a:gd name="T32" fmla="*/ 34 w 337"/>
              <a:gd name="T33" fmla="*/ 789 h 1587"/>
              <a:gd name="T34" fmla="*/ 0 w 337"/>
              <a:gd name="T35" fmla="*/ 793 h 1587"/>
              <a:gd name="T36" fmla="*/ 34 w 337"/>
              <a:gd name="T37" fmla="*/ 798 h 1587"/>
              <a:gd name="T38" fmla="*/ 67 w 337"/>
              <a:gd name="T39" fmla="*/ 802 h 1587"/>
              <a:gd name="T40" fmla="*/ 93 w 337"/>
              <a:gd name="T41" fmla="*/ 816 h 1587"/>
              <a:gd name="T42" fmla="*/ 118 w 337"/>
              <a:gd name="T43" fmla="*/ 835 h 1587"/>
              <a:gd name="T44" fmla="*/ 137 w 337"/>
              <a:gd name="T45" fmla="*/ 853 h 1587"/>
              <a:gd name="T46" fmla="*/ 155 w 337"/>
              <a:gd name="T47" fmla="*/ 876 h 1587"/>
              <a:gd name="T48" fmla="*/ 163 w 337"/>
              <a:gd name="T49" fmla="*/ 899 h 1587"/>
              <a:gd name="T50" fmla="*/ 166 w 337"/>
              <a:gd name="T51" fmla="*/ 927 h 1587"/>
              <a:gd name="T52" fmla="*/ 166 w 337"/>
              <a:gd name="T53" fmla="*/ 1452 h 1587"/>
              <a:gd name="T54" fmla="*/ 170 w 337"/>
              <a:gd name="T55" fmla="*/ 1480 h 1587"/>
              <a:gd name="T56" fmla="*/ 181 w 337"/>
              <a:gd name="T57" fmla="*/ 1503 h 1587"/>
              <a:gd name="T58" fmla="*/ 196 w 337"/>
              <a:gd name="T59" fmla="*/ 1526 h 1587"/>
              <a:gd name="T60" fmla="*/ 218 w 337"/>
              <a:gd name="T61" fmla="*/ 1549 h 1587"/>
              <a:gd name="T62" fmla="*/ 240 w 337"/>
              <a:gd name="T63" fmla="*/ 1563 h 1587"/>
              <a:gd name="T64" fmla="*/ 270 w 337"/>
              <a:gd name="T65" fmla="*/ 1577 h 1587"/>
              <a:gd name="T66" fmla="*/ 303 w 337"/>
              <a:gd name="T67" fmla="*/ 1581 h 1587"/>
              <a:gd name="T68" fmla="*/ 336 w 337"/>
              <a:gd name="T69" fmla="*/ 1586 h 158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7"/>
              <a:gd name="T106" fmla="*/ 0 h 1587"/>
              <a:gd name="T107" fmla="*/ 337 w 337"/>
              <a:gd name="T108" fmla="*/ 1587 h 158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7" h="1587">
                <a:moveTo>
                  <a:pt x="336" y="0"/>
                </a:moveTo>
                <a:lnTo>
                  <a:pt x="303" y="5"/>
                </a:lnTo>
                <a:lnTo>
                  <a:pt x="270" y="10"/>
                </a:lnTo>
                <a:lnTo>
                  <a:pt x="240" y="23"/>
                </a:lnTo>
                <a:lnTo>
                  <a:pt x="218" y="42"/>
                </a:lnTo>
                <a:lnTo>
                  <a:pt x="196" y="60"/>
                </a:lnTo>
                <a:lnTo>
                  <a:pt x="181" y="83"/>
                </a:lnTo>
                <a:lnTo>
                  <a:pt x="170" y="106"/>
                </a:lnTo>
                <a:lnTo>
                  <a:pt x="166" y="134"/>
                </a:lnTo>
                <a:lnTo>
                  <a:pt x="166" y="659"/>
                </a:lnTo>
                <a:lnTo>
                  <a:pt x="163" y="687"/>
                </a:lnTo>
                <a:lnTo>
                  <a:pt x="155" y="710"/>
                </a:lnTo>
                <a:lnTo>
                  <a:pt x="137" y="733"/>
                </a:lnTo>
                <a:lnTo>
                  <a:pt x="118" y="756"/>
                </a:lnTo>
                <a:lnTo>
                  <a:pt x="93" y="770"/>
                </a:lnTo>
                <a:lnTo>
                  <a:pt x="67" y="784"/>
                </a:lnTo>
                <a:lnTo>
                  <a:pt x="34" y="789"/>
                </a:lnTo>
                <a:lnTo>
                  <a:pt x="0" y="793"/>
                </a:lnTo>
                <a:lnTo>
                  <a:pt x="34" y="798"/>
                </a:lnTo>
                <a:lnTo>
                  <a:pt x="67" y="802"/>
                </a:lnTo>
                <a:lnTo>
                  <a:pt x="93" y="816"/>
                </a:lnTo>
                <a:lnTo>
                  <a:pt x="118" y="835"/>
                </a:lnTo>
                <a:lnTo>
                  <a:pt x="137" y="853"/>
                </a:lnTo>
                <a:lnTo>
                  <a:pt x="155" y="876"/>
                </a:lnTo>
                <a:lnTo>
                  <a:pt x="163" y="899"/>
                </a:lnTo>
                <a:lnTo>
                  <a:pt x="166" y="927"/>
                </a:lnTo>
                <a:lnTo>
                  <a:pt x="166" y="1452"/>
                </a:lnTo>
                <a:lnTo>
                  <a:pt x="170" y="1480"/>
                </a:lnTo>
                <a:lnTo>
                  <a:pt x="181" y="1503"/>
                </a:lnTo>
                <a:lnTo>
                  <a:pt x="196" y="1526"/>
                </a:lnTo>
                <a:lnTo>
                  <a:pt x="218" y="1549"/>
                </a:lnTo>
                <a:lnTo>
                  <a:pt x="240" y="1563"/>
                </a:lnTo>
                <a:lnTo>
                  <a:pt x="270" y="1577"/>
                </a:lnTo>
                <a:lnTo>
                  <a:pt x="303" y="1581"/>
                </a:lnTo>
                <a:lnTo>
                  <a:pt x="336" y="1586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8131" name="Rectangle 19"/>
          <p:cNvSpPr>
            <a:spLocks noChangeArrowheads="1"/>
          </p:cNvSpPr>
          <p:nvPr/>
        </p:nvSpPr>
        <p:spPr bwMode="auto">
          <a:xfrm>
            <a:off x="763588" y="3125788"/>
            <a:ext cx="25876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SST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 b="1"/>
              <a:t>=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 b="1">
                <a:latin typeface="Symbol" pitchFamily="18" charset="2"/>
              </a:rPr>
              <a:t></a:t>
            </a:r>
            <a:r>
              <a:rPr lang="en-US" b="1"/>
              <a:t>(Y</a:t>
            </a:r>
            <a:r>
              <a:rPr lang="en-US" b="1" baseline="-25000"/>
              <a:t>i</a:t>
            </a:r>
            <a:r>
              <a:rPr lang="en-US" b="1" baseline="-25000">
                <a:solidFill>
                  <a:schemeClr val="tx2"/>
                </a:solidFill>
              </a:rPr>
              <a:t> </a:t>
            </a:r>
            <a:r>
              <a:rPr lang="en-US" b="1"/>
              <a:t>-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hlink"/>
                </a:solidFill>
              </a:rPr>
              <a:t>Y</a:t>
            </a:r>
            <a:r>
              <a:rPr lang="en-US" b="1"/>
              <a:t>)</a:t>
            </a:r>
            <a:r>
              <a:rPr lang="en-US" b="1" baseline="30000"/>
              <a:t>2</a:t>
            </a:r>
          </a:p>
        </p:txBody>
      </p:sp>
      <p:sp>
        <p:nvSpPr>
          <p:cNvPr id="218132" name="Freeform 20"/>
          <p:cNvSpPr>
            <a:spLocks/>
          </p:cNvSpPr>
          <p:nvPr/>
        </p:nvSpPr>
        <p:spPr bwMode="auto">
          <a:xfrm>
            <a:off x="4114800" y="2209800"/>
            <a:ext cx="311150" cy="1606550"/>
          </a:xfrm>
          <a:custGeom>
            <a:avLst/>
            <a:gdLst>
              <a:gd name="T0" fmla="*/ 0 w 196"/>
              <a:gd name="T1" fmla="*/ 0 h 1012"/>
              <a:gd name="T2" fmla="*/ 18 w 196"/>
              <a:gd name="T3" fmla="*/ 4 h 1012"/>
              <a:gd name="T4" fmla="*/ 41 w 196"/>
              <a:gd name="T5" fmla="*/ 8 h 1012"/>
              <a:gd name="T6" fmla="*/ 73 w 196"/>
              <a:gd name="T7" fmla="*/ 26 h 1012"/>
              <a:gd name="T8" fmla="*/ 91 w 196"/>
              <a:gd name="T9" fmla="*/ 52 h 1012"/>
              <a:gd name="T10" fmla="*/ 100 w 196"/>
              <a:gd name="T11" fmla="*/ 85 h 1012"/>
              <a:gd name="T12" fmla="*/ 100 w 196"/>
              <a:gd name="T13" fmla="*/ 421 h 1012"/>
              <a:gd name="T14" fmla="*/ 109 w 196"/>
              <a:gd name="T15" fmla="*/ 454 h 1012"/>
              <a:gd name="T16" fmla="*/ 127 w 196"/>
              <a:gd name="T17" fmla="*/ 480 h 1012"/>
              <a:gd name="T18" fmla="*/ 159 w 196"/>
              <a:gd name="T19" fmla="*/ 498 h 1012"/>
              <a:gd name="T20" fmla="*/ 195 w 196"/>
              <a:gd name="T21" fmla="*/ 506 h 1012"/>
              <a:gd name="T22" fmla="*/ 159 w 196"/>
              <a:gd name="T23" fmla="*/ 513 h 1012"/>
              <a:gd name="T24" fmla="*/ 127 w 196"/>
              <a:gd name="T25" fmla="*/ 532 h 1012"/>
              <a:gd name="T26" fmla="*/ 109 w 196"/>
              <a:gd name="T27" fmla="*/ 557 h 1012"/>
              <a:gd name="T28" fmla="*/ 100 w 196"/>
              <a:gd name="T29" fmla="*/ 591 h 1012"/>
              <a:gd name="T30" fmla="*/ 100 w 196"/>
              <a:gd name="T31" fmla="*/ 926 h 1012"/>
              <a:gd name="T32" fmla="*/ 91 w 196"/>
              <a:gd name="T33" fmla="*/ 959 h 1012"/>
              <a:gd name="T34" fmla="*/ 73 w 196"/>
              <a:gd name="T35" fmla="*/ 985 h 1012"/>
              <a:gd name="T36" fmla="*/ 41 w 196"/>
              <a:gd name="T37" fmla="*/ 1004 h 1012"/>
              <a:gd name="T38" fmla="*/ 18 w 196"/>
              <a:gd name="T39" fmla="*/ 1011 h 1012"/>
              <a:gd name="T40" fmla="*/ 0 w 196"/>
              <a:gd name="T41" fmla="*/ 1011 h 101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96"/>
              <a:gd name="T64" fmla="*/ 0 h 1012"/>
              <a:gd name="T65" fmla="*/ 196 w 196"/>
              <a:gd name="T66" fmla="*/ 1012 h 101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96" h="1012">
                <a:moveTo>
                  <a:pt x="0" y="0"/>
                </a:moveTo>
                <a:lnTo>
                  <a:pt x="18" y="4"/>
                </a:lnTo>
                <a:lnTo>
                  <a:pt x="41" y="8"/>
                </a:lnTo>
                <a:lnTo>
                  <a:pt x="73" y="26"/>
                </a:lnTo>
                <a:lnTo>
                  <a:pt x="91" y="52"/>
                </a:lnTo>
                <a:lnTo>
                  <a:pt x="100" y="85"/>
                </a:lnTo>
                <a:lnTo>
                  <a:pt x="100" y="421"/>
                </a:lnTo>
                <a:lnTo>
                  <a:pt x="109" y="454"/>
                </a:lnTo>
                <a:lnTo>
                  <a:pt x="127" y="480"/>
                </a:lnTo>
                <a:lnTo>
                  <a:pt x="159" y="498"/>
                </a:lnTo>
                <a:lnTo>
                  <a:pt x="195" y="506"/>
                </a:lnTo>
                <a:lnTo>
                  <a:pt x="159" y="513"/>
                </a:lnTo>
                <a:lnTo>
                  <a:pt x="127" y="532"/>
                </a:lnTo>
                <a:lnTo>
                  <a:pt x="109" y="557"/>
                </a:lnTo>
                <a:lnTo>
                  <a:pt x="100" y="591"/>
                </a:lnTo>
                <a:lnTo>
                  <a:pt x="100" y="926"/>
                </a:lnTo>
                <a:lnTo>
                  <a:pt x="91" y="959"/>
                </a:lnTo>
                <a:lnTo>
                  <a:pt x="73" y="985"/>
                </a:lnTo>
                <a:lnTo>
                  <a:pt x="41" y="1004"/>
                </a:lnTo>
                <a:lnTo>
                  <a:pt x="18" y="1011"/>
                </a:lnTo>
                <a:lnTo>
                  <a:pt x="0" y="1011"/>
                </a:lnTo>
              </a:path>
            </a:pathLst>
          </a:custGeom>
          <a:noFill/>
          <a:ln w="25400" cap="rnd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8133" name="Rectangle 21"/>
          <p:cNvSpPr>
            <a:spLocks noChangeArrowheads="1"/>
          </p:cNvSpPr>
          <p:nvPr/>
        </p:nvSpPr>
        <p:spPr bwMode="auto">
          <a:xfrm>
            <a:off x="4497388" y="2363788"/>
            <a:ext cx="251142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SSE</a:t>
            </a:r>
            <a:r>
              <a:rPr lang="en-US" b="1" dirty="0">
                <a:solidFill>
                  <a:srgbClr val="FF9900"/>
                </a:solidFill>
              </a:rPr>
              <a:t> </a:t>
            </a:r>
            <a:r>
              <a:rPr lang="en-US" b="1" dirty="0"/>
              <a:t>= </a:t>
            </a:r>
            <a:r>
              <a:rPr lang="en-US" b="1" dirty="0">
                <a:latin typeface="Symbol" pitchFamily="18" charset="2"/>
              </a:rPr>
              <a:t></a:t>
            </a:r>
            <a:r>
              <a:rPr lang="en-US" b="1" dirty="0"/>
              <a:t>(Y</a:t>
            </a:r>
            <a:r>
              <a:rPr lang="en-US" b="1" baseline="-25000" dirty="0"/>
              <a:t>i</a:t>
            </a:r>
            <a:r>
              <a:rPr lang="en-US" b="1" baseline="-25000" dirty="0">
                <a:solidFill>
                  <a:schemeClr val="tx2"/>
                </a:solidFill>
              </a:rPr>
              <a:t> </a:t>
            </a:r>
            <a:r>
              <a:rPr lang="en-US" b="1" baseline="-25000" dirty="0" smtClean="0">
                <a:solidFill>
                  <a:schemeClr val="tx2"/>
                </a:solidFill>
              </a:rPr>
              <a:t>a</a:t>
            </a:r>
            <a:r>
              <a:rPr lang="en-US" b="1" dirty="0" smtClean="0"/>
              <a:t>-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folHlink"/>
                </a:solidFill>
              </a:rPr>
              <a:t>Y</a:t>
            </a:r>
            <a:r>
              <a:rPr lang="en-US" b="1" baseline="-25000" dirty="0">
                <a:solidFill>
                  <a:schemeClr val="folHlink"/>
                </a:solidFill>
              </a:rPr>
              <a:t>i </a:t>
            </a:r>
            <a:r>
              <a:rPr lang="en-US" b="1" dirty="0"/>
              <a:t>)</a:t>
            </a:r>
            <a:r>
              <a:rPr lang="en-US" b="1" baseline="30000" dirty="0"/>
              <a:t>2</a:t>
            </a:r>
            <a:r>
              <a:rPr lang="en-US" b="1" dirty="0"/>
              <a:t> </a:t>
            </a:r>
          </a:p>
        </p:txBody>
      </p:sp>
      <p:sp>
        <p:nvSpPr>
          <p:cNvPr id="218134" name="Rectangle 22"/>
          <p:cNvSpPr>
            <a:spLocks noChangeArrowheads="1"/>
          </p:cNvSpPr>
          <p:nvPr/>
        </p:nvSpPr>
        <p:spPr bwMode="auto">
          <a:xfrm>
            <a:off x="5724128" y="2060848"/>
            <a:ext cx="1076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>
                <a:solidFill>
                  <a:schemeClr val="folHlink"/>
                </a:solidFill>
                <a:latin typeface="Symbol" pitchFamily="18" charset="2"/>
              </a:rPr>
              <a:t></a:t>
            </a:r>
          </a:p>
        </p:txBody>
      </p:sp>
      <p:sp>
        <p:nvSpPr>
          <p:cNvPr id="218135" name="Freeform 23"/>
          <p:cNvSpPr>
            <a:spLocks/>
          </p:cNvSpPr>
          <p:nvPr/>
        </p:nvSpPr>
        <p:spPr bwMode="auto">
          <a:xfrm>
            <a:off x="4114800" y="3962400"/>
            <a:ext cx="228600" cy="765175"/>
          </a:xfrm>
          <a:custGeom>
            <a:avLst/>
            <a:gdLst>
              <a:gd name="T0" fmla="*/ 0 w 144"/>
              <a:gd name="T1" fmla="*/ 0 h 577"/>
              <a:gd name="T2" fmla="*/ 28 w 144"/>
              <a:gd name="T3" fmla="*/ 4 h 577"/>
              <a:gd name="T4" fmla="*/ 51 w 144"/>
              <a:gd name="T5" fmla="*/ 14 h 577"/>
              <a:gd name="T6" fmla="*/ 65 w 144"/>
              <a:gd name="T7" fmla="*/ 27 h 577"/>
              <a:gd name="T8" fmla="*/ 69 w 144"/>
              <a:gd name="T9" fmla="*/ 46 h 577"/>
              <a:gd name="T10" fmla="*/ 69 w 144"/>
              <a:gd name="T11" fmla="*/ 239 h 577"/>
              <a:gd name="T12" fmla="*/ 74 w 144"/>
              <a:gd name="T13" fmla="*/ 258 h 577"/>
              <a:gd name="T14" fmla="*/ 92 w 144"/>
              <a:gd name="T15" fmla="*/ 272 h 577"/>
              <a:gd name="T16" fmla="*/ 115 w 144"/>
              <a:gd name="T17" fmla="*/ 281 h 577"/>
              <a:gd name="T18" fmla="*/ 143 w 144"/>
              <a:gd name="T19" fmla="*/ 286 h 577"/>
              <a:gd name="T20" fmla="*/ 115 w 144"/>
              <a:gd name="T21" fmla="*/ 290 h 577"/>
              <a:gd name="T22" fmla="*/ 92 w 144"/>
              <a:gd name="T23" fmla="*/ 299 h 577"/>
              <a:gd name="T24" fmla="*/ 74 w 144"/>
              <a:gd name="T25" fmla="*/ 318 h 577"/>
              <a:gd name="T26" fmla="*/ 69 w 144"/>
              <a:gd name="T27" fmla="*/ 336 h 577"/>
              <a:gd name="T28" fmla="*/ 69 w 144"/>
              <a:gd name="T29" fmla="*/ 525 h 577"/>
              <a:gd name="T30" fmla="*/ 65 w 144"/>
              <a:gd name="T31" fmla="*/ 544 h 577"/>
              <a:gd name="T32" fmla="*/ 51 w 144"/>
              <a:gd name="T33" fmla="*/ 562 h 577"/>
              <a:gd name="T34" fmla="*/ 28 w 144"/>
              <a:gd name="T35" fmla="*/ 571 h 577"/>
              <a:gd name="T36" fmla="*/ 0 w 144"/>
              <a:gd name="T37" fmla="*/ 576 h 57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4"/>
              <a:gd name="T58" fmla="*/ 0 h 577"/>
              <a:gd name="T59" fmla="*/ 144 w 144"/>
              <a:gd name="T60" fmla="*/ 577 h 57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4" h="577">
                <a:moveTo>
                  <a:pt x="0" y="0"/>
                </a:moveTo>
                <a:lnTo>
                  <a:pt x="28" y="4"/>
                </a:lnTo>
                <a:lnTo>
                  <a:pt x="51" y="14"/>
                </a:lnTo>
                <a:lnTo>
                  <a:pt x="65" y="27"/>
                </a:lnTo>
                <a:lnTo>
                  <a:pt x="69" y="46"/>
                </a:lnTo>
                <a:lnTo>
                  <a:pt x="69" y="239"/>
                </a:lnTo>
                <a:lnTo>
                  <a:pt x="74" y="258"/>
                </a:lnTo>
                <a:lnTo>
                  <a:pt x="92" y="272"/>
                </a:lnTo>
                <a:lnTo>
                  <a:pt x="115" y="281"/>
                </a:lnTo>
                <a:lnTo>
                  <a:pt x="143" y="286"/>
                </a:lnTo>
                <a:lnTo>
                  <a:pt x="115" y="290"/>
                </a:lnTo>
                <a:lnTo>
                  <a:pt x="92" y="299"/>
                </a:lnTo>
                <a:lnTo>
                  <a:pt x="74" y="318"/>
                </a:lnTo>
                <a:lnTo>
                  <a:pt x="69" y="336"/>
                </a:lnTo>
                <a:lnTo>
                  <a:pt x="69" y="525"/>
                </a:lnTo>
                <a:lnTo>
                  <a:pt x="65" y="544"/>
                </a:lnTo>
                <a:lnTo>
                  <a:pt x="51" y="562"/>
                </a:lnTo>
                <a:lnTo>
                  <a:pt x="28" y="571"/>
                </a:lnTo>
                <a:lnTo>
                  <a:pt x="0" y="576"/>
                </a:lnTo>
              </a:path>
            </a:pathLst>
          </a:custGeom>
          <a:noFill/>
          <a:ln w="254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8136" name="Rectangle 24"/>
          <p:cNvSpPr>
            <a:spLocks noChangeArrowheads="1"/>
          </p:cNvSpPr>
          <p:nvPr/>
        </p:nvSpPr>
        <p:spPr bwMode="auto">
          <a:xfrm>
            <a:off x="4495800" y="4038600"/>
            <a:ext cx="3349625" cy="782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SSR = </a:t>
            </a:r>
            <a:r>
              <a:rPr lang="en-US" b="1" dirty="0">
                <a:latin typeface="Symbol" pitchFamily="18" charset="2"/>
              </a:rPr>
              <a:t></a:t>
            </a:r>
            <a:r>
              <a:rPr lang="en-US" b="1" dirty="0"/>
              <a:t>(</a:t>
            </a:r>
            <a:r>
              <a:rPr lang="en-US" b="1" dirty="0">
                <a:solidFill>
                  <a:schemeClr val="folHlink"/>
                </a:solidFill>
              </a:rPr>
              <a:t>Y</a:t>
            </a:r>
            <a:r>
              <a:rPr lang="en-US" b="1" baseline="-25000" dirty="0">
                <a:solidFill>
                  <a:schemeClr val="folHlink"/>
                </a:solidFill>
              </a:rPr>
              <a:t>i</a:t>
            </a:r>
            <a:r>
              <a:rPr lang="en-US" b="1" baseline="-25000" dirty="0">
                <a:solidFill>
                  <a:schemeClr val="hlink"/>
                </a:solidFill>
              </a:rPr>
              <a:t> </a:t>
            </a:r>
            <a:r>
              <a:rPr lang="en-US" b="1" dirty="0"/>
              <a:t>-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smtClean="0">
                <a:solidFill>
                  <a:schemeClr val="hlink"/>
                </a:solidFill>
              </a:rPr>
              <a:t>Ymean</a:t>
            </a:r>
            <a:r>
              <a:rPr lang="en-US" b="1" smtClean="0"/>
              <a:t>)</a:t>
            </a:r>
            <a:r>
              <a:rPr lang="en-US" b="1" baseline="30000" smtClean="0"/>
              <a:t>2</a:t>
            </a:r>
            <a:r>
              <a:rPr lang="en-US" b="1" smtClean="0"/>
              <a:t> </a:t>
            </a:r>
            <a:endParaRPr lang="en-US" b="1" dirty="0"/>
          </a:p>
          <a:p>
            <a:pPr eaLnBrk="0" hangingPunct="0">
              <a:spcBef>
                <a:spcPct val="50000"/>
              </a:spcBef>
            </a:pPr>
            <a:r>
              <a:rPr lang="en-US" b="1" dirty="0"/>
              <a:t> </a:t>
            </a:r>
          </a:p>
        </p:txBody>
      </p:sp>
      <p:sp>
        <p:nvSpPr>
          <p:cNvPr id="218137" name="Rectangle 25"/>
          <p:cNvSpPr>
            <a:spLocks noChangeArrowheads="1"/>
          </p:cNvSpPr>
          <p:nvPr/>
        </p:nvSpPr>
        <p:spPr bwMode="auto">
          <a:xfrm>
            <a:off x="5791200" y="3733800"/>
            <a:ext cx="1076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>
                <a:solidFill>
                  <a:schemeClr val="folHlink"/>
                </a:solidFill>
                <a:latin typeface="Symbol" pitchFamily="18" charset="2"/>
              </a:rPr>
              <a:t></a:t>
            </a:r>
          </a:p>
        </p:txBody>
      </p:sp>
      <p:sp>
        <p:nvSpPr>
          <p:cNvPr id="218138" name="Line 26"/>
          <p:cNvSpPr>
            <a:spLocks noChangeShapeType="1"/>
          </p:cNvSpPr>
          <p:nvPr/>
        </p:nvSpPr>
        <p:spPr bwMode="auto">
          <a:xfrm>
            <a:off x="3962400" y="4748213"/>
            <a:ext cx="0" cy="12525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39" name="Rectangle 27"/>
          <p:cNvSpPr>
            <a:spLocks noChangeArrowheads="1"/>
          </p:cNvSpPr>
          <p:nvPr/>
        </p:nvSpPr>
        <p:spPr bwMode="auto">
          <a:xfrm>
            <a:off x="8307388" y="4116388"/>
            <a:ext cx="606425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218140" name="Rectangle 28"/>
          <p:cNvSpPr>
            <a:spLocks noChangeArrowheads="1"/>
          </p:cNvSpPr>
          <p:nvPr/>
        </p:nvSpPr>
        <p:spPr bwMode="auto">
          <a:xfrm>
            <a:off x="6248400" y="3657600"/>
            <a:ext cx="6064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218141" name="Rectangle 29"/>
          <p:cNvSpPr>
            <a:spLocks noChangeArrowheads="1"/>
          </p:cNvSpPr>
          <p:nvPr/>
        </p:nvSpPr>
        <p:spPr bwMode="auto">
          <a:xfrm>
            <a:off x="1835696" y="2780928"/>
            <a:ext cx="6064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 dirty="0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218142" name="Rectangle 31"/>
          <p:cNvSpPr>
            <a:spLocks noChangeArrowheads="1"/>
          </p:cNvSpPr>
          <p:nvPr/>
        </p:nvSpPr>
        <p:spPr bwMode="auto">
          <a:xfrm>
            <a:off x="7526338" y="2286000"/>
            <a:ext cx="3873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folHlink"/>
                </a:solidFill>
              </a:rPr>
              <a:t>Y</a:t>
            </a:r>
          </a:p>
        </p:txBody>
      </p:sp>
      <p:sp>
        <p:nvSpPr>
          <p:cNvPr id="218143" name="Rectangle 32"/>
          <p:cNvSpPr>
            <a:spLocks noChangeArrowheads="1"/>
          </p:cNvSpPr>
          <p:nvPr/>
        </p:nvSpPr>
        <p:spPr bwMode="auto">
          <a:xfrm>
            <a:off x="7543800" y="1981200"/>
            <a:ext cx="1076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folHlink"/>
                </a:solidFill>
                <a:latin typeface="Symbol" pitchFamily="18" charset="2"/>
              </a:rPr>
              <a:t></a:t>
            </a:r>
          </a:p>
        </p:txBody>
      </p:sp>
      <p:sp>
        <p:nvSpPr>
          <p:cNvPr id="218144" name="Rectangle 33"/>
          <p:cNvSpPr>
            <a:spLocks noChangeArrowheads="1"/>
          </p:cNvSpPr>
          <p:nvPr/>
        </p:nvSpPr>
        <p:spPr bwMode="auto">
          <a:xfrm>
            <a:off x="381000" y="1524000"/>
            <a:ext cx="4667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Y</a:t>
            </a:r>
          </a:p>
        </p:txBody>
      </p:sp>
      <p:sp>
        <p:nvSpPr>
          <p:cNvPr id="218145" name="Line 34"/>
          <p:cNvSpPr>
            <a:spLocks noChangeShapeType="1"/>
          </p:cNvSpPr>
          <p:nvPr/>
        </p:nvSpPr>
        <p:spPr bwMode="auto">
          <a:xfrm flipH="1">
            <a:off x="685800" y="3962400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46" name="Rectangle 35"/>
          <p:cNvSpPr>
            <a:spLocks noChangeArrowheads="1"/>
          </p:cNvSpPr>
          <p:nvPr/>
        </p:nvSpPr>
        <p:spPr bwMode="auto">
          <a:xfrm>
            <a:off x="228600" y="4495800"/>
            <a:ext cx="4572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218147" name="Rectangle 36"/>
          <p:cNvSpPr>
            <a:spLocks noChangeArrowheads="1"/>
          </p:cNvSpPr>
          <p:nvPr/>
        </p:nvSpPr>
        <p:spPr bwMode="auto">
          <a:xfrm>
            <a:off x="228600" y="4038600"/>
            <a:ext cx="60642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218148" name="Rectangle 37"/>
          <p:cNvSpPr>
            <a:spLocks noChangeArrowheads="1"/>
          </p:cNvSpPr>
          <p:nvPr/>
        </p:nvSpPr>
        <p:spPr bwMode="auto">
          <a:xfrm>
            <a:off x="287338" y="3733800"/>
            <a:ext cx="3873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folHlink"/>
                </a:solidFill>
              </a:rPr>
              <a:t>Y</a:t>
            </a:r>
          </a:p>
        </p:txBody>
      </p:sp>
      <p:sp>
        <p:nvSpPr>
          <p:cNvPr id="218149" name="Rectangle 38"/>
          <p:cNvSpPr>
            <a:spLocks noChangeArrowheads="1"/>
          </p:cNvSpPr>
          <p:nvPr/>
        </p:nvSpPr>
        <p:spPr bwMode="auto">
          <a:xfrm>
            <a:off x="304800" y="3429000"/>
            <a:ext cx="1076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folHlink"/>
                </a:solidFill>
                <a:latin typeface="Symbol" pitchFamily="18" charset="2"/>
              </a:rPr>
              <a:t></a:t>
            </a:r>
          </a:p>
        </p:txBody>
      </p:sp>
      <p:sp>
        <p:nvSpPr>
          <p:cNvPr id="41" name="Oval 11"/>
          <p:cNvSpPr>
            <a:spLocks noChangeArrowheads="1"/>
          </p:cNvSpPr>
          <p:nvPr/>
        </p:nvSpPr>
        <p:spPr bwMode="auto">
          <a:xfrm>
            <a:off x="3779912" y="3789040"/>
            <a:ext cx="304800" cy="304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0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7696200" cy="762000"/>
          </a:xfrm>
        </p:spPr>
        <p:txBody>
          <a:bodyPr>
            <a:normAutofit/>
          </a:bodyPr>
          <a:lstStyle/>
          <a:p>
            <a:pPr defTabSz="914400" eaLnBrk="1" hangingPunct="1"/>
            <a:r>
              <a:rPr lang="en-US" smtClean="0"/>
              <a:t>Coefficient of Determination, r</a:t>
            </a:r>
            <a:r>
              <a:rPr lang="en-US" baseline="30000" smtClean="0"/>
              <a:t>2</a:t>
            </a:r>
          </a:p>
        </p:txBody>
      </p:sp>
      <p:sp>
        <p:nvSpPr>
          <p:cNvPr id="174089" name="Rectangle 2"/>
          <p:cNvSpPr>
            <a:spLocks noGrp="1" noChangeArrowheads="1"/>
          </p:cNvSpPr>
          <p:nvPr>
            <p:ph idx="1"/>
          </p:nvPr>
        </p:nvSpPr>
        <p:spPr>
          <a:xfrm>
            <a:off x="990600" y="1639888"/>
            <a:ext cx="7620000" cy="4532312"/>
          </a:xfrm>
        </p:spPr>
        <p:txBody>
          <a:bodyPr/>
          <a:lstStyle/>
          <a:p>
            <a:pPr eaLnBrk="1" hangingPunct="1"/>
            <a:r>
              <a:rPr lang="en-US" sz="2700" dirty="0" smtClean="0"/>
              <a:t>The </a:t>
            </a:r>
            <a:r>
              <a:rPr lang="en-US" sz="2700" dirty="0" smtClean="0">
                <a:solidFill>
                  <a:schemeClr val="folHlink"/>
                </a:solidFill>
              </a:rPr>
              <a:t>coefficient of determination</a:t>
            </a:r>
            <a:r>
              <a:rPr lang="en-US" sz="2700" dirty="0" smtClean="0"/>
              <a:t> is the portion of the total variation in the dependent variable that is explained by variation in the independent variable</a:t>
            </a:r>
            <a:endParaRPr lang="en-US" sz="1400" dirty="0" smtClean="0"/>
          </a:p>
          <a:p>
            <a:pPr eaLnBrk="1" hangingPunct="1"/>
            <a:r>
              <a:rPr lang="en-US" sz="2700" dirty="0" smtClean="0"/>
              <a:t>The coefficient of determination is also called </a:t>
            </a:r>
            <a:r>
              <a:rPr lang="en-US" sz="2700" dirty="0" smtClean="0">
                <a:solidFill>
                  <a:schemeClr val="folHlink"/>
                </a:solidFill>
              </a:rPr>
              <a:t>r-squared</a:t>
            </a:r>
            <a:r>
              <a:rPr lang="en-US" sz="2700" dirty="0" smtClean="0"/>
              <a:t> and is denoted as </a:t>
            </a:r>
            <a:r>
              <a:rPr lang="en-US" sz="2700" dirty="0" smtClean="0">
                <a:solidFill>
                  <a:schemeClr val="folHlink"/>
                </a:solidFill>
              </a:rPr>
              <a:t>r</a:t>
            </a:r>
            <a:r>
              <a:rPr lang="en-US" sz="2700" baseline="30000" dirty="0" smtClean="0">
                <a:solidFill>
                  <a:schemeClr val="folHlink"/>
                </a:solidFill>
              </a:rPr>
              <a:t>2</a:t>
            </a:r>
            <a:endParaRPr lang="en-US" sz="2700" dirty="0" smtClean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F4256148-7DE5-4A93-B2F0-A58890DB3B37}" type="slidenum">
              <a:rPr lang="en-US"/>
              <a:pPr/>
              <a:t>15</a:t>
            </a:fld>
            <a:endParaRPr lang="en-US"/>
          </a:p>
        </p:txBody>
      </p:sp>
      <p:graphicFrame>
        <p:nvGraphicFramePr>
          <p:cNvPr id="174085" name="Object 5"/>
          <p:cNvGraphicFramePr>
            <a:graphicFrameLocks noChangeAspect="1"/>
          </p:cNvGraphicFramePr>
          <p:nvPr/>
        </p:nvGraphicFramePr>
        <p:xfrm>
          <a:off x="3806825" y="5805488"/>
          <a:ext cx="1831975" cy="595312"/>
        </p:xfrm>
        <a:graphic>
          <a:graphicData uri="http://schemas.openxmlformats.org/presentationml/2006/ole">
            <p:oleObj spid="_x0000_s13314" name="Equation" r:id="rId3" imgW="622080" imgH="203040" progId="">
              <p:embed/>
            </p:oleObj>
          </a:graphicData>
        </a:graphic>
      </p:graphicFrame>
      <p:sp>
        <p:nvSpPr>
          <p:cNvPr id="174091" name="Text Box 6"/>
          <p:cNvSpPr txBox="1">
            <a:spLocks noChangeArrowheads="1"/>
          </p:cNvSpPr>
          <p:nvPr/>
        </p:nvSpPr>
        <p:spPr bwMode="auto">
          <a:xfrm>
            <a:off x="2895600" y="58674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note:</a:t>
            </a:r>
          </a:p>
        </p:txBody>
      </p:sp>
      <p:graphicFrame>
        <p:nvGraphicFramePr>
          <p:cNvPr id="174087" name="Object 7"/>
          <p:cNvGraphicFramePr>
            <a:graphicFrameLocks noChangeAspect="1"/>
          </p:cNvGraphicFramePr>
          <p:nvPr/>
        </p:nvGraphicFramePr>
        <p:xfrm>
          <a:off x="2197100" y="4509120"/>
          <a:ext cx="5211763" cy="906463"/>
        </p:xfrm>
        <a:graphic>
          <a:graphicData uri="http://schemas.openxmlformats.org/presentationml/2006/ole">
            <p:oleObj spid="_x0000_s13315" name="Equation" r:id="rId4" imgW="2400120" imgH="419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9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1066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Examples of Approximate </a:t>
            </a:r>
            <a:br>
              <a:rPr lang="en-US" smtClean="0"/>
            </a:br>
            <a:r>
              <a:rPr lang="en-US" smtClean="0"/>
              <a:t>r</a:t>
            </a:r>
            <a:r>
              <a:rPr lang="en-US" baseline="30000" smtClean="0"/>
              <a:t>2</a:t>
            </a:r>
            <a:r>
              <a:rPr lang="en-US" smtClean="0"/>
              <a:t>  Values</a:t>
            </a:r>
          </a:p>
        </p:txBody>
      </p:sp>
      <p:sp>
        <p:nvSpPr>
          <p:cNvPr id="32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CF003617-4A2E-493A-B7D1-FA7FC782D186}" type="slidenum">
              <a:rPr lang="en-US"/>
              <a:pPr/>
              <a:t>16</a:t>
            </a:fld>
            <a:endParaRPr lang="en-US"/>
          </a:p>
        </p:txBody>
      </p:sp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1614488" y="5992813"/>
            <a:ext cx="931862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1</a:t>
            </a:r>
          </a:p>
        </p:txBody>
      </p:sp>
      <p:sp>
        <p:nvSpPr>
          <p:cNvPr id="290820" name="Line 4"/>
          <p:cNvSpPr>
            <a:spLocks noChangeShapeType="1"/>
          </p:cNvSpPr>
          <p:nvPr/>
        </p:nvSpPr>
        <p:spPr bwMode="auto">
          <a:xfrm flipH="1">
            <a:off x="931863" y="229552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21" name="Line 5"/>
          <p:cNvSpPr>
            <a:spLocks noChangeShapeType="1"/>
          </p:cNvSpPr>
          <p:nvPr/>
        </p:nvSpPr>
        <p:spPr bwMode="auto">
          <a:xfrm flipH="1" flipV="1">
            <a:off x="947738" y="2447925"/>
            <a:ext cx="2574925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22" name="Oval 6"/>
          <p:cNvSpPr>
            <a:spLocks noChangeArrowheads="1"/>
          </p:cNvSpPr>
          <p:nvPr/>
        </p:nvSpPr>
        <p:spPr bwMode="auto">
          <a:xfrm rot="7282380" flipH="1">
            <a:off x="3065463" y="31337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23" name="Oval 7"/>
          <p:cNvSpPr>
            <a:spLocks noChangeArrowheads="1"/>
          </p:cNvSpPr>
          <p:nvPr/>
        </p:nvSpPr>
        <p:spPr bwMode="auto">
          <a:xfrm rot="7282380" flipH="1">
            <a:off x="2455863" y="29051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24" name="Oval 8"/>
          <p:cNvSpPr>
            <a:spLocks noChangeArrowheads="1"/>
          </p:cNvSpPr>
          <p:nvPr/>
        </p:nvSpPr>
        <p:spPr bwMode="auto">
          <a:xfrm rot="7282380" flipH="1">
            <a:off x="1998663" y="27527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25" name="Oval 9"/>
          <p:cNvSpPr>
            <a:spLocks noChangeArrowheads="1"/>
          </p:cNvSpPr>
          <p:nvPr/>
        </p:nvSpPr>
        <p:spPr bwMode="auto">
          <a:xfrm rot="7282380" flipH="1">
            <a:off x="1008063" y="23717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26" name="Oval 10"/>
          <p:cNvSpPr>
            <a:spLocks noChangeArrowheads="1"/>
          </p:cNvSpPr>
          <p:nvPr/>
        </p:nvSpPr>
        <p:spPr bwMode="auto">
          <a:xfrm rot="7282380" flipH="1">
            <a:off x="1389063" y="25241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27" name="Oval 11"/>
          <p:cNvSpPr>
            <a:spLocks noChangeArrowheads="1"/>
          </p:cNvSpPr>
          <p:nvPr/>
        </p:nvSpPr>
        <p:spPr bwMode="auto">
          <a:xfrm rot="7282380" flipH="1">
            <a:off x="1770063" y="26765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90828" name="Text Box 12"/>
          <p:cNvSpPr txBox="1">
            <a:spLocks noChangeArrowheads="1"/>
          </p:cNvSpPr>
          <p:nvPr/>
        </p:nvSpPr>
        <p:spPr bwMode="auto">
          <a:xfrm>
            <a:off x="755650" y="176053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90829" name="Line 13"/>
          <p:cNvSpPr>
            <a:spLocks noChangeShapeType="1"/>
          </p:cNvSpPr>
          <p:nvPr/>
        </p:nvSpPr>
        <p:spPr bwMode="auto">
          <a:xfrm>
            <a:off x="931863" y="381952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30" name="Oval 14"/>
          <p:cNvSpPr>
            <a:spLocks noChangeArrowheads="1"/>
          </p:cNvSpPr>
          <p:nvPr/>
        </p:nvSpPr>
        <p:spPr bwMode="auto">
          <a:xfrm rot="7282380" flipH="1">
            <a:off x="2684463" y="29813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31" name="Text Box 15"/>
          <p:cNvSpPr txBox="1">
            <a:spLocks noChangeArrowheads="1"/>
          </p:cNvSpPr>
          <p:nvPr/>
        </p:nvSpPr>
        <p:spPr bwMode="auto">
          <a:xfrm>
            <a:off x="3194050" y="358933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290832" name="Line 16"/>
          <p:cNvSpPr>
            <a:spLocks noChangeShapeType="1"/>
          </p:cNvSpPr>
          <p:nvPr/>
        </p:nvSpPr>
        <p:spPr bwMode="auto">
          <a:xfrm>
            <a:off x="938213" y="44958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33" name="Line 17"/>
          <p:cNvSpPr>
            <a:spLocks noChangeShapeType="1"/>
          </p:cNvSpPr>
          <p:nvPr/>
        </p:nvSpPr>
        <p:spPr bwMode="auto">
          <a:xfrm flipV="1">
            <a:off x="1090613" y="4800600"/>
            <a:ext cx="266700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34" name="Text Box 18"/>
          <p:cNvSpPr txBox="1">
            <a:spLocks noChangeArrowheads="1"/>
          </p:cNvSpPr>
          <p:nvPr/>
        </p:nvSpPr>
        <p:spPr bwMode="auto">
          <a:xfrm>
            <a:off x="609600" y="4265613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90835" name="Line 19"/>
          <p:cNvSpPr>
            <a:spLocks noChangeShapeType="1"/>
          </p:cNvSpPr>
          <p:nvPr/>
        </p:nvSpPr>
        <p:spPr bwMode="auto">
          <a:xfrm>
            <a:off x="938213" y="59436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36" name="Oval 20"/>
          <p:cNvSpPr>
            <a:spLocks noChangeArrowheads="1"/>
          </p:cNvSpPr>
          <p:nvPr/>
        </p:nvSpPr>
        <p:spPr bwMode="auto">
          <a:xfrm rot="-7282380">
            <a:off x="1243013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37" name="Text Box 21"/>
          <p:cNvSpPr txBox="1">
            <a:spLocks noChangeArrowheads="1"/>
          </p:cNvSpPr>
          <p:nvPr/>
        </p:nvSpPr>
        <p:spPr bwMode="auto">
          <a:xfrm>
            <a:off x="3200400" y="5789613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290838" name="Text Box 22"/>
          <p:cNvSpPr txBox="1">
            <a:spLocks noChangeArrowheads="1"/>
          </p:cNvSpPr>
          <p:nvPr/>
        </p:nvSpPr>
        <p:spPr bwMode="auto">
          <a:xfrm>
            <a:off x="1600200" y="3886200"/>
            <a:ext cx="931863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1</a:t>
            </a:r>
          </a:p>
        </p:txBody>
      </p:sp>
      <p:sp>
        <p:nvSpPr>
          <p:cNvPr id="290839" name="Oval 23"/>
          <p:cNvSpPr>
            <a:spLocks noChangeArrowheads="1"/>
          </p:cNvSpPr>
          <p:nvPr/>
        </p:nvSpPr>
        <p:spPr bwMode="auto">
          <a:xfrm rot="-7282380">
            <a:off x="1547813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0" name="Oval 24"/>
          <p:cNvSpPr>
            <a:spLocks noChangeArrowheads="1"/>
          </p:cNvSpPr>
          <p:nvPr/>
        </p:nvSpPr>
        <p:spPr bwMode="auto">
          <a:xfrm rot="-7282380">
            <a:off x="1852613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1" name="Oval 25"/>
          <p:cNvSpPr>
            <a:spLocks noChangeArrowheads="1"/>
          </p:cNvSpPr>
          <p:nvPr/>
        </p:nvSpPr>
        <p:spPr bwMode="auto">
          <a:xfrm rot="-7282380">
            <a:off x="2157413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2" name="Oval 26"/>
          <p:cNvSpPr>
            <a:spLocks noChangeArrowheads="1"/>
          </p:cNvSpPr>
          <p:nvPr/>
        </p:nvSpPr>
        <p:spPr bwMode="auto">
          <a:xfrm rot="-7282380">
            <a:off x="2614613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3" name="Oval 27"/>
          <p:cNvSpPr>
            <a:spLocks noChangeArrowheads="1"/>
          </p:cNvSpPr>
          <p:nvPr/>
        </p:nvSpPr>
        <p:spPr bwMode="auto">
          <a:xfrm rot="-7282380">
            <a:off x="2919413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4" name="Oval 28"/>
          <p:cNvSpPr>
            <a:spLocks noChangeArrowheads="1"/>
          </p:cNvSpPr>
          <p:nvPr/>
        </p:nvSpPr>
        <p:spPr bwMode="auto">
          <a:xfrm rot="-7282380">
            <a:off x="3452813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5" name="Text Box 29"/>
          <p:cNvSpPr txBox="1">
            <a:spLocks noChangeArrowheads="1"/>
          </p:cNvSpPr>
          <p:nvPr/>
        </p:nvSpPr>
        <p:spPr bwMode="auto">
          <a:xfrm>
            <a:off x="4114800" y="2286000"/>
            <a:ext cx="931863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1</a:t>
            </a:r>
          </a:p>
        </p:txBody>
      </p:sp>
      <p:sp>
        <p:nvSpPr>
          <p:cNvPr id="290846" name="Text Box 30"/>
          <p:cNvSpPr txBox="1">
            <a:spLocks noChangeArrowheads="1"/>
          </p:cNvSpPr>
          <p:nvPr/>
        </p:nvSpPr>
        <p:spPr bwMode="auto">
          <a:xfrm>
            <a:off x="4114800" y="3048000"/>
            <a:ext cx="44196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Perfect linear relationship between X and Y:  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 b="1"/>
              <a:t>100% of the variation in Y is explained by variation in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Examples of Approximate </a:t>
            </a:r>
            <a:br>
              <a:rPr lang="en-US" smtClean="0"/>
            </a:br>
            <a:r>
              <a:rPr lang="en-US" smtClean="0"/>
              <a:t>r</a:t>
            </a:r>
            <a:r>
              <a:rPr lang="en-US" baseline="30000" smtClean="0"/>
              <a:t>2</a:t>
            </a:r>
            <a:r>
              <a:rPr lang="en-US" smtClean="0"/>
              <a:t>  Values</a:t>
            </a:r>
          </a:p>
        </p:txBody>
      </p:sp>
      <p:sp>
        <p:nvSpPr>
          <p:cNvPr id="53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69553D04-60E6-463D-B727-F3544B64283F}" type="slidenum">
              <a:rPr lang="en-US"/>
              <a:pPr/>
              <a:t>17</a:t>
            </a:fld>
            <a:endParaRPr lang="en-US"/>
          </a:p>
        </p:txBody>
      </p:sp>
      <p:sp>
        <p:nvSpPr>
          <p:cNvPr id="292867" name="Line 3"/>
          <p:cNvSpPr>
            <a:spLocks noChangeShapeType="1"/>
          </p:cNvSpPr>
          <p:nvPr/>
        </p:nvSpPr>
        <p:spPr bwMode="auto">
          <a:xfrm flipH="1">
            <a:off x="990600" y="2362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868" name="Line 4"/>
          <p:cNvSpPr>
            <a:spLocks noChangeShapeType="1"/>
          </p:cNvSpPr>
          <p:nvPr/>
        </p:nvSpPr>
        <p:spPr bwMode="auto">
          <a:xfrm flipH="1" flipV="1">
            <a:off x="1000125" y="2506663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869" name="Oval 5"/>
          <p:cNvSpPr>
            <a:spLocks noChangeArrowheads="1"/>
          </p:cNvSpPr>
          <p:nvPr/>
        </p:nvSpPr>
        <p:spPr bwMode="auto">
          <a:xfrm rot="-7282380">
            <a:off x="3276600" y="3429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0" name="Oval 6"/>
          <p:cNvSpPr>
            <a:spLocks noChangeArrowheads="1"/>
          </p:cNvSpPr>
          <p:nvPr/>
        </p:nvSpPr>
        <p:spPr bwMode="auto">
          <a:xfrm rot="-7282380">
            <a:off x="3041650" y="3116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1" name="Oval 7"/>
          <p:cNvSpPr>
            <a:spLocks noChangeArrowheads="1"/>
          </p:cNvSpPr>
          <p:nvPr/>
        </p:nvSpPr>
        <p:spPr bwMode="auto">
          <a:xfrm rot="-7282380">
            <a:off x="1212850" y="2125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2" name="Oval 8"/>
          <p:cNvSpPr>
            <a:spLocks noChangeArrowheads="1"/>
          </p:cNvSpPr>
          <p:nvPr/>
        </p:nvSpPr>
        <p:spPr bwMode="auto">
          <a:xfrm rot="-7282380">
            <a:off x="1570038" y="2506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3" name="Oval 9"/>
          <p:cNvSpPr>
            <a:spLocks noChangeArrowheads="1"/>
          </p:cNvSpPr>
          <p:nvPr/>
        </p:nvSpPr>
        <p:spPr bwMode="auto">
          <a:xfrm rot="-7282380">
            <a:off x="2736850" y="3344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4" name="Oval 10"/>
          <p:cNvSpPr>
            <a:spLocks noChangeArrowheads="1"/>
          </p:cNvSpPr>
          <p:nvPr/>
        </p:nvSpPr>
        <p:spPr bwMode="auto">
          <a:xfrm rot="-7282380">
            <a:off x="1060450" y="28114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5" name="Oval 11"/>
          <p:cNvSpPr>
            <a:spLocks noChangeArrowheads="1"/>
          </p:cNvSpPr>
          <p:nvPr/>
        </p:nvSpPr>
        <p:spPr bwMode="auto">
          <a:xfrm rot="-7282380">
            <a:off x="2332038" y="3268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6" name="Oval 12"/>
          <p:cNvSpPr>
            <a:spLocks noChangeArrowheads="1"/>
          </p:cNvSpPr>
          <p:nvPr/>
        </p:nvSpPr>
        <p:spPr bwMode="auto">
          <a:xfrm rot="-7282380">
            <a:off x="17526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7" name="Oval 13"/>
          <p:cNvSpPr>
            <a:spLocks noChangeArrowheads="1"/>
          </p:cNvSpPr>
          <p:nvPr/>
        </p:nvSpPr>
        <p:spPr bwMode="auto">
          <a:xfrm rot="-7282380">
            <a:off x="25908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8" name="Oval 14"/>
          <p:cNvSpPr>
            <a:spLocks noChangeArrowheads="1"/>
          </p:cNvSpPr>
          <p:nvPr/>
        </p:nvSpPr>
        <p:spPr bwMode="auto">
          <a:xfrm rot="-7282380">
            <a:off x="30480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9" name="Oval 15"/>
          <p:cNvSpPr>
            <a:spLocks noChangeArrowheads="1"/>
          </p:cNvSpPr>
          <p:nvPr/>
        </p:nvSpPr>
        <p:spPr bwMode="auto">
          <a:xfrm rot="-7282380">
            <a:off x="1417638" y="2963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80" name="Oval 16"/>
          <p:cNvSpPr>
            <a:spLocks noChangeArrowheads="1"/>
          </p:cNvSpPr>
          <p:nvPr/>
        </p:nvSpPr>
        <p:spPr bwMode="auto">
          <a:xfrm rot="-7282380">
            <a:off x="22098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92881" name="Oval 17"/>
          <p:cNvSpPr>
            <a:spLocks noChangeArrowheads="1"/>
          </p:cNvSpPr>
          <p:nvPr/>
        </p:nvSpPr>
        <p:spPr bwMode="auto">
          <a:xfrm rot="-7282380">
            <a:off x="17526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82" name="Oval 18"/>
          <p:cNvSpPr>
            <a:spLocks noChangeArrowheads="1"/>
          </p:cNvSpPr>
          <p:nvPr/>
        </p:nvSpPr>
        <p:spPr bwMode="auto">
          <a:xfrm rot="-7282380">
            <a:off x="2179638" y="2963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83" name="Text Box 19"/>
          <p:cNvSpPr txBox="1">
            <a:spLocks noChangeArrowheads="1"/>
          </p:cNvSpPr>
          <p:nvPr/>
        </p:nvSpPr>
        <p:spPr bwMode="auto">
          <a:xfrm>
            <a:off x="808038" y="1743075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92884" name="Line 20"/>
          <p:cNvSpPr>
            <a:spLocks noChangeShapeType="1"/>
          </p:cNvSpPr>
          <p:nvPr/>
        </p:nvSpPr>
        <p:spPr bwMode="auto">
          <a:xfrm>
            <a:off x="990600" y="3810000"/>
            <a:ext cx="236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885" name="Text Box 21"/>
          <p:cNvSpPr txBox="1">
            <a:spLocks noChangeArrowheads="1"/>
          </p:cNvSpPr>
          <p:nvPr/>
        </p:nvSpPr>
        <p:spPr bwMode="auto">
          <a:xfrm>
            <a:off x="3276600" y="36576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292886" name="Line 22"/>
          <p:cNvSpPr>
            <a:spLocks noChangeShapeType="1"/>
          </p:cNvSpPr>
          <p:nvPr/>
        </p:nvSpPr>
        <p:spPr bwMode="auto">
          <a:xfrm flipH="1">
            <a:off x="984250" y="4640263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887" name="Line 23"/>
          <p:cNvSpPr>
            <a:spLocks noChangeShapeType="1"/>
          </p:cNvSpPr>
          <p:nvPr/>
        </p:nvSpPr>
        <p:spPr bwMode="auto">
          <a:xfrm flipV="1">
            <a:off x="1000125" y="4792663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888" name="Oval 24"/>
          <p:cNvSpPr>
            <a:spLocks noChangeArrowheads="1"/>
          </p:cNvSpPr>
          <p:nvPr/>
        </p:nvSpPr>
        <p:spPr bwMode="auto">
          <a:xfrm rot="-7282380">
            <a:off x="1212850" y="57070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89" name="Oval 25"/>
          <p:cNvSpPr>
            <a:spLocks noChangeArrowheads="1"/>
          </p:cNvSpPr>
          <p:nvPr/>
        </p:nvSpPr>
        <p:spPr bwMode="auto">
          <a:xfrm rot="-7282380">
            <a:off x="1212850" y="5402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0" name="Oval 26"/>
          <p:cNvSpPr>
            <a:spLocks noChangeArrowheads="1"/>
          </p:cNvSpPr>
          <p:nvPr/>
        </p:nvSpPr>
        <p:spPr bwMode="auto">
          <a:xfrm rot="-7282380">
            <a:off x="2965450" y="4411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1" name="Oval 27"/>
          <p:cNvSpPr>
            <a:spLocks noChangeArrowheads="1"/>
          </p:cNvSpPr>
          <p:nvPr/>
        </p:nvSpPr>
        <p:spPr bwMode="auto">
          <a:xfrm rot="-7282380">
            <a:off x="3117850" y="4792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2" name="Oval 28"/>
          <p:cNvSpPr>
            <a:spLocks noChangeArrowheads="1"/>
          </p:cNvSpPr>
          <p:nvPr/>
        </p:nvSpPr>
        <p:spPr bwMode="auto">
          <a:xfrm rot="-7282380">
            <a:off x="1670050" y="5630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3" name="Oval 29"/>
          <p:cNvSpPr>
            <a:spLocks noChangeArrowheads="1"/>
          </p:cNvSpPr>
          <p:nvPr/>
        </p:nvSpPr>
        <p:spPr bwMode="auto">
          <a:xfrm rot="-7282380">
            <a:off x="2965450" y="5021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4" name="Oval 30"/>
          <p:cNvSpPr>
            <a:spLocks noChangeArrowheads="1"/>
          </p:cNvSpPr>
          <p:nvPr/>
        </p:nvSpPr>
        <p:spPr bwMode="auto">
          <a:xfrm rot="-7282380">
            <a:off x="2508250" y="5630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5" name="Oval 31"/>
          <p:cNvSpPr>
            <a:spLocks noChangeArrowheads="1"/>
          </p:cNvSpPr>
          <p:nvPr/>
        </p:nvSpPr>
        <p:spPr bwMode="auto">
          <a:xfrm rot="-7282380">
            <a:off x="2584450" y="4411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6" name="Oval 32"/>
          <p:cNvSpPr>
            <a:spLocks noChangeArrowheads="1"/>
          </p:cNvSpPr>
          <p:nvPr/>
        </p:nvSpPr>
        <p:spPr bwMode="auto">
          <a:xfrm rot="-7282380">
            <a:off x="2051050" y="45640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7" name="Oval 33"/>
          <p:cNvSpPr>
            <a:spLocks noChangeArrowheads="1"/>
          </p:cNvSpPr>
          <p:nvPr/>
        </p:nvSpPr>
        <p:spPr bwMode="auto">
          <a:xfrm rot="-7282380">
            <a:off x="1136650" y="5021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8" name="Oval 34"/>
          <p:cNvSpPr>
            <a:spLocks noChangeArrowheads="1"/>
          </p:cNvSpPr>
          <p:nvPr/>
        </p:nvSpPr>
        <p:spPr bwMode="auto">
          <a:xfrm rot="-7282380">
            <a:off x="1365250" y="4640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9" name="Oval 35"/>
          <p:cNvSpPr>
            <a:spLocks noChangeArrowheads="1"/>
          </p:cNvSpPr>
          <p:nvPr/>
        </p:nvSpPr>
        <p:spPr bwMode="auto">
          <a:xfrm rot="-7282380">
            <a:off x="1746250" y="52085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92900" name="Oval 36"/>
          <p:cNvSpPr>
            <a:spLocks noChangeArrowheads="1"/>
          </p:cNvSpPr>
          <p:nvPr/>
        </p:nvSpPr>
        <p:spPr bwMode="auto">
          <a:xfrm rot="-7282380">
            <a:off x="2584450" y="5173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1" name="Oval 37"/>
          <p:cNvSpPr>
            <a:spLocks noChangeArrowheads="1"/>
          </p:cNvSpPr>
          <p:nvPr/>
        </p:nvSpPr>
        <p:spPr bwMode="auto">
          <a:xfrm rot="-7282380">
            <a:off x="2203450" y="53260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2" name="Oval 38"/>
          <p:cNvSpPr>
            <a:spLocks noChangeArrowheads="1"/>
          </p:cNvSpPr>
          <p:nvPr/>
        </p:nvSpPr>
        <p:spPr bwMode="auto">
          <a:xfrm rot="-7282380">
            <a:off x="2051050" y="5783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3" name="Text Box 39"/>
          <p:cNvSpPr txBox="1">
            <a:spLocks noChangeArrowheads="1"/>
          </p:cNvSpPr>
          <p:nvPr/>
        </p:nvSpPr>
        <p:spPr bwMode="auto">
          <a:xfrm>
            <a:off x="655638" y="4333875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92904" name="Line 40"/>
          <p:cNvSpPr>
            <a:spLocks noChangeShapeType="1"/>
          </p:cNvSpPr>
          <p:nvPr/>
        </p:nvSpPr>
        <p:spPr bwMode="auto">
          <a:xfrm>
            <a:off x="984250" y="6088063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905" name="Oval 41"/>
          <p:cNvSpPr>
            <a:spLocks noChangeArrowheads="1"/>
          </p:cNvSpPr>
          <p:nvPr/>
        </p:nvSpPr>
        <p:spPr bwMode="auto">
          <a:xfrm rot="-7282380">
            <a:off x="3346450" y="5249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6" name="Text Box 42"/>
          <p:cNvSpPr txBox="1">
            <a:spLocks noChangeArrowheads="1"/>
          </p:cNvSpPr>
          <p:nvPr/>
        </p:nvSpPr>
        <p:spPr bwMode="auto">
          <a:xfrm>
            <a:off x="3246438" y="5934075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292907" name="Oval 43"/>
          <p:cNvSpPr>
            <a:spLocks noChangeArrowheads="1"/>
          </p:cNvSpPr>
          <p:nvPr/>
        </p:nvSpPr>
        <p:spPr bwMode="auto">
          <a:xfrm rot="-7282380">
            <a:off x="2508250" y="4868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8" name="Oval 44"/>
          <p:cNvSpPr>
            <a:spLocks noChangeArrowheads="1"/>
          </p:cNvSpPr>
          <p:nvPr/>
        </p:nvSpPr>
        <p:spPr bwMode="auto">
          <a:xfrm rot="-7282380">
            <a:off x="2355850" y="45640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9" name="Oval 45"/>
          <p:cNvSpPr>
            <a:spLocks noChangeArrowheads="1"/>
          </p:cNvSpPr>
          <p:nvPr/>
        </p:nvSpPr>
        <p:spPr bwMode="auto">
          <a:xfrm rot="-7282380">
            <a:off x="1822450" y="4868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10" name="Oval 46"/>
          <p:cNvSpPr>
            <a:spLocks noChangeArrowheads="1"/>
          </p:cNvSpPr>
          <p:nvPr/>
        </p:nvSpPr>
        <p:spPr bwMode="auto">
          <a:xfrm rot="-7282380">
            <a:off x="2636838" y="2887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11" name="Oval 47"/>
          <p:cNvSpPr>
            <a:spLocks noChangeArrowheads="1"/>
          </p:cNvSpPr>
          <p:nvPr/>
        </p:nvSpPr>
        <p:spPr bwMode="auto">
          <a:xfrm rot="-7282380">
            <a:off x="19050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12" name="Oval 48"/>
          <p:cNvSpPr>
            <a:spLocks noChangeArrowheads="1"/>
          </p:cNvSpPr>
          <p:nvPr/>
        </p:nvSpPr>
        <p:spPr bwMode="auto">
          <a:xfrm rot="-7282380">
            <a:off x="1905000" y="3124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13" name="Text Box 49"/>
          <p:cNvSpPr txBox="1">
            <a:spLocks noChangeArrowheads="1"/>
          </p:cNvSpPr>
          <p:nvPr/>
        </p:nvSpPr>
        <p:spPr bwMode="auto">
          <a:xfrm>
            <a:off x="4114800" y="2286000"/>
            <a:ext cx="1447800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0 &lt; r</a:t>
            </a:r>
            <a:r>
              <a:rPr lang="en-US" b="1" baseline="30000"/>
              <a:t>2</a:t>
            </a:r>
            <a:r>
              <a:rPr lang="en-US" b="1"/>
              <a:t> &lt; 1</a:t>
            </a:r>
          </a:p>
        </p:txBody>
      </p:sp>
      <p:sp>
        <p:nvSpPr>
          <p:cNvPr id="292914" name="Text Box 50"/>
          <p:cNvSpPr txBox="1">
            <a:spLocks noChangeArrowheads="1"/>
          </p:cNvSpPr>
          <p:nvPr/>
        </p:nvSpPr>
        <p:spPr bwMode="auto">
          <a:xfrm>
            <a:off x="4114800" y="3048000"/>
            <a:ext cx="4191000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Weaker linear relationships between X and Y:  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 b="1"/>
              <a:t>Some but not all of the variation in Y is explained by variation in X</a:t>
            </a:r>
          </a:p>
        </p:txBody>
      </p:sp>
      <p:sp>
        <p:nvSpPr>
          <p:cNvPr id="292915" name="Oval 51"/>
          <p:cNvSpPr>
            <a:spLocks noChangeArrowheads="1"/>
          </p:cNvSpPr>
          <p:nvPr/>
        </p:nvSpPr>
        <p:spPr bwMode="auto">
          <a:xfrm rot="-7282380">
            <a:off x="30480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Examples of Approximate </a:t>
            </a:r>
            <a:br>
              <a:rPr lang="en-US" smtClean="0"/>
            </a:br>
            <a:r>
              <a:rPr lang="en-US" smtClean="0"/>
              <a:t>r</a:t>
            </a:r>
            <a:r>
              <a:rPr lang="en-US" baseline="30000" smtClean="0"/>
              <a:t>2</a:t>
            </a:r>
            <a:r>
              <a:rPr lang="en-US" smtClean="0"/>
              <a:t>  Values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1AC055B8-F2A0-4718-9D28-672D10FBE7A2}" type="slidenum">
              <a:rPr lang="en-US"/>
              <a:pPr/>
              <a:t>18</a:t>
            </a:fld>
            <a:endParaRPr lang="en-US"/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4114800" y="2286000"/>
            <a:ext cx="931863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0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4114800" y="3048000"/>
            <a:ext cx="4191000" cy="2647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No linear relationship between X and Y:  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 b="1"/>
              <a:t>The value of Y does not depend on X.  (None of the variation in Y is explained by variation in X)</a:t>
            </a:r>
          </a:p>
        </p:txBody>
      </p:sp>
      <p:sp>
        <p:nvSpPr>
          <p:cNvPr id="253957" name="Line 5"/>
          <p:cNvSpPr>
            <a:spLocks noChangeShapeType="1"/>
          </p:cNvSpPr>
          <p:nvPr/>
        </p:nvSpPr>
        <p:spPr bwMode="auto">
          <a:xfrm flipH="1">
            <a:off x="890588" y="2936875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3958" name="Oval 6"/>
          <p:cNvSpPr>
            <a:spLocks noChangeArrowheads="1"/>
          </p:cNvSpPr>
          <p:nvPr/>
        </p:nvSpPr>
        <p:spPr bwMode="auto">
          <a:xfrm rot="-7282380">
            <a:off x="1143000" y="36988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59" name="Oval 7"/>
          <p:cNvSpPr>
            <a:spLocks noChangeArrowheads="1"/>
          </p:cNvSpPr>
          <p:nvPr/>
        </p:nvSpPr>
        <p:spPr bwMode="auto">
          <a:xfrm rot="-7282380">
            <a:off x="2971800" y="33178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0" name="Oval 8"/>
          <p:cNvSpPr>
            <a:spLocks noChangeArrowheads="1"/>
          </p:cNvSpPr>
          <p:nvPr/>
        </p:nvSpPr>
        <p:spPr bwMode="auto">
          <a:xfrm rot="-7282380">
            <a:off x="2667000" y="34702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1" name="Oval 9"/>
          <p:cNvSpPr>
            <a:spLocks noChangeArrowheads="1"/>
          </p:cNvSpPr>
          <p:nvPr/>
        </p:nvSpPr>
        <p:spPr bwMode="auto">
          <a:xfrm rot="-7282380">
            <a:off x="2286000" y="37750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2" name="Oval 10"/>
          <p:cNvSpPr>
            <a:spLocks noChangeArrowheads="1"/>
          </p:cNvSpPr>
          <p:nvPr/>
        </p:nvSpPr>
        <p:spPr bwMode="auto">
          <a:xfrm rot="-7282380">
            <a:off x="2362200" y="31654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3" name="Oval 11"/>
          <p:cNvSpPr>
            <a:spLocks noChangeArrowheads="1"/>
          </p:cNvSpPr>
          <p:nvPr/>
        </p:nvSpPr>
        <p:spPr bwMode="auto">
          <a:xfrm rot="-7282380">
            <a:off x="1905000" y="31654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4" name="Oval 12"/>
          <p:cNvSpPr>
            <a:spLocks noChangeArrowheads="1"/>
          </p:cNvSpPr>
          <p:nvPr/>
        </p:nvSpPr>
        <p:spPr bwMode="auto">
          <a:xfrm rot="-7282380">
            <a:off x="1066800" y="32416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5" name="Oval 13"/>
          <p:cNvSpPr>
            <a:spLocks noChangeArrowheads="1"/>
          </p:cNvSpPr>
          <p:nvPr/>
        </p:nvSpPr>
        <p:spPr bwMode="auto">
          <a:xfrm rot="-7282380">
            <a:off x="1371600" y="33940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6" name="Oval 14"/>
          <p:cNvSpPr>
            <a:spLocks noChangeArrowheads="1"/>
          </p:cNvSpPr>
          <p:nvPr/>
        </p:nvSpPr>
        <p:spPr bwMode="auto">
          <a:xfrm rot="-7282380">
            <a:off x="1676400" y="3581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53967" name="Oval 15"/>
          <p:cNvSpPr>
            <a:spLocks noChangeArrowheads="1"/>
          </p:cNvSpPr>
          <p:nvPr/>
        </p:nvSpPr>
        <p:spPr bwMode="auto">
          <a:xfrm rot="-7282380">
            <a:off x="2057400" y="35464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8" name="Oval 16"/>
          <p:cNvSpPr>
            <a:spLocks noChangeArrowheads="1"/>
          </p:cNvSpPr>
          <p:nvPr/>
        </p:nvSpPr>
        <p:spPr bwMode="auto">
          <a:xfrm rot="-7282380">
            <a:off x="1828800" y="38512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9" name="Text Box 17"/>
          <p:cNvSpPr txBox="1">
            <a:spLocks noChangeArrowheads="1"/>
          </p:cNvSpPr>
          <p:nvPr/>
        </p:nvSpPr>
        <p:spPr bwMode="auto">
          <a:xfrm>
            <a:off x="633413" y="255428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53970" name="Line 18"/>
          <p:cNvSpPr>
            <a:spLocks noChangeShapeType="1"/>
          </p:cNvSpPr>
          <p:nvPr/>
        </p:nvSpPr>
        <p:spPr bwMode="auto">
          <a:xfrm>
            <a:off x="914400" y="453707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3971" name="Oval 19"/>
          <p:cNvSpPr>
            <a:spLocks noChangeArrowheads="1"/>
          </p:cNvSpPr>
          <p:nvPr/>
        </p:nvSpPr>
        <p:spPr bwMode="auto">
          <a:xfrm rot="-7282380">
            <a:off x="2795588" y="36988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72" name="Text Box 20"/>
          <p:cNvSpPr txBox="1">
            <a:spLocks noChangeArrowheads="1"/>
          </p:cNvSpPr>
          <p:nvPr/>
        </p:nvSpPr>
        <p:spPr bwMode="auto">
          <a:xfrm>
            <a:off x="3048000" y="445928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253973" name="Line 21"/>
          <p:cNvSpPr>
            <a:spLocks noChangeShapeType="1"/>
          </p:cNvSpPr>
          <p:nvPr/>
        </p:nvSpPr>
        <p:spPr bwMode="auto">
          <a:xfrm>
            <a:off x="966788" y="362267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3974" name="Text Box 22"/>
          <p:cNvSpPr txBox="1">
            <a:spLocks noChangeArrowheads="1"/>
          </p:cNvSpPr>
          <p:nvPr/>
        </p:nvSpPr>
        <p:spPr bwMode="auto">
          <a:xfrm>
            <a:off x="1725613" y="4613275"/>
            <a:ext cx="931862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04800"/>
            <a:ext cx="7078662" cy="1066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Introduction to </a:t>
            </a:r>
            <a:br>
              <a:rPr lang="en-US" smtClean="0"/>
            </a:br>
            <a:r>
              <a:rPr lang="en-US" smtClean="0"/>
              <a:t>Regression Analysis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8153400" cy="4343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>
                <a:solidFill>
                  <a:schemeClr val="folHlink"/>
                </a:solidFill>
              </a:rPr>
              <a:t>Regression analysis</a:t>
            </a:r>
            <a:r>
              <a:rPr lang="en-US" dirty="0" smtClean="0"/>
              <a:t> is used to: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Predict the value of a dependent variable based on the value of at least one independent variable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Explain the impact of changes in an independent variable on the dependent variable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dirty="0" smtClean="0">
                <a:solidFill>
                  <a:schemeClr val="folHlink"/>
                </a:solidFill>
              </a:rPr>
              <a:t>Dependent variable:</a:t>
            </a:r>
            <a:r>
              <a:rPr lang="en-US" dirty="0" smtClean="0"/>
              <a:t>    the variable we wish to</a:t>
            </a:r>
          </a:p>
          <a:p>
            <a:pPr eaLnBrk="1" hangingPunct="1">
              <a:lnSpc>
                <a:spcPct val="4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dirty="0" smtClean="0"/>
              <a:t>				          predict or explain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dirty="0" smtClean="0">
                <a:solidFill>
                  <a:schemeClr val="folHlink"/>
                </a:solidFill>
              </a:rPr>
              <a:t>Independent variable:</a:t>
            </a:r>
            <a:r>
              <a:rPr lang="en-US" dirty="0" smtClean="0"/>
              <a:t>  the variable used to predict 				  or explain the dependent 					  variable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E46DB514-0ABE-41CC-B4C1-8AF223209BB7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Model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865313"/>
            <a:ext cx="6934200" cy="3824287"/>
          </a:xfrm>
        </p:spPr>
        <p:txBody>
          <a:bodyPr/>
          <a:lstStyle/>
          <a:p>
            <a:pPr eaLnBrk="1" hangingPunct="1">
              <a:spcBef>
                <a:spcPct val="45000"/>
              </a:spcBef>
            </a:pPr>
            <a:r>
              <a:rPr lang="en-US" sz="2700" dirty="0" smtClean="0"/>
              <a:t>Only </a:t>
            </a:r>
            <a:r>
              <a:rPr lang="en-US" sz="2700" b="1" dirty="0" smtClean="0">
                <a:solidFill>
                  <a:schemeClr val="folHlink"/>
                </a:solidFill>
              </a:rPr>
              <a:t>one</a:t>
            </a:r>
            <a:r>
              <a:rPr lang="en-US" sz="2700" dirty="0" smtClean="0">
                <a:solidFill>
                  <a:schemeClr val="folHlink"/>
                </a:solidFill>
              </a:rPr>
              <a:t> independent variable</a:t>
            </a:r>
            <a:r>
              <a:rPr lang="en-US" sz="2700" dirty="0" smtClean="0"/>
              <a:t>, X</a:t>
            </a:r>
          </a:p>
          <a:p>
            <a:pPr eaLnBrk="1" hangingPunct="1">
              <a:spcBef>
                <a:spcPct val="45000"/>
              </a:spcBef>
            </a:pPr>
            <a:r>
              <a:rPr lang="en-US" sz="2700" dirty="0" smtClean="0"/>
              <a:t>Relationship between  X  and  Y  is described by a linear function</a:t>
            </a:r>
          </a:p>
          <a:p>
            <a:pPr eaLnBrk="1" hangingPunct="1">
              <a:spcBef>
                <a:spcPct val="45000"/>
              </a:spcBef>
            </a:pPr>
            <a:r>
              <a:rPr lang="en-US" sz="2700" dirty="0" smtClean="0"/>
              <a:t>Changes in Y are assumed to be related to changes in X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2B439D0E-BB80-44D6-B19B-DDADA253BC8F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383463" cy="990600"/>
          </a:xfrm>
        </p:spPr>
        <p:txBody>
          <a:bodyPr/>
          <a:lstStyle/>
          <a:p>
            <a:pPr eaLnBrk="1" hangingPunct="1"/>
            <a:r>
              <a:rPr lang="en-US" smtClean="0"/>
              <a:t>Types of Relationships</a:t>
            </a:r>
          </a:p>
        </p:txBody>
      </p:sp>
      <p:sp>
        <p:nvSpPr>
          <p:cNvPr id="8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6C72BFDD-2150-4EF1-8EE8-FA80E49874C9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11430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 rot="-7282380">
            <a:off x="2667000" y="5867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 rot="-7282380">
            <a:off x="13716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 rot="-7282380">
            <a:off x="31242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 rot="-7282380">
            <a:off x="17526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 rot="-7282380">
            <a:off x="25146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 rot="-7282380">
            <a:off x="28194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 rot="-7282380">
            <a:off x="20574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 rot="-7282380">
            <a:off x="12954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 rot="-7282380">
            <a:off x="1600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 rot="-7282380">
            <a:off x="18288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 rot="-7282380">
            <a:off x="24384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 rot="-7282380">
            <a:off x="23622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 rot="-7282380">
            <a:off x="21336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685800" y="44656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11430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3405188" y="60658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 flipH="1">
            <a:off x="11430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 rot="-7282380">
            <a:off x="1219200" y="3657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 rot="-7282380">
            <a:off x="14478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1" name="Oval 23"/>
          <p:cNvSpPr>
            <a:spLocks noChangeArrowheads="1"/>
          </p:cNvSpPr>
          <p:nvPr/>
        </p:nvSpPr>
        <p:spPr bwMode="auto">
          <a:xfrm rot="-7282380">
            <a:off x="31242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 rot="-7282380">
            <a:off x="3276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3" name="Oval 25"/>
          <p:cNvSpPr>
            <a:spLocks noChangeArrowheads="1"/>
          </p:cNvSpPr>
          <p:nvPr/>
        </p:nvSpPr>
        <p:spPr bwMode="auto">
          <a:xfrm rot="-7282380">
            <a:off x="1676400" y="3505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4" name="Oval 26"/>
          <p:cNvSpPr>
            <a:spLocks noChangeArrowheads="1"/>
          </p:cNvSpPr>
          <p:nvPr/>
        </p:nvSpPr>
        <p:spPr bwMode="auto">
          <a:xfrm rot="-7282380">
            <a:off x="2895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5" name="Oval 27"/>
          <p:cNvSpPr>
            <a:spLocks noChangeArrowheads="1"/>
          </p:cNvSpPr>
          <p:nvPr/>
        </p:nvSpPr>
        <p:spPr bwMode="auto">
          <a:xfrm rot="-7282380">
            <a:off x="25146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6" name="Oval 28"/>
          <p:cNvSpPr>
            <a:spLocks noChangeArrowheads="1"/>
          </p:cNvSpPr>
          <p:nvPr/>
        </p:nvSpPr>
        <p:spPr bwMode="auto">
          <a:xfrm rot="-7282380">
            <a:off x="25908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7" name="Oval 29"/>
          <p:cNvSpPr>
            <a:spLocks noChangeArrowheads="1"/>
          </p:cNvSpPr>
          <p:nvPr/>
        </p:nvSpPr>
        <p:spPr bwMode="auto">
          <a:xfrm rot="-7282380">
            <a:off x="2209800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8" name="Oval 30"/>
          <p:cNvSpPr>
            <a:spLocks noChangeArrowheads="1"/>
          </p:cNvSpPr>
          <p:nvPr/>
        </p:nvSpPr>
        <p:spPr bwMode="auto">
          <a:xfrm rot="-7282380">
            <a:off x="12954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9" name="Oval 31"/>
          <p:cNvSpPr>
            <a:spLocks noChangeArrowheads="1"/>
          </p:cNvSpPr>
          <p:nvPr/>
        </p:nvSpPr>
        <p:spPr bwMode="auto">
          <a:xfrm rot="-7282380">
            <a:off x="16002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0" name="Oval 32"/>
          <p:cNvSpPr>
            <a:spLocks noChangeArrowheads="1"/>
          </p:cNvSpPr>
          <p:nvPr/>
        </p:nvSpPr>
        <p:spPr bwMode="auto">
          <a:xfrm rot="-7282380">
            <a:off x="1905000" y="30829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2561" name="Oval 33"/>
          <p:cNvSpPr>
            <a:spLocks noChangeArrowheads="1"/>
          </p:cNvSpPr>
          <p:nvPr/>
        </p:nvSpPr>
        <p:spPr bwMode="auto">
          <a:xfrm rot="-7282380">
            <a:off x="28194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2" name="Oval 34"/>
          <p:cNvSpPr>
            <a:spLocks noChangeArrowheads="1"/>
          </p:cNvSpPr>
          <p:nvPr/>
        </p:nvSpPr>
        <p:spPr bwMode="auto">
          <a:xfrm rot="-7282380">
            <a:off x="22860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3" name="Oval 35"/>
          <p:cNvSpPr>
            <a:spLocks noChangeArrowheads="1"/>
          </p:cNvSpPr>
          <p:nvPr/>
        </p:nvSpPr>
        <p:spPr bwMode="auto">
          <a:xfrm rot="-7282380">
            <a:off x="20574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685800" y="225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2565" name="Line 37"/>
          <p:cNvSpPr>
            <a:spLocks noChangeShapeType="1"/>
          </p:cNvSpPr>
          <p:nvPr/>
        </p:nvSpPr>
        <p:spPr bwMode="auto">
          <a:xfrm>
            <a:off x="11430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6" name="Oval 38"/>
          <p:cNvSpPr>
            <a:spLocks noChangeArrowheads="1"/>
          </p:cNvSpPr>
          <p:nvPr/>
        </p:nvSpPr>
        <p:spPr bwMode="auto">
          <a:xfrm rot="-7282380">
            <a:off x="31242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3405188" y="38560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/>
              <a:t>X</a:t>
            </a:r>
          </a:p>
        </p:txBody>
      </p:sp>
      <p:sp>
        <p:nvSpPr>
          <p:cNvPr id="22568" name="Line 41"/>
          <p:cNvSpPr>
            <a:spLocks noChangeShapeType="1"/>
          </p:cNvSpPr>
          <p:nvPr/>
        </p:nvSpPr>
        <p:spPr bwMode="auto">
          <a:xfrm>
            <a:off x="5943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9" name="Oval 42"/>
          <p:cNvSpPr>
            <a:spLocks noChangeArrowheads="1"/>
          </p:cNvSpPr>
          <p:nvPr/>
        </p:nvSpPr>
        <p:spPr bwMode="auto">
          <a:xfrm rot="-7282380">
            <a:off x="60198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0" name="Oval 43"/>
          <p:cNvSpPr>
            <a:spLocks noChangeArrowheads="1"/>
          </p:cNvSpPr>
          <p:nvPr/>
        </p:nvSpPr>
        <p:spPr bwMode="auto">
          <a:xfrm rot="-7282380">
            <a:off x="6324600" y="5562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1" name="Oval 44"/>
          <p:cNvSpPr>
            <a:spLocks noChangeArrowheads="1"/>
          </p:cNvSpPr>
          <p:nvPr/>
        </p:nvSpPr>
        <p:spPr bwMode="auto">
          <a:xfrm rot="-7282380">
            <a:off x="7848600" y="4495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2" name="Oval 45"/>
          <p:cNvSpPr>
            <a:spLocks noChangeArrowheads="1"/>
          </p:cNvSpPr>
          <p:nvPr/>
        </p:nvSpPr>
        <p:spPr bwMode="auto">
          <a:xfrm rot="-7282380">
            <a:off x="77724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3" name="Oval 46"/>
          <p:cNvSpPr>
            <a:spLocks noChangeArrowheads="1"/>
          </p:cNvSpPr>
          <p:nvPr/>
        </p:nvSpPr>
        <p:spPr bwMode="auto">
          <a:xfrm rot="-7282380">
            <a:off x="64008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4" name="Oval 47"/>
          <p:cNvSpPr>
            <a:spLocks noChangeArrowheads="1"/>
          </p:cNvSpPr>
          <p:nvPr/>
        </p:nvSpPr>
        <p:spPr bwMode="auto">
          <a:xfrm rot="-7282380">
            <a:off x="7467600" y="4648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5" name="Oval 48"/>
          <p:cNvSpPr>
            <a:spLocks noChangeArrowheads="1"/>
          </p:cNvSpPr>
          <p:nvPr/>
        </p:nvSpPr>
        <p:spPr bwMode="auto">
          <a:xfrm rot="-7282380">
            <a:off x="73914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6" name="Oval 49"/>
          <p:cNvSpPr>
            <a:spLocks noChangeArrowheads="1"/>
          </p:cNvSpPr>
          <p:nvPr/>
        </p:nvSpPr>
        <p:spPr bwMode="auto">
          <a:xfrm rot="-7282380">
            <a:off x="7315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7" name="Oval 50"/>
          <p:cNvSpPr>
            <a:spLocks noChangeArrowheads="1"/>
          </p:cNvSpPr>
          <p:nvPr/>
        </p:nvSpPr>
        <p:spPr bwMode="auto">
          <a:xfrm rot="-7282380">
            <a:off x="7620000" y="4343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8" name="Oval 51"/>
          <p:cNvSpPr>
            <a:spLocks noChangeArrowheads="1"/>
          </p:cNvSpPr>
          <p:nvPr/>
        </p:nvSpPr>
        <p:spPr bwMode="auto">
          <a:xfrm rot="-7282380">
            <a:off x="66294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2579" name="Oval 52"/>
          <p:cNvSpPr>
            <a:spLocks noChangeArrowheads="1"/>
          </p:cNvSpPr>
          <p:nvPr/>
        </p:nvSpPr>
        <p:spPr bwMode="auto">
          <a:xfrm rot="-7282380">
            <a:off x="7620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0" name="Oval 53"/>
          <p:cNvSpPr>
            <a:spLocks noChangeArrowheads="1"/>
          </p:cNvSpPr>
          <p:nvPr/>
        </p:nvSpPr>
        <p:spPr bwMode="auto">
          <a:xfrm rot="-7282380">
            <a:off x="70104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1" name="Oval 54"/>
          <p:cNvSpPr>
            <a:spLocks noChangeArrowheads="1"/>
          </p:cNvSpPr>
          <p:nvPr/>
        </p:nvSpPr>
        <p:spPr bwMode="auto">
          <a:xfrm rot="-7282380">
            <a:off x="68580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2" name="Text Box 55"/>
          <p:cNvSpPr txBox="1">
            <a:spLocks noChangeArrowheads="1"/>
          </p:cNvSpPr>
          <p:nvPr/>
        </p:nvSpPr>
        <p:spPr bwMode="auto">
          <a:xfrm>
            <a:off x="5486400" y="44656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2583" name="Line 56"/>
          <p:cNvSpPr>
            <a:spLocks noChangeShapeType="1"/>
          </p:cNvSpPr>
          <p:nvPr/>
        </p:nvSpPr>
        <p:spPr bwMode="auto">
          <a:xfrm>
            <a:off x="59436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4" name="Line 57"/>
          <p:cNvSpPr>
            <a:spLocks noChangeShapeType="1"/>
          </p:cNvSpPr>
          <p:nvPr/>
        </p:nvSpPr>
        <p:spPr bwMode="auto">
          <a:xfrm flipH="1">
            <a:off x="59436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5" name="Oval 58"/>
          <p:cNvSpPr>
            <a:spLocks noChangeArrowheads="1"/>
          </p:cNvSpPr>
          <p:nvPr/>
        </p:nvSpPr>
        <p:spPr bwMode="auto">
          <a:xfrm rot="-7282380">
            <a:off x="6019800" y="3657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6" name="Oval 59"/>
          <p:cNvSpPr>
            <a:spLocks noChangeArrowheads="1"/>
          </p:cNvSpPr>
          <p:nvPr/>
        </p:nvSpPr>
        <p:spPr bwMode="auto">
          <a:xfrm rot="-7282380">
            <a:off x="62484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7" name="Oval 60"/>
          <p:cNvSpPr>
            <a:spLocks noChangeArrowheads="1"/>
          </p:cNvSpPr>
          <p:nvPr/>
        </p:nvSpPr>
        <p:spPr bwMode="auto">
          <a:xfrm rot="-7282380">
            <a:off x="8153400" y="3200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8" name="Oval 61"/>
          <p:cNvSpPr>
            <a:spLocks noChangeArrowheads="1"/>
          </p:cNvSpPr>
          <p:nvPr/>
        </p:nvSpPr>
        <p:spPr bwMode="auto">
          <a:xfrm rot="-7282380">
            <a:off x="76962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9" name="Oval 62"/>
          <p:cNvSpPr>
            <a:spLocks noChangeArrowheads="1"/>
          </p:cNvSpPr>
          <p:nvPr/>
        </p:nvSpPr>
        <p:spPr bwMode="auto">
          <a:xfrm rot="-7282380">
            <a:off x="66294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0" name="Oval 63"/>
          <p:cNvSpPr>
            <a:spLocks noChangeArrowheads="1"/>
          </p:cNvSpPr>
          <p:nvPr/>
        </p:nvSpPr>
        <p:spPr bwMode="auto">
          <a:xfrm rot="-7282380">
            <a:off x="8153400" y="3505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1" name="Oval 64"/>
          <p:cNvSpPr>
            <a:spLocks noChangeArrowheads="1"/>
          </p:cNvSpPr>
          <p:nvPr/>
        </p:nvSpPr>
        <p:spPr bwMode="auto">
          <a:xfrm rot="-7282380">
            <a:off x="78486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2" name="Oval 65"/>
          <p:cNvSpPr>
            <a:spLocks noChangeArrowheads="1"/>
          </p:cNvSpPr>
          <p:nvPr/>
        </p:nvSpPr>
        <p:spPr bwMode="auto">
          <a:xfrm rot="-7282380">
            <a:off x="73914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3" name="Oval 66"/>
          <p:cNvSpPr>
            <a:spLocks noChangeArrowheads="1"/>
          </p:cNvSpPr>
          <p:nvPr/>
        </p:nvSpPr>
        <p:spPr bwMode="auto">
          <a:xfrm rot="-7282380">
            <a:off x="70104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4" name="Oval 67"/>
          <p:cNvSpPr>
            <a:spLocks noChangeArrowheads="1"/>
          </p:cNvSpPr>
          <p:nvPr/>
        </p:nvSpPr>
        <p:spPr bwMode="auto">
          <a:xfrm rot="-7282380">
            <a:off x="61722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5" name="Oval 68"/>
          <p:cNvSpPr>
            <a:spLocks noChangeArrowheads="1"/>
          </p:cNvSpPr>
          <p:nvPr/>
        </p:nvSpPr>
        <p:spPr bwMode="auto">
          <a:xfrm rot="-7282380">
            <a:off x="64008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6" name="Oval 69"/>
          <p:cNvSpPr>
            <a:spLocks noChangeArrowheads="1"/>
          </p:cNvSpPr>
          <p:nvPr/>
        </p:nvSpPr>
        <p:spPr bwMode="auto">
          <a:xfrm rot="-7282380">
            <a:off x="6705600" y="30829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2597" name="Oval 70"/>
          <p:cNvSpPr>
            <a:spLocks noChangeArrowheads="1"/>
          </p:cNvSpPr>
          <p:nvPr/>
        </p:nvSpPr>
        <p:spPr bwMode="auto">
          <a:xfrm rot="-7282380">
            <a:off x="76200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8" name="Oval 71"/>
          <p:cNvSpPr>
            <a:spLocks noChangeArrowheads="1"/>
          </p:cNvSpPr>
          <p:nvPr/>
        </p:nvSpPr>
        <p:spPr bwMode="auto">
          <a:xfrm rot="-7282380">
            <a:off x="70866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9" name="Oval 72"/>
          <p:cNvSpPr>
            <a:spLocks noChangeArrowheads="1"/>
          </p:cNvSpPr>
          <p:nvPr/>
        </p:nvSpPr>
        <p:spPr bwMode="auto">
          <a:xfrm rot="-7282380">
            <a:off x="73152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600" name="Text Box 73"/>
          <p:cNvSpPr txBox="1">
            <a:spLocks noChangeArrowheads="1"/>
          </p:cNvSpPr>
          <p:nvPr/>
        </p:nvSpPr>
        <p:spPr bwMode="auto">
          <a:xfrm>
            <a:off x="5486400" y="225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2601" name="Line 74"/>
          <p:cNvSpPr>
            <a:spLocks noChangeShapeType="1"/>
          </p:cNvSpPr>
          <p:nvPr/>
        </p:nvSpPr>
        <p:spPr bwMode="auto">
          <a:xfrm>
            <a:off x="59436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02" name="Oval 75"/>
          <p:cNvSpPr>
            <a:spLocks noChangeArrowheads="1"/>
          </p:cNvSpPr>
          <p:nvPr/>
        </p:nvSpPr>
        <p:spPr bwMode="auto">
          <a:xfrm rot="-7282380">
            <a:off x="79248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603" name="Text Box 76"/>
          <p:cNvSpPr txBox="1">
            <a:spLocks noChangeArrowheads="1"/>
          </p:cNvSpPr>
          <p:nvPr/>
        </p:nvSpPr>
        <p:spPr bwMode="auto">
          <a:xfrm>
            <a:off x="8205788" y="38560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2604" name="Text Box 77"/>
          <p:cNvSpPr txBox="1">
            <a:spLocks noChangeArrowheads="1"/>
          </p:cNvSpPr>
          <p:nvPr/>
        </p:nvSpPr>
        <p:spPr bwMode="auto">
          <a:xfrm>
            <a:off x="8229600" y="606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2605" name="Text Box 78"/>
          <p:cNvSpPr txBox="1">
            <a:spLocks noChangeArrowheads="1"/>
          </p:cNvSpPr>
          <p:nvPr/>
        </p:nvSpPr>
        <p:spPr bwMode="auto">
          <a:xfrm>
            <a:off x="1143000" y="1676400"/>
            <a:ext cx="26670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Linear relationships</a:t>
            </a:r>
          </a:p>
        </p:txBody>
      </p:sp>
      <p:sp>
        <p:nvSpPr>
          <p:cNvPr id="22606" name="Text Box 79"/>
          <p:cNvSpPr txBox="1">
            <a:spLocks noChangeArrowheads="1"/>
          </p:cNvSpPr>
          <p:nvPr/>
        </p:nvSpPr>
        <p:spPr bwMode="auto">
          <a:xfrm>
            <a:off x="5715000" y="1676400"/>
            <a:ext cx="32004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Curvilinear relationships</a:t>
            </a:r>
          </a:p>
        </p:txBody>
      </p:sp>
      <p:sp>
        <p:nvSpPr>
          <p:cNvPr id="22607" name="Line 80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08" name="Line 81"/>
          <p:cNvSpPr>
            <a:spLocks noChangeShapeType="1"/>
          </p:cNvSpPr>
          <p:nvPr/>
        </p:nvSpPr>
        <p:spPr bwMode="auto">
          <a:xfrm flipV="1">
            <a:off x="1143000" y="2590800"/>
            <a:ext cx="2362200" cy="1143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09" name="Line 82"/>
          <p:cNvSpPr>
            <a:spLocks noChangeShapeType="1"/>
          </p:cNvSpPr>
          <p:nvPr/>
        </p:nvSpPr>
        <p:spPr bwMode="auto">
          <a:xfrm>
            <a:off x="1295400" y="4724400"/>
            <a:ext cx="18288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10" name="Freeform 83"/>
          <p:cNvSpPr>
            <a:spLocks/>
          </p:cNvSpPr>
          <p:nvPr/>
        </p:nvSpPr>
        <p:spPr bwMode="auto">
          <a:xfrm>
            <a:off x="6096000" y="2692400"/>
            <a:ext cx="2209800" cy="1117600"/>
          </a:xfrm>
          <a:custGeom>
            <a:avLst/>
            <a:gdLst>
              <a:gd name="T0" fmla="*/ 0 w 1392"/>
              <a:gd name="T1" fmla="*/ 704 h 704"/>
              <a:gd name="T2" fmla="*/ 720 w 1392"/>
              <a:gd name="T3" fmla="*/ 32 h 704"/>
              <a:gd name="T4" fmla="*/ 1392 w 1392"/>
              <a:gd name="T5" fmla="*/ 512 h 704"/>
              <a:gd name="T6" fmla="*/ 0 60000 65536"/>
              <a:gd name="T7" fmla="*/ 0 60000 65536"/>
              <a:gd name="T8" fmla="*/ 0 60000 65536"/>
              <a:gd name="T9" fmla="*/ 0 w 1392"/>
              <a:gd name="T10" fmla="*/ 0 h 704"/>
              <a:gd name="T11" fmla="*/ 1392 w 1392"/>
              <a:gd name="T12" fmla="*/ 704 h 7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704">
                <a:moveTo>
                  <a:pt x="0" y="704"/>
                </a:moveTo>
                <a:cubicBezTo>
                  <a:pt x="244" y="384"/>
                  <a:pt x="488" y="64"/>
                  <a:pt x="720" y="32"/>
                </a:cubicBezTo>
                <a:cubicBezTo>
                  <a:pt x="952" y="0"/>
                  <a:pt x="1172" y="256"/>
                  <a:pt x="1392" y="51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11" name="Freeform 84"/>
          <p:cNvSpPr>
            <a:spLocks/>
          </p:cNvSpPr>
          <p:nvPr/>
        </p:nvSpPr>
        <p:spPr bwMode="auto">
          <a:xfrm>
            <a:off x="6096000" y="4419600"/>
            <a:ext cx="1828800" cy="1447800"/>
          </a:xfrm>
          <a:custGeom>
            <a:avLst/>
            <a:gdLst>
              <a:gd name="T0" fmla="*/ 0 w 1152"/>
              <a:gd name="T1" fmla="*/ 912 h 912"/>
              <a:gd name="T2" fmla="*/ 816 w 1152"/>
              <a:gd name="T3" fmla="*/ 624 h 912"/>
              <a:gd name="T4" fmla="*/ 1152 w 1152"/>
              <a:gd name="T5" fmla="*/ 0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912"/>
                </a:moveTo>
                <a:cubicBezTo>
                  <a:pt x="312" y="844"/>
                  <a:pt x="624" y="776"/>
                  <a:pt x="816" y="624"/>
                </a:cubicBezTo>
                <a:cubicBezTo>
                  <a:pt x="1008" y="472"/>
                  <a:pt x="1080" y="236"/>
                  <a:pt x="115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-15240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Types of Relationships</a:t>
            </a:r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A6D8530E-A8F8-47CA-8D12-60757D4D18D0}" type="slidenum">
              <a:rPr lang="en-US"/>
              <a:pPr/>
              <a:t>5</a:t>
            </a:fld>
            <a:endParaRPr lang="en-US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11430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 rot="-7282380">
            <a:off x="27432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 rot="-7282380">
            <a:off x="13716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 rot="-7282380">
            <a:off x="31242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 rot="-7282380">
            <a:off x="17526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 rot="-7282380">
            <a:off x="25146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 rot="-7282380">
            <a:off x="28194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 rot="-7282380">
            <a:off x="21336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 rot="-7282380">
            <a:off x="12954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 rot="-7282380">
            <a:off x="1600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 rot="-7282380">
            <a:off x="19050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 rot="-7282380">
            <a:off x="24384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 rot="-7282380">
            <a:off x="23622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 rot="-7282380">
            <a:off x="21336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685800" y="44656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11430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3405188" y="60658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>
            <a:off x="11430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Oval 21"/>
          <p:cNvSpPr>
            <a:spLocks noChangeArrowheads="1"/>
          </p:cNvSpPr>
          <p:nvPr/>
        </p:nvSpPr>
        <p:spPr bwMode="auto">
          <a:xfrm rot="-7282380">
            <a:off x="1219200" y="3657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4" name="Oval 22"/>
          <p:cNvSpPr>
            <a:spLocks noChangeArrowheads="1"/>
          </p:cNvSpPr>
          <p:nvPr/>
        </p:nvSpPr>
        <p:spPr bwMode="auto">
          <a:xfrm rot="-7282380">
            <a:off x="14478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5" name="Oval 23"/>
          <p:cNvSpPr>
            <a:spLocks noChangeArrowheads="1"/>
          </p:cNvSpPr>
          <p:nvPr/>
        </p:nvSpPr>
        <p:spPr bwMode="auto">
          <a:xfrm rot="-7282380">
            <a:off x="31242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6" name="Oval 24"/>
          <p:cNvSpPr>
            <a:spLocks noChangeArrowheads="1"/>
          </p:cNvSpPr>
          <p:nvPr/>
        </p:nvSpPr>
        <p:spPr bwMode="auto">
          <a:xfrm rot="-7282380">
            <a:off x="3276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7" name="Oval 25"/>
          <p:cNvSpPr>
            <a:spLocks noChangeArrowheads="1"/>
          </p:cNvSpPr>
          <p:nvPr/>
        </p:nvSpPr>
        <p:spPr bwMode="auto">
          <a:xfrm rot="-7282380">
            <a:off x="1676400" y="3505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8" name="Oval 26"/>
          <p:cNvSpPr>
            <a:spLocks noChangeArrowheads="1"/>
          </p:cNvSpPr>
          <p:nvPr/>
        </p:nvSpPr>
        <p:spPr bwMode="auto">
          <a:xfrm rot="-7282380">
            <a:off x="34290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9" name="Oval 27"/>
          <p:cNvSpPr>
            <a:spLocks noChangeArrowheads="1"/>
          </p:cNvSpPr>
          <p:nvPr/>
        </p:nvSpPr>
        <p:spPr bwMode="auto">
          <a:xfrm rot="-7282380">
            <a:off x="25908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0" name="Oval 28"/>
          <p:cNvSpPr>
            <a:spLocks noChangeArrowheads="1"/>
          </p:cNvSpPr>
          <p:nvPr/>
        </p:nvSpPr>
        <p:spPr bwMode="auto">
          <a:xfrm rot="-7282380">
            <a:off x="25908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1" name="Oval 29"/>
          <p:cNvSpPr>
            <a:spLocks noChangeArrowheads="1"/>
          </p:cNvSpPr>
          <p:nvPr/>
        </p:nvSpPr>
        <p:spPr bwMode="auto">
          <a:xfrm rot="-7282380">
            <a:off x="29718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2" name="Oval 30"/>
          <p:cNvSpPr>
            <a:spLocks noChangeArrowheads="1"/>
          </p:cNvSpPr>
          <p:nvPr/>
        </p:nvSpPr>
        <p:spPr bwMode="auto">
          <a:xfrm rot="-7282380">
            <a:off x="2286000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3" name="Oval 31"/>
          <p:cNvSpPr>
            <a:spLocks noChangeArrowheads="1"/>
          </p:cNvSpPr>
          <p:nvPr/>
        </p:nvSpPr>
        <p:spPr bwMode="auto">
          <a:xfrm rot="-7282380">
            <a:off x="1676400" y="3200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4" name="Oval 32"/>
          <p:cNvSpPr>
            <a:spLocks noChangeArrowheads="1"/>
          </p:cNvSpPr>
          <p:nvPr/>
        </p:nvSpPr>
        <p:spPr bwMode="auto">
          <a:xfrm rot="-7282380">
            <a:off x="1905000" y="30829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3585" name="Oval 33"/>
          <p:cNvSpPr>
            <a:spLocks noChangeArrowheads="1"/>
          </p:cNvSpPr>
          <p:nvPr/>
        </p:nvSpPr>
        <p:spPr bwMode="auto">
          <a:xfrm rot="-7282380">
            <a:off x="28194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6" name="Oval 34"/>
          <p:cNvSpPr>
            <a:spLocks noChangeArrowheads="1"/>
          </p:cNvSpPr>
          <p:nvPr/>
        </p:nvSpPr>
        <p:spPr bwMode="auto">
          <a:xfrm rot="-7282380">
            <a:off x="22860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7" name="Oval 35"/>
          <p:cNvSpPr>
            <a:spLocks noChangeArrowheads="1"/>
          </p:cNvSpPr>
          <p:nvPr/>
        </p:nvSpPr>
        <p:spPr bwMode="auto">
          <a:xfrm rot="-7282380">
            <a:off x="20574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685800" y="225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>
            <a:off x="11430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3405188" y="38560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3591" name="Line 40"/>
          <p:cNvSpPr>
            <a:spLocks noChangeShapeType="1"/>
          </p:cNvSpPr>
          <p:nvPr/>
        </p:nvSpPr>
        <p:spPr bwMode="auto">
          <a:xfrm>
            <a:off x="5943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Oval 41"/>
          <p:cNvSpPr>
            <a:spLocks noChangeArrowheads="1"/>
          </p:cNvSpPr>
          <p:nvPr/>
        </p:nvSpPr>
        <p:spPr bwMode="auto">
          <a:xfrm rot="-7282380">
            <a:off x="6096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3" name="Oval 42"/>
          <p:cNvSpPr>
            <a:spLocks noChangeArrowheads="1"/>
          </p:cNvSpPr>
          <p:nvPr/>
        </p:nvSpPr>
        <p:spPr bwMode="auto">
          <a:xfrm rot="-7282380">
            <a:off x="6096000" y="4648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4" name="Oval 43"/>
          <p:cNvSpPr>
            <a:spLocks noChangeArrowheads="1"/>
          </p:cNvSpPr>
          <p:nvPr/>
        </p:nvSpPr>
        <p:spPr bwMode="auto">
          <a:xfrm rot="-7282380">
            <a:off x="65532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5" name="Oval 44"/>
          <p:cNvSpPr>
            <a:spLocks noChangeArrowheads="1"/>
          </p:cNvSpPr>
          <p:nvPr/>
        </p:nvSpPr>
        <p:spPr bwMode="auto">
          <a:xfrm rot="-7282380">
            <a:off x="7391400" y="5867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6" name="Oval 45"/>
          <p:cNvSpPr>
            <a:spLocks noChangeArrowheads="1"/>
          </p:cNvSpPr>
          <p:nvPr/>
        </p:nvSpPr>
        <p:spPr bwMode="auto">
          <a:xfrm rot="-7282380">
            <a:off x="62484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7" name="Oval 46"/>
          <p:cNvSpPr>
            <a:spLocks noChangeArrowheads="1"/>
          </p:cNvSpPr>
          <p:nvPr/>
        </p:nvSpPr>
        <p:spPr bwMode="auto">
          <a:xfrm rot="-7282380">
            <a:off x="69342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8" name="Oval 47"/>
          <p:cNvSpPr>
            <a:spLocks noChangeArrowheads="1"/>
          </p:cNvSpPr>
          <p:nvPr/>
        </p:nvSpPr>
        <p:spPr bwMode="auto">
          <a:xfrm rot="-7282380">
            <a:off x="73152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9" name="Oval 48"/>
          <p:cNvSpPr>
            <a:spLocks noChangeArrowheads="1"/>
          </p:cNvSpPr>
          <p:nvPr/>
        </p:nvSpPr>
        <p:spPr bwMode="auto">
          <a:xfrm rot="-7282380">
            <a:off x="72390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0" name="Oval 49"/>
          <p:cNvSpPr>
            <a:spLocks noChangeArrowheads="1"/>
          </p:cNvSpPr>
          <p:nvPr/>
        </p:nvSpPr>
        <p:spPr bwMode="auto">
          <a:xfrm rot="-7282380">
            <a:off x="69342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1" name="Oval 50"/>
          <p:cNvSpPr>
            <a:spLocks noChangeArrowheads="1"/>
          </p:cNvSpPr>
          <p:nvPr/>
        </p:nvSpPr>
        <p:spPr bwMode="auto">
          <a:xfrm rot="-7282380">
            <a:off x="65532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3602" name="Oval 51"/>
          <p:cNvSpPr>
            <a:spLocks noChangeArrowheads="1"/>
          </p:cNvSpPr>
          <p:nvPr/>
        </p:nvSpPr>
        <p:spPr bwMode="auto">
          <a:xfrm rot="-7282380">
            <a:off x="75438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3" name="Oval 52"/>
          <p:cNvSpPr>
            <a:spLocks noChangeArrowheads="1"/>
          </p:cNvSpPr>
          <p:nvPr/>
        </p:nvSpPr>
        <p:spPr bwMode="auto">
          <a:xfrm rot="-7282380">
            <a:off x="70104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4" name="Oval 53"/>
          <p:cNvSpPr>
            <a:spLocks noChangeArrowheads="1"/>
          </p:cNvSpPr>
          <p:nvPr/>
        </p:nvSpPr>
        <p:spPr bwMode="auto">
          <a:xfrm rot="-7282380">
            <a:off x="67818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5" name="Text Box 54"/>
          <p:cNvSpPr txBox="1">
            <a:spLocks noChangeArrowheads="1"/>
          </p:cNvSpPr>
          <p:nvPr/>
        </p:nvSpPr>
        <p:spPr bwMode="auto">
          <a:xfrm>
            <a:off x="5486400" y="44656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3606" name="Line 55"/>
          <p:cNvSpPr>
            <a:spLocks noChangeShapeType="1"/>
          </p:cNvSpPr>
          <p:nvPr/>
        </p:nvSpPr>
        <p:spPr bwMode="auto">
          <a:xfrm>
            <a:off x="59436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7" name="Line 56"/>
          <p:cNvSpPr>
            <a:spLocks noChangeShapeType="1"/>
          </p:cNvSpPr>
          <p:nvPr/>
        </p:nvSpPr>
        <p:spPr bwMode="auto">
          <a:xfrm flipH="1">
            <a:off x="59436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8" name="Oval 57"/>
          <p:cNvSpPr>
            <a:spLocks noChangeArrowheads="1"/>
          </p:cNvSpPr>
          <p:nvPr/>
        </p:nvSpPr>
        <p:spPr bwMode="auto">
          <a:xfrm rot="-7282380">
            <a:off x="7086600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9" name="Oval 58"/>
          <p:cNvSpPr>
            <a:spLocks noChangeArrowheads="1"/>
          </p:cNvSpPr>
          <p:nvPr/>
        </p:nvSpPr>
        <p:spPr bwMode="auto">
          <a:xfrm rot="-7282380">
            <a:off x="62484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0" name="Oval 59"/>
          <p:cNvSpPr>
            <a:spLocks noChangeArrowheads="1"/>
          </p:cNvSpPr>
          <p:nvPr/>
        </p:nvSpPr>
        <p:spPr bwMode="auto">
          <a:xfrm rot="-7282380">
            <a:off x="73152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1" name="Oval 60"/>
          <p:cNvSpPr>
            <a:spLocks noChangeArrowheads="1"/>
          </p:cNvSpPr>
          <p:nvPr/>
        </p:nvSpPr>
        <p:spPr bwMode="auto">
          <a:xfrm rot="-7282380">
            <a:off x="76962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2" name="Oval 61"/>
          <p:cNvSpPr>
            <a:spLocks noChangeArrowheads="1"/>
          </p:cNvSpPr>
          <p:nvPr/>
        </p:nvSpPr>
        <p:spPr bwMode="auto">
          <a:xfrm rot="-7282380">
            <a:off x="65532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3" name="Oval 62"/>
          <p:cNvSpPr>
            <a:spLocks noChangeArrowheads="1"/>
          </p:cNvSpPr>
          <p:nvPr/>
        </p:nvSpPr>
        <p:spPr bwMode="auto">
          <a:xfrm rot="-7282380">
            <a:off x="6629400" y="3657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4" name="Oval 63"/>
          <p:cNvSpPr>
            <a:spLocks noChangeArrowheads="1"/>
          </p:cNvSpPr>
          <p:nvPr/>
        </p:nvSpPr>
        <p:spPr bwMode="auto">
          <a:xfrm rot="-7282380">
            <a:off x="68580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5" name="Oval 64"/>
          <p:cNvSpPr>
            <a:spLocks noChangeArrowheads="1"/>
          </p:cNvSpPr>
          <p:nvPr/>
        </p:nvSpPr>
        <p:spPr bwMode="auto">
          <a:xfrm rot="-7282380">
            <a:off x="73914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6" name="Oval 65"/>
          <p:cNvSpPr>
            <a:spLocks noChangeArrowheads="1"/>
          </p:cNvSpPr>
          <p:nvPr/>
        </p:nvSpPr>
        <p:spPr bwMode="auto">
          <a:xfrm rot="-7282380">
            <a:off x="68580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7" name="Oval 66"/>
          <p:cNvSpPr>
            <a:spLocks noChangeArrowheads="1"/>
          </p:cNvSpPr>
          <p:nvPr/>
        </p:nvSpPr>
        <p:spPr bwMode="auto">
          <a:xfrm rot="-7282380">
            <a:off x="62484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8" name="Oval 67"/>
          <p:cNvSpPr>
            <a:spLocks noChangeArrowheads="1"/>
          </p:cNvSpPr>
          <p:nvPr/>
        </p:nvSpPr>
        <p:spPr bwMode="auto">
          <a:xfrm rot="-7282380">
            <a:off x="61722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9" name="Oval 68"/>
          <p:cNvSpPr>
            <a:spLocks noChangeArrowheads="1"/>
          </p:cNvSpPr>
          <p:nvPr/>
        </p:nvSpPr>
        <p:spPr bwMode="auto">
          <a:xfrm rot="-7282380">
            <a:off x="67056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3620" name="Oval 69"/>
          <p:cNvSpPr>
            <a:spLocks noChangeArrowheads="1"/>
          </p:cNvSpPr>
          <p:nvPr/>
        </p:nvSpPr>
        <p:spPr bwMode="auto">
          <a:xfrm rot="-7282380">
            <a:off x="76200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21" name="Oval 70"/>
          <p:cNvSpPr>
            <a:spLocks noChangeArrowheads="1"/>
          </p:cNvSpPr>
          <p:nvPr/>
        </p:nvSpPr>
        <p:spPr bwMode="auto">
          <a:xfrm rot="-7282380">
            <a:off x="70866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22" name="Oval 71"/>
          <p:cNvSpPr>
            <a:spLocks noChangeArrowheads="1"/>
          </p:cNvSpPr>
          <p:nvPr/>
        </p:nvSpPr>
        <p:spPr bwMode="auto">
          <a:xfrm rot="-7282380">
            <a:off x="7315200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23" name="Text Box 72"/>
          <p:cNvSpPr txBox="1">
            <a:spLocks noChangeArrowheads="1"/>
          </p:cNvSpPr>
          <p:nvPr/>
        </p:nvSpPr>
        <p:spPr bwMode="auto">
          <a:xfrm>
            <a:off x="5486400" y="225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3624" name="Line 73"/>
          <p:cNvSpPr>
            <a:spLocks noChangeShapeType="1"/>
          </p:cNvSpPr>
          <p:nvPr/>
        </p:nvSpPr>
        <p:spPr bwMode="auto">
          <a:xfrm>
            <a:off x="59436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25" name="Oval 74"/>
          <p:cNvSpPr>
            <a:spLocks noChangeArrowheads="1"/>
          </p:cNvSpPr>
          <p:nvPr/>
        </p:nvSpPr>
        <p:spPr bwMode="auto">
          <a:xfrm rot="-7282380">
            <a:off x="8153400" y="2362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26" name="Text Box 75"/>
          <p:cNvSpPr txBox="1">
            <a:spLocks noChangeArrowheads="1"/>
          </p:cNvSpPr>
          <p:nvPr/>
        </p:nvSpPr>
        <p:spPr bwMode="auto">
          <a:xfrm>
            <a:off x="8205788" y="38560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3627" name="Text Box 76"/>
          <p:cNvSpPr txBox="1">
            <a:spLocks noChangeArrowheads="1"/>
          </p:cNvSpPr>
          <p:nvPr/>
        </p:nvSpPr>
        <p:spPr bwMode="auto">
          <a:xfrm>
            <a:off x="8229600" y="606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3628" name="Text Box 77"/>
          <p:cNvSpPr txBox="1">
            <a:spLocks noChangeArrowheads="1"/>
          </p:cNvSpPr>
          <p:nvPr/>
        </p:nvSpPr>
        <p:spPr bwMode="auto">
          <a:xfrm>
            <a:off x="1143000" y="1676400"/>
            <a:ext cx="26670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Strong relationships</a:t>
            </a:r>
          </a:p>
        </p:txBody>
      </p:sp>
      <p:sp>
        <p:nvSpPr>
          <p:cNvPr id="23629" name="Text Box 78"/>
          <p:cNvSpPr txBox="1">
            <a:spLocks noChangeArrowheads="1"/>
          </p:cNvSpPr>
          <p:nvPr/>
        </p:nvSpPr>
        <p:spPr bwMode="auto">
          <a:xfrm>
            <a:off x="6019800" y="1676400"/>
            <a:ext cx="25908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Weak relationships</a:t>
            </a:r>
          </a:p>
        </p:txBody>
      </p:sp>
      <p:sp>
        <p:nvSpPr>
          <p:cNvPr id="23630" name="Line 79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31" name="Text Box 80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3632" name="Oval 81"/>
          <p:cNvSpPr>
            <a:spLocks noChangeArrowheads="1"/>
          </p:cNvSpPr>
          <p:nvPr/>
        </p:nvSpPr>
        <p:spPr bwMode="auto">
          <a:xfrm rot="-7282380">
            <a:off x="8001000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3" name="Oval 82"/>
          <p:cNvSpPr>
            <a:spLocks noChangeArrowheads="1"/>
          </p:cNvSpPr>
          <p:nvPr/>
        </p:nvSpPr>
        <p:spPr bwMode="auto">
          <a:xfrm rot="-7282380">
            <a:off x="7848600" y="2209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4" name="Oval 83"/>
          <p:cNvSpPr>
            <a:spLocks noChangeArrowheads="1"/>
          </p:cNvSpPr>
          <p:nvPr/>
        </p:nvSpPr>
        <p:spPr bwMode="auto">
          <a:xfrm rot="-7282380">
            <a:off x="7620000" y="5562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5" name="Oval 84"/>
          <p:cNvSpPr>
            <a:spLocks noChangeArrowheads="1"/>
          </p:cNvSpPr>
          <p:nvPr/>
        </p:nvSpPr>
        <p:spPr bwMode="auto">
          <a:xfrm rot="-7282380">
            <a:off x="80010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6" name="Oval 85"/>
          <p:cNvSpPr>
            <a:spLocks noChangeArrowheads="1"/>
          </p:cNvSpPr>
          <p:nvPr/>
        </p:nvSpPr>
        <p:spPr bwMode="auto">
          <a:xfrm rot="-7282380">
            <a:off x="78486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7" name="Oval 86"/>
          <p:cNvSpPr>
            <a:spLocks noChangeArrowheads="1"/>
          </p:cNvSpPr>
          <p:nvPr/>
        </p:nvSpPr>
        <p:spPr bwMode="auto">
          <a:xfrm rot="-7282380">
            <a:off x="80010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8" name="Oval 87"/>
          <p:cNvSpPr>
            <a:spLocks noChangeArrowheads="1"/>
          </p:cNvSpPr>
          <p:nvPr/>
        </p:nvSpPr>
        <p:spPr bwMode="auto">
          <a:xfrm rot="-7282380">
            <a:off x="73152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9" name="Oval 88"/>
          <p:cNvSpPr>
            <a:spLocks noChangeArrowheads="1"/>
          </p:cNvSpPr>
          <p:nvPr/>
        </p:nvSpPr>
        <p:spPr bwMode="auto">
          <a:xfrm rot="-7282380">
            <a:off x="6629400" y="4343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40" name="Line 89"/>
          <p:cNvSpPr>
            <a:spLocks noChangeShapeType="1"/>
          </p:cNvSpPr>
          <p:nvPr/>
        </p:nvSpPr>
        <p:spPr bwMode="auto">
          <a:xfrm flipV="1">
            <a:off x="1219200" y="22098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1" name="Line 90"/>
          <p:cNvSpPr>
            <a:spLocks noChangeShapeType="1"/>
          </p:cNvSpPr>
          <p:nvPr/>
        </p:nvSpPr>
        <p:spPr bwMode="auto">
          <a:xfrm flipV="1">
            <a:off x="1752600" y="26670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2" name="Line 91"/>
          <p:cNvSpPr>
            <a:spLocks noChangeShapeType="1"/>
          </p:cNvSpPr>
          <p:nvPr/>
        </p:nvSpPr>
        <p:spPr bwMode="auto">
          <a:xfrm flipV="1">
            <a:off x="5943600" y="2057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3" name="Line 92"/>
          <p:cNvSpPr>
            <a:spLocks noChangeShapeType="1"/>
          </p:cNvSpPr>
          <p:nvPr/>
        </p:nvSpPr>
        <p:spPr bwMode="auto">
          <a:xfrm flipV="1">
            <a:off x="7010400" y="2895600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4" name="Line 93"/>
          <p:cNvSpPr>
            <a:spLocks noChangeShapeType="1"/>
          </p:cNvSpPr>
          <p:nvPr/>
        </p:nvSpPr>
        <p:spPr bwMode="auto">
          <a:xfrm>
            <a:off x="1600200" y="4572000"/>
            <a:ext cx="19050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5" name="Line 94"/>
          <p:cNvSpPr>
            <a:spLocks noChangeShapeType="1"/>
          </p:cNvSpPr>
          <p:nvPr/>
        </p:nvSpPr>
        <p:spPr bwMode="auto">
          <a:xfrm>
            <a:off x="1143000" y="4953000"/>
            <a:ext cx="16764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6" name="Line 95"/>
          <p:cNvSpPr>
            <a:spLocks noChangeShapeType="1"/>
          </p:cNvSpPr>
          <p:nvPr/>
        </p:nvSpPr>
        <p:spPr bwMode="auto">
          <a:xfrm>
            <a:off x="7086600" y="4267200"/>
            <a:ext cx="15240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7" name="Line 96"/>
          <p:cNvSpPr>
            <a:spLocks noChangeShapeType="1"/>
          </p:cNvSpPr>
          <p:nvPr/>
        </p:nvSpPr>
        <p:spPr bwMode="auto">
          <a:xfrm>
            <a:off x="5943600" y="5486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8" name="Line 98"/>
          <p:cNvSpPr>
            <a:spLocks noChangeShapeType="1"/>
          </p:cNvSpPr>
          <p:nvPr/>
        </p:nvSpPr>
        <p:spPr bwMode="auto">
          <a:xfrm flipV="1">
            <a:off x="1331640" y="2492896"/>
            <a:ext cx="20574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9" name="Line 99"/>
          <p:cNvSpPr>
            <a:spLocks noChangeShapeType="1"/>
          </p:cNvSpPr>
          <p:nvPr/>
        </p:nvSpPr>
        <p:spPr bwMode="auto">
          <a:xfrm>
            <a:off x="1295400" y="4724400"/>
            <a:ext cx="1905000" cy="1371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50" name="Line 100"/>
          <p:cNvSpPr>
            <a:spLocks noChangeShapeType="1"/>
          </p:cNvSpPr>
          <p:nvPr/>
        </p:nvSpPr>
        <p:spPr bwMode="auto">
          <a:xfrm flipV="1">
            <a:off x="6172200" y="2209800"/>
            <a:ext cx="20574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51" name="Line 101"/>
          <p:cNvSpPr>
            <a:spLocks noChangeShapeType="1"/>
          </p:cNvSpPr>
          <p:nvPr/>
        </p:nvSpPr>
        <p:spPr bwMode="auto">
          <a:xfrm>
            <a:off x="6324600" y="4724400"/>
            <a:ext cx="17526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-15240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Types of Relationships</a:t>
            </a:r>
          </a:p>
        </p:txBody>
      </p:sp>
      <p:sp>
        <p:nvSpPr>
          <p:cNvPr id="4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CA1EF705-D406-4CE2-8F09-73D83515316C}" type="slidenum">
              <a:rPr lang="en-US"/>
              <a:pPr/>
              <a:t>6</a:t>
            </a:fld>
            <a:endParaRPr lang="en-US"/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3429000" y="4648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 rot="-7282380">
            <a:off x="54864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 rot="-7282380">
            <a:off x="3886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 rot="-7282380">
            <a:off x="54102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 rot="-7282380">
            <a:off x="41148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 rot="-7282380">
            <a:off x="50292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 rot="-7282380">
            <a:off x="51816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6" name="Oval 10"/>
          <p:cNvSpPr>
            <a:spLocks noChangeArrowheads="1"/>
          </p:cNvSpPr>
          <p:nvPr/>
        </p:nvSpPr>
        <p:spPr bwMode="auto">
          <a:xfrm rot="-7282380">
            <a:off x="44196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7" name="Oval 11"/>
          <p:cNvSpPr>
            <a:spLocks noChangeArrowheads="1"/>
          </p:cNvSpPr>
          <p:nvPr/>
        </p:nvSpPr>
        <p:spPr bwMode="auto">
          <a:xfrm rot="-7282380">
            <a:off x="3505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 rot="-7282380">
            <a:off x="37338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 rot="-7282380">
            <a:off x="4191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 rot="-7282380">
            <a:off x="48768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1" name="Oval 15"/>
          <p:cNvSpPr>
            <a:spLocks noChangeArrowheads="1"/>
          </p:cNvSpPr>
          <p:nvPr/>
        </p:nvSpPr>
        <p:spPr bwMode="auto">
          <a:xfrm rot="-7282380">
            <a:off x="46482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 rot="-7282380">
            <a:off x="45720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971800" y="43894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3429000" y="6096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5691188" y="59896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H="1">
            <a:off x="3429000" y="23622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Oval 21"/>
          <p:cNvSpPr>
            <a:spLocks noChangeArrowheads="1"/>
          </p:cNvSpPr>
          <p:nvPr/>
        </p:nvSpPr>
        <p:spPr bwMode="auto">
          <a:xfrm rot="-7282380">
            <a:off x="4876800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8" name="Oval 22"/>
          <p:cNvSpPr>
            <a:spLocks noChangeArrowheads="1"/>
          </p:cNvSpPr>
          <p:nvPr/>
        </p:nvSpPr>
        <p:spPr bwMode="auto">
          <a:xfrm rot="-7282380">
            <a:off x="35814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9" name="Oval 23"/>
          <p:cNvSpPr>
            <a:spLocks noChangeArrowheads="1"/>
          </p:cNvSpPr>
          <p:nvPr/>
        </p:nvSpPr>
        <p:spPr bwMode="auto">
          <a:xfrm rot="-7282380">
            <a:off x="54102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0" name="Oval 24"/>
          <p:cNvSpPr>
            <a:spLocks noChangeArrowheads="1"/>
          </p:cNvSpPr>
          <p:nvPr/>
        </p:nvSpPr>
        <p:spPr bwMode="auto">
          <a:xfrm rot="-7282380">
            <a:off x="55626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1" name="Oval 25"/>
          <p:cNvSpPr>
            <a:spLocks noChangeArrowheads="1"/>
          </p:cNvSpPr>
          <p:nvPr/>
        </p:nvSpPr>
        <p:spPr bwMode="auto">
          <a:xfrm rot="-7282380">
            <a:off x="3962400" y="3429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2" name="Oval 26"/>
          <p:cNvSpPr>
            <a:spLocks noChangeArrowheads="1"/>
          </p:cNvSpPr>
          <p:nvPr/>
        </p:nvSpPr>
        <p:spPr bwMode="auto">
          <a:xfrm rot="-7282380">
            <a:off x="4114800" y="2209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3" name="Oval 27"/>
          <p:cNvSpPr>
            <a:spLocks noChangeArrowheads="1"/>
          </p:cNvSpPr>
          <p:nvPr/>
        </p:nvSpPr>
        <p:spPr bwMode="auto">
          <a:xfrm rot="-7282380">
            <a:off x="48768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4" name="Oval 28"/>
          <p:cNvSpPr>
            <a:spLocks noChangeArrowheads="1"/>
          </p:cNvSpPr>
          <p:nvPr/>
        </p:nvSpPr>
        <p:spPr bwMode="auto">
          <a:xfrm rot="-7282380">
            <a:off x="50292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5" name="Oval 29"/>
          <p:cNvSpPr>
            <a:spLocks noChangeArrowheads="1"/>
          </p:cNvSpPr>
          <p:nvPr/>
        </p:nvSpPr>
        <p:spPr bwMode="auto">
          <a:xfrm rot="-7282380">
            <a:off x="54864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6" name="Oval 30"/>
          <p:cNvSpPr>
            <a:spLocks noChangeArrowheads="1"/>
          </p:cNvSpPr>
          <p:nvPr/>
        </p:nvSpPr>
        <p:spPr bwMode="auto">
          <a:xfrm rot="-7282380">
            <a:off x="45720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7" name="Oval 31"/>
          <p:cNvSpPr>
            <a:spLocks noChangeArrowheads="1"/>
          </p:cNvSpPr>
          <p:nvPr/>
        </p:nvSpPr>
        <p:spPr bwMode="auto">
          <a:xfrm rot="-7282380">
            <a:off x="3962400" y="3124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8" name="Oval 32"/>
          <p:cNvSpPr>
            <a:spLocks noChangeArrowheads="1"/>
          </p:cNvSpPr>
          <p:nvPr/>
        </p:nvSpPr>
        <p:spPr bwMode="auto">
          <a:xfrm rot="-7282380">
            <a:off x="41910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4609" name="Oval 33"/>
          <p:cNvSpPr>
            <a:spLocks noChangeArrowheads="1"/>
          </p:cNvSpPr>
          <p:nvPr/>
        </p:nvSpPr>
        <p:spPr bwMode="auto">
          <a:xfrm rot="-7282380">
            <a:off x="5181600" y="3429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10" name="Oval 34"/>
          <p:cNvSpPr>
            <a:spLocks noChangeArrowheads="1"/>
          </p:cNvSpPr>
          <p:nvPr/>
        </p:nvSpPr>
        <p:spPr bwMode="auto">
          <a:xfrm rot="-7282380">
            <a:off x="45720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11" name="Oval 35"/>
          <p:cNvSpPr>
            <a:spLocks noChangeArrowheads="1"/>
          </p:cNvSpPr>
          <p:nvPr/>
        </p:nvSpPr>
        <p:spPr bwMode="auto">
          <a:xfrm rot="-7282380">
            <a:off x="43434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2971800" y="21796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>
            <a:off x="3429000" y="3886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5691188" y="37798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4615" name="Text Box 40"/>
          <p:cNvSpPr txBox="1">
            <a:spLocks noChangeArrowheads="1"/>
          </p:cNvSpPr>
          <p:nvPr/>
        </p:nvSpPr>
        <p:spPr bwMode="auto">
          <a:xfrm>
            <a:off x="3581400" y="1600200"/>
            <a:ext cx="21336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No relationship</a:t>
            </a:r>
          </a:p>
        </p:txBody>
      </p:sp>
      <p:sp>
        <p:nvSpPr>
          <p:cNvPr id="24616" name="Text Box 41"/>
          <p:cNvSpPr txBox="1">
            <a:spLocks noChangeArrowheads="1"/>
          </p:cNvSpPr>
          <p:nvPr/>
        </p:nvSpPr>
        <p:spPr bwMode="auto">
          <a:xfrm>
            <a:off x="74676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4617" name="Oval 42"/>
          <p:cNvSpPr>
            <a:spLocks noChangeArrowheads="1"/>
          </p:cNvSpPr>
          <p:nvPr/>
        </p:nvSpPr>
        <p:spPr bwMode="auto">
          <a:xfrm rot="-7282380">
            <a:off x="3657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18" name="Oval 43"/>
          <p:cNvSpPr>
            <a:spLocks noChangeArrowheads="1"/>
          </p:cNvSpPr>
          <p:nvPr/>
        </p:nvSpPr>
        <p:spPr bwMode="auto">
          <a:xfrm rot="-7282380">
            <a:off x="4800600" y="3429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19" name="Oval 44"/>
          <p:cNvSpPr>
            <a:spLocks noChangeArrowheads="1"/>
          </p:cNvSpPr>
          <p:nvPr/>
        </p:nvSpPr>
        <p:spPr bwMode="auto">
          <a:xfrm rot="-7282380">
            <a:off x="5257800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20" name="Line 45"/>
          <p:cNvSpPr>
            <a:spLocks noChangeShapeType="1"/>
          </p:cNvSpPr>
          <p:nvPr/>
        </p:nvSpPr>
        <p:spPr bwMode="auto">
          <a:xfrm>
            <a:off x="3581400" y="28956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621" name="Line 46"/>
          <p:cNvSpPr>
            <a:spLocks noChangeShapeType="1"/>
          </p:cNvSpPr>
          <p:nvPr/>
        </p:nvSpPr>
        <p:spPr bwMode="auto">
          <a:xfrm>
            <a:off x="3505200" y="51816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5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Model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0BDA4D0C-E92F-4B87-8CE7-A9EF11499D12}" type="slidenum">
              <a:rPr lang="en-US"/>
              <a:pPr/>
              <a:t>7</a:t>
            </a:fld>
            <a:endParaRPr lang="en-US"/>
          </a:p>
        </p:txBody>
      </p:sp>
      <p:graphicFrame>
        <p:nvGraphicFramePr>
          <p:cNvPr id="153602" name="Object 2"/>
          <p:cNvGraphicFramePr>
            <a:graphicFrameLocks noChangeAspect="1"/>
          </p:cNvGraphicFramePr>
          <p:nvPr/>
        </p:nvGraphicFramePr>
        <p:xfrm>
          <a:off x="1643063" y="3581400"/>
          <a:ext cx="6088062" cy="1217613"/>
        </p:xfrm>
        <a:graphic>
          <a:graphicData uri="http://schemas.openxmlformats.org/presentationml/2006/ole">
            <p:oleObj spid="_x0000_s1026" name="Equation" r:id="rId3" imgW="1143000" imgH="228600" progId="">
              <p:embed/>
            </p:oleObj>
          </a:graphicData>
        </a:graphic>
      </p:graphicFrame>
      <p:sp>
        <p:nvSpPr>
          <p:cNvPr id="153604" name="Text Box 3"/>
          <p:cNvSpPr txBox="1">
            <a:spLocks noChangeArrowheads="1"/>
          </p:cNvSpPr>
          <p:nvPr/>
        </p:nvSpPr>
        <p:spPr bwMode="auto">
          <a:xfrm>
            <a:off x="3581400" y="5029200"/>
            <a:ext cx="2216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Linear component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2133600" y="2514600"/>
            <a:ext cx="15240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Population </a:t>
            </a:r>
            <a:br>
              <a:rPr lang="en-US" sz="2000"/>
            </a:br>
            <a:r>
              <a:rPr lang="en-US" sz="2000"/>
              <a:t>Y  intercept 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3886200" y="2362200"/>
            <a:ext cx="1447800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Population Slope</a:t>
            </a:r>
            <a:br>
              <a:rPr lang="en-US" sz="2000"/>
            </a:br>
            <a:r>
              <a:rPr lang="en-US" sz="2000"/>
              <a:t>Coefficient </a:t>
            </a: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7772400" y="2286000"/>
            <a:ext cx="1147763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Random Error term</a:t>
            </a:r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152400" y="3124200"/>
            <a:ext cx="18383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Dependent Variable</a:t>
            </a:r>
          </a:p>
        </p:txBody>
      </p:sp>
      <p:sp>
        <p:nvSpPr>
          <p:cNvPr id="153610" name="Line 10"/>
          <p:cNvSpPr>
            <a:spLocks noChangeShapeType="1"/>
          </p:cNvSpPr>
          <p:nvPr/>
        </p:nvSpPr>
        <p:spPr bwMode="auto">
          <a:xfrm>
            <a:off x="2971800" y="32004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1" name="Line 11"/>
          <p:cNvSpPr>
            <a:spLocks noChangeShapeType="1"/>
          </p:cNvSpPr>
          <p:nvPr/>
        </p:nvSpPr>
        <p:spPr bwMode="auto">
          <a:xfrm>
            <a:off x="1295400" y="36576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2" name="Line 12"/>
          <p:cNvSpPr>
            <a:spLocks noChangeShapeType="1"/>
          </p:cNvSpPr>
          <p:nvPr/>
        </p:nvSpPr>
        <p:spPr bwMode="auto">
          <a:xfrm flipH="1">
            <a:off x="5867400" y="3200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3" name="Line 13"/>
          <p:cNvSpPr>
            <a:spLocks noChangeShapeType="1"/>
          </p:cNvSpPr>
          <p:nvPr/>
        </p:nvSpPr>
        <p:spPr bwMode="auto">
          <a:xfrm rot="20940815" flipH="1">
            <a:off x="7319963" y="3429000"/>
            <a:ext cx="46355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5638800" y="2514600"/>
            <a:ext cx="1604963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Independent Variable</a:t>
            </a:r>
          </a:p>
        </p:txBody>
      </p:sp>
      <p:sp>
        <p:nvSpPr>
          <p:cNvPr id="153615" name="AutoShape 15"/>
          <p:cNvSpPr>
            <a:spLocks/>
          </p:cNvSpPr>
          <p:nvPr/>
        </p:nvSpPr>
        <p:spPr bwMode="auto">
          <a:xfrm rot="16200000" flipV="1">
            <a:off x="4569619" y="3659981"/>
            <a:ext cx="228600" cy="2662238"/>
          </a:xfrm>
          <a:prstGeom prst="leftBrace">
            <a:avLst>
              <a:gd name="adj1" fmla="val 97049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616" name="Line 16"/>
          <p:cNvSpPr>
            <a:spLocks noChangeShapeType="1"/>
          </p:cNvSpPr>
          <p:nvPr/>
        </p:nvSpPr>
        <p:spPr bwMode="auto">
          <a:xfrm rot="-659185">
            <a:off x="4792663" y="3292475"/>
            <a:ext cx="227012" cy="396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7" name="AutoShape 17"/>
          <p:cNvSpPr>
            <a:spLocks/>
          </p:cNvSpPr>
          <p:nvPr/>
        </p:nvSpPr>
        <p:spPr bwMode="auto">
          <a:xfrm rot="16200000" flipV="1">
            <a:off x="7124700" y="4518025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618" name="Text Box 18"/>
          <p:cNvSpPr txBox="1">
            <a:spLocks noChangeArrowheads="1"/>
          </p:cNvSpPr>
          <p:nvPr/>
        </p:nvSpPr>
        <p:spPr bwMode="auto">
          <a:xfrm>
            <a:off x="6451600" y="5089525"/>
            <a:ext cx="17780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Random Error</a:t>
            </a:r>
          </a:p>
          <a:p>
            <a:pPr eaLnBrk="0" hangingPunct="0"/>
            <a:r>
              <a:rPr lang="en-US" sz="2000"/>
              <a:t> component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38" name="Rectangle 51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Model</a:t>
            </a:r>
          </a:p>
        </p:txBody>
      </p:sp>
      <p:sp>
        <p:nvSpPr>
          <p:cNvPr id="51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20A5D5DE-23D9-429C-960F-704706E6C019}" type="slidenum">
              <a:rPr lang="en-US"/>
              <a:pPr/>
              <a:t>8</a:t>
            </a:fld>
            <a:endParaRPr lang="en-US"/>
          </a:p>
        </p:txBody>
      </p:sp>
      <p:sp>
        <p:nvSpPr>
          <p:cNvPr id="155692" name="Line 2"/>
          <p:cNvSpPr>
            <a:spLocks noChangeShapeType="1"/>
          </p:cNvSpPr>
          <p:nvPr/>
        </p:nvSpPr>
        <p:spPr bwMode="auto">
          <a:xfrm flipH="1" flipV="1">
            <a:off x="2286000" y="42672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693" name="Line 3"/>
          <p:cNvSpPr>
            <a:spLocks noChangeShapeType="1"/>
          </p:cNvSpPr>
          <p:nvPr/>
        </p:nvSpPr>
        <p:spPr bwMode="auto">
          <a:xfrm flipH="1" flipV="1">
            <a:off x="2286000" y="29718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694" name="Text Box 5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55695" name="Line 6"/>
          <p:cNvSpPr>
            <a:spLocks noChangeShapeType="1"/>
          </p:cNvSpPr>
          <p:nvPr/>
        </p:nvSpPr>
        <p:spPr bwMode="auto">
          <a:xfrm flipH="1">
            <a:off x="4021138" y="3094038"/>
            <a:ext cx="6350" cy="2792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696" name="Line 7"/>
          <p:cNvSpPr>
            <a:spLocks noChangeShapeType="1"/>
          </p:cNvSpPr>
          <p:nvPr/>
        </p:nvSpPr>
        <p:spPr bwMode="auto">
          <a:xfrm flipV="1">
            <a:off x="2122488" y="2990850"/>
            <a:ext cx="6470650" cy="1830388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697" name="Freeform 8"/>
          <p:cNvSpPr>
            <a:spLocks/>
          </p:cNvSpPr>
          <p:nvPr/>
        </p:nvSpPr>
        <p:spPr bwMode="auto">
          <a:xfrm>
            <a:off x="5011738" y="4743450"/>
            <a:ext cx="454025" cy="454025"/>
          </a:xfrm>
          <a:custGeom>
            <a:avLst/>
            <a:gdLst>
              <a:gd name="T0" fmla="*/ 0 w 286"/>
              <a:gd name="T1" fmla="*/ 145 h 286"/>
              <a:gd name="T2" fmla="*/ 7 w 286"/>
              <a:gd name="T3" fmla="*/ 99 h 286"/>
              <a:gd name="T4" fmla="*/ 26 w 286"/>
              <a:gd name="T5" fmla="*/ 61 h 286"/>
              <a:gd name="T6" fmla="*/ 61 w 286"/>
              <a:gd name="T7" fmla="*/ 30 h 286"/>
              <a:gd name="T8" fmla="*/ 99 w 286"/>
              <a:gd name="T9" fmla="*/ 8 h 286"/>
              <a:gd name="T10" fmla="*/ 144 w 286"/>
              <a:gd name="T11" fmla="*/ 0 h 286"/>
              <a:gd name="T12" fmla="*/ 186 w 286"/>
              <a:gd name="T13" fmla="*/ 8 h 286"/>
              <a:gd name="T14" fmla="*/ 228 w 286"/>
              <a:gd name="T15" fmla="*/ 30 h 286"/>
              <a:gd name="T16" fmla="*/ 259 w 286"/>
              <a:gd name="T17" fmla="*/ 61 h 286"/>
              <a:gd name="T18" fmla="*/ 278 w 286"/>
              <a:gd name="T19" fmla="*/ 99 h 286"/>
              <a:gd name="T20" fmla="*/ 285 w 286"/>
              <a:gd name="T21" fmla="*/ 145 h 286"/>
              <a:gd name="T22" fmla="*/ 278 w 286"/>
              <a:gd name="T23" fmla="*/ 190 h 286"/>
              <a:gd name="T24" fmla="*/ 259 w 286"/>
              <a:gd name="T25" fmla="*/ 228 h 286"/>
              <a:gd name="T26" fmla="*/ 228 w 286"/>
              <a:gd name="T27" fmla="*/ 259 h 286"/>
              <a:gd name="T28" fmla="*/ 186 w 286"/>
              <a:gd name="T29" fmla="*/ 281 h 286"/>
              <a:gd name="T30" fmla="*/ 144 w 286"/>
              <a:gd name="T31" fmla="*/ 285 h 286"/>
              <a:gd name="T32" fmla="*/ 99 w 286"/>
              <a:gd name="T33" fmla="*/ 281 h 286"/>
              <a:gd name="T34" fmla="*/ 61 w 286"/>
              <a:gd name="T35" fmla="*/ 259 h 286"/>
              <a:gd name="T36" fmla="*/ 26 w 286"/>
              <a:gd name="T37" fmla="*/ 228 h 286"/>
              <a:gd name="T38" fmla="*/ 7 w 286"/>
              <a:gd name="T39" fmla="*/ 190 h 286"/>
              <a:gd name="T40" fmla="*/ 0 w 286"/>
              <a:gd name="T41" fmla="*/ 145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6"/>
              <a:gd name="T64" fmla="*/ 0 h 286"/>
              <a:gd name="T65" fmla="*/ 286 w 286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6" h="286">
                <a:moveTo>
                  <a:pt x="0" y="145"/>
                </a:moveTo>
                <a:lnTo>
                  <a:pt x="7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4" y="0"/>
                </a:lnTo>
                <a:lnTo>
                  <a:pt x="186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5" y="145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6" y="281"/>
                </a:lnTo>
                <a:lnTo>
                  <a:pt x="144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7" y="190"/>
                </a:lnTo>
                <a:lnTo>
                  <a:pt x="0" y="145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698" name="Rectangle 9"/>
          <p:cNvSpPr>
            <a:spLocks noChangeArrowheads="1"/>
          </p:cNvSpPr>
          <p:nvPr/>
        </p:nvSpPr>
        <p:spPr bwMode="auto">
          <a:xfrm>
            <a:off x="4897438" y="533717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699" name="Rectangle 10"/>
          <p:cNvSpPr>
            <a:spLocks noChangeArrowheads="1"/>
          </p:cNvSpPr>
          <p:nvPr/>
        </p:nvSpPr>
        <p:spPr bwMode="auto">
          <a:xfrm>
            <a:off x="4953000" y="3962400"/>
            <a:ext cx="24384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/>
              <a:t>Random Error for this X</a:t>
            </a:r>
            <a:r>
              <a:rPr lang="en-US" baseline="-25000"/>
              <a:t>i</a:t>
            </a:r>
            <a:r>
              <a:rPr lang="en-US"/>
              <a:t> value</a:t>
            </a:r>
            <a:endParaRPr lang="en-US" baseline="-25000"/>
          </a:p>
        </p:txBody>
      </p:sp>
      <p:sp>
        <p:nvSpPr>
          <p:cNvPr id="155700" name="Rectangle 11"/>
          <p:cNvSpPr>
            <a:spLocks noChangeArrowheads="1"/>
          </p:cNvSpPr>
          <p:nvPr/>
        </p:nvSpPr>
        <p:spPr bwMode="auto">
          <a:xfrm>
            <a:off x="1811338" y="1924050"/>
            <a:ext cx="452437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/>
              <a:t>Y</a:t>
            </a:r>
          </a:p>
        </p:txBody>
      </p:sp>
      <p:sp>
        <p:nvSpPr>
          <p:cNvPr id="155701" name="Rectangle 12"/>
          <p:cNvSpPr>
            <a:spLocks noChangeArrowheads="1"/>
          </p:cNvSpPr>
          <p:nvPr/>
        </p:nvSpPr>
        <p:spPr bwMode="auto">
          <a:xfrm>
            <a:off x="8212138" y="5824538"/>
            <a:ext cx="452437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/>
              <a:t>X</a:t>
            </a:r>
          </a:p>
        </p:txBody>
      </p:sp>
      <p:sp>
        <p:nvSpPr>
          <p:cNvPr id="155702" name="Freeform 13"/>
          <p:cNvSpPr>
            <a:spLocks/>
          </p:cNvSpPr>
          <p:nvPr/>
        </p:nvSpPr>
        <p:spPr bwMode="auto">
          <a:xfrm>
            <a:off x="7754938" y="2686050"/>
            <a:ext cx="455612" cy="454025"/>
          </a:xfrm>
          <a:custGeom>
            <a:avLst/>
            <a:gdLst>
              <a:gd name="T0" fmla="*/ 0 w 287"/>
              <a:gd name="T1" fmla="*/ 141 h 286"/>
              <a:gd name="T2" fmla="*/ 8 w 287"/>
              <a:gd name="T3" fmla="*/ 99 h 286"/>
              <a:gd name="T4" fmla="*/ 26 w 287"/>
              <a:gd name="T5" fmla="*/ 57 h 286"/>
              <a:gd name="T6" fmla="*/ 57 w 287"/>
              <a:gd name="T7" fmla="*/ 26 h 286"/>
              <a:gd name="T8" fmla="*/ 99 w 287"/>
              <a:gd name="T9" fmla="*/ 8 h 286"/>
              <a:gd name="T10" fmla="*/ 141 w 287"/>
              <a:gd name="T11" fmla="*/ 0 h 286"/>
              <a:gd name="T12" fmla="*/ 187 w 287"/>
              <a:gd name="T13" fmla="*/ 8 h 286"/>
              <a:gd name="T14" fmla="*/ 224 w 287"/>
              <a:gd name="T15" fmla="*/ 26 h 286"/>
              <a:gd name="T16" fmla="*/ 259 w 287"/>
              <a:gd name="T17" fmla="*/ 57 h 286"/>
              <a:gd name="T18" fmla="*/ 278 w 287"/>
              <a:gd name="T19" fmla="*/ 99 h 286"/>
              <a:gd name="T20" fmla="*/ 286 w 287"/>
              <a:gd name="T21" fmla="*/ 141 h 286"/>
              <a:gd name="T22" fmla="*/ 278 w 287"/>
              <a:gd name="T23" fmla="*/ 186 h 286"/>
              <a:gd name="T24" fmla="*/ 259 w 287"/>
              <a:gd name="T25" fmla="*/ 224 h 286"/>
              <a:gd name="T26" fmla="*/ 224 w 287"/>
              <a:gd name="T27" fmla="*/ 259 h 286"/>
              <a:gd name="T28" fmla="*/ 187 w 287"/>
              <a:gd name="T29" fmla="*/ 278 h 286"/>
              <a:gd name="T30" fmla="*/ 141 w 287"/>
              <a:gd name="T31" fmla="*/ 285 h 286"/>
              <a:gd name="T32" fmla="*/ 99 w 287"/>
              <a:gd name="T33" fmla="*/ 278 h 286"/>
              <a:gd name="T34" fmla="*/ 57 w 287"/>
              <a:gd name="T35" fmla="*/ 259 h 286"/>
              <a:gd name="T36" fmla="*/ 26 w 287"/>
              <a:gd name="T37" fmla="*/ 224 h 286"/>
              <a:gd name="T38" fmla="*/ 8 w 287"/>
              <a:gd name="T39" fmla="*/ 186 h 286"/>
              <a:gd name="T40" fmla="*/ 0 w 287"/>
              <a:gd name="T41" fmla="*/ 141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1"/>
                </a:moveTo>
                <a:lnTo>
                  <a:pt x="8" y="99"/>
                </a:lnTo>
                <a:lnTo>
                  <a:pt x="26" y="57"/>
                </a:lnTo>
                <a:lnTo>
                  <a:pt x="57" y="26"/>
                </a:lnTo>
                <a:lnTo>
                  <a:pt x="99" y="8"/>
                </a:lnTo>
                <a:lnTo>
                  <a:pt x="141" y="0"/>
                </a:lnTo>
                <a:lnTo>
                  <a:pt x="187" y="8"/>
                </a:lnTo>
                <a:lnTo>
                  <a:pt x="224" y="26"/>
                </a:lnTo>
                <a:lnTo>
                  <a:pt x="259" y="57"/>
                </a:lnTo>
                <a:lnTo>
                  <a:pt x="278" y="99"/>
                </a:lnTo>
                <a:lnTo>
                  <a:pt x="286" y="141"/>
                </a:lnTo>
                <a:lnTo>
                  <a:pt x="278" y="186"/>
                </a:lnTo>
                <a:lnTo>
                  <a:pt x="259" y="224"/>
                </a:lnTo>
                <a:lnTo>
                  <a:pt x="224" y="259"/>
                </a:lnTo>
                <a:lnTo>
                  <a:pt x="187" y="278"/>
                </a:lnTo>
                <a:lnTo>
                  <a:pt x="141" y="285"/>
                </a:lnTo>
                <a:lnTo>
                  <a:pt x="99" y="278"/>
                </a:lnTo>
                <a:lnTo>
                  <a:pt x="57" y="259"/>
                </a:lnTo>
                <a:lnTo>
                  <a:pt x="26" y="224"/>
                </a:lnTo>
                <a:lnTo>
                  <a:pt x="8" y="186"/>
                </a:lnTo>
                <a:lnTo>
                  <a:pt x="0" y="141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03" name="Freeform 14"/>
          <p:cNvSpPr>
            <a:spLocks/>
          </p:cNvSpPr>
          <p:nvPr/>
        </p:nvSpPr>
        <p:spPr bwMode="auto">
          <a:xfrm>
            <a:off x="2501900" y="4673600"/>
            <a:ext cx="455613" cy="455613"/>
          </a:xfrm>
          <a:custGeom>
            <a:avLst/>
            <a:gdLst>
              <a:gd name="T0" fmla="*/ 0 w 287"/>
              <a:gd name="T1" fmla="*/ 145 h 287"/>
              <a:gd name="T2" fmla="*/ 8 w 287"/>
              <a:gd name="T3" fmla="*/ 99 h 287"/>
              <a:gd name="T4" fmla="*/ 27 w 287"/>
              <a:gd name="T5" fmla="*/ 62 h 287"/>
              <a:gd name="T6" fmla="*/ 58 w 287"/>
              <a:gd name="T7" fmla="*/ 27 h 287"/>
              <a:gd name="T8" fmla="*/ 99 w 287"/>
              <a:gd name="T9" fmla="*/ 8 h 287"/>
              <a:gd name="T10" fmla="*/ 141 w 287"/>
              <a:gd name="T11" fmla="*/ 0 h 287"/>
              <a:gd name="T12" fmla="*/ 187 w 287"/>
              <a:gd name="T13" fmla="*/ 8 h 287"/>
              <a:gd name="T14" fmla="*/ 225 w 287"/>
              <a:gd name="T15" fmla="*/ 27 h 287"/>
              <a:gd name="T16" fmla="*/ 260 w 287"/>
              <a:gd name="T17" fmla="*/ 62 h 287"/>
              <a:gd name="T18" fmla="*/ 278 w 287"/>
              <a:gd name="T19" fmla="*/ 99 h 287"/>
              <a:gd name="T20" fmla="*/ 286 w 287"/>
              <a:gd name="T21" fmla="*/ 145 h 287"/>
              <a:gd name="T22" fmla="*/ 278 w 287"/>
              <a:gd name="T23" fmla="*/ 187 h 287"/>
              <a:gd name="T24" fmla="*/ 260 w 287"/>
              <a:gd name="T25" fmla="*/ 228 h 287"/>
              <a:gd name="T26" fmla="*/ 225 w 287"/>
              <a:gd name="T27" fmla="*/ 260 h 287"/>
              <a:gd name="T28" fmla="*/ 187 w 287"/>
              <a:gd name="T29" fmla="*/ 278 h 287"/>
              <a:gd name="T30" fmla="*/ 141 w 287"/>
              <a:gd name="T31" fmla="*/ 286 h 287"/>
              <a:gd name="T32" fmla="*/ 99 w 287"/>
              <a:gd name="T33" fmla="*/ 278 h 287"/>
              <a:gd name="T34" fmla="*/ 58 w 287"/>
              <a:gd name="T35" fmla="*/ 260 h 287"/>
              <a:gd name="T36" fmla="*/ 27 w 287"/>
              <a:gd name="T37" fmla="*/ 228 h 287"/>
              <a:gd name="T38" fmla="*/ 8 w 287"/>
              <a:gd name="T39" fmla="*/ 187 h 287"/>
              <a:gd name="T40" fmla="*/ 0 w 287"/>
              <a:gd name="T41" fmla="*/ 145 h 28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7"/>
              <a:gd name="T65" fmla="*/ 287 w 287"/>
              <a:gd name="T66" fmla="*/ 287 h 28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7">
                <a:moveTo>
                  <a:pt x="0" y="145"/>
                </a:moveTo>
                <a:lnTo>
                  <a:pt x="8" y="99"/>
                </a:lnTo>
                <a:lnTo>
                  <a:pt x="27" y="62"/>
                </a:lnTo>
                <a:lnTo>
                  <a:pt x="58" y="27"/>
                </a:lnTo>
                <a:lnTo>
                  <a:pt x="99" y="8"/>
                </a:lnTo>
                <a:lnTo>
                  <a:pt x="141" y="0"/>
                </a:lnTo>
                <a:lnTo>
                  <a:pt x="187" y="8"/>
                </a:lnTo>
                <a:lnTo>
                  <a:pt x="225" y="27"/>
                </a:lnTo>
                <a:lnTo>
                  <a:pt x="260" y="62"/>
                </a:lnTo>
                <a:lnTo>
                  <a:pt x="278" y="99"/>
                </a:lnTo>
                <a:lnTo>
                  <a:pt x="286" y="145"/>
                </a:lnTo>
                <a:lnTo>
                  <a:pt x="278" y="187"/>
                </a:lnTo>
                <a:lnTo>
                  <a:pt x="260" y="228"/>
                </a:lnTo>
                <a:lnTo>
                  <a:pt x="225" y="260"/>
                </a:lnTo>
                <a:lnTo>
                  <a:pt x="187" y="278"/>
                </a:lnTo>
                <a:lnTo>
                  <a:pt x="141" y="286"/>
                </a:lnTo>
                <a:lnTo>
                  <a:pt x="99" y="278"/>
                </a:lnTo>
                <a:lnTo>
                  <a:pt x="58" y="260"/>
                </a:lnTo>
                <a:lnTo>
                  <a:pt x="27" y="228"/>
                </a:lnTo>
                <a:lnTo>
                  <a:pt x="8" y="187"/>
                </a:lnTo>
                <a:lnTo>
                  <a:pt x="0" y="145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04" name="Rectangle 15"/>
          <p:cNvSpPr>
            <a:spLocks noChangeArrowheads="1"/>
          </p:cNvSpPr>
          <p:nvPr/>
        </p:nvSpPr>
        <p:spPr bwMode="auto">
          <a:xfrm>
            <a:off x="3138488" y="493712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05" name="Freeform 16"/>
          <p:cNvSpPr>
            <a:spLocks/>
          </p:cNvSpPr>
          <p:nvPr/>
        </p:nvSpPr>
        <p:spPr bwMode="auto">
          <a:xfrm>
            <a:off x="7010400" y="3810000"/>
            <a:ext cx="455613" cy="454025"/>
          </a:xfrm>
          <a:custGeom>
            <a:avLst/>
            <a:gdLst>
              <a:gd name="T0" fmla="*/ 0 w 287"/>
              <a:gd name="T1" fmla="*/ 144 h 286"/>
              <a:gd name="T2" fmla="*/ 8 w 287"/>
              <a:gd name="T3" fmla="*/ 99 h 286"/>
              <a:gd name="T4" fmla="*/ 26 w 287"/>
              <a:gd name="T5" fmla="*/ 61 h 286"/>
              <a:gd name="T6" fmla="*/ 58 w 287"/>
              <a:gd name="T7" fmla="*/ 26 h 286"/>
              <a:gd name="T8" fmla="*/ 99 w 287"/>
              <a:gd name="T9" fmla="*/ 7 h 286"/>
              <a:gd name="T10" fmla="*/ 141 w 287"/>
              <a:gd name="T11" fmla="*/ 0 h 286"/>
              <a:gd name="T12" fmla="*/ 187 w 287"/>
              <a:gd name="T13" fmla="*/ 7 h 286"/>
              <a:gd name="T14" fmla="*/ 225 w 287"/>
              <a:gd name="T15" fmla="*/ 26 h 286"/>
              <a:gd name="T16" fmla="*/ 260 w 287"/>
              <a:gd name="T17" fmla="*/ 61 h 286"/>
              <a:gd name="T18" fmla="*/ 278 w 287"/>
              <a:gd name="T19" fmla="*/ 99 h 286"/>
              <a:gd name="T20" fmla="*/ 286 w 287"/>
              <a:gd name="T21" fmla="*/ 144 h 286"/>
              <a:gd name="T22" fmla="*/ 278 w 287"/>
              <a:gd name="T23" fmla="*/ 186 h 286"/>
              <a:gd name="T24" fmla="*/ 260 w 287"/>
              <a:gd name="T25" fmla="*/ 228 h 286"/>
              <a:gd name="T26" fmla="*/ 225 w 287"/>
              <a:gd name="T27" fmla="*/ 259 h 286"/>
              <a:gd name="T28" fmla="*/ 187 w 287"/>
              <a:gd name="T29" fmla="*/ 277 h 286"/>
              <a:gd name="T30" fmla="*/ 141 w 287"/>
              <a:gd name="T31" fmla="*/ 285 h 286"/>
              <a:gd name="T32" fmla="*/ 99 w 287"/>
              <a:gd name="T33" fmla="*/ 277 h 286"/>
              <a:gd name="T34" fmla="*/ 58 w 287"/>
              <a:gd name="T35" fmla="*/ 259 h 286"/>
              <a:gd name="T36" fmla="*/ 26 w 287"/>
              <a:gd name="T37" fmla="*/ 228 h 286"/>
              <a:gd name="T38" fmla="*/ 8 w 287"/>
              <a:gd name="T39" fmla="*/ 186 h 286"/>
              <a:gd name="T40" fmla="*/ 0 w 287"/>
              <a:gd name="T41" fmla="*/ 144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4"/>
                </a:moveTo>
                <a:lnTo>
                  <a:pt x="8" y="99"/>
                </a:lnTo>
                <a:lnTo>
                  <a:pt x="26" y="61"/>
                </a:lnTo>
                <a:lnTo>
                  <a:pt x="58" y="26"/>
                </a:lnTo>
                <a:lnTo>
                  <a:pt x="99" y="7"/>
                </a:lnTo>
                <a:lnTo>
                  <a:pt x="141" y="0"/>
                </a:lnTo>
                <a:lnTo>
                  <a:pt x="187" y="7"/>
                </a:lnTo>
                <a:lnTo>
                  <a:pt x="225" y="26"/>
                </a:lnTo>
                <a:lnTo>
                  <a:pt x="260" y="61"/>
                </a:lnTo>
                <a:lnTo>
                  <a:pt x="278" y="99"/>
                </a:lnTo>
                <a:lnTo>
                  <a:pt x="286" y="144"/>
                </a:lnTo>
                <a:lnTo>
                  <a:pt x="278" y="186"/>
                </a:lnTo>
                <a:lnTo>
                  <a:pt x="260" y="228"/>
                </a:lnTo>
                <a:lnTo>
                  <a:pt x="225" y="259"/>
                </a:lnTo>
                <a:lnTo>
                  <a:pt x="187" y="277"/>
                </a:lnTo>
                <a:lnTo>
                  <a:pt x="141" y="285"/>
                </a:lnTo>
                <a:lnTo>
                  <a:pt x="99" y="277"/>
                </a:lnTo>
                <a:lnTo>
                  <a:pt x="58" y="259"/>
                </a:lnTo>
                <a:lnTo>
                  <a:pt x="26" y="228"/>
                </a:lnTo>
                <a:lnTo>
                  <a:pt x="8" y="186"/>
                </a:lnTo>
                <a:lnTo>
                  <a:pt x="0" y="144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06" name="Freeform 17"/>
          <p:cNvSpPr>
            <a:spLocks/>
          </p:cNvSpPr>
          <p:nvPr/>
        </p:nvSpPr>
        <p:spPr bwMode="auto">
          <a:xfrm>
            <a:off x="5545138" y="3143250"/>
            <a:ext cx="455612" cy="454025"/>
          </a:xfrm>
          <a:custGeom>
            <a:avLst/>
            <a:gdLst>
              <a:gd name="T0" fmla="*/ 0 w 287"/>
              <a:gd name="T1" fmla="*/ 140 h 286"/>
              <a:gd name="T2" fmla="*/ 8 w 287"/>
              <a:gd name="T3" fmla="*/ 99 h 286"/>
              <a:gd name="T4" fmla="*/ 26 w 287"/>
              <a:gd name="T5" fmla="*/ 57 h 286"/>
              <a:gd name="T6" fmla="*/ 61 w 287"/>
              <a:gd name="T7" fmla="*/ 26 h 286"/>
              <a:gd name="T8" fmla="*/ 99 w 287"/>
              <a:gd name="T9" fmla="*/ 7 h 286"/>
              <a:gd name="T10" fmla="*/ 145 w 287"/>
              <a:gd name="T11" fmla="*/ 0 h 286"/>
              <a:gd name="T12" fmla="*/ 187 w 287"/>
              <a:gd name="T13" fmla="*/ 7 h 286"/>
              <a:gd name="T14" fmla="*/ 228 w 287"/>
              <a:gd name="T15" fmla="*/ 26 h 286"/>
              <a:gd name="T16" fmla="*/ 259 w 287"/>
              <a:gd name="T17" fmla="*/ 57 h 286"/>
              <a:gd name="T18" fmla="*/ 278 w 287"/>
              <a:gd name="T19" fmla="*/ 99 h 286"/>
              <a:gd name="T20" fmla="*/ 286 w 287"/>
              <a:gd name="T21" fmla="*/ 140 h 286"/>
              <a:gd name="T22" fmla="*/ 278 w 287"/>
              <a:gd name="T23" fmla="*/ 186 h 286"/>
              <a:gd name="T24" fmla="*/ 259 w 287"/>
              <a:gd name="T25" fmla="*/ 224 h 286"/>
              <a:gd name="T26" fmla="*/ 228 w 287"/>
              <a:gd name="T27" fmla="*/ 259 h 286"/>
              <a:gd name="T28" fmla="*/ 187 w 287"/>
              <a:gd name="T29" fmla="*/ 277 h 286"/>
              <a:gd name="T30" fmla="*/ 145 w 287"/>
              <a:gd name="T31" fmla="*/ 285 h 286"/>
              <a:gd name="T32" fmla="*/ 99 w 287"/>
              <a:gd name="T33" fmla="*/ 277 h 286"/>
              <a:gd name="T34" fmla="*/ 61 w 287"/>
              <a:gd name="T35" fmla="*/ 259 h 286"/>
              <a:gd name="T36" fmla="*/ 26 w 287"/>
              <a:gd name="T37" fmla="*/ 224 h 286"/>
              <a:gd name="T38" fmla="*/ 8 w 287"/>
              <a:gd name="T39" fmla="*/ 186 h 286"/>
              <a:gd name="T40" fmla="*/ 0 w 287"/>
              <a:gd name="T41" fmla="*/ 140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0"/>
                </a:moveTo>
                <a:lnTo>
                  <a:pt x="8" y="99"/>
                </a:lnTo>
                <a:lnTo>
                  <a:pt x="26" y="57"/>
                </a:lnTo>
                <a:lnTo>
                  <a:pt x="61" y="26"/>
                </a:lnTo>
                <a:lnTo>
                  <a:pt x="99" y="7"/>
                </a:lnTo>
                <a:lnTo>
                  <a:pt x="145" y="0"/>
                </a:lnTo>
                <a:lnTo>
                  <a:pt x="187" y="7"/>
                </a:lnTo>
                <a:lnTo>
                  <a:pt x="228" y="26"/>
                </a:lnTo>
                <a:lnTo>
                  <a:pt x="259" y="57"/>
                </a:lnTo>
                <a:lnTo>
                  <a:pt x="278" y="99"/>
                </a:lnTo>
                <a:lnTo>
                  <a:pt x="286" y="140"/>
                </a:lnTo>
                <a:lnTo>
                  <a:pt x="278" y="186"/>
                </a:lnTo>
                <a:lnTo>
                  <a:pt x="259" y="224"/>
                </a:lnTo>
                <a:lnTo>
                  <a:pt x="228" y="259"/>
                </a:lnTo>
                <a:lnTo>
                  <a:pt x="187" y="277"/>
                </a:lnTo>
                <a:lnTo>
                  <a:pt x="145" y="285"/>
                </a:lnTo>
                <a:lnTo>
                  <a:pt x="99" y="277"/>
                </a:lnTo>
                <a:lnTo>
                  <a:pt x="61" y="259"/>
                </a:lnTo>
                <a:lnTo>
                  <a:pt x="26" y="224"/>
                </a:lnTo>
                <a:lnTo>
                  <a:pt x="8" y="186"/>
                </a:lnTo>
                <a:lnTo>
                  <a:pt x="0" y="140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07" name="Rectangle 18"/>
          <p:cNvSpPr>
            <a:spLocks noChangeArrowheads="1"/>
          </p:cNvSpPr>
          <p:nvPr/>
        </p:nvSpPr>
        <p:spPr bwMode="auto">
          <a:xfrm>
            <a:off x="2774950" y="4110038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08" name="Rectangle 19"/>
          <p:cNvSpPr>
            <a:spLocks noChangeArrowheads="1"/>
          </p:cNvSpPr>
          <p:nvPr/>
        </p:nvSpPr>
        <p:spPr bwMode="auto">
          <a:xfrm>
            <a:off x="3935413" y="299402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09" name="Rectangle 20"/>
          <p:cNvSpPr>
            <a:spLocks noChangeArrowheads="1"/>
          </p:cNvSpPr>
          <p:nvPr/>
        </p:nvSpPr>
        <p:spPr bwMode="auto">
          <a:xfrm>
            <a:off x="3935413" y="3054350"/>
            <a:ext cx="184150" cy="92075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10" name="Rectangle 21"/>
          <p:cNvSpPr>
            <a:spLocks noChangeArrowheads="1"/>
          </p:cNvSpPr>
          <p:nvPr/>
        </p:nvSpPr>
        <p:spPr bwMode="auto">
          <a:xfrm>
            <a:off x="4435475" y="3024188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11" name="Freeform 22"/>
          <p:cNvSpPr>
            <a:spLocks/>
          </p:cNvSpPr>
          <p:nvPr/>
        </p:nvSpPr>
        <p:spPr bwMode="auto">
          <a:xfrm>
            <a:off x="2286000" y="2438400"/>
            <a:ext cx="6323013" cy="3452813"/>
          </a:xfrm>
          <a:custGeom>
            <a:avLst/>
            <a:gdLst>
              <a:gd name="T0" fmla="*/ 1 w 3983"/>
              <a:gd name="T1" fmla="*/ 0 h 2175"/>
              <a:gd name="T2" fmla="*/ 0 w 3983"/>
              <a:gd name="T3" fmla="*/ 2175 h 2175"/>
              <a:gd name="T4" fmla="*/ 3983 w 3983"/>
              <a:gd name="T5" fmla="*/ 2175 h 2175"/>
              <a:gd name="T6" fmla="*/ 0 60000 65536"/>
              <a:gd name="T7" fmla="*/ 0 60000 65536"/>
              <a:gd name="T8" fmla="*/ 0 60000 65536"/>
              <a:gd name="T9" fmla="*/ 0 w 3983"/>
              <a:gd name="T10" fmla="*/ 0 h 2175"/>
              <a:gd name="T11" fmla="*/ 3983 w 3983"/>
              <a:gd name="T12" fmla="*/ 2175 h 21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83" h="2175">
                <a:moveTo>
                  <a:pt x="1" y="0"/>
                </a:moveTo>
                <a:lnTo>
                  <a:pt x="0" y="2175"/>
                </a:lnTo>
                <a:lnTo>
                  <a:pt x="3983" y="2175"/>
                </a:lnTo>
              </a:path>
            </a:pathLst>
          </a:custGeom>
          <a:noFill/>
          <a:ln w="762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12" name="Line 23"/>
          <p:cNvSpPr>
            <a:spLocks noChangeShapeType="1"/>
          </p:cNvSpPr>
          <p:nvPr/>
        </p:nvSpPr>
        <p:spPr bwMode="auto">
          <a:xfrm>
            <a:off x="1900238" y="25161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3" name="Line 24"/>
          <p:cNvSpPr>
            <a:spLocks noChangeShapeType="1"/>
          </p:cNvSpPr>
          <p:nvPr/>
        </p:nvSpPr>
        <p:spPr bwMode="auto">
          <a:xfrm>
            <a:off x="1900238" y="3076575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4" name="Line 25"/>
          <p:cNvSpPr>
            <a:spLocks noChangeShapeType="1"/>
          </p:cNvSpPr>
          <p:nvPr/>
        </p:nvSpPr>
        <p:spPr bwMode="auto">
          <a:xfrm>
            <a:off x="1900238" y="3390900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5" name="Line 26"/>
          <p:cNvSpPr>
            <a:spLocks noChangeShapeType="1"/>
          </p:cNvSpPr>
          <p:nvPr/>
        </p:nvSpPr>
        <p:spPr bwMode="auto">
          <a:xfrm>
            <a:off x="1900238" y="3698875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6" name="Line 27"/>
          <p:cNvSpPr>
            <a:spLocks noChangeShapeType="1"/>
          </p:cNvSpPr>
          <p:nvPr/>
        </p:nvSpPr>
        <p:spPr bwMode="auto">
          <a:xfrm>
            <a:off x="1900238" y="40147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7" name="Line 28"/>
          <p:cNvSpPr>
            <a:spLocks noChangeShapeType="1"/>
          </p:cNvSpPr>
          <p:nvPr/>
        </p:nvSpPr>
        <p:spPr bwMode="auto">
          <a:xfrm>
            <a:off x="1900238" y="4329113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8" name="Line 29"/>
          <p:cNvSpPr>
            <a:spLocks noChangeShapeType="1"/>
          </p:cNvSpPr>
          <p:nvPr/>
        </p:nvSpPr>
        <p:spPr bwMode="auto">
          <a:xfrm>
            <a:off x="1900238" y="46370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9" name="Line 30"/>
          <p:cNvSpPr>
            <a:spLocks noChangeShapeType="1"/>
          </p:cNvSpPr>
          <p:nvPr/>
        </p:nvSpPr>
        <p:spPr bwMode="auto">
          <a:xfrm>
            <a:off x="1900238" y="4951413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20" name="Line 31"/>
          <p:cNvSpPr>
            <a:spLocks noChangeShapeType="1"/>
          </p:cNvSpPr>
          <p:nvPr/>
        </p:nvSpPr>
        <p:spPr bwMode="auto">
          <a:xfrm>
            <a:off x="1900238" y="52593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21" name="Line 32"/>
          <p:cNvSpPr>
            <a:spLocks noChangeShapeType="1"/>
          </p:cNvSpPr>
          <p:nvPr/>
        </p:nvSpPr>
        <p:spPr bwMode="auto">
          <a:xfrm>
            <a:off x="1900238" y="5575300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22" name="Rectangle 33"/>
          <p:cNvSpPr>
            <a:spLocks noChangeArrowheads="1"/>
          </p:cNvSpPr>
          <p:nvPr/>
        </p:nvSpPr>
        <p:spPr bwMode="auto">
          <a:xfrm>
            <a:off x="1758950" y="4237038"/>
            <a:ext cx="9207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23" name="Rectangle 34"/>
          <p:cNvSpPr>
            <a:spLocks noChangeArrowheads="1"/>
          </p:cNvSpPr>
          <p:nvPr/>
        </p:nvSpPr>
        <p:spPr bwMode="auto">
          <a:xfrm>
            <a:off x="5324475" y="6164263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24" name="Rectangle 35"/>
          <p:cNvSpPr>
            <a:spLocks noChangeArrowheads="1"/>
          </p:cNvSpPr>
          <p:nvPr/>
        </p:nvSpPr>
        <p:spPr bwMode="auto">
          <a:xfrm>
            <a:off x="152400" y="2667000"/>
            <a:ext cx="20574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Observed Value of Y for X</a:t>
            </a:r>
            <a:r>
              <a:rPr lang="en-US" sz="2000" baseline="-25000"/>
              <a:t>i</a:t>
            </a:r>
            <a:endParaRPr lang="en-US" b="1" baseline="-25000"/>
          </a:p>
        </p:txBody>
      </p:sp>
      <p:sp>
        <p:nvSpPr>
          <p:cNvPr id="155725" name="AutoShape 36"/>
          <p:cNvSpPr>
            <a:spLocks/>
          </p:cNvSpPr>
          <p:nvPr/>
        </p:nvSpPr>
        <p:spPr bwMode="auto">
          <a:xfrm>
            <a:off x="2057400" y="48958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26" name="Line 37"/>
          <p:cNvSpPr>
            <a:spLocks noChangeShapeType="1"/>
          </p:cNvSpPr>
          <p:nvPr/>
        </p:nvSpPr>
        <p:spPr bwMode="auto">
          <a:xfrm>
            <a:off x="6705600" y="3505200"/>
            <a:ext cx="1676400" cy="1588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27" name="Line 38"/>
          <p:cNvSpPr>
            <a:spLocks noChangeShapeType="1"/>
          </p:cNvSpPr>
          <p:nvPr/>
        </p:nvSpPr>
        <p:spPr bwMode="auto">
          <a:xfrm>
            <a:off x="8382000" y="3048000"/>
            <a:ext cx="1588" cy="4572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28" name="AutoShape 39"/>
          <p:cNvSpPr>
            <a:spLocks/>
          </p:cNvSpPr>
          <p:nvPr/>
        </p:nvSpPr>
        <p:spPr bwMode="auto">
          <a:xfrm flipH="1">
            <a:off x="4097338" y="3219450"/>
            <a:ext cx="152400" cy="990600"/>
          </a:xfrm>
          <a:prstGeom prst="leftBrace">
            <a:avLst>
              <a:gd name="adj1" fmla="val 54167"/>
              <a:gd name="adj2" fmla="val 48958"/>
            </a:avLst>
          </a:prstGeom>
          <a:noFill/>
          <a:ln w="2857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29" name="Freeform 40"/>
          <p:cNvSpPr>
            <a:spLocks/>
          </p:cNvSpPr>
          <p:nvPr/>
        </p:nvSpPr>
        <p:spPr bwMode="auto">
          <a:xfrm>
            <a:off x="3944938" y="4210050"/>
            <a:ext cx="152400" cy="152400"/>
          </a:xfrm>
          <a:custGeom>
            <a:avLst/>
            <a:gdLst>
              <a:gd name="T0" fmla="*/ 0 w 286"/>
              <a:gd name="T1" fmla="*/ 145 h 286"/>
              <a:gd name="T2" fmla="*/ 7 w 286"/>
              <a:gd name="T3" fmla="*/ 99 h 286"/>
              <a:gd name="T4" fmla="*/ 26 w 286"/>
              <a:gd name="T5" fmla="*/ 61 h 286"/>
              <a:gd name="T6" fmla="*/ 61 w 286"/>
              <a:gd name="T7" fmla="*/ 30 h 286"/>
              <a:gd name="T8" fmla="*/ 99 w 286"/>
              <a:gd name="T9" fmla="*/ 8 h 286"/>
              <a:gd name="T10" fmla="*/ 144 w 286"/>
              <a:gd name="T11" fmla="*/ 0 h 286"/>
              <a:gd name="T12" fmla="*/ 186 w 286"/>
              <a:gd name="T13" fmla="*/ 8 h 286"/>
              <a:gd name="T14" fmla="*/ 228 w 286"/>
              <a:gd name="T15" fmla="*/ 30 h 286"/>
              <a:gd name="T16" fmla="*/ 259 w 286"/>
              <a:gd name="T17" fmla="*/ 61 h 286"/>
              <a:gd name="T18" fmla="*/ 278 w 286"/>
              <a:gd name="T19" fmla="*/ 99 h 286"/>
              <a:gd name="T20" fmla="*/ 285 w 286"/>
              <a:gd name="T21" fmla="*/ 145 h 286"/>
              <a:gd name="T22" fmla="*/ 278 w 286"/>
              <a:gd name="T23" fmla="*/ 190 h 286"/>
              <a:gd name="T24" fmla="*/ 259 w 286"/>
              <a:gd name="T25" fmla="*/ 228 h 286"/>
              <a:gd name="T26" fmla="*/ 228 w 286"/>
              <a:gd name="T27" fmla="*/ 259 h 286"/>
              <a:gd name="T28" fmla="*/ 186 w 286"/>
              <a:gd name="T29" fmla="*/ 281 h 286"/>
              <a:gd name="T30" fmla="*/ 144 w 286"/>
              <a:gd name="T31" fmla="*/ 285 h 286"/>
              <a:gd name="T32" fmla="*/ 99 w 286"/>
              <a:gd name="T33" fmla="*/ 281 h 286"/>
              <a:gd name="T34" fmla="*/ 61 w 286"/>
              <a:gd name="T35" fmla="*/ 259 h 286"/>
              <a:gd name="T36" fmla="*/ 26 w 286"/>
              <a:gd name="T37" fmla="*/ 228 h 286"/>
              <a:gd name="T38" fmla="*/ 7 w 286"/>
              <a:gd name="T39" fmla="*/ 190 h 286"/>
              <a:gd name="T40" fmla="*/ 0 w 286"/>
              <a:gd name="T41" fmla="*/ 145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6"/>
              <a:gd name="T64" fmla="*/ 0 h 286"/>
              <a:gd name="T65" fmla="*/ 286 w 286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6" h="286">
                <a:moveTo>
                  <a:pt x="0" y="145"/>
                </a:moveTo>
                <a:lnTo>
                  <a:pt x="7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4" y="0"/>
                </a:lnTo>
                <a:lnTo>
                  <a:pt x="186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5" y="145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6" y="281"/>
                </a:lnTo>
                <a:lnTo>
                  <a:pt x="144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7" y="190"/>
                </a:lnTo>
                <a:lnTo>
                  <a:pt x="0" y="145"/>
                </a:lnTo>
              </a:path>
            </a:pathLst>
          </a:custGeom>
          <a:solidFill>
            <a:schemeClr val="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30" name="Rectangle 41"/>
          <p:cNvSpPr>
            <a:spLocks noChangeArrowheads="1"/>
          </p:cNvSpPr>
          <p:nvPr/>
        </p:nvSpPr>
        <p:spPr bwMode="auto">
          <a:xfrm>
            <a:off x="228600" y="3886200"/>
            <a:ext cx="19812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Predicted Value of Y for X</a:t>
            </a:r>
            <a:r>
              <a:rPr lang="en-US" sz="2000" baseline="-25000"/>
              <a:t>i</a:t>
            </a:r>
            <a:r>
              <a:rPr lang="en-US" sz="2000"/>
              <a:t> </a:t>
            </a:r>
          </a:p>
        </p:txBody>
      </p:sp>
      <p:graphicFrame>
        <p:nvGraphicFramePr>
          <p:cNvPr id="155690" name="Object 42"/>
          <p:cNvGraphicFramePr>
            <a:graphicFrameLocks noChangeAspect="1"/>
          </p:cNvGraphicFramePr>
          <p:nvPr/>
        </p:nvGraphicFramePr>
        <p:xfrm>
          <a:off x="3629025" y="1752600"/>
          <a:ext cx="3878263" cy="776288"/>
        </p:xfrm>
        <a:graphic>
          <a:graphicData uri="http://schemas.openxmlformats.org/presentationml/2006/ole">
            <p:oleObj spid="_x0000_s2050" name="Equation" r:id="rId3" imgW="1143000" imgH="228600" progId="">
              <p:embed/>
            </p:oleObj>
          </a:graphicData>
        </a:graphic>
      </p:graphicFrame>
      <p:sp>
        <p:nvSpPr>
          <p:cNvPr id="155731" name="Text Box 43"/>
          <p:cNvSpPr txBox="1">
            <a:spLocks noChangeArrowheads="1"/>
          </p:cNvSpPr>
          <p:nvPr/>
        </p:nvSpPr>
        <p:spPr bwMode="auto">
          <a:xfrm>
            <a:off x="3810000" y="5867400"/>
            <a:ext cx="43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  <a:r>
              <a:rPr lang="en-US" baseline="-25000"/>
              <a:t>i</a:t>
            </a:r>
          </a:p>
        </p:txBody>
      </p:sp>
      <p:sp>
        <p:nvSpPr>
          <p:cNvPr id="155732" name="Freeform 44"/>
          <p:cNvSpPr>
            <a:spLocks/>
          </p:cNvSpPr>
          <p:nvPr/>
        </p:nvSpPr>
        <p:spPr bwMode="auto">
          <a:xfrm>
            <a:off x="3792538" y="2762250"/>
            <a:ext cx="455612" cy="454025"/>
          </a:xfrm>
          <a:custGeom>
            <a:avLst/>
            <a:gdLst>
              <a:gd name="T0" fmla="*/ 0 w 287"/>
              <a:gd name="T1" fmla="*/ 144 h 286"/>
              <a:gd name="T2" fmla="*/ 8 w 287"/>
              <a:gd name="T3" fmla="*/ 99 h 286"/>
              <a:gd name="T4" fmla="*/ 26 w 287"/>
              <a:gd name="T5" fmla="*/ 61 h 286"/>
              <a:gd name="T6" fmla="*/ 61 w 287"/>
              <a:gd name="T7" fmla="*/ 30 h 286"/>
              <a:gd name="T8" fmla="*/ 99 w 287"/>
              <a:gd name="T9" fmla="*/ 8 h 286"/>
              <a:gd name="T10" fmla="*/ 145 w 287"/>
              <a:gd name="T11" fmla="*/ 0 h 286"/>
              <a:gd name="T12" fmla="*/ 187 w 287"/>
              <a:gd name="T13" fmla="*/ 8 h 286"/>
              <a:gd name="T14" fmla="*/ 228 w 287"/>
              <a:gd name="T15" fmla="*/ 30 h 286"/>
              <a:gd name="T16" fmla="*/ 259 w 287"/>
              <a:gd name="T17" fmla="*/ 61 h 286"/>
              <a:gd name="T18" fmla="*/ 278 w 287"/>
              <a:gd name="T19" fmla="*/ 99 h 286"/>
              <a:gd name="T20" fmla="*/ 286 w 287"/>
              <a:gd name="T21" fmla="*/ 144 h 286"/>
              <a:gd name="T22" fmla="*/ 278 w 287"/>
              <a:gd name="T23" fmla="*/ 190 h 286"/>
              <a:gd name="T24" fmla="*/ 259 w 287"/>
              <a:gd name="T25" fmla="*/ 228 h 286"/>
              <a:gd name="T26" fmla="*/ 228 w 287"/>
              <a:gd name="T27" fmla="*/ 259 h 286"/>
              <a:gd name="T28" fmla="*/ 187 w 287"/>
              <a:gd name="T29" fmla="*/ 281 h 286"/>
              <a:gd name="T30" fmla="*/ 145 w 287"/>
              <a:gd name="T31" fmla="*/ 285 h 286"/>
              <a:gd name="T32" fmla="*/ 99 w 287"/>
              <a:gd name="T33" fmla="*/ 281 h 286"/>
              <a:gd name="T34" fmla="*/ 61 w 287"/>
              <a:gd name="T35" fmla="*/ 259 h 286"/>
              <a:gd name="T36" fmla="*/ 26 w 287"/>
              <a:gd name="T37" fmla="*/ 228 h 286"/>
              <a:gd name="T38" fmla="*/ 8 w 287"/>
              <a:gd name="T39" fmla="*/ 190 h 286"/>
              <a:gd name="T40" fmla="*/ 0 w 287"/>
              <a:gd name="T41" fmla="*/ 144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4"/>
                </a:moveTo>
                <a:lnTo>
                  <a:pt x="8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5" y="0"/>
                </a:lnTo>
                <a:lnTo>
                  <a:pt x="187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6" y="144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7" y="281"/>
                </a:lnTo>
                <a:lnTo>
                  <a:pt x="145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8" y="190"/>
                </a:lnTo>
                <a:lnTo>
                  <a:pt x="0" y="144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33" name="Line 45"/>
          <p:cNvSpPr>
            <a:spLocks noChangeShapeType="1"/>
          </p:cNvSpPr>
          <p:nvPr/>
        </p:nvSpPr>
        <p:spPr bwMode="auto">
          <a:xfrm flipH="1" flipV="1">
            <a:off x="4648200" y="3810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734" name="Line 46"/>
          <p:cNvSpPr>
            <a:spLocks noChangeShapeType="1"/>
          </p:cNvSpPr>
          <p:nvPr/>
        </p:nvSpPr>
        <p:spPr bwMode="auto">
          <a:xfrm>
            <a:off x="6324600" y="2514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735" name="Rectangle 47"/>
          <p:cNvSpPr>
            <a:spLocks noChangeArrowheads="1"/>
          </p:cNvSpPr>
          <p:nvPr/>
        </p:nvSpPr>
        <p:spPr bwMode="auto">
          <a:xfrm>
            <a:off x="6934200" y="3429000"/>
            <a:ext cx="16764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/>
              <a:t>Slope = </a:t>
            </a:r>
            <a:r>
              <a:rPr lang="el-GR">
                <a:cs typeface="Arial" charset="0"/>
              </a:rPr>
              <a:t>β</a:t>
            </a:r>
            <a:r>
              <a:rPr lang="en-US" baseline="-25000">
                <a:cs typeface="Arial" charset="0"/>
              </a:rPr>
              <a:t>1</a:t>
            </a:r>
            <a:endParaRPr lang="el-GR" baseline="-25000">
              <a:cs typeface="Arial" charset="0"/>
            </a:endParaRPr>
          </a:p>
        </p:txBody>
      </p:sp>
      <p:sp>
        <p:nvSpPr>
          <p:cNvPr id="155736" name="Rectangle 48"/>
          <p:cNvSpPr>
            <a:spLocks noChangeArrowheads="1"/>
          </p:cNvSpPr>
          <p:nvPr/>
        </p:nvSpPr>
        <p:spPr bwMode="auto">
          <a:xfrm>
            <a:off x="304800" y="5105400"/>
            <a:ext cx="18288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Intercept = </a:t>
            </a:r>
            <a:r>
              <a:rPr lang="el-GR" sz="2000">
                <a:cs typeface="Arial" charset="0"/>
              </a:rPr>
              <a:t>β</a:t>
            </a:r>
            <a:r>
              <a:rPr lang="en-US" sz="2000" baseline="-25000">
                <a:cs typeface="Arial" charset="0"/>
              </a:rPr>
              <a:t>0</a:t>
            </a:r>
            <a:r>
              <a:rPr lang="en-US" sz="2000"/>
              <a:t>  </a:t>
            </a:r>
          </a:p>
        </p:txBody>
      </p:sp>
      <p:sp>
        <p:nvSpPr>
          <p:cNvPr id="155737" name="Text Box 49"/>
          <p:cNvSpPr txBox="1">
            <a:spLocks noChangeArrowheads="1"/>
          </p:cNvSpPr>
          <p:nvPr/>
        </p:nvSpPr>
        <p:spPr bwMode="auto">
          <a:xfrm>
            <a:off x="4191000" y="3352800"/>
            <a:ext cx="533400" cy="5794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l-GR" sz="3200">
                <a:cs typeface="Arial" charset="0"/>
              </a:rPr>
              <a:t>ε</a:t>
            </a:r>
            <a:r>
              <a:rPr lang="en-US" sz="3200" baseline="-25000">
                <a:cs typeface="Arial" charset="0"/>
              </a:rPr>
              <a:t>i</a:t>
            </a:r>
            <a:endParaRPr lang="el-GR" sz="3200" baseline="-250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7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Equation (Prediction Line)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2DA8961E-B76B-42D7-B0CE-15AC21C9AF1D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156674" name="Object 2"/>
          <p:cNvGraphicFramePr>
            <a:graphicFrameLocks noChangeAspect="1"/>
          </p:cNvGraphicFramePr>
          <p:nvPr/>
        </p:nvGraphicFramePr>
        <p:xfrm>
          <a:off x="2482850" y="4275138"/>
          <a:ext cx="3794125" cy="1103312"/>
        </p:xfrm>
        <a:graphic>
          <a:graphicData uri="http://schemas.openxmlformats.org/presentationml/2006/ole">
            <p:oleObj spid="_x0000_s3074" name="Equation" r:id="rId3" imgW="876240" imgH="253800" progId="">
              <p:embed/>
            </p:oleObj>
          </a:graphicData>
        </a:graphic>
      </p:graphicFrame>
      <p:sp>
        <p:nvSpPr>
          <p:cNvPr id="156676" name="Text Box 3"/>
          <p:cNvSpPr txBox="1">
            <a:spLocks noChangeArrowheads="1"/>
          </p:cNvSpPr>
          <p:nvPr/>
        </p:nvSpPr>
        <p:spPr bwMode="auto">
          <a:xfrm>
            <a:off x="1143000" y="1600200"/>
            <a:ext cx="7086600" cy="8350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The simple linear regression equation provides an </a:t>
            </a:r>
            <a:r>
              <a:rPr lang="en-US">
                <a:solidFill>
                  <a:schemeClr val="folHlink"/>
                </a:solidFill>
              </a:rPr>
              <a:t>estimate</a:t>
            </a:r>
            <a:r>
              <a:rPr lang="en-US"/>
              <a:t> of the population regression line</a:t>
            </a:r>
          </a:p>
        </p:txBody>
      </p:sp>
      <p:sp>
        <p:nvSpPr>
          <p:cNvPr id="156678" name="Rectangle 5"/>
          <p:cNvSpPr>
            <a:spLocks noChangeArrowheads="1"/>
          </p:cNvSpPr>
          <p:nvPr/>
        </p:nvSpPr>
        <p:spPr bwMode="auto">
          <a:xfrm>
            <a:off x="3429000" y="2959100"/>
            <a:ext cx="1828800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Estimate of the regression </a:t>
            </a:r>
            <a:br>
              <a:rPr lang="en-US" sz="2000"/>
            </a:br>
            <a:r>
              <a:rPr lang="en-US" sz="2000"/>
              <a:t>intercept</a:t>
            </a:r>
            <a:endParaRPr lang="en-US" sz="2000" baseline="-25000"/>
          </a:p>
        </p:txBody>
      </p:sp>
      <p:sp>
        <p:nvSpPr>
          <p:cNvPr id="156679" name="Rectangle 6"/>
          <p:cNvSpPr>
            <a:spLocks noChangeArrowheads="1"/>
          </p:cNvSpPr>
          <p:nvPr/>
        </p:nvSpPr>
        <p:spPr bwMode="auto">
          <a:xfrm>
            <a:off x="5410200" y="3035300"/>
            <a:ext cx="2057400" cy="896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Estimate of the regression slope</a:t>
            </a:r>
            <a:br>
              <a:rPr lang="en-US" sz="2000"/>
            </a:br>
            <a:endParaRPr lang="en-US" sz="2000" baseline="-25000"/>
          </a:p>
        </p:txBody>
      </p:sp>
      <p:sp>
        <p:nvSpPr>
          <p:cNvPr id="156680" name="Line 7"/>
          <p:cNvSpPr>
            <a:spLocks noChangeShapeType="1"/>
          </p:cNvSpPr>
          <p:nvPr/>
        </p:nvSpPr>
        <p:spPr bwMode="auto">
          <a:xfrm>
            <a:off x="3810000" y="3949700"/>
            <a:ext cx="76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81" name="Line 8"/>
          <p:cNvSpPr>
            <a:spLocks noChangeShapeType="1"/>
          </p:cNvSpPr>
          <p:nvPr/>
        </p:nvSpPr>
        <p:spPr bwMode="auto">
          <a:xfrm flipH="1">
            <a:off x="5410200" y="3721100"/>
            <a:ext cx="228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82" name="Rectangle 9"/>
          <p:cNvSpPr>
            <a:spLocks noChangeArrowheads="1"/>
          </p:cNvSpPr>
          <p:nvPr/>
        </p:nvSpPr>
        <p:spPr bwMode="auto">
          <a:xfrm>
            <a:off x="1066800" y="2654300"/>
            <a:ext cx="1752600" cy="130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Estimated  (or predicted) Y value for observation i</a:t>
            </a:r>
            <a:endParaRPr lang="en-US" sz="2000" baseline="-25000"/>
          </a:p>
        </p:txBody>
      </p:sp>
      <p:sp>
        <p:nvSpPr>
          <p:cNvPr id="156683" name="Line 10"/>
          <p:cNvSpPr>
            <a:spLocks noChangeShapeType="1"/>
          </p:cNvSpPr>
          <p:nvPr/>
        </p:nvSpPr>
        <p:spPr bwMode="auto">
          <a:xfrm>
            <a:off x="2133600" y="39497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84" name="Rectangle 11"/>
          <p:cNvSpPr>
            <a:spLocks noChangeArrowheads="1"/>
          </p:cNvSpPr>
          <p:nvPr/>
        </p:nvSpPr>
        <p:spPr bwMode="auto">
          <a:xfrm>
            <a:off x="6629400" y="4102100"/>
            <a:ext cx="17526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Value of X for observation i</a:t>
            </a:r>
          </a:p>
        </p:txBody>
      </p:sp>
      <p:sp>
        <p:nvSpPr>
          <p:cNvPr id="156685" name="Line 12"/>
          <p:cNvSpPr>
            <a:spLocks noChangeShapeType="1"/>
          </p:cNvSpPr>
          <p:nvPr/>
        </p:nvSpPr>
        <p:spPr bwMode="auto">
          <a:xfrm flipH="1">
            <a:off x="6096000" y="4483100"/>
            <a:ext cx="533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706</Words>
  <Application>Microsoft Office PowerPoint</Application>
  <PresentationFormat>On-screen Show (4:3)</PresentationFormat>
  <Paragraphs>195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Equation</vt:lpstr>
      <vt:lpstr>Correlation vs. Regression</vt:lpstr>
      <vt:lpstr>Introduction to  Regression Analysis</vt:lpstr>
      <vt:lpstr>Simple Linear Regression Model</vt:lpstr>
      <vt:lpstr>Types of Relationships</vt:lpstr>
      <vt:lpstr>Types of Relationships</vt:lpstr>
      <vt:lpstr>Types of Relationships</vt:lpstr>
      <vt:lpstr>Simple Linear Regression Model</vt:lpstr>
      <vt:lpstr>Simple Linear Regression Model</vt:lpstr>
      <vt:lpstr>Simple Linear Regression Equation (Prediction Line)</vt:lpstr>
      <vt:lpstr>Simple Linear Regression Example</vt:lpstr>
      <vt:lpstr>Simple Linear Regression Example:  Data</vt:lpstr>
      <vt:lpstr>Measures of Variation</vt:lpstr>
      <vt:lpstr>Measures of Variation</vt:lpstr>
      <vt:lpstr>Measures of Variation</vt:lpstr>
      <vt:lpstr>Coefficient of Determination, r2</vt:lpstr>
      <vt:lpstr>Examples of Approximate  r2  Values</vt:lpstr>
      <vt:lpstr>Examples of Approximate  r2  Values</vt:lpstr>
      <vt:lpstr>Examples of Approximate  r2  Values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vs. Regression</dc:title>
  <dc:creator>VIKAS KHULLAR</dc:creator>
  <cp:lastModifiedBy>Dr VIKAS KHULLAR</cp:lastModifiedBy>
  <cp:revision>40</cp:revision>
  <dcterms:created xsi:type="dcterms:W3CDTF">2020-08-30T09:57:31Z</dcterms:created>
  <dcterms:modified xsi:type="dcterms:W3CDTF">2022-10-15T15:17:46Z</dcterms:modified>
</cp:coreProperties>
</file>