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5" d="100"/>
          <a:sy n="65" d="100"/>
        </p:scale>
        <p:origin x="1194"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24/02/2025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73394" y="453370"/>
            <a:ext cx="10972799" cy="5578719"/>
          </a:xfrm>
        </p:spPr>
        <p:txBody>
          <a:bodyPr/>
          <a:lstStyle/>
          <a:p>
            <a:r>
              <a:rPr lang="en-US" sz="2300" b="1" dirty="0"/>
              <a:t>Key insights:</a:t>
            </a:r>
          </a:p>
          <a:p>
            <a:r>
              <a:rPr lang="en-US" sz="2300" dirty="0"/>
              <a:t>✅ </a:t>
            </a:r>
            <a:r>
              <a:rPr lang="en-US" sz="2300" b="1" dirty="0"/>
              <a:t>Sales Growth:</a:t>
            </a:r>
            <a:r>
              <a:rPr lang="en-US" sz="2300" dirty="0"/>
              <a:t> The trial store experienced a </a:t>
            </a:r>
            <a:r>
              <a:rPr lang="en-US" sz="2300" b="1" dirty="0"/>
              <a:t>X% increase in total sales</a:t>
            </a:r>
            <a:r>
              <a:rPr lang="en-US" sz="2300" dirty="0"/>
              <a:t> compared to control stores.</a:t>
            </a:r>
            <a:br>
              <a:rPr lang="en-US" sz="2300" dirty="0"/>
            </a:br>
            <a:r>
              <a:rPr lang="en-US" sz="2300" dirty="0"/>
              <a:t>✅ </a:t>
            </a:r>
            <a:r>
              <a:rPr lang="en-US" sz="2300" b="1" dirty="0"/>
              <a:t>Higher Transaction Volume:</a:t>
            </a:r>
            <a:r>
              <a:rPr lang="en-US" sz="2300" dirty="0"/>
              <a:t> Transactions rose by </a:t>
            </a:r>
            <a:r>
              <a:rPr lang="en-US" sz="2300" b="1" dirty="0"/>
              <a:t>Y%</a:t>
            </a:r>
            <a:r>
              <a:rPr lang="en-US" sz="2300" dirty="0"/>
              <a:t>, indicating increased customer engagement.</a:t>
            </a:r>
            <a:br>
              <a:rPr lang="en-US" sz="2300" dirty="0"/>
            </a:br>
            <a:r>
              <a:rPr lang="en-US" sz="2300" dirty="0"/>
              <a:t>✅ </a:t>
            </a:r>
            <a:r>
              <a:rPr lang="en-US" sz="2300" b="1" dirty="0"/>
              <a:t>Larger Basket Size:</a:t>
            </a:r>
            <a:r>
              <a:rPr lang="en-US" sz="2300" dirty="0"/>
              <a:t> Customers in the trial store purchased more per transaction, driven by promotional strategies.</a:t>
            </a:r>
            <a:br>
              <a:rPr lang="en-US" sz="2300" dirty="0"/>
            </a:br>
            <a:r>
              <a:rPr lang="en-US" sz="2300" dirty="0"/>
              <a:t>✅ </a:t>
            </a:r>
            <a:r>
              <a:rPr lang="en-US" sz="2300" b="1" dirty="0"/>
              <a:t>Customer Retention:</a:t>
            </a:r>
            <a:r>
              <a:rPr lang="en-US" sz="2300" dirty="0"/>
              <a:t> The </a:t>
            </a:r>
            <a:r>
              <a:rPr lang="en-US" sz="2300" b="1" dirty="0"/>
              <a:t>repeat purchase rate</a:t>
            </a:r>
            <a:r>
              <a:rPr lang="en-US" sz="2300" dirty="0"/>
              <a:t> increased, showing improved brand loyalty.</a:t>
            </a:r>
          </a:p>
          <a:p>
            <a:r>
              <a:rPr lang="en-US" sz="2300" b="1" dirty="0"/>
              <a:t>Was the Trial Successful?</a:t>
            </a:r>
          </a:p>
          <a:p>
            <a:r>
              <a:rPr lang="en-US" sz="2300" dirty="0"/>
              <a:t>📌 </a:t>
            </a:r>
            <a:r>
              <a:rPr lang="en-US" sz="2300" b="1" dirty="0"/>
              <a:t>Yes!</a:t>
            </a:r>
            <a:r>
              <a:rPr lang="en-US" sz="2300" dirty="0"/>
              <a:t> The trial store showed positive growth in both revenue and transaction volume, proving that </a:t>
            </a:r>
            <a:r>
              <a:rPr lang="en-US" sz="2300" b="1" dirty="0"/>
              <a:t>strategic promotions and optimized product placements</a:t>
            </a:r>
            <a:r>
              <a:rPr lang="en-US" sz="2300" dirty="0"/>
              <a:t> can drive sales.</a:t>
            </a:r>
            <a:br>
              <a:rPr lang="en-US" sz="2300" dirty="0"/>
            </a:br>
            <a:r>
              <a:rPr lang="en-US" sz="2300" dirty="0"/>
              <a:t>📌 </a:t>
            </a:r>
            <a:r>
              <a:rPr lang="en-US" sz="2300" b="1" dirty="0"/>
              <a:t>Next Steps:</a:t>
            </a:r>
            <a:r>
              <a:rPr lang="en-US" sz="2300" dirty="0"/>
              <a:t> Scale successful trial strategies to similar stores, focusing on high-value customer segments.</a:t>
            </a:r>
          </a:p>
          <a:p>
            <a:endParaRPr lang="en-US" sz="23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1196975" y="453370"/>
            <a:ext cx="10479600" cy="1629683"/>
          </a:xfrm>
        </p:spPr>
        <p:txBody>
          <a:bodyPr/>
          <a:lstStyle/>
          <a:p>
            <a:r>
              <a:rPr lang="en-AU" dirty="0"/>
              <a:t>Executive summary</a:t>
            </a:r>
          </a:p>
          <a:p>
            <a:pPr lvl="1"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cs typeface="Roboto" panose="02000000000000000000" pitchFamily="2" charset="0"/>
              </a:rPr>
              <a:t>The chips category has a total revenue of </a:t>
            </a:r>
            <a:r>
              <a:rPr kumimoji="0" lang="en-US" altLang="en-US" sz="1600" b="1" i="0" u="none" strike="noStrike" cap="none" normalizeH="0" baseline="0" dirty="0">
                <a:ln>
                  <a:noFill/>
                </a:ln>
                <a:solidFill>
                  <a:schemeClr val="tx1"/>
                </a:solidFill>
                <a:effectLst/>
                <a:cs typeface="Roboto" panose="02000000000000000000" pitchFamily="2" charset="0"/>
              </a:rPr>
              <a:t>$1.93 million</a:t>
            </a:r>
            <a:r>
              <a:rPr kumimoji="0" lang="en-US" altLang="en-US" sz="1600" b="0" i="0" u="none" strike="noStrike" cap="none" normalizeH="0" baseline="0" dirty="0">
                <a:ln>
                  <a:noFill/>
                </a:ln>
                <a:solidFill>
                  <a:schemeClr val="tx1"/>
                </a:solidFill>
                <a:effectLst/>
                <a:cs typeface="Roboto" panose="02000000000000000000" pitchFamily="2" charset="0"/>
              </a:rPr>
              <a:t> with </a:t>
            </a:r>
            <a:r>
              <a:rPr kumimoji="0" lang="en-US" altLang="en-US" sz="1600" b="1" i="0" u="none" strike="noStrike" cap="none" normalizeH="0" baseline="0" dirty="0">
                <a:ln>
                  <a:noFill/>
                </a:ln>
                <a:solidFill>
                  <a:schemeClr val="tx1"/>
                </a:solidFill>
                <a:effectLst/>
                <a:cs typeface="Roboto" panose="02000000000000000000" pitchFamily="2" charset="0"/>
              </a:rPr>
              <a:t>264,834 transactions</a:t>
            </a:r>
            <a:r>
              <a:rPr kumimoji="0" lang="en-US" altLang="en-US" sz="1600" b="0" i="0" u="none" strike="noStrike" cap="none" normalizeH="0" baseline="0" dirty="0">
                <a:ln>
                  <a:noFill/>
                </a:ln>
                <a:solidFill>
                  <a:schemeClr val="tx1"/>
                </a:solidFill>
                <a:effectLst/>
                <a:cs typeface="Roboto" panose="02000000000000000000" pitchFamily="2" charset="0"/>
              </a:rPr>
              <a:t> analyzed.</a:t>
            </a:r>
          </a:p>
          <a:p>
            <a:pPr lvl="1"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chemeClr val="tx1"/>
                </a:solidFill>
                <a:effectLst/>
                <a:cs typeface="Roboto" panose="02000000000000000000" pitchFamily="2" charset="0"/>
              </a:rPr>
              <a:t>Mainstream and premium customers</a:t>
            </a:r>
            <a:r>
              <a:rPr kumimoji="0" lang="en-US" altLang="en-US" sz="1600" b="0" i="0" u="none" strike="noStrike" cap="none" normalizeH="0" baseline="0" dirty="0">
                <a:ln>
                  <a:noFill/>
                </a:ln>
                <a:solidFill>
                  <a:schemeClr val="tx1"/>
                </a:solidFill>
                <a:effectLst/>
                <a:cs typeface="Roboto" panose="02000000000000000000" pitchFamily="2" charset="0"/>
              </a:rPr>
              <a:t> are the top contributors to total sales.</a:t>
            </a:r>
          </a:p>
          <a:p>
            <a:pPr lvl="1"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chemeClr val="tx1"/>
                </a:solidFill>
                <a:effectLst/>
                <a:cs typeface="Roboto" panose="02000000000000000000" pitchFamily="2" charset="0"/>
              </a:rPr>
              <a:t>Trial store performance</a:t>
            </a:r>
            <a:r>
              <a:rPr kumimoji="0" lang="en-US" altLang="en-US" sz="1600" b="0" i="0" u="none" strike="noStrike" cap="none" normalizeH="0" baseline="0" dirty="0">
                <a:ln>
                  <a:noFill/>
                </a:ln>
                <a:solidFill>
                  <a:schemeClr val="tx1"/>
                </a:solidFill>
                <a:effectLst/>
                <a:cs typeface="Roboto" panose="02000000000000000000" pitchFamily="2" charset="0"/>
              </a:rPr>
              <a:t> indicates an </a:t>
            </a:r>
            <a:r>
              <a:rPr kumimoji="0" lang="en-US" altLang="en-US" sz="1600" b="1" i="0" u="none" strike="noStrike" cap="none" normalizeH="0" baseline="0" dirty="0">
                <a:ln>
                  <a:noFill/>
                </a:ln>
                <a:solidFill>
                  <a:schemeClr val="tx1"/>
                </a:solidFill>
                <a:effectLst/>
                <a:cs typeface="Roboto" panose="02000000000000000000" pitchFamily="2" charset="0"/>
              </a:rPr>
              <a:t>8% increase in sales</a:t>
            </a:r>
            <a:r>
              <a:rPr kumimoji="0" lang="en-US" altLang="en-US" sz="1600" b="0" i="0" u="none" strike="noStrike" cap="none" normalizeH="0" baseline="0" dirty="0">
                <a:ln>
                  <a:noFill/>
                </a:ln>
                <a:solidFill>
                  <a:schemeClr val="tx1"/>
                </a:solidFill>
                <a:effectLst/>
                <a:cs typeface="Roboto" panose="02000000000000000000" pitchFamily="2" charset="0"/>
              </a:rPr>
              <a:t> compared to control stores.</a:t>
            </a:r>
          </a:p>
          <a:p>
            <a:pPr lvl="1"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cs typeface="Roboto" panose="02000000000000000000" pitchFamily="2" charset="0"/>
              </a:rPr>
              <a:t>Key recommendations focus on </a:t>
            </a:r>
            <a:r>
              <a:rPr kumimoji="0" lang="en-US" altLang="en-US" sz="1600" b="1" i="0" u="none" strike="noStrike" cap="none" normalizeH="0" baseline="0" dirty="0">
                <a:ln>
                  <a:noFill/>
                </a:ln>
                <a:solidFill>
                  <a:schemeClr val="tx1"/>
                </a:solidFill>
                <a:effectLst/>
                <a:cs typeface="Roboto" panose="02000000000000000000" pitchFamily="2" charset="0"/>
              </a:rPr>
              <a:t>targeted promotions, optimized product placement, and leveraging trial store learnings</a:t>
            </a:r>
            <a:r>
              <a:rPr kumimoji="0" lang="en-US" altLang="en-US" sz="1600" b="0" i="0" u="none" strike="noStrike" cap="none" normalizeH="0" baseline="0" dirty="0">
                <a:ln>
                  <a:noFill/>
                </a:ln>
                <a:solidFill>
                  <a:schemeClr val="tx1"/>
                </a:solidFill>
                <a:effectLst/>
                <a:cs typeface="Roboto" panose="02000000000000000000" pitchFamily="2" charset="0"/>
              </a:rPr>
              <a:t> to drive category growth. </a:t>
            </a:r>
          </a:p>
          <a:p>
            <a:endParaRPr lang="en-AU" sz="1200" dirty="0"/>
          </a:p>
        </p:txBody>
      </p:sp>
      <p:sp>
        <p:nvSpPr>
          <p:cNvPr id="3" name="Oval 2">
            <a:extLst>
              <a:ext uri="{FF2B5EF4-FFF2-40B4-BE49-F238E27FC236}">
                <a16:creationId xmlns:a16="http://schemas.microsoft.com/office/drawing/2014/main" id="{FE834D79-C5FB-44EF-9EA0-68006A9AFE55}"/>
              </a:ext>
            </a:extLst>
          </p:cNvPr>
          <p:cNvSpPr/>
          <p:nvPr/>
        </p:nvSpPr>
        <p:spPr>
          <a:xfrm>
            <a:off x="1165769" y="258436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774947"/>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ctr">
            <a:noAutofit/>
          </a:bodyPr>
          <a:lstStyle/>
          <a:p>
            <a:pPr algn="ctr"/>
            <a:r>
              <a:rPr lang="en-AU" sz="32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50334" y="4158465"/>
            <a:ext cx="1896185" cy="1718741"/>
          </a:xfrm>
          <a:prstGeom prst="rect">
            <a:avLst/>
          </a:prstGeom>
          <a:noFill/>
        </p:spPr>
        <p:txBody>
          <a:bodyPr wrap="square" lIns="0" tIns="0" rIns="0" bIns="0" rtlCol="0" anchor="ctr">
            <a:noAutofit/>
          </a:bodyPr>
          <a:lstStyle/>
          <a:p>
            <a:pPr algn="ctr"/>
            <a:r>
              <a:rPr lang="en-AU" sz="32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6" y="2210773"/>
            <a:ext cx="7580989" cy="1718740"/>
          </a:xfrm>
          <a:prstGeom prst="rect">
            <a:avLst/>
          </a:prstGeom>
          <a:noFill/>
        </p:spPr>
        <p:txBody>
          <a:bodyPr wrap="square" lIns="0" tIns="0" rIns="0" bIns="0" rtlCol="0" anchor="t">
            <a:noAutofit/>
          </a:bodyPr>
          <a:lstStyle/>
          <a:p>
            <a:r>
              <a:rPr lang="en-US" b="1" dirty="0">
                <a:latin typeface="Roboto" panose="02000000000000000000" pitchFamily="2" charset="0"/>
                <a:ea typeface="Roboto" panose="02000000000000000000" pitchFamily="2" charset="0"/>
                <a:cs typeface="Roboto" panose="02000000000000000000" pitchFamily="2" charset="0"/>
              </a:rPr>
              <a:t>Key Findings</a:t>
            </a:r>
            <a:r>
              <a:rPr lang="en-US" sz="1200" b="1" dirty="0">
                <a:latin typeface="Roboto" panose="02000000000000000000" pitchFamily="2" charset="0"/>
                <a:ea typeface="Roboto" panose="02000000000000000000" pitchFamily="2" charset="0"/>
                <a:cs typeface="Roboto" panose="02000000000000000000" pitchFamily="2" charset="0"/>
              </a:rPr>
              <a:t>:</a:t>
            </a:r>
            <a:endParaRPr lang="en-US" dirty="0"/>
          </a:p>
          <a:p>
            <a:r>
              <a:rPr lang="en-US" sz="2000" dirty="0">
                <a:latin typeface="Roboto" panose="02000000000000000000" pitchFamily="2" charset="0"/>
                <a:ea typeface="Roboto" panose="02000000000000000000" pitchFamily="2" charset="0"/>
                <a:cs typeface="Roboto" panose="02000000000000000000" pitchFamily="2" charset="0"/>
              </a:rPr>
              <a:t>- Sales driven by 150g &amp; 175g packs</a:t>
            </a:r>
          </a:p>
          <a:p>
            <a:r>
              <a:rPr lang="en-US" sz="2000" dirty="0">
                <a:latin typeface="Roboto" panose="02000000000000000000" pitchFamily="2" charset="0"/>
                <a:ea typeface="Roboto" panose="02000000000000000000" pitchFamily="2" charset="0"/>
                <a:cs typeface="Roboto" panose="02000000000000000000" pitchFamily="2" charset="0"/>
              </a:rPr>
              <a:t>- Older families &amp; young couples: highest spending</a:t>
            </a:r>
          </a:p>
          <a:p>
            <a:r>
              <a:rPr lang="en-US" sz="2000" dirty="0">
                <a:latin typeface="Roboto" panose="02000000000000000000" pitchFamily="2" charset="0"/>
                <a:ea typeface="Roboto" panose="02000000000000000000" pitchFamily="2" charset="0"/>
                <a:cs typeface="Roboto" panose="02000000000000000000" pitchFamily="2" charset="0"/>
              </a:rPr>
              <a:t>- Top brands: Smith’s, Kettle, Red Rock Deli</a:t>
            </a:r>
          </a:p>
          <a:p>
            <a:r>
              <a:rPr lang="en-US" sz="2000" dirty="0">
                <a:latin typeface="Roboto" panose="02000000000000000000" pitchFamily="2" charset="0"/>
                <a:ea typeface="Roboto" panose="02000000000000000000" pitchFamily="2" charset="0"/>
                <a:cs typeface="Roboto" panose="02000000000000000000" pitchFamily="2" charset="0"/>
              </a:rPr>
              <a:t>- Visuals: Sales by pack size, customer distribution, monthly trends</a:t>
            </a:r>
          </a:p>
          <a:p>
            <a:pPr algn="l"/>
            <a:r>
              <a:rPr lang="en-US" dirty="0">
                <a:latin typeface="Roboto" panose="02000000000000000000" pitchFamily="2" charset="0"/>
                <a:ea typeface="Roboto" panose="02000000000000000000" pitchFamily="2" charset="0"/>
                <a:cs typeface="Roboto" panose="02000000000000000000" pitchFamily="2" charset="0"/>
              </a:rPr>
              <a:t> </a:t>
            </a:r>
            <a:endParaRPr lang="en-US" sz="1200" b="1"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84607" y="4178675"/>
            <a:ext cx="7580989" cy="1882912"/>
          </a:xfrm>
          <a:prstGeom prst="rect">
            <a:avLst/>
          </a:prstGeom>
          <a:noFill/>
        </p:spPr>
        <p:txBody>
          <a:bodyPr wrap="square" lIns="0" tIns="0" rIns="0" bIns="0" rtlCol="0" anchor="t">
            <a:noAutofit/>
          </a:bodyPr>
          <a:lstStyle/>
          <a:p>
            <a:r>
              <a:rPr lang="en-US" sz="2000" b="1" dirty="0">
                <a:latin typeface="Roboto" panose="02000000000000000000" pitchFamily="2" charset="0"/>
                <a:ea typeface="Roboto" panose="02000000000000000000" pitchFamily="2" charset="0"/>
                <a:cs typeface="Roboto" panose="02000000000000000000" pitchFamily="2" charset="0"/>
              </a:rPr>
              <a:t>Key Findings</a:t>
            </a:r>
            <a:r>
              <a:rPr lang="en-US" sz="1400" b="1" dirty="0">
                <a:latin typeface="Roboto" panose="02000000000000000000" pitchFamily="2" charset="0"/>
                <a:ea typeface="Roboto" panose="02000000000000000000" pitchFamily="2" charset="0"/>
                <a:cs typeface="Roboto" panose="02000000000000000000" pitchFamily="2" charset="0"/>
              </a:rPr>
              <a:t>:</a:t>
            </a:r>
            <a:endParaRPr lang="en-US" sz="2000" dirty="0">
              <a:latin typeface="Roboto" panose="02000000000000000000" pitchFamily="2" charset="0"/>
              <a:ea typeface="Roboto" panose="02000000000000000000" pitchFamily="2" charset="0"/>
              <a:cs typeface="Roboto" panose="02000000000000000000" pitchFamily="2" charset="0"/>
            </a:endParaRPr>
          </a:p>
          <a:p>
            <a:r>
              <a:rPr lang="en-US" sz="2000" dirty="0">
                <a:latin typeface="Roboto" panose="02000000000000000000" pitchFamily="2" charset="0"/>
                <a:ea typeface="Roboto" panose="02000000000000000000" pitchFamily="2" charset="0"/>
                <a:cs typeface="Roboto" panose="02000000000000000000" pitchFamily="2" charset="0"/>
              </a:rPr>
              <a:t>- Mainstream &amp; Premium customers: Majority purchases</a:t>
            </a:r>
          </a:p>
          <a:p>
            <a:r>
              <a:rPr lang="en-US" sz="2000" dirty="0">
                <a:latin typeface="Roboto" panose="02000000000000000000" pitchFamily="2" charset="0"/>
                <a:ea typeface="Roboto" panose="02000000000000000000" pitchFamily="2" charset="0"/>
                <a:cs typeface="Roboto" panose="02000000000000000000" pitchFamily="2" charset="0"/>
              </a:rPr>
              <a:t>- Budget customers: Lower frequency, potential for upselling</a:t>
            </a:r>
          </a:p>
          <a:p>
            <a:r>
              <a:rPr lang="en-US" sz="2000" dirty="0">
                <a:latin typeface="Roboto" panose="02000000000000000000" pitchFamily="2" charset="0"/>
                <a:ea typeface="Roboto" panose="02000000000000000000" pitchFamily="2" charset="0"/>
                <a:cs typeface="Roboto" panose="02000000000000000000" pitchFamily="2" charset="0"/>
              </a:rPr>
              <a:t>- Affluence level impacts brand preference</a:t>
            </a:r>
          </a:p>
          <a:p>
            <a:r>
              <a:rPr lang="en-US" sz="2000" dirty="0">
                <a:latin typeface="Roboto" panose="02000000000000000000" pitchFamily="2" charset="0"/>
                <a:ea typeface="Roboto" panose="02000000000000000000" pitchFamily="2" charset="0"/>
                <a:cs typeface="Roboto" panose="02000000000000000000" pitchFamily="2" charset="0"/>
              </a:rPr>
              <a:t>- Visuals: Affluence vs. purchase volume, transaction frequency heatmap</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a:p>
            <a:r>
              <a:rPr lang="en-US" sz="1800" dirty="0"/>
              <a:t>- Consistent sales across locations</a:t>
            </a:r>
          </a:p>
          <a:p>
            <a:r>
              <a:rPr lang="en-US" sz="1800" dirty="0"/>
              <a:t>- High-income: Premium brands</a:t>
            </a:r>
          </a:p>
          <a:p>
            <a:r>
              <a:rPr lang="en-US" sz="1800" dirty="0"/>
              <a:t>- Middle-income: Mainstream chips</a:t>
            </a:r>
          </a:p>
          <a:p>
            <a:r>
              <a:rPr lang="en-US" sz="1800" dirty="0"/>
              <a:t>- Budget consumers: Small packs/store brands</a:t>
            </a:r>
          </a:p>
          <a:p>
            <a:r>
              <a:rPr lang="en-US" sz="1800" dirty="0"/>
              <a:t>- Recommendation: Introduce multi-pack discounts</a:t>
            </a:r>
          </a:p>
          <a:p>
            <a:endParaRPr lang="en-AU" sz="1400"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2964"/>
          </a:xfrm>
        </p:spPr>
        <p:txBody>
          <a:bodyPr/>
          <a:lstStyle/>
          <a:p>
            <a:r>
              <a:rPr lang="en-US" b="1" dirty="0"/>
              <a:t>Category Overview: Key Callouts</a:t>
            </a:r>
          </a:p>
          <a:p>
            <a:r>
              <a:rPr lang="en-US" sz="2000" b="1" dirty="0"/>
              <a:t>Key Insights</a:t>
            </a:r>
          </a:p>
          <a:p>
            <a:r>
              <a:rPr lang="en-US" sz="1700" dirty="0"/>
              <a:t>✅ </a:t>
            </a:r>
            <a:r>
              <a:rPr lang="en-US" sz="1700" b="1" dirty="0"/>
              <a:t>Total Revenue:</a:t>
            </a:r>
            <a:r>
              <a:rPr lang="en-US" sz="1700" dirty="0"/>
              <a:t> The chips category generated </a:t>
            </a:r>
            <a:r>
              <a:rPr lang="en-US" sz="1700" b="1" dirty="0"/>
              <a:t>$1.93 million</a:t>
            </a:r>
            <a:r>
              <a:rPr lang="en-US" sz="1700" dirty="0"/>
              <a:t> from </a:t>
            </a:r>
            <a:r>
              <a:rPr lang="en-US" sz="1700" b="1" dirty="0"/>
              <a:t>264,834 transactions</a:t>
            </a:r>
            <a:r>
              <a:rPr lang="en-US" sz="1700" dirty="0"/>
              <a:t>.</a:t>
            </a:r>
            <a:br>
              <a:rPr lang="en-US" sz="1700" dirty="0"/>
            </a:br>
            <a:r>
              <a:rPr lang="en-US" sz="1700" dirty="0"/>
              <a:t>✅ </a:t>
            </a:r>
            <a:r>
              <a:rPr lang="en-US" sz="1700" b="1" dirty="0"/>
              <a:t>Customer Segments:</a:t>
            </a:r>
            <a:r>
              <a:rPr lang="en-US" sz="1700" dirty="0"/>
              <a:t> </a:t>
            </a:r>
            <a:r>
              <a:rPr lang="en-US" sz="1700" b="1" dirty="0"/>
              <a:t>Mainstream and Premium</a:t>
            </a:r>
            <a:r>
              <a:rPr lang="en-US" sz="1700" dirty="0"/>
              <a:t> customers contribute the highest sales, while </a:t>
            </a:r>
            <a:r>
              <a:rPr lang="en-US" sz="1700" b="1" dirty="0"/>
              <a:t>Budget customers</a:t>
            </a:r>
            <a:r>
              <a:rPr lang="en-US" sz="1700" dirty="0"/>
              <a:t> show growth potential.</a:t>
            </a:r>
            <a:br>
              <a:rPr lang="en-US" sz="1700" dirty="0"/>
            </a:br>
            <a:r>
              <a:rPr lang="en-US" sz="1700" dirty="0"/>
              <a:t>✅ </a:t>
            </a:r>
            <a:r>
              <a:rPr lang="en-US" sz="1700" b="1" dirty="0"/>
              <a:t>Top Brands:</a:t>
            </a:r>
            <a:r>
              <a:rPr lang="en-US" sz="1700" dirty="0"/>
              <a:t> </a:t>
            </a:r>
            <a:r>
              <a:rPr lang="en-US" sz="1700" b="1" dirty="0"/>
              <a:t>Smith’s, Kettle, and Red Rock Deli</a:t>
            </a:r>
            <a:r>
              <a:rPr lang="en-US" sz="1700" dirty="0"/>
              <a:t> are the best-selling brands.</a:t>
            </a:r>
            <a:br>
              <a:rPr lang="en-US" sz="1700" dirty="0"/>
            </a:br>
            <a:r>
              <a:rPr lang="en-US" sz="1700" dirty="0"/>
              <a:t>✅ </a:t>
            </a:r>
            <a:r>
              <a:rPr lang="en-US" sz="1700" b="1" dirty="0"/>
              <a:t>Pack Size Trends:</a:t>
            </a:r>
            <a:r>
              <a:rPr lang="en-US" sz="1700" dirty="0"/>
              <a:t> </a:t>
            </a:r>
            <a:r>
              <a:rPr lang="en-US" sz="1700" b="1" dirty="0"/>
              <a:t>150g and 175g</a:t>
            </a:r>
            <a:r>
              <a:rPr lang="en-US" sz="1700" dirty="0"/>
              <a:t> packs are the most popular choices among all customer segments.</a:t>
            </a:r>
          </a:p>
          <a:p>
            <a:r>
              <a:rPr lang="en-US" sz="2000" b="1" dirty="0"/>
              <a:t>Consumer Behavior</a:t>
            </a:r>
          </a:p>
          <a:p>
            <a:pPr>
              <a:buFont typeface="Arial" panose="020B0604020202020204" pitchFamily="34" charset="0"/>
              <a:buChar char="•"/>
            </a:pPr>
            <a:r>
              <a:rPr lang="en-US" sz="1700" b="1" dirty="0"/>
              <a:t>Affluent customers</a:t>
            </a:r>
            <a:r>
              <a:rPr lang="en-US" sz="1700" dirty="0"/>
              <a:t> prefer premium brands and bulk purchases.</a:t>
            </a:r>
          </a:p>
          <a:p>
            <a:pPr>
              <a:buFont typeface="Arial" panose="020B0604020202020204" pitchFamily="34" charset="0"/>
              <a:buChar char="•"/>
            </a:pPr>
            <a:r>
              <a:rPr lang="en-US" sz="1700" b="1" dirty="0"/>
              <a:t>Middle-income shoppers</a:t>
            </a:r>
            <a:r>
              <a:rPr lang="en-US" sz="1700" dirty="0"/>
              <a:t> buy well-known brands at regular intervals.</a:t>
            </a:r>
          </a:p>
          <a:p>
            <a:pPr>
              <a:buFont typeface="Arial" panose="020B0604020202020204" pitchFamily="34" charset="0"/>
              <a:buChar char="•"/>
            </a:pPr>
            <a:r>
              <a:rPr lang="en-US" sz="1700" b="1" dirty="0"/>
              <a:t>Budget-conscious consumers</a:t>
            </a:r>
            <a:r>
              <a:rPr lang="en-US" sz="1700" dirty="0"/>
              <a:t> look for discounts and smaller packs.</a:t>
            </a:r>
          </a:p>
          <a:p>
            <a:r>
              <a:rPr lang="en-US" sz="2000" b="1" dirty="0"/>
              <a:t>Recommendations</a:t>
            </a:r>
          </a:p>
          <a:p>
            <a:r>
              <a:rPr lang="en-US" sz="1700" dirty="0"/>
              <a:t>📌 </a:t>
            </a:r>
            <a:r>
              <a:rPr lang="en-US" sz="1700" b="1" dirty="0"/>
              <a:t>Enhance promotions for high-value customers</a:t>
            </a:r>
            <a:r>
              <a:rPr lang="en-US" sz="1700" dirty="0"/>
              <a:t> to increase loyalty.</a:t>
            </a:r>
            <a:br>
              <a:rPr lang="en-US" sz="1700" dirty="0"/>
            </a:br>
            <a:r>
              <a:rPr lang="en-US" sz="1700" dirty="0"/>
              <a:t>📌 </a:t>
            </a:r>
            <a:r>
              <a:rPr lang="en-US" sz="1700" b="1" dirty="0"/>
              <a:t>Introduce multi-pack discounts</a:t>
            </a:r>
            <a:r>
              <a:rPr lang="en-US" sz="1700" dirty="0"/>
              <a:t> to attract Budget customers.</a:t>
            </a:r>
            <a:br>
              <a:rPr lang="en-US" sz="1700" dirty="0"/>
            </a:br>
            <a:r>
              <a:rPr lang="en-US" sz="1700" dirty="0"/>
              <a:t>📌 </a:t>
            </a:r>
            <a:r>
              <a:rPr lang="en-US" sz="1700" b="1" dirty="0"/>
              <a:t>Optimize product placement</a:t>
            </a:r>
            <a:r>
              <a:rPr lang="en-US" sz="1700" dirty="0"/>
              <a:t> in stores to match consumer purchasing habits.</a:t>
            </a:r>
          </a:p>
          <a:p>
            <a:endParaRPr lang="en-AU" sz="18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726203"/>
          </a:xfrm>
        </p:spPr>
        <p:txBody>
          <a:bodyPr/>
          <a:lstStyle/>
          <a:p>
            <a:r>
              <a:rPr lang="en-US" b="1" dirty="0"/>
              <a:t>Affluence and Its Effect on Consumer Buying</a:t>
            </a:r>
          </a:p>
          <a:p>
            <a:r>
              <a:rPr lang="en-US" sz="2200" b="1" dirty="0"/>
              <a:t>Key Insights</a:t>
            </a:r>
          </a:p>
          <a:p>
            <a:r>
              <a:rPr lang="en-US" sz="1800" dirty="0"/>
              <a:t>✅ </a:t>
            </a:r>
            <a:r>
              <a:rPr lang="en-US" sz="1800" b="1" dirty="0"/>
              <a:t>Premium &amp; Mainstream customers</a:t>
            </a:r>
            <a:r>
              <a:rPr lang="en-US" sz="1800" dirty="0"/>
              <a:t> drive the majority of sales, preferring well-known brands and larger pack sizes.</a:t>
            </a:r>
            <a:br>
              <a:rPr lang="en-US" sz="1800" dirty="0"/>
            </a:br>
            <a:r>
              <a:rPr lang="en-US" sz="1800" dirty="0"/>
              <a:t>✅ </a:t>
            </a:r>
            <a:r>
              <a:rPr lang="en-US" sz="1800" b="1" dirty="0"/>
              <a:t>Budget customers</a:t>
            </a:r>
            <a:r>
              <a:rPr lang="en-US" sz="1800" dirty="0"/>
              <a:t> buy less frequently but respond well to discounts and promotions.</a:t>
            </a:r>
            <a:br>
              <a:rPr lang="en-US" sz="1800" dirty="0"/>
            </a:br>
            <a:r>
              <a:rPr lang="en-US" sz="1800" dirty="0"/>
              <a:t>✅ </a:t>
            </a:r>
            <a:r>
              <a:rPr lang="en-US" sz="1800" b="1" dirty="0"/>
              <a:t>Affluent customers (Premium &amp; Mainstream)</a:t>
            </a:r>
            <a:r>
              <a:rPr lang="en-US" sz="1800" dirty="0"/>
              <a:t> favor </a:t>
            </a:r>
            <a:r>
              <a:rPr lang="en-US" sz="1800" b="1" dirty="0"/>
              <a:t>premium brands and bulk packs</a:t>
            </a:r>
            <a:r>
              <a:rPr lang="en-US" sz="1800" dirty="0"/>
              <a:t>, while </a:t>
            </a:r>
            <a:r>
              <a:rPr lang="en-US" sz="1800" b="1" dirty="0"/>
              <a:t>Budget customers</a:t>
            </a:r>
            <a:r>
              <a:rPr lang="en-US" sz="1800" dirty="0"/>
              <a:t> opt for </a:t>
            </a:r>
            <a:r>
              <a:rPr lang="en-US" sz="1800" b="1" dirty="0"/>
              <a:t>smaller, lower-cost options</a:t>
            </a:r>
            <a:r>
              <a:rPr lang="en-US" sz="1800" dirty="0"/>
              <a:t>.</a:t>
            </a:r>
          </a:p>
          <a:p>
            <a:r>
              <a:rPr lang="en-US" sz="2200" b="1" dirty="0"/>
              <a:t>Consumer Buying Patterns</a:t>
            </a:r>
          </a:p>
          <a:p>
            <a:pPr>
              <a:buFont typeface="Arial" panose="020B0604020202020204" pitchFamily="34" charset="0"/>
              <a:buChar char="•"/>
            </a:pPr>
            <a:r>
              <a:rPr lang="en-US" sz="1800" b="1" dirty="0"/>
              <a:t>Premium:</a:t>
            </a:r>
            <a:r>
              <a:rPr lang="en-US" sz="1800" dirty="0"/>
              <a:t> Higher spenders, prefer gourmet brands (e.g., Red Rock Deli, Kettle).</a:t>
            </a:r>
          </a:p>
          <a:p>
            <a:pPr>
              <a:buFont typeface="Arial" panose="020B0604020202020204" pitchFamily="34" charset="0"/>
              <a:buChar char="•"/>
            </a:pPr>
            <a:r>
              <a:rPr lang="en-US" sz="1800" b="1" dirty="0"/>
              <a:t>Mainstream:</a:t>
            </a:r>
            <a:r>
              <a:rPr lang="en-US" sz="1800" dirty="0"/>
              <a:t> Consistent buyers of mid-range brands (e.g., Smith’s, Thins).</a:t>
            </a:r>
          </a:p>
          <a:p>
            <a:pPr>
              <a:buFont typeface="Arial" panose="020B0604020202020204" pitchFamily="34" charset="0"/>
              <a:buChar char="•"/>
            </a:pPr>
            <a:r>
              <a:rPr lang="en-US" sz="1800" b="1" dirty="0"/>
              <a:t>Budget:</a:t>
            </a:r>
            <a:r>
              <a:rPr lang="en-US" sz="1800" dirty="0"/>
              <a:t> Price-sensitive, prefer store brands and promotions.</a:t>
            </a:r>
          </a:p>
          <a:p>
            <a:r>
              <a:rPr lang="en-US" sz="2200" b="1" dirty="0"/>
              <a:t>Recommendations</a:t>
            </a:r>
          </a:p>
          <a:p>
            <a:r>
              <a:rPr lang="en-US" sz="1800" dirty="0"/>
              <a:t>📌 </a:t>
            </a:r>
            <a:r>
              <a:rPr lang="en-US" sz="1800" b="1" dirty="0"/>
              <a:t>Engage Premium &amp; Mainstream customers</a:t>
            </a:r>
            <a:r>
              <a:rPr lang="en-US" sz="1800" dirty="0"/>
              <a:t> with loyalty rewards and exclusive deals.</a:t>
            </a:r>
            <a:br>
              <a:rPr lang="en-US" sz="1800" dirty="0"/>
            </a:br>
            <a:r>
              <a:rPr lang="en-US" sz="1800" dirty="0"/>
              <a:t>📌 </a:t>
            </a:r>
            <a:r>
              <a:rPr lang="en-US" sz="1800" b="1" dirty="0"/>
              <a:t>Encourage Budget customer purchases</a:t>
            </a:r>
            <a:r>
              <a:rPr lang="en-US" sz="1800" dirty="0"/>
              <a:t> with </a:t>
            </a:r>
            <a:r>
              <a:rPr lang="en-US" sz="1800" b="1" dirty="0"/>
              <a:t>multi-pack discounts</a:t>
            </a:r>
            <a:r>
              <a:rPr lang="en-US" sz="1800" dirty="0"/>
              <a:t>.</a:t>
            </a:r>
            <a:br>
              <a:rPr lang="en-US" sz="1800" dirty="0"/>
            </a:br>
            <a:r>
              <a:rPr lang="en-US" sz="1800" dirty="0"/>
              <a:t>📌 </a:t>
            </a:r>
            <a:r>
              <a:rPr lang="en-US" sz="1800" b="1" dirty="0"/>
              <a:t>Optimize product placement</a:t>
            </a:r>
            <a:r>
              <a:rPr lang="en-US" sz="1800" dirty="0"/>
              <a:t> based on affluence level to maximize sales.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563972"/>
          </a:xfrm>
        </p:spPr>
        <p:txBody>
          <a:bodyPr/>
          <a:lstStyle/>
          <a:p>
            <a:r>
              <a:rPr lang="en-US" sz="1800" b="1" dirty="0"/>
              <a:t>Proportion of Customers by Affluence and Life Stage</a:t>
            </a:r>
          </a:p>
          <a:p>
            <a:r>
              <a:rPr lang="en-US" sz="1600" b="1" dirty="0"/>
              <a:t>Objective</a:t>
            </a:r>
          </a:p>
          <a:p>
            <a:r>
              <a:rPr lang="en-US" sz="1400" dirty="0"/>
              <a:t>To analyze the proportion of customers based on </a:t>
            </a:r>
            <a:r>
              <a:rPr lang="en-US" sz="1400" b="1" dirty="0"/>
              <a:t>affluence level</a:t>
            </a:r>
            <a:r>
              <a:rPr lang="en-US" sz="1400" dirty="0"/>
              <a:t> and </a:t>
            </a:r>
            <a:r>
              <a:rPr lang="en-US" sz="1400" b="1" dirty="0"/>
              <a:t>life stage</a:t>
            </a:r>
            <a:r>
              <a:rPr lang="en-US" sz="1400" dirty="0"/>
              <a:t>, helping to identify key customer segments that drive sales in the chips category.</a:t>
            </a:r>
          </a:p>
          <a:p>
            <a:r>
              <a:rPr lang="en-US" sz="1600" b="1" dirty="0"/>
              <a:t>Key Insights</a:t>
            </a:r>
          </a:p>
          <a:p>
            <a:r>
              <a:rPr lang="en-US" sz="1400" dirty="0"/>
              <a:t>✅ </a:t>
            </a:r>
            <a:r>
              <a:rPr lang="en-US" sz="1400" b="1" dirty="0"/>
              <a:t>Mainstream and Premium customers dominate sales</a:t>
            </a:r>
            <a:r>
              <a:rPr lang="en-US" sz="1400" dirty="0"/>
              <a:t> – These two groups contribute the highest revenue, while Budget customers have lower spending but potential for upselling.</a:t>
            </a:r>
            <a:br>
              <a:rPr lang="en-US" sz="1400" dirty="0"/>
            </a:br>
            <a:r>
              <a:rPr lang="en-US" sz="1400" dirty="0"/>
              <a:t>✅ </a:t>
            </a:r>
            <a:r>
              <a:rPr lang="en-US" sz="1400" b="1" dirty="0"/>
              <a:t>Young Singles/Couples and Older Families are top spenders</a:t>
            </a:r>
            <a:r>
              <a:rPr lang="en-US" sz="1400" dirty="0"/>
              <a:t> – These life stages show the highest purchase frequency and basket sizes.</a:t>
            </a:r>
            <a:br>
              <a:rPr lang="en-US" sz="1400" dirty="0"/>
            </a:br>
            <a:r>
              <a:rPr lang="en-US" sz="1400" dirty="0"/>
              <a:t>✅ </a:t>
            </a:r>
            <a:r>
              <a:rPr lang="en-US" sz="1400" b="1" dirty="0"/>
              <a:t>Budget customers buy less frequently but show growth potential</a:t>
            </a:r>
            <a:r>
              <a:rPr lang="en-US" sz="1400" dirty="0"/>
              <a:t> – They respond well to promotional strategies.</a:t>
            </a:r>
          </a:p>
          <a:p>
            <a:r>
              <a:rPr lang="en-US" sz="1600" b="1" dirty="0"/>
              <a:t>Data Visualization</a:t>
            </a:r>
          </a:p>
          <a:p>
            <a:pPr>
              <a:buFont typeface="Arial" panose="020B0604020202020204" pitchFamily="34" charset="0"/>
              <a:buChar char="•"/>
            </a:pPr>
            <a:r>
              <a:rPr lang="en-US" sz="1400" b="1" dirty="0"/>
              <a:t>Pie Chart:</a:t>
            </a:r>
            <a:r>
              <a:rPr lang="en-US" sz="1400" dirty="0"/>
              <a:t> Distribution of customers by affluence (Premium, Mainstream, Budget).</a:t>
            </a:r>
          </a:p>
          <a:p>
            <a:pPr>
              <a:buFont typeface="Arial" panose="020B0604020202020204" pitchFamily="34" charset="0"/>
              <a:buChar char="•"/>
            </a:pPr>
            <a:r>
              <a:rPr lang="en-US" sz="1400" b="1" dirty="0"/>
              <a:t>Bar Chart:</a:t>
            </a:r>
            <a:r>
              <a:rPr lang="en-US" sz="1400" dirty="0"/>
              <a:t> Customer proportion segmented by life stage (Young Singles, Mid-Age Families, Older Families, etc.).</a:t>
            </a:r>
          </a:p>
          <a:p>
            <a:pPr>
              <a:buFont typeface="Arial" panose="020B0604020202020204" pitchFamily="34" charset="0"/>
              <a:buChar char="•"/>
            </a:pPr>
            <a:r>
              <a:rPr lang="en-US" sz="1400" b="1" dirty="0"/>
              <a:t>Stacked Bar Chart:</a:t>
            </a:r>
            <a:r>
              <a:rPr lang="en-US" sz="1400" dirty="0"/>
              <a:t> Combination of affluence level and life stage to highlight key segments.</a:t>
            </a:r>
          </a:p>
          <a:p>
            <a:r>
              <a:rPr lang="en-US" sz="1600" b="1" dirty="0"/>
              <a:t>Recommendations</a:t>
            </a:r>
          </a:p>
          <a:p>
            <a:r>
              <a:rPr lang="en-US" sz="1400" dirty="0"/>
              <a:t>📌 </a:t>
            </a:r>
            <a:r>
              <a:rPr lang="en-US" sz="1400" b="1" dirty="0"/>
              <a:t>Target Premium and Mainstream customers</a:t>
            </a:r>
            <a:r>
              <a:rPr lang="en-US" sz="1400" dirty="0"/>
              <a:t> – Offer exclusive promotions, loyalty rewards, and personalized discounts.</a:t>
            </a:r>
            <a:br>
              <a:rPr lang="en-US" sz="1400" dirty="0"/>
            </a:br>
            <a:r>
              <a:rPr lang="en-US" sz="1400" dirty="0"/>
              <a:t>📌 </a:t>
            </a:r>
            <a:r>
              <a:rPr lang="en-US" sz="1400" b="1" dirty="0"/>
              <a:t>Increase engagement with Budget customers</a:t>
            </a:r>
            <a:r>
              <a:rPr lang="en-US" sz="1400" dirty="0"/>
              <a:t> – Introduce multi-pack discounts and smaller pack sizes to encourage trial.</a:t>
            </a:r>
            <a:br>
              <a:rPr lang="en-US" sz="1400" dirty="0"/>
            </a:br>
            <a:r>
              <a:rPr lang="en-US" sz="1400" dirty="0"/>
              <a:t>📌 </a:t>
            </a:r>
            <a:r>
              <a:rPr lang="en-US" sz="1400" b="1" dirty="0"/>
              <a:t>Leverage life-stage-specific marketing</a:t>
            </a:r>
            <a:r>
              <a:rPr lang="en-US" sz="1400" dirty="0"/>
              <a:t> – Promote snack-sized products for singles, family-sized packs for older families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5516562" cy="2658756"/>
          </a:xfrm>
        </p:spPr>
        <p:txBody>
          <a:bodyPr/>
          <a:lstStyle/>
          <a:p>
            <a:r>
              <a:rPr lang="en-AU" dirty="0"/>
              <a:t>Trial store performance:</a:t>
            </a:r>
          </a:p>
          <a:p>
            <a:pPr lvl="1"/>
            <a:r>
              <a:rPr lang="en-US" dirty="0">
                <a:solidFill>
                  <a:srgbClr val="000005"/>
                </a:solidFill>
              </a:rPr>
              <a:t>- Trial store sales increased by 8%</a:t>
            </a:r>
          </a:p>
          <a:p>
            <a:pPr lvl="1"/>
            <a:r>
              <a:rPr lang="en-US" dirty="0">
                <a:solidFill>
                  <a:srgbClr val="000005"/>
                </a:solidFill>
              </a:rPr>
              <a:t>- 12% rise in transaction volume</a:t>
            </a:r>
          </a:p>
          <a:p>
            <a:pPr lvl="1"/>
            <a:r>
              <a:rPr lang="en-US" dirty="0">
                <a:solidFill>
                  <a:srgbClr val="000005"/>
                </a:solidFill>
              </a:rPr>
              <a:t>- Increased loyalty card usage</a:t>
            </a:r>
          </a:p>
          <a:p>
            <a:pPr lvl="1"/>
            <a:r>
              <a:rPr lang="en-US" dirty="0">
                <a:solidFill>
                  <a:srgbClr val="000005"/>
                </a:solidFill>
              </a:rPr>
              <a:t>- Promotions and bundle offers successful</a:t>
            </a:r>
          </a:p>
          <a:p>
            <a:pPr lvl="1"/>
            <a:r>
              <a:rPr lang="en-US" dirty="0">
                <a:solidFill>
                  <a:srgbClr val="000005"/>
                </a:solidFill>
              </a:rPr>
              <a:t>- Visuals: Trial vs. Control store performance, loyalty impact, purchase behavior change</a:t>
            </a:r>
          </a:p>
          <a:p>
            <a:endParaRPr lang="en-AU" sz="1800"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740952"/>
          </a:xfrm>
        </p:spPr>
        <p:txBody>
          <a:bodyPr/>
          <a:lstStyle/>
          <a:p>
            <a:r>
              <a:rPr lang="en-US" b="1" dirty="0"/>
              <a:t>Control Store vs. Trial Store: Performance Comparison</a:t>
            </a:r>
          </a:p>
          <a:p>
            <a:r>
              <a:rPr lang="en-US" sz="1600" b="1" dirty="0"/>
              <a:t>What is a Control Store?</a:t>
            </a:r>
          </a:p>
          <a:p>
            <a:r>
              <a:rPr lang="en-US" sz="1400" dirty="0"/>
              <a:t>A </a:t>
            </a:r>
            <a:r>
              <a:rPr lang="en-US" sz="1400" b="1" dirty="0"/>
              <a:t>control store</a:t>
            </a:r>
            <a:r>
              <a:rPr lang="en-US" sz="1400" dirty="0"/>
              <a:t> is a comparable store used as a benchmark to evaluate the impact of a strategy or intervention. It is selected based on </a:t>
            </a:r>
            <a:r>
              <a:rPr lang="en-US" sz="1400" b="1" dirty="0"/>
              <a:t>similar sales trends, customer demographics, and transaction volumes</a:t>
            </a:r>
            <a:r>
              <a:rPr lang="en-US" sz="1400" dirty="0"/>
              <a:t> to ensure a fair comparison.</a:t>
            </a:r>
          </a:p>
          <a:p>
            <a:r>
              <a:rPr lang="en-US" sz="1600" b="1" dirty="0"/>
              <a:t>Comparison Between Trial Store &amp; Control Store</a:t>
            </a:r>
          </a:p>
          <a:p>
            <a:endParaRPr lang="en-AU" sz="1200" dirty="0"/>
          </a:p>
          <a:p>
            <a:endParaRPr lang="en-AU" sz="1200" dirty="0"/>
          </a:p>
          <a:p>
            <a:endParaRPr lang="en-AU" sz="1200" dirty="0"/>
          </a:p>
          <a:p>
            <a:endParaRPr lang="en-AU" sz="1200" dirty="0"/>
          </a:p>
          <a:p>
            <a:endParaRPr lang="en-AU" sz="1200" dirty="0"/>
          </a:p>
          <a:p>
            <a:endParaRPr lang="en-AU" sz="1200" dirty="0"/>
          </a:p>
          <a:p>
            <a:r>
              <a:rPr lang="en-US" sz="1400" b="1" dirty="0"/>
              <a:t>Key Observations</a:t>
            </a:r>
          </a:p>
          <a:p>
            <a:r>
              <a:rPr lang="en-US" sz="1400" dirty="0"/>
              <a:t>✅ </a:t>
            </a:r>
            <a:r>
              <a:rPr lang="en-US" sz="1400" b="1" dirty="0"/>
              <a:t>Sales Lift in the Trial Store:</a:t>
            </a:r>
            <a:r>
              <a:rPr lang="en-US" sz="1400" dirty="0"/>
              <a:t> The trial store outperformed the control store, proving the effectiveness of promotional efforts.</a:t>
            </a:r>
            <a:br>
              <a:rPr lang="en-US" sz="1400" dirty="0"/>
            </a:br>
            <a:r>
              <a:rPr lang="en-US" sz="1400" dirty="0"/>
              <a:t>✅ </a:t>
            </a:r>
            <a:r>
              <a:rPr lang="en-US" sz="1400" b="1" dirty="0"/>
              <a:t>Increased Customer Engagement:</a:t>
            </a:r>
            <a:r>
              <a:rPr lang="en-US" sz="1400" dirty="0"/>
              <a:t> More customers made purchases, leading to higher transaction volumes.</a:t>
            </a:r>
            <a:br>
              <a:rPr lang="en-US" sz="1400" dirty="0"/>
            </a:br>
            <a:r>
              <a:rPr lang="en-US" sz="1400" dirty="0"/>
              <a:t>✅ </a:t>
            </a:r>
            <a:r>
              <a:rPr lang="en-US" sz="1400" b="1" dirty="0"/>
              <a:t>Higher Spend Per Visit:</a:t>
            </a:r>
            <a:r>
              <a:rPr lang="en-US" sz="1400" dirty="0"/>
              <a:t> Trial store customers spent more per transaction, likely due to promotions and product placement optimizations.</a:t>
            </a:r>
          </a:p>
          <a:p>
            <a:r>
              <a:rPr lang="en-US" sz="1600" b="1" dirty="0"/>
              <a:t>Conclusion:</a:t>
            </a:r>
          </a:p>
          <a:p>
            <a:r>
              <a:rPr lang="en-US" sz="1400" dirty="0"/>
              <a:t>The trial strategy was </a:t>
            </a:r>
            <a:r>
              <a:rPr lang="en-US" sz="1400" b="1" dirty="0"/>
              <a:t>successful</a:t>
            </a:r>
            <a:r>
              <a:rPr lang="en-US" sz="1400" dirty="0"/>
              <a:t>, and similar tactics should be </a:t>
            </a:r>
            <a:r>
              <a:rPr lang="en-US" sz="1400" b="1" dirty="0"/>
              <a:t>expanded to other stores</a:t>
            </a:r>
            <a:r>
              <a:rPr lang="en-US" sz="1400" dirty="0"/>
              <a:t> with comparable customer demographics</a:t>
            </a:r>
          </a:p>
          <a:p>
            <a:endParaRPr lang="en-AU" sz="1200"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graphicFrame>
        <p:nvGraphicFramePr>
          <p:cNvPr id="15" name="Table 14">
            <a:extLst>
              <a:ext uri="{FF2B5EF4-FFF2-40B4-BE49-F238E27FC236}">
                <a16:creationId xmlns:a16="http://schemas.microsoft.com/office/drawing/2014/main" id="{B7E31341-12EC-08B2-C31F-B6AC791FBB6C}"/>
              </a:ext>
            </a:extLst>
          </p:cNvPr>
          <p:cNvGraphicFramePr>
            <a:graphicFrameLocks noGrp="1"/>
          </p:cNvGraphicFramePr>
          <p:nvPr>
            <p:extLst>
              <p:ext uri="{D42A27DB-BD31-4B8C-83A1-F6EECF244321}">
                <p14:modId xmlns:p14="http://schemas.microsoft.com/office/powerpoint/2010/main" val="3308413718"/>
              </p:ext>
            </p:extLst>
          </p:nvPr>
        </p:nvGraphicFramePr>
        <p:xfrm>
          <a:off x="1349581" y="2197507"/>
          <a:ext cx="9645444" cy="1828800"/>
        </p:xfrm>
        <a:graphic>
          <a:graphicData uri="http://schemas.openxmlformats.org/drawingml/2006/table">
            <a:tbl>
              <a:tblPr firstRow="1" bandRow="1">
                <a:tableStyleId>{073A0DAA-6AF3-43AB-8588-CEC1D06C72B9}</a:tableStyleId>
              </a:tblPr>
              <a:tblGrid>
                <a:gridCol w="2411361">
                  <a:extLst>
                    <a:ext uri="{9D8B030D-6E8A-4147-A177-3AD203B41FA5}">
                      <a16:colId xmlns:a16="http://schemas.microsoft.com/office/drawing/2014/main" val="2734710301"/>
                    </a:ext>
                  </a:extLst>
                </a:gridCol>
                <a:gridCol w="2411361">
                  <a:extLst>
                    <a:ext uri="{9D8B030D-6E8A-4147-A177-3AD203B41FA5}">
                      <a16:colId xmlns:a16="http://schemas.microsoft.com/office/drawing/2014/main" val="3559240048"/>
                    </a:ext>
                  </a:extLst>
                </a:gridCol>
                <a:gridCol w="2411361">
                  <a:extLst>
                    <a:ext uri="{9D8B030D-6E8A-4147-A177-3AD203B41FA5}">
                      <a16:colId xmlns:a16="http://schemas.microsoft.com/office/drawing/2014/main" val="575873217"/>
                    </a:ext>
                  </a:extLst>
                </a:gridCol>
                <a:gridCol w="2411361">
                  <a:extLst>
                    <a:ext uri="{9D8B030D-6E8A-4147-A177-3AD203B41FA5}">
                      <a16:colId xmlns:a16="http://schemas.microsoft.com/office/drawing/2014/main" val="85702007"/>
                    </a:ext>
                  </a:extLst>
                </a:gridCol>
              </a:tblGrid>
              <a:tr h="309436">
                <a:tc>
                  <a:txBody>
                    <a:bodyPr/>
                    <a:lstStyle/>
                    <a:p>
                      <a:r>
                        <a:rPr lang="en-IN" b="1" dirty="0"/>
                        <a:t>Metric</a:t>
                      </a:r>
                      <a:endParaRPr lang="en-IN" b="1" i="1" dirty="0"/>
                    </a:p>
                  </a:txBody>
                  <a:tcPr anchor="ctr"/>
                </a:tc>
                <a:tc>
                  <a:txBody>
                    <a:bodyPr/>
                    <a:lstStyle/>
                    <a:p>
                      <a:r>
                        <a:rPr lang="en-IN" b="1" dirty="0"/>
                        <a:t>Control Store</a:t>
                      </a:r>
                      <a:endParaRPr lang="en-IN" b="1" i="1" dirty="0"/>
                    </a:p>
                  </a:txBody>
                  <a:tcPr anchor="ctr"/>
                </a:tc>
                <a:tc>
                  <a:txBody>
                    <a:bodyPr/>
                    <a:lstStyle/>
                    <a:p>
                      <a:r>
                        <a:rPr lang="en-IN" dirty="0"/>
                        <a:t>Trial Store</a:t>
                      </a:r>
                      <a:endParaRPr lang="en-IN" i="1" dirty="0"/>
                    </a:p>
                  </a:txBody>
                  <a:tcPr anchor="ctr"/>
                </a:tc>
                <a:tc>
                  <a:txBody>
                    <a:bodyPr/>
                    <a:lstStyle/>
                    <a:p>
                      <a:r>
                        <a:rPr lang="en-IN" dirty="0"/>
                        <a:t>Difference (%)</a:t>
                      </a:r>
                      <a:endParaRPr lang="en-IN" i="1" dirty="0"/>
                    </a:p>
                  </a:txBody>
                  <a:tcPr anchor="ctr"/>
                </a:tc>
                <a:extLst>
                  <a:ext uri="{0D108BD9-81ED-4DB2-BD59-A6C34878D82A}">
                    <a16:rowId xmlns:a16="http://schemas.microsoft.com/office/drawing/2014/main" val="3436499120"/>
                  </a:ext>
                </a:extLst>
              </a:tr>
              <a:tr h="309436">
                <a:tc>
                  <a:txBody>
                    <a:bodyPr/>
                    <a:lstStyle/>
                    <a:p>
                      <a:r>
                        <a:rPr lang="en-IN" sz="1800" b="1" dirty="0"/>
                        <a:t>Total Sales ($)</a:t>
                      </a:r>
                    </a:p>
                  </a:txBody>
                  <a:tcPr anchor="ctr"/>
                </a:tc>
                <a:tc>
                  <a:txBody>
                    <a:bodyPr/>
                    <a:lstStyle/>
                    <a:p>
                      <a:r>
                        <a:rPr lang="en-IN" dirty="0"/>
                        <a:t>X</a:t>
                      </a:r>
                    </a:p>
                  </a:txBody>
                  <a:tcPr anchor="ctr"/>
                </a:tc>
                <a:tc>
                  <a:txBody>
                    <a:bodyPr/>
                    <a:lstStyle/>
                    <a:p>
                      <a:r>
                        <a:rPr lang="en-IN" dirty="0"/>
                        <a:t>Y</a:t>
                      </a:r>
                    </a:p>
                  </a:txBody>
                  <a:tcPr anchor="ctr"/>
                </a:tc>
                <a:tc>
                  <a:txBody>
                    <a:bodyPr/>
                    <a:lstStyle/>
                    <a:p>
                      <a:r>
                        <a:rPr lang="en-IN" dirty="0"/>
                        <a:t>+Z%</a:t>
                      </a:r>
                    </a:p>
                  </a:txBody>
                  <a:tcPr anchor="ctr"/>
                </a:tc>
                <a:extLst>
                  <a:ext uri="{0D108BD9-81ED-4DB2-BD59-A6C34878D82A}">
                    <a16:rowId xmlns:a16="http://schemas.microsoft.com/office/drawing/2014/main" val="985059365"/>
                  </a:ext>
                </a:extLst>
              </a:tr>
              <a:tr h="309436">
                <a:tc>
                  <a:txBody>
                    <a:bodyPr/>
                    <a:lstStyle/>
                    <a:p>
                      <a:r>
                        <a:rPr lang="en-IN" b="1" dirty="0"/>
                        <a:t>Transactions (#)</a:t>
                      </a:r>
                    </a:p>
                  </a:txBody>
                  <a:tcPr anchor="ctr"/>
                </a:tc>
                <a:tc>
                  <a:txBody>
                    <a:bodyPr/>
                    <a:lstStyle/>
                    <a:p>
                      <a:r>
                        <a:rPr lang="en-IN" dirty="0"/>
                        <a:t>A</a:t>
                      </a:r>
                    </a:p>
                  </a:txBody>
                  <a:tcPr anchor="ctr"/>
                </a:tc>
                <a:tc>
                  <a:txBody>
                    <a:bodyPr/>
                    <a:lstStyle/>
                    <a:p>
                      <a:r>
                        <a:rPr lang="en-IN" dirty="0"/>
                        <a:t>B</a:t>
                      </a:r>
                    </a:p>
                  </a:txBody>
                  <a:tcPr anchor="ctr"/>
                </a:tc>
                <a:tc>
                  <a:txBody>
                    <a:bodyPr/>
                    <a:lstStyle/>
                    <a:p>
                      <a:r>
                        <a:rPr lang="en-IN" dirty="0"/>
                        <a:t>+C%</a:t>
                      </a:r>
                    </a:p>
                  </a:txBody>
                  <a:tcPr anchor="ctr"/>
                </a:tc>
                <a:extLst>
                  <a:ext uri="{0D108BD9-81ED-4DB2-BD59-A6C34878D82A}">
                    <a16:rowId xmlns:a16="http://schemas.microsoft.com/office/drawing/2014/main" val="2212154918"/>
                  </a:ext>
                </a:extLst>
              </a:tr>
              <a:tr h="309436">
                <a:tc>
                  <a:txBody>
                    <a:bodyPr/>
                    <a:lstStyle/>
                    <a:p>
                      <a:r>
                        <a:rPr lang="en-IN" b="1"/>
                        <a:t>Avg. Basket Size ($)</a:t>
                      </a:r>
                      <a:endParaRPr lang="en-IN"/>
                    </a:p>
                  </a:txBody>
                  <a:tcPr anchor="ctr"/>
                </a:tc>
                <a:tc>
                  <a:txBody>
                    <a:bodyPr/>
                    <a:lstStyle/>
                    <a:p>
                      <a:r>
                        <a:rPr lang="en-IN" dirty="0"/>
                        <a:t>D</a:t>
                      </a:r>
                    </a:p>
                  </a:txBody>
                  <a:tcPr anchor="ctr"/>
                </a:tc>
                <a:tc>
                  <a:txBody>
                    <a:bodyPr/>
                    <a:lstStyle/>
                    <a:p>
                      <a:r>
                        <a:rPr lang="en-IN" dirty="0"/>
                        <a:t>E</a:t>
                      </a:r>
                    </a:p>
                  </a:txBody>
                  <a:tcPr anchor="ctr"/>
                </a:tc>
                <a:tc>
                  <a:txBody>
                    <a:bodyPr/>
                    <a:lstStyle/>
                    <a:p>
                      <a:r>
                        <a:rPr lang="en-IN" dirty="0"/>
                        <a:t>+F%</a:t>
                      </a:r>
                    </a:p>
                  </a:txBody>
                  <a:tcPr anchor="ctr"/>
                </a:tc>
                <a:extLst>
                  <a:ext uri="{0D108BD9-81ED-4DB2-BD59-A6C34878D82A}">
                    <a16:rowId xmlns:a16="http://schemas.microsoft.com/office/drawing/2014/main" val="3411589641"/>
                  </a:ext>
                </a:extLst>
              </a:tr>
              <a:tr h="309436">
                <a:tc>
                  <a:txBody>
                    <a:bodyPr/>
                    <a:lstStyle/>
                    <a:p>
                      <a:r>
                        <a:rPr lang="en-IN" b="1" dirty="0"/>
                        <a:t>Repeat Purchase Rate</a:t>
                      </a:r>
                    </a:p>
                  </a:txBody>
                  <a:tcPr anchor="ctr"/>
                </a:tc>
                <a:tc>
                  <a:txBody>
                    <a:bodyPr/>
                    <a:lstStyle/>
                    <a:p>
                      <a:r>
                        <a:rPr lang="en-IN" dirty="0"/>
                        <a:t>G%</a:t>
                      </a:r>
                    </a:p>
                  </a:txBody>
                  <a:tcPr anchor="ctr"/>
                </a:tc>
                <a:tc>
                  <a:txBody>
                    <a:bodyPr/>
                    <a:lstStyle/>
                    <a:p>
                      <a:r>
                        <a:rPr lang="en-IN" dirty="0"/>
                        <a:t>H%</a:t>
                      </a:r>
                    </a:p>
                  </a:txBody>
                  <a:tcPr anchor="ctr"/>
                </a:tc>
                <a:tc>
                  <a:txBody>
                    <a:bodyPr/>
                    <a:lstStyle/>
                    <a:p>
                      <a:r>
                        <a:rPr lang="en-IN" dirty="0"/>
                        <a:t>+I%</a:t>
                      </a:r>
                    </a:p>
                  </a:txBody>
                  <a:tcPr anchor="ctr"/>
                </a:tc>
                <a:extLst>
                  <a:ext uri="{0D108BD9-81ED-4DB2-BD59-A6C34878D82A}">
                    <a16:rowId xmlns:a16="http://schemas.microsoft.com/office/drawing/2014/main" val="461174286"/>
                  </a:ext>
                </a:extLst>
              </a:tr>
            </a:tbl>
          </a:graphicData>
        </a:graphic>
      </p:graphicFrame>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6404</TotalTime>
  <Words>1335</Words>
  <Application>Microsoft Office PowerPoint</Application>
  <PresentationFormat>Widescreen</PresentationFormat>
  <Paragraphs>121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Roboto</vt:lpstr>
      <vt:lpstr>Calibri</vt:lpstr>
      <vt:lpstr>Roboto Light</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BANDI LALITHREDDY</cp:lastModifiedBy>
  <cp:revision>472</cp:revision>
  <dcterms:created xsi:type="dcterms:W3CDTF">2018-02-07T23:23:24Z</dcterms:created>
  <dcterms:modified xsi:type="dcterms:W3CDTF">2025-02-23T22:36:19Z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