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7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6CF7DA-A8A9-4944-B88D-0B2B644CD2CB}" type="slidenum">
              <a:rPr lang="en-IN" smtClean="0"/>
              <a:t>‹#›</a:t>
            </a:fld>
            <a:endParaRPr lang="en-IN"/>
          </a:p>
        </p:txBody>
      </p:sp>
    </p:spTree>
    <p:extLst>
      <p:ext uri="{BB962C8B-B14F-4D97-AF65-F5344CB8AC3E}">
        <p14:creationId xmlns:p14="http://schemas.microsoft.com/office/powerpoint/2010/main" val="127745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240961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03621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86024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7900016-9C29-4A6D-BFFA-6107B4C81A85}" type="datetimeFigureOut">
              <a:rPr lang="en-IN" smtClean="0"/>
              <a:t>02-10-2023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6CF7DA-A8A9-4944-B88D-0B2B644CD2CB}" type="slidenum">
              <a:rPr lang="en-IN" smtClean="0"/>
              <a:t>‹#›</a:t>
            </a:fld>
            <a:endParaRPr lang="en-IN"/>
          </a:p>
        </p:txBody>
      </p:sp>
    </p:spTree>
    <p:extLst>
      <p:ext uri="{BB962C8B-B14F-4D97-AF65-F5344CB8AC3E}">
        <p14:creationId xmlns:p14="http://schemas.microsoft.com/office/powerpoint/2010/main" val="74516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00016-9C29-4A6D-BFFA-6107B4C81A85}"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495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00016-9C29-4A6D-BFFA-6107B4C81A85}"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20488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00016-9C29-4A6D-BFFA-6107B4C81A85}"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54961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00016-9C29-4A6D-BFFA-6107B4C81A85}"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366028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00016-9C29-4A6D-BFFA-6107B4C81A85}"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91144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00016-9C29-4A6D-BFFA-6107B4C81A85}" type="datetimeFigureOut">
              <a:rPr lang="en-IN" smtClean="0"/>
              <a:t>02-10-2023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6CF7DA-A8A9-4944-B88D-0B2B644CD2CB}" type="slidenum">
              <a:rPr lang="en-IN" smtClean="0"/>
              <a:t>‹#›</a:t>
            </a:fld>
            <a:endParaRPr lang="en-IN"/>
          </a:p>
        </p:txBody>
      </p:sp>
    </p:spTree>
    <p:extLst>
      <p:ext uri="{BB962C8B-B14F-4D97-AF65-F5344CB8AC3E}">
        <p14:creationId xmlns:p14="http://schemas.microsoft.com/office/powerpoint/2010/main" val="7303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7900016-9C29-4A6D-BFFA-6107B4C81A85}" type="datetimeFigureOut">
              <a:rPr lang="en-IN" smtClean="0"/>
              <a:t>02-10-2023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6CF7DA-A8A9-4944-B88D-0B2B644CD2CB}" type="slidenum">
              <a:rPr lang="en-IN" smtClean="0"/>
              <a:t>‹#›</a:t>
            </a:fld>
            <a:endParaRPr lang="en-IN"/>
          </a:p>
        </p:txBody>
      </p:sp>
    </p:spTree>
    <p:extLst>
      <p:ext uri="{BB962C8B-B14F-4D97-AF65-F5344CB8AC3E}">
        <p14:creationId xmlns:p14="http://schemas.microsoft.com/office/powerpoint/2010/main" val="2217623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7FE5-81DC-94C7-F6F4-B4266408B3D7}"/>
              </a:ext>
            </a:extLst>
          </p:cNvPr>
          <p:cNvSpPr>
            <a:spLocks noGrp="1"/>
          </p:cNvSpPr>
          <p:nvPr>
            <p:ph type="ctrTitle"/>
          </p:nvPr>
        </p:nvSpPr>
        <p:spPr>
          <a:xfrm>
            <a:off x="1069848" y="1399033"/>
            <a:ext cx="9966960" cy="3035808"/>
          </a:xfrm>
        </p:spPr>
        <p:txBody>
          <a:bodyPr/>
          <a:lstStyle/>
          <a:p>
            <a:pPr algn="ctr"/>
            <a:r>
              <a:rPr lang="en-IN" dirty="0"/>
              <a:t>TELANGANA GROWTH ANALYSIS</a:t>
            </a:r>
          </a:p>
        </p:txBody>
      </p:sp>
      <p:sp>
        <p:nvSpPr>
          <p:cNvPr id="3" name="Subtitle 2">
            <a:extLst>
              <a:ext uri="{FF2B5EF4-FFF2-40B4-BE49-F238E27FC236}">
                <a16:creationId xmlns:a16="http://schemas.microsoft.com/office/drawing/2014/main" id="{06CE335C-8817-90E0-24CC-769CB5D0BDEF}"/>
              </a:ext>
            </a:extLst>
          </p:cNvPr>
          <p:cNvSpPr>
            <a:spLocks noGrp="1"/>
          </p:cNvSpPr>
          <p:nvPr>
            <p:ph type="subTitle" idx="1"/>
          </p:nvPr>
        </p:nvSpPr>
        <p:spPr>
          <a:xfrm>
            <a:off x="2786742" y="4778828"/>
            <a:ext cx="6174377" cy="680139"/>
          </a:xfrm>
        </p:spPr>
        <p:txBody>
          <a:bodyPr/>
          <a:lstStyle/>
          <a:p>
            <a:pPr algn="ctr"/>
            <a:r>
              <a:rPr lang="en-IN" dirty="0"/>
              <a:t>Lalitha Sagi</a:t>
            </a:r>
          </a:p>
        </p:txBody>
      </p:sp>
      <p:pic>
        <p:nvPicPr>
          <p:cNvPr id="11" name="Picture 10" descr="A green and white circular emblem with a lion and a building&#10;&#10;Description automatically generated">
            <a:extLst>
              <a:ext uri="{FF2B5EF4-FFF2-40B4-BE49-F238E27FC236}">
                <a16:creationId xmlns:a16="http://schemas.microsoft.com/office/drawing/2014/main" id="{E703851D-C3D6-626E-DB02-D71A8E8A1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34" y="82948"/>
            <a:ext cx="1196124" cy="1196124"/>
          </a:xfrm>
          <a:prstGeom prst="rect">
            <a:avLst/>
          </a:prstGeom>
        </p:spPr>
      </p:pic>
      <p:pic>
        <p:nvPicPr>
          <p:cNvPr id="13" name="Picture 12" descr="A logo with a map and a circle&#10;&#10;Description automatically generated">
            <a:extLst>
              <a:ext uri="{FF2B5EF4-FFF2-40B4-BE49-F238E27FC236}">
                <a16:creationId xmlns:a16="http://schemas.microsoft.com/office/drawing/2014/main" id="{A8CF027A-7445-18E3-F1E6-0BF986D1E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3" y="8053"/>
            <a:ext cx="1271019" cy="1271019"/>
          </a:xfrm>
          <a:prstGeom prst="rect">
            <a:avLst/>
          </a:prstGeom>
        </p:spPr>
      </p:pic>
    </p:spTree>
    <p:extLst>
      <p:ext uri="{BB962C8B-B14F-4D97-AF65-F5344CB8AC3E}">
        <p14:creationId xmlns:p14="http://schemas.microsoft.com/office/powerpoint/2010/main" val="125505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76D9-BE58-8DF7-6237-006033B4EA04}"/>
              </a:ext>
            </a:extLst>
          </p:cNvPr>
          <p:cNvSpPr>
            <a:spLocks noGrp="1"/>
          </p:cNvSpPr>
          <p:nvPr>
            <p:ph type="title"/>
          </p:nvPr>
        </p:nvSpPr>
        <p:spPr>
          <a:xfrm>
            <a:off x="1929819" y="250371"/>
            <a:ext cx="7671380" cy="1023257"/>
          </a:xfrm>
        </p:spPr>
        <p:txBody>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6330F5F3-3353-C3D3-A18C-CC55B849471C}"/>
              </a:ext>
            </a:extLst>
          </p:cNvPr>
          <p:cNvSpPr>
            <a:spLocks noGrp="1"/>
          </p:cNvSpPr>
          <p:nvPr>
            <p:ph idx="1"/>
          </p:nvPr>
        </p:nvSpPr>
        <p:spPr>
          <a:xfrm>
            <a:off x="402772" y="1273627"/>
            <a:ext cx="3663042" cy="4425043"/>
          </a:xfrm>
        </p:spPr>
        <p:txBody>
          <a:bodyPr/>
          <a:lstStyle/>
          <a:p>
            <a:pPr marL="0" indent="0">
              <a:buNone/>
            </a:pPr>
            <a:r>
              <a:rPr lang="en-US" dirty="0"/>
              <a:t>Sectors that have shown substantial investment in multiple districts between FY 2021 and 2022</a:t>
            </a:r>
          </a:p>
        </p:txBody>
      </p:sp>
      <p:pic>
        <p:nvPicPr>
          <p:cNvPr id="5" name="Picture 4">
            <a:extLst>
              <a:ext uri="{FF2B5EF4-FFF2-40B4-BE49-F238E27FC236}">
                <a16:creationId xmlns:a16="http://schemas.microsoft.com/office/drawing/2014/main" id="{8CBE574E-B283-E804-BECA-1E2768268E85}"/>
              </a:ext>
            </a:extLst>
          </p:cNvPr>
          <p:cNvPicPr>
            <a:picLocks noChangeAspect="1"/>
          </p:cNvPicPr>
          <p:nvPr/>
        </p:nvPicPr>
        <p:blipFill>
          <a:blip r:embed="rId2"/>
          <a:stretch>
            <a:fillRect/>
          </a:stretch>
        </p:blipFill>
        <p:spPr>
          <a:xfrm>
            <a:off x="4300240" y="1324635"/>
            <a:ext cx="7276754" cy="4069237"/>
          </a:xfrm>
          <a:prstGeom prst="rect">
            <a:avLst/>
          </a:prstGeom>
        </p:spPr>
      </p:pic>
    </p:spTree>
    <p:extLst>
      <p:ext uri="{BB962C8B-B14F-4D97-AF65-F5344CB8AC3E}">
        <p14:creationId xmlns:p14="http://schemas.microsoft.com/office/powerpoint/2010/main" val="244137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497E-0780-BC89-F050-2BCB665CF006}"/>
              </a:ext>
            </a:extLst>
          </p:cNvPr>
          <p:cNvSpPr>
            <a:spLocks noGrp="1"/>
          </p:cNvSpPr>
          <p:nvPr>
            <p:ph type="title"/>
          </p:nvPr>
        </p:nvSpPr>
        <p:spPr>
          <a:xfrm>
            <a:off x="-2468009" y="375891"/>
            <a:ext cx="10058400" cy="854311"/>
          </a:xfrm>
        </p:spPr>
        <p:txBody>
          <a:bodyPr/>
          <a:lstStyle/>
          <a:p>
            <a:pPr algn="ctr"/>
            <a:r>
              <a:rPr lang="en-IN" dirty="0"/>
              <a:t>TS-IPASS</a:t>
            </a:r>
          </a:p>
        </p:txBody>
      </p:sp>
      <p:sp>
        <p:nvSpPr>
          <p:cNvPr id="3" name="Content Placeholder 2">
            <a:extLst>
              <a:ext uri="{FF2B5EF4-FFF2-40B4-BE49-F238E27FC236}">
                <a16:creationId xmlns:a16="http://schemas.microsoft.com/office/drawing/2014/main" id="{B120528B-D6AF-FB25-386E-547B5C3386D0}"/>
              </a:ext>
            </a:extLst>
          </p:cNvPr>
          <p:cNvSpPr>
            <a:spLocks noGrp="1"/>
          </p:cNvSpPr>
          <p:nvPr>
            <p:ph idx="1"/>
          </p:nvPr>
        </p:nvSpPr>
        <p:spPr>
          <a:xfrm>
            <a:off x="255253" y="1337636"/>
            <a:ext cx="4371176" cy="4540649"/>
          </a:xfrm>
        </p:spPr>
        <p:txBody>
          <a:bodyPr/>
          <a:lstStyle/>
          <a:p>
            <a:pPr marL="0" indent="0">
              <a:buNone/>
            </a:pPr>
            <a:r>
              <a:rPr lang="en-US" dirty="0"/>
              <a:t>Seasonal patterns or cyclicality in the investment trends for sectors</a:t>
            </a:r>
          </a:p>
          <a:p>
            <a:pPr marL="0" indent="0">
              <a:buNone/>
            </a:pPr>
            <a:endParaRPr lang="en-US" dirty="0"/>
          </a:p>
          <a:p>
            <a:pPr marL="0" indent="0">
              <a:buNone/>
            </a:pPr>
            <a:r>
              <a:rPr lang="en-US" sz="1600" dirty="0">
                <a:latin typeface="Times New Roman" panose="02020603050405020304" pitchFamily="18" charset="0"/>
                <a:cs typeface="Times New Roman" panose="02020603050405020304" pitchFamily="18" charset="0"/>
              </a:rPr>
              <a:t>Wood and Leather – Invested during the winter season</a:t>
            </a:r>
          </a:p>
          <a:p>
            <a:pPr marL="0" indent="0">
              <a:buNone/>
            </a:pPr>
            <a:r>
              <a:rPr lang="en-US" sz="1600" dirty="0">
                <a:latin typeface="Times New Roman" panose="02020603050405020304" pitchFamily="18" charset="0"/>
                <a:cs typeface="Times New Roman" panose="02020603050405020304" pitchFamily="18" charset="0"/>
              </a:rPr>
              <a:t>Agro based incl Cold Storages – Invested during summer season to provide cold storage to Crops , Vegetables.</a:t>
            </a:r>
          </a:p>
          <a:p>
            <a:pPr marL="0" indent="0">
              <a:buNone/>
            </a:pPr>
            <a:r>
              <a:rPr lang="en-US" sz="1600" dirty="0">
                <a:latin typeface="Times New Roman" panose="02020603050405020304" pitchFamily="18" charset="0"/>
                <a:cs typeface="Times New Roman" panose="02020603050405020304" pitchFamily="18" charset="0"/>
              </a:rPr>
              <a:t>Fertilizers – Heavily invested during December as it is a crucial month in India for Rabi crop season.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54FC6A72-C592-2D97-8817-F297B4E5BEF2}"/>
              </a:ext>
            </a:extLst>
          </p:cNvPr>
          <p:cNvPicPr>
            <a:picLocks noChangeAspect="1"/>
          </p:cNvPicPr>
          <p:nvPr/>
        </p:nvPicPr>
        <p:blipFill>
          <a:blip r:embed="rId2"/>
          <a:stretch>
            <a:fillRect/>
          </a:stretch>
        </p:blipFill>
        <p:spPr>
          <a:xfrm>
            <a:off x="6875958" y="104784"/>
            <a:ext cx="3363686" cy="2976651"/>
          </a:xfrm>
          <a:prstGeom prst="rect">
            <a:avLst/>
          </a:prstGeom>
        </p:spPr>
      </p:pic>
      <p:pic>
        <p:nvPicPr>
          <p:cNvPr id="13" name="Picture 12">
            <a:extLst>
              <a:ext uri="{FF2B5EF4-FFF2-40B4-BE49-F238E27FC236}">
                <a16:creationId xmlns:a16="http://schemas.microsoft.com/office/drawing/2014/main" id="{2F85044F-CBA9-400B-4884-11100E62C6F8}"/>
              </a:ext>
            </a:extLst>
          </p:cNvPr>
          <p:cNvPicPr>
            <a:picLocks noChangeAspect="1"/>
          </p:cNvPicPr>
          <p:nvPr/>
        </p:nvPicPr>
        <p:blipFill>
          <a:blip r:embed="rId3"/>
          <a:stretch>
            <a:fillRect/>
          </a:stretch>
        </p:blipFill>
        <p:spPr>
          <a:xfrm>
            <a:off x="5230585" y="3265070"/>
            <a:ext cx="3190244" cy="2841730"/>
          </a:xfrm>
          <a:prstGeom prst="rect">
            <a:avLst/>
          </a:prstGeom>
        </p:spPr>
      </p:pic>
      <p:pic>
        <p:nvPicPr>
          <p:cNvPr id="15" name="Picture 14">
            <a:extLst>
              <a:ext uri="{FF2B5EF4-FFF2-40B4-BE49-F238E27FC236}">
                <a16:creationId xmlns:a16="http://schemas.microsoft.com/office/drawing/2014/main" id="{59A0602C-37CD-12A1-A954-B0CFF7597826}"/>
              </a:ext>
            </a:extLst>
          </p:cNvPr>
          <p:cNvPicPr>
            <a:picLocks noChangeAspect="1"/>
          </p:cNvPicPr>
          <p:nvPr/>
        </p:nvPicPr>
        <p:blipFill>
          <a:blip r:embed="rId4"/>
          <a:stretch>
            <a:fillRect/>
          </a:stretch>
        </p:blipFill>
        <p:spPr>
          <a:xfrm>
            <a:off x="8677259" y="3265071"/>
            <a:ext cx="3190245" cy="2843330"/>
          </a:xfrm>
          <a:prstGeom prst="rect">
            <a:avLst/>
          </a:prstGeom>
        </p:spPr>
      </p:pic>
    </p:spTree>
    <p:extLst>
      <p:ext uri="{BB962C8B-B14F-4D97-AF65-F5344CB8AC3E}">
        <p14:creationId xmlns:p14="http://schemas.microsoft.com/office/powerpoint/2010/main" val="120122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7229-19FF-B1B6-5574-90A2FF783256}"/>
              </a:ext>
            </a:extLst>
          </p:cNvPr>
          <p:cNvSpPr>
            <a:spLocks noGrp="1"/>
          </p:cNvSpPr>
          <p:nvPr>
            <p:ph type="title"/>
          </p:nvPr>
        </p:nvSpPr>
        <p:spPr>
          <a:xfrm>
            <a:off x="1009976" y="0"/>
            <a:ext cx="10058400" cy="716755"/>
          </a:xfrm>
        </p:spPr>
        <p:txBody>
          <a:bodyPr>
            <a:normAutofit fontScale="90000"/>
          </a:bodyPr>
          <a:lstStyle/>
          <a:p>
            <a:pPr algn="ctr"/>
            <a:r>
              <a:rPr lang="en-IN" dirty="0"/>
              <a:t>Transportation</a:t>
            </a:r>
          </a:p>
        </p:txBody>
      </p:sp>
      <p:sp>
        <p:nvSpPr>
          <p:cNvPr id="3" name="Content Placeholder 2">
            <a:extLst>
              <a:ext uri="{FF2B5EF4-FFF2-40B4-BE49-F238E27FC236}">
                <a16:creationId xmlns:a16="http://schemas.microsoft.com/office/drawing/2014/main" id="{846FC7A5-29D3-9596-D8C7-6FCEF2849430}"/>
              </a:ext>
            </a:extLst>
          </p:cNvPr>
          <p:cNvSpPr>
            <a:spLocks noGrp="1"/>
          </p:cNvSpPr>
          <p:nvPr>
            <p:ph idx="1"/>
          </p:nvPr>
        </p:nvSpPr>
        <p:spPr>
          <a:xfrm>
            <a:off x="1" y="550775"/>
            <a:ext cx="6694714" cy="5632311"/>
          </a:xfrm>
        </p:spPr>
        <p:txBody>
          <a:bodyPr/>
          <a:lstStyle/>
          <a:p>
            <a:pPr marL="0" indent="0">
              <a:buNone/>
            </a:pPr>
            <a:r>
              <a:rPr lang="en-US" dirty="0"/>
              <a:t>Correlation between vehicle sales and specific months or seasons</a:t>
            </a:r>
            <a:endParaRPr lang="en-IN" dirty="0"/>
          </a:p>
        </p:txBody>
      </p:sp>
      <p:pic>
        <p:nvPicPr>
          <p:cNvPr id="7" name="Picture 6">
            <a:extLst>
              <a:ext uri="{FF2B5EF4-FFF2-40B4-BE49-F238E27FC236}">
                <a16:creationId xmlns:a16="http://schemas.microsoft.com/office/drawing/2014/main" id="{89F9C882-CB2D-A1AF-30A9-F38D8B630977}"/>
              </a:ext>
            </a:extLst>
          </p:cNvPr>
          <p:cNvPicPr>
            <a:picLocks noChangeAspect="1"/>
          </p:cNvPicPr>
          <p:nvPr/>
        </p:nvPicPr>
        <p:blipFill>
          <a:blip r:embed="rId2"/>
          <a:stretch>
            <a:fillRect/>
          </a:stretch>
        </p:blipFill>
        <p:spPr>
          <a:xfrm>
            <a:off x="4425102" y="1032433"/>
            <a:ext cx="7523356" cy="4279796"/>
          </a:xfrm>
          <a:prstGeom prst="rect">
            <a:avLst/>
          </a:prstGeom>
        </p:spPr>
      </p:pic>
      <p:sp>
        <p:nvSpPr>
          <p:cNvPr id="11" name="TextBox 10">
            <a:extLst>
              <a:ext uri="{FF2B5EF4-FFF2-40B4-BE49-F238E27FC236}">
                <a16:creationId xmlns:a16="http://schemas.microsoft.com/office/drawing/2014/main" id="{C27B9191-DEEB-3F65-7D55-9BB308A057BB}"/>
              </a:ext>
            </a:extLst>
          </p:cNvPr>
          <p:cNvSpPr txBox="1"/>
          <p:nvPr/>
        </p:nvSpPr>
        <p:spPr>
          <a:xfrm>
            <a:off x="125186" y="1225689"/>
            <a:ext cx="4267200" cy="4139595"/>
          </a:xfrm>
          <a:prstGeom prst="rect">
            <a:avLst/>
          </a:prstGeom>
          <a:noFill/>
        </p:spPr>
        <p:txBody>
          <a:bodyPr wrap="square">
            <a:spAutoFit/>
          </a:bodyPr>
          <a:lstStyle/>
          <a:p>
            <a:pPr rtl="0" fontAlgn="base">
              <a:spcBef>
                <a:spcPts val="1500"/>
              </a:spcBef>
              <a:spcAft>
                <a:spcPts val="0"/>
              </a:spcAft>
            </a:pPr>
            <a:r>
              <a:rPr lang="en-US" sz="1400" b="1" i="0" u="none" strike="noStrike" dirty="0">
                <a:effectLst/>
                <a:latin typeface="Times New Roman" panose="02020603050405020304" pitchFamily="18" charset="0"/>
                <a:cs typeface="Times New Roman" panose="02020603050405020304" pitchFamily="18" charset="0"/>
              </a:rPr>
              <a:t>Fiscal Year-End Discounts: </a:t>
            </a:r>
            <a:r>
              <a:rPr lang="en-US" sz="1400" b="0" i="0" u="none" strike="noStrike" dirty="0">
                <a:effectLst/>
                <a:latin typeface="Times New Roman" panose="02020603050405020304" pitchFamily="18" charset="0"/>
                <a:cs typeface="Times New Roman" panose="02020603050405020304" pitchFamily="18" charset="0"/>
              </a:rPr>
              <a:t>In India, the fiscal year ends in March. Many car manufacturers and dealerships offer significant discounts and promotions on various car models </a:t>
            </a:r>
            <a:r>
              <a:rPr lang="en-US" sz="1400" dirty="0">
                <a:latin typeface="Times New Roman" panose="02020603050405020304" pitchFamily="18" charset="0"/>
                <a:cs typeface="Times New Roman" panose="02020603050405020304" pitchFamily="18" charset="0"/>
              </a:rPr>
              <a:t>.</a:t>
            </a:r>
          </a:p>
          <a:p>
            <a:pPr rtl="0" fontAlgn="base">
              <a:spcBef>
                <a:spcPts val="1500"/>
              </a:spcBef>
              <a:spcAft>
                <a:spcPts val="0"/>
              </a:spcAft>
            </a:pPr>
            <a:r>
              <a:rPr lang="en-US" sz="1400" b="1" i="0" u="none" strike="noStrike" dirty="0">
                <a:effectLst/>
                <a:latin typeface="Times New Roman" panose="02020603050405020304" pitchFamily="18" charset="0"/>
                <a:cs typeface="Times New Roman" panose="02020603050405020304" pitchFamily="18" charset="0"/>
              </a:rPr>
              <a:t>Monsoon Season and Agriculture: </a:t>
            </a:r>
            <a:r>
              <a:rPr lang="en-US" sz="1400" b="0" i="0" u="none" strike="noStrike" dirty="0">
                <a:effectLst/>
                <a:latin typeface="Times New Roman" panose="02020603050405020304" pitchFamily="18" charset="0"/>
                <a:cs typeface="Times New Roman" panose="02020603050405020304" pitchFamily="18" charset="0"/>
              </a:rPr>
              <a:t>June marks the beginning of the monsoon season in India.</a:t>
            </a:r>
            <a:r>
              <a:rPr lang="en-US" sz="1400" b="0" i="0" u="none" strike="noStrike" dirty="0">
                <a:solidFill>
                  <a:srgbClr val="1F1F1F"/>
                </a:solidFill>
                <a:effectLst/>
                <a:latin typeface="Times New Roman" panose="02020603050405020304" pitchFamily="18" charset="0"/>
                <a:cs typeface="Times New Roman" panose="02020603050405020304" pitchFamily="18" charset="0"/>
              </a:rPr>
              <a:t> Diesel cars are better suited to driving in wet and slippery conditions than petrol cars. They also have better traction on rough roads. </a:t>
            </a:r>
            <a:r>
              <a:rPr lang="en-US" sz="1400" dirty="0">
                <a:solidFill>
                  <a:srgbClr val="1F1F1F"/>
                </a:solidFill>
                <a:latin typeface="Times New Roman" panose="02020603050405020304" pitchFamily="18" charset="0"/>
                <a:cs typeface="Times New Roman" panose="02020603050405020304" pitchFamily="18" charset="0"/>
              </a:rPr>
              <a:t>They</a:t>
            </a:r>
            <a:r>
              <a:rPr lang="en-US" sz="1400" b="0" i="0" u="none" strike="noStrike" dirty="0">
                <a:effectLst/>
                <a:latin typeface="Times New Roman" panose="02020603050405020304" pitchFamily="18" charset="0"/>
                <a:cs typeface="Times New Roman" panose="02020603050405020304" pitchFamily="18" charset="0"/>
              </a:rPr>
              <a:t> are often preferred in rural areas due to their fuel efficiency and ability to handle rough terrain, making them suitable for agricultural purposes.</a:t>
            </a:r>
          </a:p>
          <a:p>
            <a:pPr rtl="0" fontAlgn="base">
              <a:spcBef>
                <a:spcPts val="1500"/>
              </a:spcBef>
              <a:spcAft>
                <a:spcPts val="0"/>
              </a:spcAft>
            </a:pPr>
            <a:endParaRPr lang="en-US" sz="1400" b="0" i="0" u="none" strike="noStrike" dirty="0">
              <a:effectLst/>
              <a:latin typeface="Times New Roman" panose="02020603050405020304" pitchFamily="18" charset="0"/>
              <a:cs typeface="Times New Roman" panose="02020603050405020304" pitchFamily="18" charset="0"/>
            </a:endParaRPr>
          </a:p>
          <a:p>
            <a:pPr rtl="0" fontAlgn="base">
              <a:spcBef>
                <a:spcPts val="0"/>
              </a:spcBef>
              <a:spcAft>
                <a:spcPts val="1500"/>
              </a:spcAft>
            </a:pPr>
            <a:r>
              <a:rPr lang="en-US" sz="1400" b="1" i="0" u="none" strike="noStrike" dirty="0">
                <a:effectLst/>
                <a:latin typeface="Times New Roman" panose="02020603050405020304" pitchFamily="18" charset="0"/>
                <a:cs typeface="Times New Roman" panose="02020603050405020304" pitchFamily="18" charset="0"/>
              </a:rPr>
              <a:t>Festive Season in October: </a:t>
            </a:r>
            <a:r>
              <a:rPr lang="en-US" sz="1400" b="0" i="0" u="none" strike="noStrike" dirty="0">
                <a:effectLst/>
                <a:latin typeface="Times New Roman" panose="02020603050405020304" pitchFamily="18" charset="0"/>
                <a:cs typeface="Times New Roman" panose="02020603050405020304" pitchFamily="18" charset="0"/>
              </a:rPr>
              <a:t>October is a festive month in India, with festivals such as Diwali and Navratri celebrated across the country. During festive seasons, people tend to make significant purchases, including cars, as it is considered auspicious to do so.</a:t>
            </a:r>
          </a:p>
        </p:txBody>
      </p:sp>
    </p:spTree>
    <p:extLst>
      <p:ext uri="{BB962C8B-B14F-4D97-AF65-F5344CB8AC3E}">
        <p14:creationId xmlns:p14="http://schemas.microsoft.com/office/powerpoint/2010/main" val="375049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7229-19FF-B1B6-5574-90A2FF783256}"/>
              </a:ext>
            </a:extLst>
          </p:cNvPr>
          <p:cNvSpPr>
            <a:spLocks noGrp="1"/>
          </p:cNvSpPr>
          <p:nvPr>
            <p:ph type="title"/>
          </p:nvPr>
        </p:nvSpPr>
        <p:spPr>
          <a:xfrm>
            <a:off x="1009976" y="0"/>
            <a:ext cx="10058400" cy="716755"/>
          </a:xfrm>
        </p:spPr>
        <p:txBody>
          <a:bodyPr>
            <a:normAutofit fontScale="90000"/>
          </a:bodyPr>
          <a:lstStyle/>
          <a:p>
            <a:pPr algn="ctr"/>
            <a:r>
              <a:rPr lang="en-IN" dirty="0"/>
              <a:t>Transportation</a:t>
            </a:r>
          </a:p>
        </p:txBody>
      </p:sp>
      <p:sp>
        <p:nvSpPr>
          <p:cNvPr id="5" name="Content Placeholder 4">
            <a:extLst>
              <a:ext uri="{FF2B5EF4-FFF2-40B4-BE49-F238E27FC236}">
                <a16:creationId xmlns:a16="http://schemas.microsoft.com/office/drawing/2014/main" id="{C5DFF049-2569-31DB-E94B-5ED516748A9C}"/>
              </a:ext>
            </a:extLst>
          </p:cNvPr>
          <p:cNvSpPr>
            <a:spLocks noGrp="1"/>
          </p:cNvSpPr>
          <p:nvPr>
            <p:ph idx="1"/>
          </p:nvPr>
        </p:nvSpPr>
        <p:spPr>
          <a:xfrm>
            <a:off x="130629" y="716756"/>
            <a:ext cx="11996057" cy="926988"/>
          </a:xfrm>
        </p:spPr>
        <p:txBody>
          <a:bodyPr/>
          <a:lstStyle/>
          <a:p>
            <a:pPr marL="0" indent="0">
              <a:buNone/>
            </a:pPr>
            <a:r>
              <a:rPr lang="en-US" dirty="0"/>
              <a:t>Top 3 and bottom 3 districts that have shown the highest and lowest vehicle sales growth during FY 2022 compared to FY 2021?</a:t>
            </a:r>
          </a:p>
        </p:txBody>
      </p:sp>
      <p:pic>
        <p:nvPicPr>
          <p:cNvPr id="8" name="Picture 7">
            <a:extLst>
              <a:ext uri="{FF2B5EF4-FFF2-40B4-BE49-F238E27FC236}">
                <a16:creationId xmlns:a16="http://schemas.microsoft.com/office/drawing/2014/main" id="{52718786-8530-0F14-BE58-494FE5A1F48D}"/>
              </a:ext>
            </a:extLst>
          </p:cNvPr>
          <p:cNvPicPr>
            <a:picLocks noChangeAspect="1"/>
          </p:cNvPicPr>
          <p:nvPr/>
        </p:nvPicPr>
        <p:blipFill>
          <a:blip r:embed="rId2"/>
          <a:stretch>
            <a:fillRect/>
          </a:stretch>
        </p:blipFill>
        <p:spPr>
          <a:xfrm>
            <a:off x="2261526" y="1513115"/>
            <a:ext cx="7336983" cy="4770684"/>
          </a:xfrm>
          <a:prstGeom prst="rect">
            <a:avLst/>
          </a:prstGeom>
        </p:spPr>
      </p:pic>
    </p:spTree>
    <p:extLst>
      <p:ext uri="{BB962C8B-B14F-4D97-AF65-F5344CB8AC3E}">
        <p14:creationId xmlns:p14="http://schemas.microsoft.com/office/powerpoint/2010/main" val="388190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7507-A584-1719-F8E8-9A2450061290}"/>
              </a:ext>
            </a:extLst>
          </p:cNvPr>
          <p:cNvSpPr>
            <a:spLocks noGrp="1"/>
          </p:cNvSpPr>
          <p:nvPr>
            <p:ph type="title"/>
          </p:nvPr>
        </p:nvSpPr>
        <p:spPr>
          <a:xfrm>
            <a:off x="1518557" y="103633"/>
            <a:ext cx="9555262" cy="516854"/>
          </a:xfrm>
        </p:spPr>
        <p:txBody>
          <a:bodyPr>
            <a:normAutofit fontScale="90000"/>
          </a:bodyPr>
          <a:lstStyle/>
          <a:p>
            <a:pPr algn="ctr"/>
            <a:r>
              <a:rPr lang="en-IN" dirty="0"/>
              <a:t>Transportation</a:t>
            </a:r>
          </a:p>
        </p:txBody>
      </p:sp>
      <p:sp>
        <p:nvSpPr>
          <p:cNvPr id="3" name="Content Placeholder 2">
            <a:extLst>
              <a:ext uri="{FF2B5EF4-FFF2-40B4-BE49-F238E27FC236}">
                <a16:creationId xmlns:a16="http://schemas.microsoft.com/office/drawing/2014/main" id="{F02E716E-F54D-64CB-0448-EB4D627E0271}"/>
              </a:ext>
            </a:extLst>
          </p:cNvPr>
          <p:cNvSpPr>
            <a:spLocks noGrp="1"/>
          </p:cNvSpPr>
          <p:nvPr>
            <p:ph idx="1"/>
          </p:nvPr>
        </p:nvSpPr>
        <p:spPr>
          <a:xfrm>
            <a:off x="0" y="745671"/>
            <a:ext cx="4561114" cy="3412672"/>
          </a:xfrm>
        </p:spPr>
        <p:txBody>
          <a:bodyPr>
            <a:normAutofit fontScale="25000" lnSpcReduction="20000"/>
          </a:bodyPr>
          <a:lstStyle/>
          <a:p>
            <a:pPr marL="0" indent="0" algn="ctr">
              <a:buNone/>
            </a:pPr>
            <a:r>
              <a:rPr lang="en-IN" sz="7200" b="1" dirty="0">
                <a:latin typeface="Times New Roman" panose="02020603050405020304" pitchFamily="18" charset="0"/>
                <a:cs typeface="Times New Roman" panose="02020603050405020304" pitchFamily="18" charset="0"/>
              </a:rPr>
              <a:t>Distribution of different types of Vehicles Across Different Districts</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r>
              <a:rPr lang="en-IN" sz="6000" dirty="0">
                <a:latin typeface="Times New Roman" panose="02020603050405020304" pitchFamily="18" charset="0"/>
                <a:cs typeface="Times New Roman" panose="02020603050405020304" pitchFamily="18" charset="0"/>
              </a:rPr>
              <a:t>Hyderabad district’s first preference is Autorickshaw, and the second preference is Motorcycle. </a:t>
            </a:r>
          </a:p>
          <a:p>
            <a:pPr marL="0" indent="0">
              <a:buNone/>
            </a:pPr>
            <a:endParaRPr lang="en-IN" sz="6000" dirty="0">
              <a:latin typeface="Times New Roman" panose="02020603050405020304" pitchFamily="18" charset="0"/>
              <a:cs typeface="Times New Roman" panose="02020603050405020304" pitchFamily="18" charset="0"/>
            </a:endParaRPr>
          </a:p>
          <a:p>
            <a:pPr marL="0" indent="0">
              <a:buNone/>
            </a:pPr>
            <a:r>
              <a:rPr lang="en-IN" sz="6000" dirty="0">
                <a:latin typeface="Times New Roman" panose="02020603050405020304" pitchFamily="18" charset="0"/>
                <a:cs typeface="Times New Roman" panose="02020603050405020304" pitchFamily="18" charset="0"/>
              </a:rPr>
              <a:t>Rangareddy and Medchal_Malkajgiri districts prefers Motorcars</a:t>
            </a:r>
          </a:p>
          <a:p>
            <a:pPr marL="0" indent="0">
              <a:buNone/>
            </a:pPr>
            <a:endParaRPr lang="en-IN" sz="6000" dirty="0">
              <a:latin typeface="Times New Roman" panose="02020603050405020304" pitchFamily="18" charset="0"/>
              <a:cs typeface="Times New Roman" panose="02020603050405020304" pitchFamily="18" charset="0"/>
            </a:endParaRPr>
          </a:p>
          <a:p>
            <a:pPr marL="0" indent="0">
              <a:buNone/>
            </a:pPr>
            <a:r>
              <a:rPr lang="en-IN" sz="6000" dirty="0">
                <a:latin typeface="Times New Roman" panose="02020603050405020304" pitchFamily="18" charset="0"/>
                <a:cs typeface="Times New Roman" panose="02020603050405020304" pitchFamily="18" charset="0"/>
              </a:rPr>
              <a:t>Nalgonda district prefers Agriculture class vehicles</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3DA069CD-5BAC-0727-6092-3CD2BD1D53C0}"/>
              </a:ext>
            </a:extLst>
          </p:cNvPr>
          <p:cNvPicPr>
            <a:picLocks noChangeAspect="1"/>
          </p:cNvPicPr>
          <p:nvPr/>
        </p:nvPicPr>
        <p:blipFill>
          <a:blip r:embed="rId2"/>
          <a:stretch>
            <a:fillRect/>
          </a:stretch>
        </p:blipFill>
        <p:spPr>
          <a:xfrm>
            <a:off x="4460577" y="882010"/>
            <a:ext cx="7568136" cy="5077919"/>
          </a:xfrm>
          <a:prstGeom prst="rect">
            <a:avLst/>
          </a:prstGeom>
        </p:spPr>
      </p:pic>
    </p:spTree>
    <p:extLst>
      <p:ext uri="{BB962C8B-B14F-4D97-AF65-F5344CB8AC3E}">
        <p14:creationId xmlns:p14="http://schemas.microsoft.com/office/powerpoint/2010/main" val="393230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E621-796D-E5B2-D8BD-02652CCB55A9}"/>
              </a:ext>
            </a:extLst>
          </p:cNvPr>
          <p:cNvSpPr>
            <a:spLocks noGrp="1"/>
          </p:cNvSpPr>
          <p:nvPr>
            <p:ph type="title"/>
          </p:nvPr>
        </p:nvSpPr>
        <p:spPr/>
        <p:txBody>
          <a:bodyPr/>
          <a:lstStyle/>
          <a:p>
            <a:pPr algn="ctr"/>
            <a:r>
              <a:rPr lang="en-IN" b="1" dirty="0"/>
              <a:t>Transportation</a:t>
            </a:r>
            <a:br>
              <a:rPr lang="en-IN" b="1" dirty="0"/>
            </a:br>
            <a:endParaRPr lang="en-IN" dirty="0"/>
          </a:p>
        </p:txBody>
      </p:sp>
      <p:pic>
        <p:nvPicPr>
          <p:cNvPr id="9" name="Content Placeholder 8">
            <a:extLst>
              <a:ext uri="{FF2B5EF4-FFF2-40B4-BE49-F238E27FC236}">
                <a16:creationId xmlns:a16="http://schemas.microsoft.com/office/drawing/2014/main" id="{758F9865-D0EC-BDF8-F3C0-7866AF7EA3A6}"/>
              </a:ext>
            </a:extLst>
          </p:cNvPr>
          <p:cNvPicPr>
            <a:picLocks noGrp="1" noChangeAspect="1"/>
          </p:cNvPicPr>
          <p:nvPr>
            <p:ph idx="1"/>
          </p:nvPr>
        </p:nvPicPr>
        <p:blipFill>
          <a:blip r:embed="rId2"/>
          <a:stretch>
            <a:fillRect/>
          </a:stretch>
        </p:blipFill>
        <p:spPr>
          <a:xfrm>
            <a:off x="2596873" y="1696356"/>
            <a:ext cx="7462167" cy="4579257"/>
          </a:xfrm>
        </p:spPr>
      </p:pic>
    </p:spTree>
    <p:extLst>
      <p:ext uri="{BB962C8B-B14F-4D97-AF65-F5344CB8AC3E}">
        <p14:creationId xmlns:p14="http://schemas.microsoft.com/office/powerpoint/2010/main" val="378282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D0AB-0DB8-F104-D1A6-8EFD4FDCAFB0}"/>
              </a:ext>
            </a:extLst>
          </p:cNvPr>
          <p:cNvSpPr>
            <a:spLocks noGrp="1"/>
          </p:cNvSpPr>
          <p:nvPr>
            <p:ph type="title"/>
          </p:nvPr>
        </p:nvSpPr>
        <p:spPr/>
        <p:txBody>
          <a:bodyPr/>
          <a:lstStyle/>
          <a:p>
            <a:pPr algn="ctr"/>
            <a:r>
              <a:rPr lang="en-IN" dirty="0"/>
              <a:t>INSIGHTS</a:t>
            </a:r>
          </a:p>
        </p:txBody>
      </p:sp>
      <p:sp>
        <p:nvSpPr>
          <p:cNvPr id="3" name="Content Placeholder 2">
            <a:extLst>
              <a:ext uri="{FF2B5EF4-FFF2-40B4-BE49-F238E27FC236}">
                <a16:creationId xmlns:a16="http://schemas.microsoft.com/office/drawing/2014/main" id="{0C9CF183-4489-94C3-280A-67FFAE975F78}"/>
              </a:ext>
            </a:extLst>
          </p:cNvPr>
          <p:cNvSpPr>
            <a:spLocks noGrp="1"/>
          </p:cNvSpPr>
          <p:nvPr>
            <p:ph idx="1"/>
          </p:nvPr>
        </p:nvSpPr>
        <p:spPr>
          <a:xfrm>
            <a:off x="794657" y="1725386"/>
            <a:ext cx="10333591" cy="4446814"/>
          </a:xfrm>
        </p:spPr>
        <p:txBody>
          <a:bodyPr/>
          <a:lstStyle/>
          <a:p>
            <a:pPr marL="0" indent="0">
              <a:buNone/>
            </a:pPr>
            <a:endParaRPr lang="en-IN" dirty="0"/>
          </a:p>
        </p:txBody>
      </p:sp>
    </p:spTree>
    <p:extLst>
      <p:ext uri="{BB962C8B-B14F-4D97-AF65-F5344CB8AC3E}">
        <p14:creationId xmlns:p14="http://schemas.microsoft.com/office/powerpoint/2010/main" val="380966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C2C8-EC57-45DA-08D4-27A165D82C11}"/>
              </a:ext>
            </a:extLst>
          </p:cNvPr>
          <p:cNvSpPr>
            <a:spLocks noGrp="1"/>
          </p:cNvSpPr>
          <p:nvPr>
            <p:ph type="title"/>
          </p:nvPr>
        </p:nvSpPr>
        <p:spPr>
          <a:xfrm>
            <a:off x="999091" y="246523"/>
            <a:ext cx="10058400" cy="1609344"/>
          </a:xfrm>
        </p:spPr>
        <p:txBody>
          <a:bodyPr/>
          <a:lstStyle/>
          <a:p>
            <a:pPr algn="ctr"/>
            <a:r>
              <a:rPr lang="en-IN" dirty="0"/>
              <a:t>Stamp Registration </a:t>
            </a:r>
          </a:p>
        </p:txBody>
      </p:sp>
      <p:pic>
        <p:nvPicPr>
          <p:cNvPr id="7" name="Picture 6">
            <a:extLst>
              <a:ext uri="{FF2B5EF4-FFF2-40B4-BE49-F238E27FC236}">
                <a16:creationId xmlns:a16="http://schemas.microsoft.com/office/drawing/2014/main" id="{5FA283FD-6B61-072C-B6CF-1AF76D367C15}"/>
              </a:ext>
            </a:extLst>
          </p:cNvPr>
          <p:cNvPicPr>
            <a:picLocks noChangeAspect="1"/>
          </p:cNvPicPr>
          <p:nvPr/>
        </p:nvPicPr>
        <p:blipFill rotWithShape="1">
          <a:blip r:embed="rId2"/>
          <a:srcRect l="2543" r="2233" b="2814"/>
          <a:stretch/>
        </p:blipFill>
        <p:spPr>
          <a:xfrm>
            <a:off x="6096000" y="2850606"/>
            <a:ext cx="5032248" cy="3830195"/>
          </a:xfrm>
          <a:prstGeom prst="rect">
            <a:avLst/>
          </a:prstGeom>
        </p:spPr>
      </p:pic>
      <p:sp>
        <p:nvSpPr>
          <p:cNvPr id="9" name="TextBox 8">
            <a:extLst>
              <a:ext uri="{FF2B5EF4-FFF2-40B4-BE49-F238E27FC236}">
                <a16:creationId xmlns:a16="http://schemas.microsoft.com/office/drawing/2014/main" id="{E75929D4-3C6F-225C-2DEF-A8FA79224D62}"/>
              </a:ext>
            </a:extLst>
          </p:cNvPr>
          <p:cNvSpPr txBox="1"/>
          <p:nvPr/>
        </p:nvSpPr>
        <p:spPr>
          <a:xfrm>
            <a:off x="87085" y="1782610"/>
            <a:ext cx="6096000" cy="646331"/>
          </a:xfrm>
          <a:prstGeom prst="rect">
            <a:avLst/>
          </a:prstGeom>
          <a:noFill/>
        </p:spPr>
        <p:txBody>
          <a:bodyPr wrap="square">
            <a:spAutoFit/>
          </a:bodyPr>
          <a:lstStyle/>
          <a:p>
            <a:r>
              <a:rPr lang="en-US" dirty="0"/>
              <a:t>Revenue generated from document registration across districts in Telangana? </a:t>
            </a:r>
            <a:endParaRPr lang="en-IN" dirty="0"/>
          </a:p>
        </p:txBody>
      </p:sp>
      <p:pic>
        <p:nvPicPr>
          <p:cNvPr id="11" name="Picture 10">
            <a:extLst>
              <a:ext uri="{FF2B5EF4-FFF2-40B4-BE49-F238E27FC236}">
                <a16:creationId xmlns:a16="http://schemas.microsoft.com/office/drawing/2014/main" id="{2D7D449F-CE63-7B4F-0B08-5D48F376207D}"/>
              </a:ext>
            </a:extLst>
          </p:cNvPr>
          <p:cNvPicPr>
            <a:picLocks noChangeAspect="1"/>
          </p:cNvPicPr>
          <p:nvPr/>
        </p:nvPicPr>
        <p:blipFill>
          <a:blip r:embed="rId3"/>
          <a:stretch>
            <a:fillRect/>
          </a:stretch>
        </p:blipFill>
        <p:spPr>
          <a:xfrm>
            <a:off x="723210" y="2850606"/>
            <a:ext cx="4300547" cy="3760871"/>
          </a:xfrm>
          <a:prstGeom prst="rect">
            <a:avLst/>
          </a:prstGeom>
        </p:spPr>
      </p:pic>
      <p:sp>
        <p:nvSpPr>
          <p:cNvPr id="13" name="TextBox 12">
            <a:extLst>
              <a:ext uri="{FF2B5EF4-FFF2-40B4-BE49-F238E27FC236}">
                <a16:creationId xmlns:a16="http://schemas.microsoft.com/office/drawing/2014/main" id="{031FB78B-BC1F-EEE7-9950-F318F7DF14AA}"/>
              </a:ext>
            </a:extLst>
          </p:cNvPr>
          <p:cNvSpPr txBox="1"/>
          <p:nvPr/>
        </p:nvSpPr>
        <p:spPr>
          <a:xfrm>
            <a:off x="6096000" y="1730276"/>
            <a:ext cx="5867400" cy="923330"/>
          </a:xfrm>
          <a:prstGeom prst="rect">
            <a:avLst/>
          </a:prstGeom>
          <a:noFill/>
        </p:spPr>
        <p:txBody>
          <a:bodyPr wrap="square">
            <a:spAutoFit/>
          </a:bodyPr>
          <a:lstStyle/>
          <a:p>
            <a:r>
              <a:rPr lang="en-US" dirty="0"/>
              <a:t> Top 5 districts that showed the highest document registration revenue growth between FY 2019 and 2022.</a:t>
            </a:r>
            <a:endParaRPr lang="en-IN" dirty="0"/>
          </a:p>
        </p:txBody>
      </p:sp>
    </p:spTree>
    <p:extLst>
      <p:ext uri="{BB962C8B-B14F-4D97-AF65-F5344CB8AC3E}">
        <p14:creationId xmlns:p14="http://schemas.microsoft.com/office/powerpoint/2010/main" val="4907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C2C8-EC57-45DA-08D4-27A165D82C11}"/>
              </a:ext>
            </a:extLst>
          </p:cNvPr>
          <p:cNvSpPr>
            <a:spLocks noGrp="1"/>
          </p:cNvSpPr>
          <p:nvPr>
            <p:ph type="title"/>
          </p:nvPr>
        </p:nvSpPr>
        <p:spPr>
          <a:xfrm>
            <a:off x="1077686" y="120932"/>
            <a:ext cx="10044466" cy="1049282"/>
          </a:xfrm>
        </p:spPr>
        <p:txBody>
          <a:bodyPr/>
          <a:lstStyle/>
          <a:p>
            <a:pPr algn="ctr"/>
            <a:r>
              <a:rPr lang="en-IN" dirty="0"/>
              <a:t>Stamp Registration </a:t>
            </a:r>
          </a:p>
        </p:txBody>
      </p:sp>
      <p:sp>
        <p:nvSpPr>
          <p:cNvPr id="9" name="TextBox 8">
            <a:extLst>
              <a:ext uri="{FF2B5EF4-FFF2-40B4-BE49-F238E27FC236}">
                <a16:creationId xmlns:a16="http://schemas.microsoft.com/office/drawing/2014/main" id="{E75929D4-3C6F-225C-2DEF-A8FA79224D62}"/>
              </a:ext>
            </a:extLst>
          </p:cNvPr>
          <p:cNvSpPr txBox="1"/>
          <p:nvPr/>
        </p:nvSpPr>
        <p:spPr>
          <a:xfrm>
            <a:off x="484414" y="1359575"/>
            <a:ext cx="2618015" cy="2031325"/>
          </a:xfrm>
          <a:prstGeom prst="rect">
            <a:avLst/>
          </a:prstGeom>
          <a:noFill/>
        </p:spPr>
        <p:txBody>
          <a:bodyPr wrap="square">
            <a:spAutoFit/>
          </a:bodyPr>
          <a:lstStyle/>
          <a:p>
            <a:r>
              <a:rPr lang="en-US" dirty="0"/>
              <a:t>Comparison of Revenue generated from document registration to the revenue generated from e-stamp challans across districts</a:t>
            </a:r>
            <a:endParaRPr lang="en-IN" dirty="0"/>
          </a:p>
        </p:txBody>
      </p:sp>
      <p:pic>
        <p:nvPicPr>
          <p:cNvPr id="4" name="Picture 3">
            <a:extLst>
              <a:ext uri="{FF2B5EF4-FFF2-40B4-BE49-F238E27FC236}">
                <a16:creationId xmlns:a16="http://schemas.microsoft.com/office/drawing/2014/main" id="{F2933018-0F54-61FD-1F00-88CE21264605}"/>
              </a:ext>
            </a:extLst>
          </p:cNvPr>
          <p:cNvPicPr>
            <a:picLocks noChangeAspect="1"/>
          </p:cNvPicPr>
          <p:nvPr/>
        </p:nvPicPr>
        <p:blipFill>
          <a:blip r:embed="rId2"/>
          <a:stretch>
            <a:fillRect/>
          </a:stretch>
        </p:blipFill>
        <p:spPr>
          <a:xfrm>
            <a:off x="4122349" y="1446610"/>
            <a:ext cx="7737637" cy="5290458"/>
          </a:xfrm>
          <a:prstGeom prst="rect">
            <a:avLst/>
          </a:prstGeom>
        </p:spPr>
      </p:pic>
    </p:spTree>
    <p:extLst>
      <p:ext uri="{BB962C8B-B14F-4D97-AF65-F5344CB8AC3E}">
        <p14:creationId xmlns:p14="http://schemas.microsoft.com/office/powerpoint/2010/main" val="419178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8847-32B1-B252-2A2E-997D53E0FA00}"/>
              </a:ext>
            </a:extLst>
          </p:cNvPr>
          <p:cNvSpPr>
            <a:spLocks noGrp="1"/>
          </p:cNvSpPr>
          <p:nvPr>
            <p:ph type="title"/>
          </p:nvPr>
        </p:nvSpPr>
        <p:spPr>
          <a:xfrm>
            <a:off x="353786" y="119961"/>
            <a:ext cx="5328557" cy="1066582"/>
          </a:xfrm>
        </p:spPr>
        <p:txBody>
          <a:bodyPr/>
          <a:lstStyle/>
          <a:p>
            <a:r>
              <a:rPr lang="en-IN" dirty="0"/>
              <a:t>Stamp Registration </a:t>
            </a:r>
          </a:p>
        </p:txBody>
      </p:sp>
      <p:sp>
        <p:nvSpPr>
          <p:cNvPr id="5" name="TextBox 4">
            <a:extLst>
              <a:ext uri="{FF2B5EF4-FFF2-40B4-BE49-F238E27FC236}">
                <a16:creationId xmlns:a16="http://schemas.microsoft.com/office/drawing/2014/main" id="{2A554396-78B7-0183-DBE1-61CA24C30BA8}"/>
              </a:ext>
            </a:extLst>
          </p:cNvPr>
          <p:cNvSpPr txBox="1"/>
          <p:nvPr/>
        </p:nvSpPr>
        <p:spPr>
          <a:xfrm>
            <a:off x="468086" y="1436915"/>
            <a:ext cx="5024373" cy="923330"/>
          </a:xfrm>
          <a:prstGeom prst="rect">
            <a:avLst/>
          </a:prstGeom>
          <a:noFill/>
        </p:spPr>
        <p:txBody>
          <a:bodyPr wrap="square">
            <a:spAutoFit/>
          </a:bodyPr>
          <a:lstStyle/>
          <a:p>
            <a:r>
              <a:rPr lang="en-US" dirty="0"/>
              <a:t>Top 5 districts where e-stamps revenue contributes significantly more to the revenue than the documents in FY 2022? </a:t>
            </a:r>
            <a:endParaRPr lang="en-IN" dirty="0"/>
          </a:p>
        </p:txBody>
      </p:sp>
      <p:pic>
        <p:nvPicPr>
          <p:cNvPr id="9" name="Picture 8">
            <a:extLst>
              <a:ext uri="{FF2B5EF4-FFF2-40B4-BE49-F238E27FC236}">
                <a16:creationId xmlns:a16="http://schemas.microsoft.com/office/drawing/2014/main" id="{BD083A3D-BAC0-9AED-0770-08CE2AC2B3D9}"/>
              </a:ext>
            </a:extLst>
          </p:cNvPr>
          <p:cNvPicPr>
            <a:picLocks noChangeAspect="1"/>
          </p:cNvPicPr>
          <p:nvPr/>
        </p:nvPicPr>
        <p:blipFill>
          <a:blip r:embed="rId2"/>
          <a:stretch>
            <a:fillRect/>
          </a:stretch>
        </p:blipFill>
        <p:spPr>
          <a:xfrm>
            <a:off x="5355770" y="2095500"/>
            <a:ext cx="6271969" cy="4152522"/>
          </a:xfrm>
          <a:prstGeom prst="rect">
            <a:avLst/>
          </a:prstGeom>
        </p:spPr>
      </p:pic>
    </p:spTree>
    <p:extLst>
      <p:ext uri="{BB962C8B-B14F-4D97-AF65-F5344CB8AC3E}">
        <p14:creationId xmlns:p14="http://schemas.microsoft.com/office/powerpoint/2010/main" val="315085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E910-AFD6-92F8-5D57-A882282E1C00}"/>
              </a:ext>
            </a:extLst>
          </p:cNvPr>
          <p:cNvSpPr>
            <a:spLocks noGrp="1"/>
          </p:cNvSpPr>
          <p:nvPr>
            <p:ph type="title"/>
          </p:nvPr>
        </p:nvSpPr>
        <p:spPr>
          <a:xfrm>
            <a:off x="1341991" y="348561"/>
            <a:ext cx="8640209" cy="1121011"/>
          </a:xfrm>
        </p:spPr>
        <p:txBody>
          <a:bodyPr/>
          <a:lstStyle/>
          <a:p>
            <a:pPr algn="ctr"/>
            <a:r>
              <a:rPr lang="en-IN" dirty="0"/>
              <a:t>STAMP REGISTRATION</a:t>
            </a:r>
          </a:p>
        </p:txBody>
      </p:sp>
      <p:pic>
        <p:nvPicPr>
          <p:cNvPr id="8" name="Picture 7">
            <a:extLst>
              <a:ext uri="{FF2B5EF4-FFF2-40B4-BE49-F238E27FC236}">
                <a16:creationId xmlns:a16="http://schemas.microsoft.com/office/drawing/2014/main" id="{85CEF801-0CE1-FEC1-4C9F-BF6C650AC5B0}"/>
              </a:ext>
            </a:extLst>
          </p:cNvPr>
          <p:cNvPicPr>
            <a:picLocks noChangeAspect="1"/>
          </p:cNvPicPr>
          <p:nvPr/>
        </p:nvPicPr>
        <p:blipFill>
          <a:blip r:embed="rId2"/>
          <a:stretch>
            <a:fillRect/>
          </a:stretch>
        </p:blipFill>
        <p:spPr>
          <a:xfrm>
            <a:off x="5668190" y="1945812"/>
            <a:ext cx="5368850" cy="3355530"/>
          </a:xfrm>
          <a:prstGeom prst="rect">
            <a:avLst/>
          </a:prstGeom>
        </p:spPr>
      </p:pic>
      <p:sp>
        <p:nvSpPr>
          <p:cNvPr id="11" name="Content Placeholder 10">
            <a:extLst>
              <a:ext uri="{FF2B5EF4-FFF2-40B4-BE49-F238E27FC236}">
                <a16:creationId xmlns:a16="http://schemas.microsoft.com/office/drawing/2014/main" id="{7B62D1C0-0769-86EB-DC94-7CC784A9FE86}"/>
              </a:ext>
            </a:extLst>
          </p:cNvPr>
          <p:cNvSpPr>
            <a:spLocks noGrp="1"/>
          </p:cNvSpPr>
          <p:nvPr>
            <p:ph idx="1"/>
          </p:nvPr>
        </p:nvSpPr>
        <p:spPr>
          <a:xfrm>
            <a:off x="277586" y="1322615"/>
            <a:ext cx="5241471" cy="4849586"/>
          </a:xfrm>
        </p:spPr>
        <p:txBody>
          <a:bodyPr/>
          <a:lstStyle/>
          <a:p>
            <a:pPr marL="0" indent="0">
              <a:buNone/>
            </a:pPr>
            <a:r>
              <a:rPr lang="en-US" dirty="0"/>
              <a:t>Alteration of document registration count pattern since the implementation of e-Stamp challan?</a:t>
            </a:r>
          </a:p>
          <a:p>
            <a:pPr>
              <a:buFont typeface="Wingdings" panose="05000000000000000000" pitchFamily="2" charset="2"/>
              <a:buChar char="q"/>
            </a:pPr>
            <a:r>
              <a:rPr lang="en-US" dirty="0"/>
              <a:t>People started preferring digital services and processes post COVID-19</a:t>
            </a:r>
          </a:p>
          <a:p>
            <a:pPr marL="0" indent="0">
              <a:buNone/>
            </a:pPr>
            <a:r>
              <a:rPr lang="en-US" dirty="0"/>
              <a:t>Suggestions To The Government: </a:t>
            </a:r>
          </a:p>
          <a:p>
            <a:r>
              <a:rPr lang="en-US" dirty="0"/>
              <a:t>Digitalizing and automating document registrations</a:t>
            </a:r>
          </a:p>
          <a:p>
            <a:r>
              <a:rPr lang="en-US" dirty="0"/>
              <a:t>Ensuring accountability and promoting transparency in the entire process</a:t>
            </a:r>
            <a:endParaRPr lang="en-IN" dirty="0"/>
          </a:p>
        </p:txBody>
      </p:sp>
    </p:spTree>
    <p:extLst>
      <p:ext uri="{BB962C8B-B14F-4D97-AF65-F5344CB8AC3E}">
        <p14:creationId xmlns:p14="http://schemas.microsoft.com/office/powerpoint/2010/main" val="34666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AF98-41FD-D6C5-4EC1-A9C321CA633D}"/>
              </a:ext>
            </a:extLst>
          </p:cNvPr>
          <p:cNvSpPr>
            <a:spLocks noGrp="1"/>
          </p:cNvSpPr>
          <p:nvPr>
            <p:ph type="title"/>
          </p:nvPr>
        </p:nvSpPr>
        <p:spPr>
          <a:xfrm>
            <a:off x="939219" y="0"/>
            <a:ext cx="10058400" cy="1034143"/>
          </a:xfrm>
        </p:spPr>
        <p:txBody>
          <a:bodyPr/>
          <a:lstStyle/>
          <a:p>
            <a:pPr algn="ctr"/>
            <a:r>
              <a:rPr lang="en-IN" dirty="0"/>
              <a:t>STAMP REGISTRATION</a:t>
            </a:r>
          </a:p>
        </p:txBody>
      </p:sp>
      <p:sp>
        <p:nvSpPr>
          <p:cNvPr id="3" name="Content Placeholder 2">
            <a:extLst>
              <a:ext uri="{FF2B5EF4-FFF2-40B4-BE49-F238E27FC236}">
                <a16:creationId xmlns:a16="http://schemas.microsoft.com/office/drawing/2014/main" id="{E7F0D25F-3700-3B1E-494B-2B63AD5DB890}"/>
              </a:ext>
            </a:extLst>
          </p:cNvPr>
          <p:cNvSpPr>
            <a:spLocks noGrp="1"/>
          </p:cNvSpPr>
          <p:nvPr>
            <p:ph idx="1"/>
          </p:nvPr>
        </p:nvSpPr>
        <p:spPr>
          <a:xfrm>
            <a:off x="54428" y="936171"/>
            <a:ext cx="5644243" cy="5295900"/>
          </a:xfrm>
        </p:spPr>
        <p:txBody>
          <a:bodyPr>
            <a:normAutofit lnSpcReduction="10000"/>
          </a:bodyPr>
          <a:lstStyle/>
          <a:p>
            <a:pPr marL="0" indent="0">
              <a:buNone/>
            </a:pPr>
            <a:r>
              <a:rPr lang="en-US" sz="1800" dirty="0"/>
              <a:t>Categorize districts into three segments based on their stamp registration revenue generation during the fiscal year 2021 to 2022. </a:t>
            </a:r>
          </a:p>
          <a:p>
            <a:pPr marL="0" indent="0">
              <a:buNone/>
            </a:pPr>
            <a:endParaRPr lang="en-US" sz="1800" dirty="0"/>
          </a:p>
          <a:p>
            <a:pPr marL="0" indent="0">
              <a:buNone/>
            </a:pPr>
            <a:r>
              <a:rPr lang="en-US" sz="1800" dirty="0"/>
              <a:t>Segment 1:</a:t>
            </a:r>
          </a:p>
          <a:p>
            <a:pPr>
              <a:buFont typeface="Arial" panose="020B0604020202020204" pitchFamily="34" charset="0"/>
              <a:buChar char="•"/>
            </a:pPr>
            <a:r>
              <a:rPr lang="en-US" sz="1800" dirty="0"/>
              <a:t>(Rangareddy)</a:t>
            </a:r>
          </a:p>
          <a:p>
            <a:pPr>
              <a:buFont typeface="Arial" panose="020B0604020202020204" pitchFamily="34" charset="0"/>
              <a:buChar char="•"/>
            </a:pPr>
            <a:r>
              <a:rPr lang="en-US" sz="1800" dirty="0"/>
              <a:t>Stamp Revenue&gt;35% of total stamp revenue during FY 2021 to FY 2022</a:t>
            </a:r>
          </a:p>
          <a:p>
            <a:pPr marL="0" indent="0">
              <a:buNone/>
            </a:pPr>
            <a:r>
              <a:rPr lang="en-US" sz="1800" dirty="0"/>
              <a:t>Segment 2 </a:t>
            </a:r>
          </a:p>
          <a:p>
            <a:pPr>
              <a:buFont typeface="Arial" panose="020B0604020202020204" pitchFamily="34" charset="0"/>
              <a:buChar char="•"/>
            </a:pPr>
            <a:r>
              <a:rPr lang="en-US" sz="1800" dirty="0"/>
              <a:t>(Medchal_Malkajgiri,Hyderabad,Sangareddy): </a:t>
            </a:r>
          </a:p>
          <a:p>
            <a:pPr>
              <a:buFont typeface="Arial" panose="020B0604020202020204" pitchFamily="34" charset="0"/>
              <a:buChar char="•"/>
            </a:pPr>
            <a:r>
              <a:rPr lang="en-US" sz="1800" dirty="0"/>
              <a:t>Stamp Revenue&gt;Between 7% to 35% of total stamp revenue during FY 2021 to FY 2022</a:t>
            </a:r>
          </a:p>
          <a:p>
            <a:pPr marL="0" indent="0">
              <a:buNone/>
            </a:pPr>
            <a:r>
              <a:rPr lang="en-US" sz="1800" dirty="0"/>
              <a:t>Segment 3:</a:t>
            </a:r>
          </a:p>
          <a:p>
            <a:pPr>
              <a:buFont typeface="Arial" panose="020B0604020202020204" pitchFamily="34" charset="0"/>
              <a:buChar char="•"/>
            </a:pPr>
            <a:r>
              <a:rPr lang="en-US" sz="1800" dirty="0"/>
              <a:t>(Other Districts)</a:t>
            </a:r>
          </a:p>
          <a:p>
            <a:pPr>
              <a:buFont typeface="Arial" panose="020B0604020202020204" pitchFamily="34" charset="0"/>
              <a:buChar char="•"/>
            </a:pPr>
            <a:r>
              <a:rPr lang="en-US" sz="1800" dirty="0"/>
              <a:t>Stamp Revenue&gt;Below 7% of total stamp revenue during FY 2021 to FY 2022</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5F4CB69C-A623-877C-3B5E-73853B2C41E3}"/>
              </a:ext>
            </a:extLst>
          </p:cNvPr>
          <p:cNvPicPr>
            <a:picLocks noChangeAspect="1"/>
          </p:cNvPicPr>
          <p:nvPr/>
        </p:nvPicPr>
        <p:blipFill>
          <a:blip r:embed="rId2"/>
          <a:stretch>
            <a:fillRect/>
          </a:stretch>
        </p:blipFill>
        <p:spPr>
          <a:xfrm>
            <a:off x="5827753" y="1034143"/>
            <a:ext cx="6054657" cy="3701143"/>
          </a:xfrm>
          <a:prstGeom prst="rect">
            <a:avLst/>
          </a:prstGeom>
        </p:spPr>
      </p:pic>
    </p:spTree>
    <p:extLst>
      <p:ext uri="{BB962C8B-B14F-4D97-AF65-F5344CB8AC3E}">
        <p14:creationId xmlns:p14="http://schemas.microsoft.com/office/powerpoint/2010/main" val="177798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76D9-BE58-8DF7-6237-006033B4EA04}"/>
              </a:ext>
            </a:extLst>
          </p:cNvPr>
          <p:cNvSpPr>
            <a:spLocks noGrp="1"/>
          </p:cNvSpPr>
          <p:nvPr>
            <p:ph type="title"/>
          </p:nvPr>
        </p:nvSpPr>
        <p:spPr>
          <a:xfrm>
            <a:off x="1929819" y="250371"/>
            <a:ext cx="7671380" cy="1023257"/>
          </a:xfrm>
        </p:spPr>
        <p:txBody>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6330F5F3-3353-C3D3-A18C-CC55B849471C}"/>
              </a:ext>
            </a:extLst>
          </p:cNvPr>
          <p:cNvSpPr>
            <a:spLocks noGrp="1"/>
          </p:cNvSpPr>
          <p:nvPr>
            <p:ph idx="1"/>
          </p:nvPr>
        </p:nvSpPr>
        <p:spPr>
          <a:xfrm>
            <a:off x="402771" y="1273628"/>
            <a:ext cx="10725477" cy="4898572"/>
          </a:xfrm>
        </p:spPr>
        <p:txBody>
          <a:bodyPr/>
          <a:lstStyle/>
          <a:p>
            <a:pPr marL="0" indent="0">
              <a:buNone/>
            </a:pPr>
            <a:r>
              <a:rPr lang="en-US" dirty="0"/>
              <a:t>The top 5 sectors that have witnessed the most significant investments in FY 2022. </a:t>
            </a:r>
          </a:p>
          <a:p>
            <a:pPr marL="0" indent="0">
              <a:buNone/>
            </a:pPr>
            <a:endParaRPr lang="en-IN" dirty="0"/>
          </a:p>
        </p:txBody>
      </p:sp>
      <p:pic>
        <p:nvPicPr>
          <p:cNvPr id="5" name="Picture 4">
            <a:extLst>
              <a:ext uri="{FF2B5EF4-FFF2-40B4-BE49-F238E27FC236}">
                <a16:creationId xmlns:a16="http://schemas.microsoft.com/office/drawing/2014/main" id="{68D68561-67B1-C64D-3153-92DF833BAD8A}"/>
              </a:ext>
            </a:extLst>
          </p:cNvPr>
          <p:cNvPicPr>
            <a:picLocks noChangeAspect="1"/>
          </p:cNvPicPr>
          <p:nvPr/>
        </p:nvPicPr>
        <p:blipFill>
          <a:blip r:embed="rId2"/>
          <a:stretch>
            <a:fillRect/>
          </a:stretch>
        </p:blipFill>
        <p:spPr>
          <a:xfrm>
            <a:off x="2962183" y="2113860"/>
            <a:ext cx="5619178" cy="3405198"/>
          </a:xfrm>
          <a:prstGeom prst="rect">
            <a:avLst/>
          </a:prstGeom>
        </p:spPr>
      </p:pic>
    </p:spTree>
    <p:extLst>
      <p:ext uri="{BB962C8B-B14F-4D97-AF65-F5344CB8AC3E}">
        <p14:creationId xmlns:p14="http://schemas.microsoft.com/office/powerpoint/2010/main" val="138436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76D9-BE58-8DF7-6237-006033B4EA04}"/>
              </a:ext>
            </a:extLst>
          </p:cNvPr>
          <p:cNvSpPr>
            <a:spLocks noGrp="1"/>
          </p:cNvSpPr>
          <p:nvPr>
            <p:ph type="title"/>
          </p:nvPr>
        </p:nvSpPr>
        <p:spPr>
          <a:xfrm>
            <a:off x="1929819" y="250371"/>
            <a:ext cx="7671380" cy="1023257"/>
          </a:xfrm>
        </p:spPr>
        <p:txBody>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6330F5F3-3353-C3D3-A18C-CC55B849471C}"/>
              </a:ext>
            </a:extLst>
          </p:cNvPr>
          <p:cNvSpPr>
            <a:spLocks noGrp="1"/>
          </p:cNvSpPr>
          <p:nvPr>
            <p:ph idx="1"/>
          </p:nvPr>
        </p:nvSpPr>
        <p:spPr>
          <a:xfrm>
            <a:off x="402772" y="1273627"/>
            <a:ext cx="3663042" cy="4425043"/>
          </a:xfrm>
        </p:spPr>
        <p:txBody>
          <a:bodyPr/>
          <a:lstStyle/>
          <a:p>
            <a:pPr marL="0" indent="0">
              <a:buNone/>
            </a:pPr>
            <a:r>
              <a:rPr lang="en-US" dirty="0"/>
              <a:t>Top 3 districts that have attracted the most significant sector investments during FY 2019 to 2022</a:t>
            </a:r>
          </a:p>
          <a:p>
            <a:pPr marL="0" indent="0">
              <a:buNone/>
            </a:pPr>
            <a:endParaRPr lang="en-US" dirty="0"/>
          </a:p>
          <a:p>
            <a:pPr marL="0" indent="0">
              <a:buNone/>
            </a:pPr>
            <a:r>
              <a:rPr lang="en-US" dirty="0"/>
              <a:t>Why? </a:t>
            </a:r>
          </a:p>
          <a:p>
            <a:pPr marL="0" indent="0">
              <a:buNone/>
            </a:pPr>
            <a:r>
              <a:rPr lang="en-US" dirty="0"/>
              <a:t>Rising demands for infrastructure in Rangareddy. </a:t>
            </a:r>
          </a:p>
          <a:p>
            <a:pPr marL="0" indent="0">
              <a:buNone/>
            </a:pPr>
            <a:r>
              <a:rPr lang="en-IN" dirty="0"/>
              <a:t>Need of medicines during COVID-19 </a:t>
            </a:r>
          </a:p>
        </p:txBody>
      </p:sp>
      <p:pic>
        <p:nvPicPr>
          <p:cNvPr id="6" name="Picture 5">
            <a:extLst>
              <a:ext uri="{FF2B5EF4-FFF2-40B4-BE49-F238E27FC236}">
                <a16:creationId xmlns:a16="http://schemas.microsoft.com/office/drawing/2014/main" id="{A148E7B7-7767-D930-60B9-C9AF9D2B33F0}"/>
              </a:ext>
            </a:extLst>
          </p:cNvPr>
          <p:cNvPicPr>
            <a:picLocks noChangeAspect="1"/>
          </p:cNvPicPr>
          <p:nvPr/>
        </p:nvPicPr>
        <p:blipFill>
          <a:blip r:embed="rId2"/>
          <a:stretch>
            <a:fillRect/>
          </a:stretch>
        </p:blipFill>
        <p:spPr>
          <a:xfrm>
            <a:off x="4396376" y="1775032"/>
            <a:ext cx="6081170" cy="4233882"/>
          </a:xfrm>
          <a:prstGeom prst="rect">
            <a:avLst/>
          </a:prstGeom>
        </p:spPr>
      </p:pic>
    </p:spTree>
    <p:extLst>
      <p:ext uri="{BB962C8B-B14F-4D97-AF65-F5344CB8AC3E}">
        <p14:creationId xmlns:p14="http://schemas.microsoft.com/office/powerpoint/2010/main" val="396886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9E59-2BFB-0BCD-ACFB-D7AC5C4547A5}"/>
              </a:ext>
            </a:extLst>
          </p:cNvPr>
          <p:cNvSpPr>
            <a:spLocks noGrp="1"/>
          </p:cNvSpPr>
          <p:nvPr>
            <p:ph type="title"/>
          </p:nvPr>
        </p:nvSpPr>
        <p:spPr>
          <a:xfrm>
            <a:off x="762000" y="38101"/>
            <a:ext cx="10366247" cy="721158"/>
          </a:xfrm>
        </p:spPr>
        <p:txBody>
          <a:bodyPr>
            <a:normAutofit fontScale="90000"/>
          </a:bodyPr>
          <a:lstStyle/>
          <a:p>
            <a:pPr algn="ctr"/>
            <a:r>
              <a:rPr lang="en-IN" dirty="0"/>
              <a:t>Ts-</a:t>
            </a:r>
            <a:r>
              <a:rPr lang="en-IN" dirty="0" err="1"/>
              <a:t>Ipass</a:t>
            </a:r>
            <a:endParaRPr lang="en-IN" dirty="0"/>
          </a:p>
        </p:txBody>
      </p:sp>
      <p:sp>
        <p:nvSpPr>
          <p:cNvPr id="3" name="Content Placeholder 2">
            <a:extLst>
              <a:ext uri="{FF2B5EF4-FFF2-40B4-BE49-F238E27FC236}">
                <a16:creationId xmlns:a16="http://schemas.microsoft.com/office/drawing/2014/main" id="{AB1A00EF-83A8-08AE-13E0-FF88947ADB95}"/>
              </a:ext>
            </a:extLst>
          </p:cNvPr>
          <p:cNvSpPr>
            <a:spLocks noGrp="1"/>
          </p:cNvSpPr>
          <p:nvPr>
            <p:ph idx="1"/>
          </p:nvPr>
        </p:nvSpPr>
        <p:spPr>
          <a:xfrm>
            <a:off x="288471" y="718457"/>
            <a:ext cx="10839777" cy="5453744"/>
          </a:xfrm>
        </p:spPr>
        <p:txBody>
          <a:bodyPr/>
          <a:lstStyle/>
          <a:p>
            <a:pPr marL="0" indent="0">
              <a:buNone/>
            </a:pPr>
            <a:r>
              <a:rPr lang="en-US" dirty="0"/>
              <a:t>Sectors that have shown substantial investment in multiple districts between FY 2021 and 2022</a:t>
            </a:r>
            <a:endParaRPr lang="en-IN" dirty="0"/>
          </a:p>
        </p:txBody>
      </p:sp>
      <p:pic>
        <p:nvPicPr>
          <p:cNvPr id="5" name="Picture 4">
            <a:extLst>
              <a:ext uri="{FF2B5EF4-FFF2-40B4-BE49-F238E27FC236}">
                <a16:creationId xmlns:a16="http://schemas.microsoft.com/office/drawing/2014/main" id="{4B38E09C-63D3-6CA3-34C5-C0D8335194DB}"/>
              </a:ext>
            </a:extLst>
          </p:cNvPr>
          <p:cNvPicPr>
            <a:picLocks noChangeAspect="1"/>
          </p:cNvPicPr>
          <p:nvPr/>
        </p:nvPicPr>
        <p:blipFill>
          <a:blip r:embed="rId2"/>
          <a:stretch>
            <a:fillRect/>
          </a:stretch>
        </p:blipFill>
        <p:spPr>
          <a:xfrm>
            <a:off x="1752175" y="1439615"/>
            <a:ext cx="7858584" cy="4917642"/>
          </a:xfrm>
          <a:prstGeom prst="rect">
            <a:avLst/>
          </a:prstGeom>
        </p:spPr>
      </p:pic>
    </p:spTree>
    <p:extLst>
      <p:ext uri="{BB962C8B-B14F-4D97-AF65-F5344CB8AC3E}">
        <p14:creationId xmlns:p14="http://schemas.microsoft.com/office/powerpoint/2010/main" val="2257174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208</TotalTime>
  <Words>568</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Rockwell</vt:lpstr>
      <vt:lpstr>Rockwell Condensed</vt:lpstr>
      <vt:lpstr>Times New Roman</vt:lpstr>
      <vt:lpstr>Wingdings</vt:lpstr>
      <vt:lpstr>Wood Type</vt:lpstr>
      <vt:lpstr>TELANGANA GROWTH ANALYSIS</vt:lpstr>
      <vt:lpstr>Stamp Registration </vt:lpstr>
      <vt:lpstr>Stamp Registration </vt:lpstr>
      <vt:lpstr>Stamp Registration </vt:lpstr>
      <vt:lpstr>STAMP REGISTRATION</vt:lpstr>
      <vt:lpstr>STAMP REGISTRATION</vt:lpstr>
      <vt:lpstr>Ts-Ipass</vt:lpstr>
      <vt:lpstr>Ts-Ipass</vt:lpstr>
      <vt:lpstr>Ts-Ipass</vt:lpstr>
      <vt:lpstr>Ts-Ipass</vt:lpstr>
      <vt:lpstr>TS-IPASS</vt:lpstr>
      <vt:lpstr>Transportation</vt:lpstr>
      <vt:lpstr>Transportation</vt:lpstr>
      <vt:lpstr>Transportation</vt:lpstr>
      <vt:lpstr>Transportation </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satya sagi</dc:creator>
  <cp:lastModifiedBy>lalitha sagi</cp:lastModifiedBy>
  <cp:revision>1</cp:revision>
  <dcterms:created xsi:type="dcterms:W3CDTF">2023-10-01T15:54:02Z</dcterms:created>
  <dcterms:modified xsi:type="dcterms:W3CDTF">2023-10-01T19:28:12Z</dcterms:modified>
</cp:coreProperties>
</file>