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C1F9-DC75-0FAF-C911-852C1297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AB99-0E1E-376B-666E-5A9F41EF4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1092A-F05E-E1C9-9E06-5B9F15CE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59FF1-70B3-1E0E-D1FB-E7117B89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84CE-706B-DB32-DCE1-53118C5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4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25C8-BB73-DAA7-8A25-FBC1B426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1024C-7EFB-680F-865B-59FD64C4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7288-964C-5457-9EDB-C18A4829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8EBE-E54D-11FC-8D8B-0078791E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906E-152E-4F7F-4E04-E5EDA3D0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1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BFDB0-95C0-BE02-B366-10676A9B8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7B0C-F1D8-20E4-315B-9F3E2F8E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7E2C-5AF9-73A7-F550-FAA41FCD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2AFA4-A35C-DE32-737E-46992B87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4BD0-69F0-E2DA-F1E8-C264F394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ACED-D73E-9CA4-39C6-0C399925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DA91-60F0-A4E6-328A-CB11F35C1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F510-E88C-1E10-EBB3-EE30BEB2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B7D9F-1760-C855-BEE0-35C5D93D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06FF-231E-36CC-B43C-D3B10DA8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2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4500-8B0C-C355-429D-44C3D4E7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163BB-F561-7256-9A1B-BE73F32B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DB59-892E-DF1D-DD78-743794DB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E7F1-C143-1C45-8284-DAD68E9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ABE7-FF41-651E-5C99-18659AD6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63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AFD4-C634-295D-52D5-AF51880B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7E23-89F2-489C-32D6-AB1E27EA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91E1D-DD99-117C-E3B2-60764A0F8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D13FB-CACB-B504-5EA8-7D349738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3EE5-AA85-975B-1BCE-BDC72CA7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8C41-C141-3317-8948-F0842041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087E-7701-0CFF-CC9C-36F767A3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0CB8-6D12-5D5E-84E3-01B6D33F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CFE8C-8BB8-8D0D-BA65-C4CD45B0B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F7ED3-C713-654F-CB77-28A05EA62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B2745-2CC4-4965-362F-CCD94EA1D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F0B43-8136-DD33-20BC-9B5F58F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6579-0989-074E-7B66-F7AE6A7C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3CAAD-9AE9-17B5-F5FE-F2F105B8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3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5C87-95DC-45A5-911D-086D54CC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43482-AE9E-49B9-7063-D31288B1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E81EE-51C9-B28B-3A51-CF444B0B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46DA-9BC7-8A95-0365-902D3AB5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6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B64E9-56AF-10ED-C087-2FFF8F54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F4C6F-0100-63B0-EBC7-2C5D5E45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E873D-6EDD-864D-6407-4C5ACBFD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0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91CE-82F2-231D-B36C-0C35A3E7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FC6E-EAF5-1B6C-5A86-990551AA8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B988F-449B-4617-A99A-B90F74C9F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0B4FC-0C77-2F1B-9AE3-04E8D3C6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1C06C-0611-3083-89DB-DFAE27BF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21FD2-8043-D67A-E421-25D5DFAC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10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673B-DE4B-1B5F-F23A-354939A7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A540C-1A54-B1EE-1F41-B7CE9F56B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8B3B9-12A0-2FAB-1833-FD5A2AE48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D2D0D-5A1C-2350-B658-32EAF7AC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B070-7397-9595-E29D-58506C40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9802-5A86-D618-A1DA-AE2EEB4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96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30281-FC76-6496-CCA7-6EB95B04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E578F-B349-9B21-30FF-31B95947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7EC2-0EC3-0FE3-47AC-B66C0D63F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C9B8-7B67-4624-B3A8-B4617BAF9B2F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E391-8D22-AAAF-AD41-60CA86CF2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58D8-FE1F-E65C-335D-BF8EE9EC2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8E4B-7446-4AA5-89DD-964B126EB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170B-02D4-39A4-4F6B-73B633ED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641"/>
            <a:ext cx="9144000" cy="1247211"/>
          </a:xfrm>
        </p:spPr>
        <p:txBody>
          <a:bodyPr>
            <a:normAutofit/>
          </a:bodyPr>
          <a:lstStyle/>
          <a:p>
            <a:r>
              <a:rPr lang="en-IN" sz="8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3A4D-E0BD-9CD0-3F5D-102695C29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6181"/>
            <a:ext cx="9144000" cy="3271684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r>
              <a:rPr lang="en-IN" b="1" dirty="0"/>
              <a:t>   Those who can write functions		    Those who cannot</a:t>
            </a:r>
          </a:p>
        </p:txBody>
      </p:sp>
      <p:pic>
        <p:nvPicPr>
          <p:cNvPr id="6" name="Picture 5" descr="A dog and a dog body builder">
            <a:extLst>
              <a:ext uri="{FF2B5EF4-FFF2-40B4-BE49-F238E27FC236}">
                <a16:creationId xmlns:a16="http://schemas.microsoft.com/office/drawing/2014/main" id="{F597CD7D-AF75-E6E3-D8DA-80B158BB2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80" y="2251589"/>
            <a:ext cx="8382000" cy="43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39F4-47E9-F576-4884-7E55F5AD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13"/>
            <a:ext cx="10515600" cy="82457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Calling a function with no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599B-1FFF-5D89-6E64-9F35EE54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" y="1002890"/>
            <a:ext cx="11292349" cy="5676797"/>
          </a:xfrm>
        </p:spPr>
        <p:txBody>
          <a:bodyPr>
            <a:normAutofit fontScale="40000" lnSpcReduction="20000"/>
          </a:bodyPr>
          <a:lstStyle/>
          <a:p>
            <a:r>
              <a:rPr lang="en-IN" sz="4800" b="1" dirty="0"/>
              <a:t>Functions with no return value can be called directly.</a:t>
            </a:r>
          </a:p>
          <a:p>
            <a:r>
              <a:rPr lang="en-IN" sz="4800" b="1" dirty="0"/>
              <a:t>Example:</a:t>
            </a:r>
          </a:p>
          <a:p>
            <a:pPr marL="0" indent="0">
              <a:buNone/>
            </a:pPr>
            <a:r>
              <a:rPr lang="en-IN" sz="4800" b="1" dirty="0">
                <a:solidFill>
                  <a:srgbClr val="FF0000"/>
                </a:solidFill>
              </a:rPr>
              <a:t>void</a:t>
            </a:r>
            <a:r>
              <a:rPr lang="en-IN" sz="4800" b="1" dirty="0"/>
              <a:t> </a:t>
            </a:r>
            <a:r>
              <a:rPr lang="en-IN" sz="4800" b="1" dirty="0">
                <a:solidFill>
                  <a:srgbClr val="0070C0"/>
                </a:solidFill>
              </a:rPr>
              <a:t>add</a:t>
            </a:r>
            <a:r>
              <a:rPr lang="en-IN" sz="4800" b="1" dirty="0"/>
              <a:t>(</a:t>
            </a:r>
            <a:r>
              <a:rPr lang="en-IN" sz="4800" b="1" dirty="0">
                <a:solidFill>
                  <a:srgbClr val="00B050"/>
                </a:solidFill>
              </a:rPr>
              <a:t>int a, int b</a:t>
            </a:r>
            <a:r>
              <a:rPr lang="en-IN" sz="4800" b="1" dirty="0"/>
              <a:t>)</a:t>
            </a:r>
          </a:p>
          <a:p>
            <a:pPr marL="0" indent="0">
              <a:buNone/>
            </a:pPr>
            <a:r>
              <a:rPr lang="en-IN" sz="4800" b="1" dirty="0"/>
              <a:t>{</a:t>
            </a:r>
          </a:p>
          <a:p>
            <a:pPr marL="0" indent="0">
              <a:buNone/>
            </a:pPr>
            <a:r>
              <a:rPr lang="en-IN" sz="4800" b="1" dirty="0"/>
              <a:t>	</a:t>
            </a:r>
            <a:r>
              <a:rPr lang="en-IN" sz="4800" b="1" dirty="0">
                <a:solidFill>
                  <a:srgbClr val="C00000"/>
                </a:solidFill>
              </a:rPr>
              <a:t>printf(“%d\n”, a + b);</a:t>
            </a:r>
          </a:p>
          <a:p>
            <a:pPr marL="0" indent="0">
              <a:buNone/>
            </a:pPr>
            <a:r>
              <a:rPr lang="en-IN" sz="4800" b="1" dirty="0"/>
              <a:t>}</a:t>
            </a:r>
          </a:p>
          <a:p>
            <a:pPr marL="0" indent="0">
              <a:buNone/>
            </a:pPr>
            <a:r>
              <a:rPr lang="en-IN" sz="4800" b="1" dirty="0"/>
              <a:t>int main()</a:t>
            </a:r>
          </a:p>
          <a:p>
            <a:pPr marL="0" indent="0">
              <a:buNone/>
            </a:pPr>
            <a:r>
              <a:rPr lang="en-IN" sz="4800" b="1" dirty="0"/>
              <a:t>{</a:t>
            </a:r>
          </a:p>
          <a:p>
            <a:pPr marL="0" indent="0">
              <a:buNone/>
            </a:pPr>
            <a:r>
              <a:rPr lang="en-IN" sz="4800" b="1" dirty="0"/>
              <a:t>	</a:t>
            </a:r>
            <a:r>
              <a:rPr lang="en-IN" sz="4800" b="1" dirty="0">
                <a:solidFill>
                  <a:srgbClr val="0070C0"/>
                </a:solidFill>
              </a:rPr>
              <a:t>add</a:t>
            </a:r>
            <a:r>
              <a:rPr lang="en-IN" sz="4800" b="1" dirty="0"/>
              <a:t>(</a:t>
            </a:r>
            <a:r>
              <a:rPr lang="en-IN" sz="4800" b="1" dirty="0">
                <a:solidFill>
                  <a:srgbClr val="00B050"/>
                </a:solidFill>
              </a:rPr>
              <a:t>10, 20</a:t>
            </a:r>
            <a:r>
              <a:rPr lang="en-IN" sz="4800" b="1" dirty="0"/>
              <a:t>);</a:t>
            </a:r>
            <a:r>
              <a:rPr lang="en-IN" sz="4800" b="1" dirty="0">
                <a:solidFill>
                  <a:srgbClr val="00B050"/>
                </a:solidFill>
              </a:rPr>
              <a:t>	-&gt; Function call 1</a:t>
            </a:r>
          </a:p>
          <a:p>
            <a:pPr marL="0" indent="0">
              <a:buNone/>
            </a:pPr>
            <a:r>
              <a:rPr lang="en-IN" sz="4800" b="1" dirty="0">
                <a:solidFill>
                  <a:srgbClr val="00B050"/>
                </a:solidFill>
              </a:rPr>
              <a:t>	</a:t>
            </a:r>
            <a:r>
              <a:rPr lang="en-IN" sz="4800" b="1" dirty="0">
                <a:solidFill>
                  <a:srgbClr val="0070C0"/>
                </a:solidFill>
              </a:rPr>
              <a:t>add</a:t>
            </a:r>
            <a:r>
              <a:rPr lang="en-IN" sz="4800" b="1" dirty="0"/>
              <a:t>(</a:t>
            </a:r>
            <a:r>
              <a:rPr lang="en-IN" sz="4800" b="1" dirty="0">
                <a:solidFill>
                  <a:srgbClr val="00B050"/>
                </a:solidFill>
              </a:rPr>
              <a:t>300, 400</a:t>
            </a:r>
            <a:r>
              <a:rPr lang="en-IN" sz="4800" b="1" dirty="0"/>
              <a:t>);</a:t>
            </a:r>
            <a:r>
              <a:rPr lang="en-IN" sz="4800" b="1" dirty="0">
                <a:solidFill>
                  <a:srgbClr val="00B050"/>
                </a:solidFill>
              </a:rPr>
              <a:t>	-&gt; Function call 2</a:t>
            </a:r>
          </a:p>
          <a:p>
            <a:pPr marL="0" indent="0">
              <a:buNone/>
            </a:pPr>
            <a:r>
              <a:rPr lang="en-IN" sz="4800" b="1" dirty="0">
                <a:solidFill>
                  <a:srgbClr val="00B050"/>
                </a:solidFill>
              </a:rPr>
              <a:t>	</a:t>
            </a:r>
            <a:r>
              <a:rPr lang="en-IN" sz="4800" b="1" dirty="0">
                <a:solidFill>
                  <a:srgbClr val="0070C0"/>
                </a:solidFill>
              </a:rPr>
              <a:t>add</a:t>
            </a:r>
            <a:r>
              <a:rPr lang="en-IN" sz="4800" b="1" dirty="0"/>
              <a:t>(</a:t>
            </a:r>
            <a:r>
              <a:rPr lang="en-IN" sz="4800" b="1" dirty="0">
                <a:solidFill>
                  <a:srgbClr val="00B050"/>
                </a:solidFill>
              </a:rPr>
              <a:t>1234, 5678</a:t>
            </a:r>
            <a:r>
              <a:rPr lang="en-IN" sz="4800" b="1" dirty="0"/>
              <a:t>);</a:t>
            </a:r>
            <a:r>
              <a:rPr lang="en-IN" sz="4800" b="1" dirty="0">
                <a:solidFill>
                  <a:srgbClr val="00B050"/>
                </a:solidFill>
              </a:rPr>
              <a:t>  -&gt; Function call 3</a:t>
            </a:r>
          </a:p>
          <a:p>
            <a:pPr marL="0" indent="0">
              <a:buNone/>
            </a:pPr>
            <a:r>
              <a:rPr lang="en-IN" sz="4800" b="1" dirty="0"/>
              <a:t>}</a:t>
            </a:r>
          </a:p>
          <a:p>
            <a:r>
              <a:rPr lang="en-IN" sz="4800" b="1" dirty="0"/>
              <a:t>Output:</a:t>
            </a:r>
          </a:p>
          <a:p>
            <a:pPr marL="457200" lvl="1" indent="0">
              <a:buNone/>
            </a:pPr>
            <a:r>
              <a:rPr lang="en-IN" sz="4400" b="1" dirty="0"/>
              <a:t>30</a:t>
            </a:r>
          </a:p>
          <a:p>
            <a:pPr marL="457200" lvl="1" indent="0">
              <a:buNone/>
            </a:pPr>
            <a:r>
              <a:rPr lang="en-IN" sz="4400" b="1" dirty="0"/>
              <a:t>700</a:t>
            </a:r>
          </a:p>
          <a:p>
            <a:pPr marL="457200" lvl="1" indent="0">
              <a:buNone/>
            </a:pPr>
            <a:r>
              <a:rPr lang="en-IN" sz="4400" b="1" dirty="0"/>
              <a:t>6912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03862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39F4-47E9-F576-4884-7E55F5AD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168940"/>
            <a:ext cx="10515600" cy="117807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Type 2: Functions with arguments with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599B-1FFF-5D89-6E64-9F35EE54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3"/>
            <a:ext cx="10515600" cy="4552336"/>
          </a:xfrm>
        </p:spPr>
        <p:txBody>
          <a:bodyPr>
            <a:normAutofit fontScale="62500" lnSpcReduction="20000"/>
          </a:bodyPr>
          <a:lstStyle/>
          <a:p>
            <a:r>
              <a:rPr lang="en-IN" sz="4400" dirty="0"/>
              <a:t>A function with return type sends something back to the caller function</a:t>
            </a:r>
          </a:p>
          <a:p>
            <a:r>
              <a:rPr lang="en-IN" sz="4400" dirty="0"/>
              <a:t>These functions will have set their return type to any valid data type other than void</a:t>
            </a:r>
          </a:p>
          <a:p>
            <a:r>
              <a:rPr lang="en-IN" sz="4400" dirty="0"/>
              <a:t>These functions will have a return statement at the end of the body of the function</a:t>
            </a:r>
          </a:p>
          <a:p>
            <a:r>
              <a:rPr lang="en-IN" sz="4400" dirty="0"/>
              <a:t>The are the most widely used functions in programming</a:t>
            </a:r>
          </a:p>
          <a:p>
            <a:r>
              <a:rPr lang="en-IN" sz="4400" dirty="0"/>
              <a:t>Examples: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IN" sz="4000" dirty="0"/>
              <a:t>sqrt(), pow(), ceil() all these functions from </a:t>
            </a:r>
            <a:r>
              <a:rPr lang="en-IN" sz="4000" dirty="0" err="1"/>
              <a:t>math.h</a:t>
            </a:r>
            <a:r>
              <a:rPr lang="en-IN" sz="4000" dirty="0"/>
              <a:t> return a </a:t>
            </a:r>
            <a:r>
              <a:rPr lang="en-IN" sz="4000" dirty="0">
                <a:solidFill>
                  <a:srgbClr val="FF0000"/>
                </a:solidFill>
              </a:rPr>
              <a:t>double value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IN" sz="4000" dirty="0"/>
              <a:t>malloc() function in </a:t>
            </a:r>
            <a:r>
              <a:rPr lang="en-IN" sz="4000" dirty="0" err="1"/>
              <a:t>stdlib.h</a:t>
            </a:r>
            <a:r>
              <a:rPr lang="en-IN" sz="4000" dirty="0"/>
              <a:t> returns a </a:t>
            </a:r>
            <a:r>
              <a:rPr lang="en-IN" sz="4000" dirty="0">
                <a:solidFill>
                  <a:srgbClr val="FF0000"/>
                </a:solidFill>
              </a:rPr>
              <a:t>void pointer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IN" sz="4000" dirty="0" err="1"/>
              <a:t>strlen</a:t>
            </a:r>
            <a:r>
              <a:rPr lang="en-IN" sz="4000" dirty="0"/>
              <a:t>() function from </a:t>
            </a:r>
            <a:r>
              <a:rPr lang="en-IN" sz="4000" dirty="0" err="1"/>
              <a:t>string.h</a:t>
            </a:r>
            <a:r>
              <a:rPr lang="en-IN" sz="4000" dirty="0"/>
              <a:t> returns an </a:t>
            </a:r>
            <a:r>
              <a:rPr lang="en-IN" sz="4000" dirty="0">
                <a:solidFill>
                  <a:srgbClr val="FF0000"/>
                </a:solidFill>
              </a:rPr>
              <a:t>integer value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3772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39F4-47E9-F576-4884-7E55F5AD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12"/>
            <a:ext cx="10515600" cy="108021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Example for Type2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599B-1FFF-5D89-6E64-9F35EE54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" y="1199535"/>
            <a:ext cx="11292349" cy="5155688"/>
          </a:xfrm>
        </p:spPr>
        <p:txBody>
          <a:bodyPr>
            <a:normAutofit fontScale="70000" lnSpcReduction="20000"/>
          </a:bodyPr>
          <a:lstStyle/>
          <a:p>
            <a:r>
              <a:rPr lang="en-IN" sz="4800" b="1" dirty="0"/>
              <a:t>Example: A function that takes 2 integers and </a:t>
            </a:r>
            <a:r>
              <a:rPr lang="en-IN" sz="4800" b="1" dirty="0">
                <a:solidFill>
                  <a:srgbClr val="00B0F0"/>
                </a:solidFill>
              </a:rPr>
              <a:t>returns</a:t>
            </a:r>
            <a:r>
              <a:rPr lang="en-IN" sz="4800" b="1" dirty="0"/>
              <a:t> sum.</a:t>
            </a:r>
          </a:p>
          <a:p>
            <a:pPr marL="0" indent="0">
              <a:buNone/>
            </a:pPr>
            <a:r>
              <a:rPr lang="en-IN" sz="4800" b="1" dirty="0">
                <a:solidFill>
                  <a:srgbClr val="FF0000"/>
                </a:solidFill>
              </a:rPr>
              <a:t>int</a:t>
            </a:r>
            <a:r>
              <a:rPr lang="en-IN" sz="4800" b="1" dirty="0"/>
              <a:t> </a:t>
            </a:r>
            <a:r>
              <a:rPr lang="en-IN" sz="4800" b="1" dirty="0">
                <a:solidFill>
                  <a:srgbClr val="0070C0"/>
                </a:solidFill>
              </a:rPr>
              <a:t>add</a:t>
            </a:r>
            <a:r>
              <a:rPr lang="en-IN" sz="4800" b="1" dirty="0"/>
              <a:t>(</a:t>
            </a:r>
            <a:r>
              <a:rPr lang="en-IN" sz="4800" b="1" dirty="0">
                <a:solidFill>
                  <a:srgbClr val="00B050"/>
                </a:solidFill>
              </a:rPr>
              <a:t>int a, int b</a:t>
            </a:r>
            <a:r>
              <a:rPr lang="en-IN" sz="4800" b="1" dirty="0"/>
              <a:t>)</a:t>
            </a:r>
          </a:p>
          <a:p>
            <a:pPr marL="0" indent="0">
              <a:buNone/>
            </a:pPr>
            <a:r>
              <a:rPr lang="en-IN" sz="4800" b="1" dirty="0"/>
              <a:t>{</a:t>
            </a:r>
          </a:p>
          <a:p>
            <a:pPr marL="0" indent="0">
              <a:buNone/>
            </a:pPr>
            <a:r>
              <a:rPr lang="en-IN" sz="4800" b="1" dirty="0"/>
              <a:t>	</a:t>
            </a:r>
            <a:r>
              <a:rPr lang="en-IN" sz="4800" b="1" dirty="0">
                <a:solidFill>
                  <a:srgbClr val="C00000"/>
                </a:solidFill>
              </a:rPr>
              <a:t>return a + b;</a:t>
            </a:r>
          </a:p>
          <a:p>
            <a:pPr marL="0" indent="0">
              <a:buNone/>
            </a:pPr>
            <a:r>
              <a:rPr lang="en-IN" sz="4800" b="1" dirty="0"/>
              <a:t>}</a:t>
            </a:r>
          </a:p>
          <a:p>
            <a:r>
              <a:rPr lang="en-IN" sz="4800" b="1" dirty="0"/>
              <a:t> In the above program</a:t>
            </a:r>
          </a:p>
          <a:p>
            <a:pPr lvl="1"/>
            <a:r>
              <a:rPr lang="en-IN" sz="4400" b="1" dirty="0"/>
              <a:t> </a:t>
            </a:r>
            <a:r>
              <a:rPr lang="en-IN" sz="4400" b="1" dirty="0">
                <a:solidFill>
                  <a:srgbClr val="FF0000"/>
                </a:solidFill>
              </a:rPr>
              <a:t>int </a:t>
            </a:r>
            <a:r>
              <a:rPr lang="en-IN" sz="4400" b="1" dirty="0"/>
              <a:t>-&gt; is the return type (indicating function returns an integer)</a:t>
            </a:r>
          </a:p>
          <a:p>
            <a:pPr lvl="1"/>
            <a:r>
              <a:rPr lang="en-IN" sz="4400" b="1" dirty="0">
                <a:solidFill>
                  <a:srgbClr val="0070C0"/>
                </a:solidFill>
              </a:rPr>
              <a:t>add </a:t>
            </a:r>
            <a:r>
              <a:rPr lang="en-IN" sz="4400" b="1" dirty="0"/>
              <a:t>-&gt; is the name of the function</a:t>
            </a:r>
          </a:p>
          <a:p>
            <a:pPr lvl="1"/>
            <a:r>
              <a:rPr lang="en-IN" sz="4400" b="1" dirty="0">
                <a:solidFill>
                  <a:srgbClr val="00B050"/>
                </a:solidFill>
              </a:rPr>
              <a:t>int a, int b </a:t>
            </a:r>
            <a:r>
              <a:rPr lang="en-IN" sz="4400" b="1" dirty="0"/>
              <a:t>-&gt; are the parameters (inputs) to this function</a:t>
            </a:r>
          </a:p>
          <a:p>
            <a:pPr lvl="1"/>
            <a:r>
              <a:rPr lang="en-IN" sz="4400" b="1" dirty="0">
                <a:solidFill>
                  <a:srgbClr val="C00000"/>
                </a:solidFill>
              </a:rPr>
              <a:t>return a + b </a:t>
            </a:r>
            <a:r>
              <a:rPr lang="en-IN" sz="4400" b="1" dirty="0"/>
              <a:t>-&gt; is the body of the function</a:t>
            </a:r>
          </a:p>
          <a:p>
            <a:pPr lvl="1"/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73689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39F4-47E9-F576-4884-7E55F5AD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9809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Calling a function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599B-1FFF-5D89-6E64-9F35EE54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" y="698091"/>
            <a:ext cx="11292349" cy="6159907"/>
          </a:xfrm>
        </p:spPr>
        <p:txBody>
          <a:bodyPr>
            <a:normAutofit fontScale="40000" lnSpcReduction="20000"/>
          </a:bodyPr>
          <a:lstStyle/>
          <a:p>
            <a:r>
              <a:rPr lang="en-IN" sz="4800" b="1" dirty="0"/>
              <a:t>Function call to the functions with return type can be made in the any of the following ways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IN" sz="4400" b="1" dirty="0"/>
              <a:t>By assigning the function call to a variable of appropriate type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IN" sz="4400" b="1" dirty="0"/>
              <a:t>By calling directly in a condition or loop or in a printf() statement</a:t>
            </a:r>
          </a:p>
          <a:p>
            <a:r>
              <a:rPr lang="en-IN" sz="4800" b="1" dirty="0"/>
              <a:t>Example:</a:t>
            </a:r>
          </a:p>
          <a:p>
            <a:pPr marL="0" indent="0">
              <a:buNone/>
            </a:pPr>
            <a:r>
              <a:rPr lang="en-IN" sz="4800" b="1" dirty="0">
                <a:solidFill>
                  <a:srgbClr val="FF0000"/>
                </a:solidFill>
              </a:rPr>
              <a:t>int</a:t>
            </a:r>
            <a:r>
              <a:rPr lang="en-IN" sz="4800" b="1" dirty="0"/>
              <a:t> </a:t>
            </a:r>
            <a:r>
              <a:rPr lang="en-IN" sz="4800" b="1" dirty="0">
                <a:solidFill>
                  <a:srgbClr val="0070C0"/>
                </a:solidFill>
              </a:rPr>
              <a:t>add</a:t>
            </a:r>
            <a:r>
              <a:rPr lang="en-IN" sz="4800" b="1" dirty="0"/>
              <a:t>(</a:t>
            </a:r>
            <a:r>
              <a:rPr lang="en-IN" sz="4800" b="1" dirty="0">
                <a:solidFill>
                  <a:srgbClr val="00B050"/>
                </a:solidFill>
              </a:rPr>
              <a:t>int a, int b</a:t>
            </a:r>
            <a:r>
              <a:rPr lang="en-IN" sz="4800" b="1" dirty="0"/>
              <a:t>)</a:t>
            </a:r>
          </a:p>
          <a:p>
            <a:pPr marL="0" indent="0">
              <a:buNone/>
            </a:pPr>
            <a:r>
              <a:rPr lang="en-IN" sz="4800" b="1" dirty="0"/>
              <a:t>{</a:t>
            </a:r>
          </a:p>
          <a:p>
            <a:pPr marL="0" indent="0">
              <a:buNone/>
            </a:pPr>
            <a:r>
              <a:rPr lang="en-IN" sz="4800" b="1" dirty="0"/>
              <a:t>	</a:t>
            </a:r>
            <a:r>
              <a:rPr lang="en-IN" sz="4800" b="1" dirty="0">
                <a:solidFill>
                  <a:srgbClr val="C00000"/>
                </a:solidFill>
              </a:rPr>
              <a:t>return a + b;</a:t>
            </a:r>
          </a:p>
          <a:p>
            <a:pPr marL="0" indent="0">
              <a:buNone/>
            </a:pPr>
            <a:r>
              <a:rPr lang="en-IN" sz="4800" b="1" dirty="0"/>
              <a:t>}</a:t>
            </a:r>
          </a:p>
          <a:p>
            <a:pPr marL="0" indent="0">
              <a:buNone/>
            </a:pPr>
            <a:r>
              <a:rPr lang="en-IN" sz="4800" b="1" dirty="0"/>
              <a:t>int main()</a:t>
            </a:r>
          </a:p>
          <a:p>
            <a:pPr marL="0" indent="0">
              <a:buNone/>
            </a:pPr>
            <a:r>
              <a:rPr lang="en-IN" sz="4800" b="1" dirty="0"/>
              <a:t>{</a:t>
            </a:r>
          </a:p>
          <a:p>
            <a:pPr marL="0" indent="0">
              <a:buNone/>
            </a:pPr>
            <a:r>
              <a:rPr lang="en-IN" sz="4800" b="1" dirty="0"/>
              <a:t>	</a:t>
            </a:r>
            <a:r>
              <a:rPr lang="en-IN" sz="4800" b="1" dirty="0">
                <a:solidFill>
                  <a:srgbClr val="FF0000"/>
                </a:solidFill>
              </a:rPr>
              <a:t>int</a:t>
            </a:r>
            <a:r>
              <a:rPr lang="en-IN" sz="4800" b="1" dirty="0"/>
              <a:t> result = </a:t>
            </a:r>
            <a:r>
              <a:rPr lang="en-IN" sz="4800" b="1" dirty="0">
                <a:solidFill>
                  <a:srgbClr val="0070C0"/>
                </a:solidFill>
              </a:rPr>
              <a:t>add</a:t>
            </a:r>
            <a:r>
              <a:rPr lang="en-IN" sz="4800" b="1" dirty="0"/>
              <a:t>(</a:t>
            </a:r>
            <a:r>
              <a:rPr lang="en-IN" sz="4800" b="1" dirty="0">
                <a:solidFill>
                  <a:srgbClr val="00B050"/>
                </a:solidFill>
              </a:rPr>
              <a:t>10, 20</a:t>
            </a:r>
            <a:r>
              <a:rPr lang="en-IN" sz="4800" b="1" dirty="0"/>
              <a:t>);</a:t>
            </a:r>
            <a:r>
              <a:rPr lang="en-IN" sz="4800" b="1" dirty="0">
                <a:solidFill>
                  <a:srgbClr val="00B050"/>
                </a:solidFill>
              </a:rPr>
              <a:t>		-&gt; Function call 1</a:t>
            </a:r>
          </a:p>
          <a:p>
            <a:pPr marL="0" indent="0">
              <a:buNone/>
            </a:pPr>
            <a:r>
              <a:rPr lang="en-IN" sz="4800" b="1" dirty="0">
                <a:solidFill>
                  <a:srgbClr val="00B050"/>
                </a:solidFill>
              </a:rPr>
              <a:t>	</a:t>
            </a:r>
            <a:r>
              <a:rPr lang="en-IN" sz="4800" b="1" dirty="0"/>
              <a:t>printf(“</a:t>
            </a:r>
            <a:r>
              <a:rPr lang="en-IN" sz="4800" b="1" dirty="0">
                <a:solidFill>
                  <a:srgbClr val="FF0000"/>
                </a:solidFill>
              </a:rPr>
              <a:t>%d</a:t>
            </a:r>
            <a:r>
              <a:rPr lang="en-IN" sz="4800" b="1" dirty="0"/>
              <a:t>\n”, result * result);	</a:t>
            </a:r>
            <a:r>
              <a:rPr lang="en-IN" sz="4800" b="1" dirty="0">
                <a:solidFill>
                  <a:srgbClr val="00B050"/>
                </a:solidFill>
              </a:rPr>
              <a:t>-&gt;</a:t>
            </a:r>
            <a:r>
              <a:rPr lang="en-IN" sz="4800" b="1" dirty="0"/>
              <a:t> </a:t>
            </a:r>
            <a:r>
              <a:rPr lang="en-IN" sz="4800" b="1" dirty="0">
                <a:solidFill>
                  <a:srgbClr val="00B050"/>
                </a:solidFill>
              </a:rPr>
              <a:t>Using the return value in another operation</a:t>
            </a:r>
          </a:p>
          <a:p>
            <a:pPr marL="0" indent="0">
              <a:buNone/>
            </a:pPr>
            <a:r>
              <a:rPr lang="en-IN" sz="4800" b="1" dirty="0">
                <a:solidFill>
                  <a:srgbClr val="00B050"/>
                </a:solidFill>
              </a:rPr>
              <a:t>	</a:t>
            </a:r>
            <a:r>
              <a:rPr lang="en-IN" sz="4800" b="1" dirty="0"/>
              <a:t>printf(“</a:t>
            </a:r>
            <a:r>
              <a:rPr lang="en-IN" sz="4800" b="1" dirty="0">
                <a:solidFill>
                  <a:srgbClr val="FF0000"/>
                </a:solidFill>
              </a:rPr>
              <a:t>%d</a:t>
            </a:r>
            <a:r>
              <a:rPr lang="en-IN" sz="4800" b="1" dirty="0"/>
              <a:t>\n”,</a:t>
            </a:r>
            <a:r>
              <a:rPr lang="en-IN" sz="4800" b="1" dirty="0">
                <a:solidFill>
                  <a:srgbClr val="00B050"/>
                </a:solidFill>
              </a:rPr>
              <a:t> </a:t>
            </a:r>
            <a:r>
              <a:rPr lang="en-IN" sz="4800" b="1" dirty="0">
                <a:solidFill>
                  <a:srgbClr val="0070C0"/>
                </a:solidFill>
              </a:rPr>
              <a:t>add</a:t>
            </a:r>
            <a:r>
              <a:rPr lang="en-IN" sz="4800" b="1" dirty="0"/>
              <a:t>(</a:t>
            </a:r>
            <a:r>
              <a:rPr lang="en-IN" sz="4800" b="1" dirty="0">
                <a:solidFill>
                  <a:srgbClr val="00B050"/>
                </a:solidFill>
              </a:rPr>
              <a:t>300, 400</a:t>
            </a:r>
            <a:r>
              <a:rPr lang="en-IN" sz="4800" b="1" dirty="0"/>
              <a:t>));</a:t>
            </a:r>
            <a:r>
              <a:rPr lang="en-IN" sz="4800" b="1" dirty="0">
                <a:solidFill>
                  <a:srgbClr val="00B050"/>
                </a:solidFill>
              </a:rPr>
              <a:t>	-&gt; Function call 2</a:t>
            </a:r>
          </a:p>
          <a:p>
            <a:pPr marL="0" indent="0">
              <a:buNone/>
            </a:pPr>
            <a:r>
              <a:rPr lang="en-IN" sz="4800" b="1" dirty="0">
                <a:solidFill>
                  <a:srgbClr val="0070C0"/>
                </a:solidFill>
              </a:rPr>
              <a:t>	</a:t>
            </a:r>
            <a:r>
              <a:rPr lang="en-IN" sz="4800" b="1" dirty="0"/>
              <a:t>if(</a:t>
            </a:r>
            <a:r>
              <a:rPr lang="en-IN" sz="4800" b="1" dirty="0">
                <a:solidFill>
                  <a:srgbClr val="0070C0"/>
                </a:solidFill>
              </a:rPr>
              <a:t>add</a:t>
            </a:r>
            <a:r>
              <a:rPr lang="en-IN" sz="4800" b="1" dirty="0"/>
              <a:t>(</a:t>
            </a:r>
            <a:r>
              <a:rPr lang="en-IN" sz="4800" b="1" dirty="0">
                <a:solidFill>
                  <a:srgbClr val="00B050"/>
                </a:solidFill>
              </a:rPr>
              <a:t>1, -1</a:t>
            </a:r>
            <a:r>
              <a:rPr lang="en-IN" sz="4800" b="1" dirty="0"/>
              <a:t>) == 0) printf(“Hello All”);</a:t>
            </a:r>
            <a:r>
              <a:rPr lang="en-IN" sz="4800" b="1" dirty="0">
                <a:solidFill>
                  <a:srgbClr val="00B050"/>
                </a:solidFill>
              </a:rPr>
              <a:t>  -&gt; Function call 3</a:t>
            </a:r>
          </a:p>
          <a:p>
            <a:pPr marL="0" indent="0">
              <a:buNone/>
            </a:pPr>
            <a:r>
              <a:rPr lang="en-IN" sz="4800" b="1" dirty="0"/>
              <a:t>}</a:t>
            </a:r>
          </a:p>
          <a:p>
            <a:r>
              <a:rPr lang="en-IN" sz="4800" b="1" dirty="0"/>
              <a:t>Output:</a:t>
            </a:r>
          </a:p>
          <a:p>
            <a:pPr marL="457200" lvl="1" indent="0">
              <a:buNone/>
            </a:pPr>
            <a:r>
              <a:rPr lang="en-IN" sz="4400" b="1" dirty="0"/>
              <a:t>900</a:t>
            </a:r>
          </a:p>
          <a:p>
            <a:pPr marL="457200" lvl="1" indent="0">
              <a:buNone/>
            </a:pPr>
            <a:r>
              <a:rPr lang="en-IN" sz="4400" b="1" dirty="0"/>
              <a:t>700</a:t>
            </a:r>
          </a:p>
          <a:p>
            <a:pPr marL="457200" lvl="1" indent="0">
              <a:buNone/>
            </a:pPr>
            <a:r>
              <a:rPr lang="en-IN" sz="4400" b="1" dirty="0"/>
              <a:t>Hello All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50677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AA21-E39E-54B1-A7F7-243616CE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430"/>
          </a:xfrm>
        </p:spPr>
        <p:txBody>
          <a:bodyPr>
            <a:noAutofit/>
          </a:bodyPr>
          <a:lstStyle/>
          <a:p>
            <a:pPr algn="ctr"/>
            <a:r>
              <a:rPr lang="en-IN" sz="10300" b="1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Ready for some tasks on </a:t>
            </a:r>
            <a:r>
              <a:rPr lang="en-IN" sz="10300" b="1" dirty="0">
                <a:solidFill>
                  <a:srgbClr val="FF0000"/>
                </a:solidFill>
                <a:highlight>
                  <a:srgbClr val="FFFF00"/>
                </a:highligh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FUNCTIONS?</a:t>
            </a:r>
          </a:p>
        </p:txBody>
      </p:sp>
    </p:spTree>
    <p:extLst>
      <p:ext uri="{BB962C8B-B14F-4D97-AF65-F5344CB8AC3E}">
        <p14:creationId xmlns:p14="http://schemas.microsoft.com/office/powerpoint/2010/main" val="110113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2EF3-E5E7-E868-9FD0-07CE7FA1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/>
          <a:lstStyle/>
          <a:p>
            <a:r>
              <a:rPr lang="en-IN" sz="4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Create and call a function in C that</a:t>
            </a:r>
          </a:p>
          <a:p>
            <a:pPr marL="0" indent="0">
              <a:buNone/>
            </a:pPr>
            <a:endParaRPr lang="en-IN" sz="4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4000" b="1" dirty="0">
                <a:solidFill>
                  <a:srgbClr val="00B05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Takes 3 integers as arguments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4000" b="1" dirty="0">
                <a:solidFill>
                  <a:srgbClr val="FF000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Doesn’t return any value (Function with no return type)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4000" b="1" dirty="0">
                <a:solidFill>
                  <a:srgbClr val="C0000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Prints their product</a:t>
            </a:r>
          </a:p>
        </p:txBody>
      </p:sp>
    </p:spTree>
    <p:extLst>
      <p:ext uri="{BB962C8B-B14F-4D97-AF65-F5344CB8AC3E}">
        <p14:creationId xmlns:p14="http://schemas.microsoft.com/office/powerpoint/2010/main" val="171813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2EF3-E5E7-E868-9FD0-07CE7FA1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/>
          <a:lstStyle/>
          <a:p>
            <a:r>
              <a:rPr lang="en-IN" sz="4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Create and call a function in C that</a:t>
            </a:r>
          </a:p>
          <a:p>
            <a:pPr marL="0" indent="0">
              <a:buNone/>
            </a:pPr>
            <a:endParaRPr lang="en-IN" sz="4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4000" b="1" dirty="0">
                <a:solidFill>
                  <a:srgbClr val="00B05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Takes 4 integers as arguments, say a, b, c and 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4000" b="1" dirty="0">
                <a:solidFill>
                  <a:srgbClr val="FF000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Returns (b + c) * (d – a) (Function with return type)</a:t>
            </a:r>
          </a:p>
        </p:txBody>
      </p:sp>
    </p:spTree>
    <p:extLst>
      <p:ext uri="{BB962C8B-B14F-4D97-AF65-F5344CB8AC3E}">
        <p14:creationId xmlns:p14="http://schemas.microsoft.com/office/powerpoint/2010/main" val="180601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2EF3-E5E7-E868-9FD0-07CE7FA1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/>
          <a:lstStyle/>
          <a:p>
            <a:r>
              <a:rPr lang="en-IN" sz="4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Create and call a function in C that</a:t>
            </a:r>
          </a:p>
          <a:p>
            <a:pPr marL="0" indent="0">
              <a:buNone/>
            </a:pPr>
            <a:endParaRPr lang="en-IN" sz="4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4000" b="1" dirty="0">
                <a:solidFill>
                  <a:srgbClr val="00B05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Takes 4 floating point values as arguments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4000" b="1" dirty="0">
                <a:solidFill>
                  <a:srgbClr val="FF000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Returns their sum</a:t>
            </a:r>
          </a:p>
          <a:p>
            <a:pPr marL="457200" lvl="1" indent="0">
              <a:buNone/>
            </a:pPr>
            <a:r>
              <a:rPr lang="en-IN" sz="4000" b="1" dirty="0">
                <a:solidFill>
                  <a:srgbClr val="FF000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(Function with return type)</a:t>
            </a:r>
          </a:p>
        </p:txBody>
      </p:sp>
    </p:spTree>
    <p:extLst>
      <p:ext uri="{BB962C8B-B14F-4D97-AF65-F5344CB8AC3E}">
        <p14:creationId xmlns:p14="http://schemas.microsoft.com/office/powerpoint/2010/main" val="174264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2EF3-E5E7-E868-9FD0-07CE7FA1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/>
          <a:lstStyle/>
          <a:p>
            <a:r>
              <a:rPr lang="en-IN" sz="4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Create and call a function in C that</a:t>
            </a:r>
          </a:p>
          <a:p>
            <a:pPr marL="0" indent="0">
              <a:buNone/>
            </a:pPr>
            <a:endParaRPr lang="en-IN" sz="4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4000" b="1" dirty="0">
                <a:solidFill>
                  <a:srgbClr val="00B05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Takes 1 integer and 1 floating point value as arguments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4000" b="1" dirty="0">
                <a:solidFill>
                  <a:srgbClr val="FF000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Doesn’t return anything</a:t>
            </a:r>
          </a:p>
          <a:p>
            <a:pPr marL="457200" lvl="1" indent="0">
              <a:buNone/>
            </a:pPr>
            <a:r>
              <a:rPr lang="en-IN" sz="4000" b="1" dirty="0">
                <a:solidFill>
                  <a:srgbClr val="FF000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(Function without return type)</a:t>
            </a:r>
          </a:p>
          <a:p>
            <a:pPr marL="457200" lvl="1" indent="0">
              <a:buNone/>
            </a:pPr>
            <a:r>
              <a:rPr lang="en-IN" sz="4000" b="1" dirty="0">
                <a:solidFill>
                  <a:srgbClr val="C0000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3. Prints the sum of them</a:t>
            </a:r>
          </a:p>
        </p:txBody>
      </p:sp>
    </p:spTree>
    <p:extLst>
      <p:ext uri="{BB962C8B-B14F-4D97-AF65-F5344CB8AC3E}">
        <p14:creationId xmlns:p14="http://schemas.microsoft.com/office/powerpoint/2010/main" val="90917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2EF3-E5E7-E868-9FD0-07CE7FA1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/>
          <a:lstStyle/>
          <a:p>
            <a:r>
              <a:rPr lang="en-IN" sz="4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Create and call a function in C that</a:t>
            </a:r>
          </a:p>
          <a:p>
            <a:pPr marL="0" indent="0">
              <a:buNone/>
            </a:pPr>
            <a:endParaRPr lang="en-IN" sz="4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4000" b="1" dirty="0">
                <a:solidFill>
                  <a:srgbClr val="00B05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Takes a floating-point value radius as argument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4000" b="1" dirty="0">
                <a:solidFill>
                  <a:srgbClr val="FF000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Returns the area of circle</a:t>
            </a:r>
          </a:p>
          <a:p>
            <a:pPr marL="457200" lvl="1" indent="0">
              <a:buNone/>
            </a:pPr>
            <a:r>
              <a:rPr lang="en-IN" sz="4000" b="1" dirty="0">
                <a:solidFill>
                  <a:srgbClr val="FF0000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(Function with return type)</a:t>
            </a:r>
          </a:p>
        </p:txBody>
      </p:sp>
    </p:spTree>
    <p:extLst>
      <p:ext uri="{BB962C8B-B14F-4D97-AF65-F5344CB8AC3E}">
        <p14:creationId xmlns:p14="http://schemas.microsoft.com/office/powerpoint/2010/main" val="39255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ACE7-D668-F3E0-0822-BAA1677B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Definition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E4CF-35EC-0BC5-E46A-2B3CA59B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A function in C is a set of statements that when called perform some specific task. It is the basic building block of a C program that provides modularity and code reusability.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A function can be stated as a NAMED PROCEDURE</a:t>
            </a:r>
          </a:p>
          <a:p>
            <a:r>
              <a:rPr lang="en-US" sz="4000" b="1" dirty="0">
                <a:solidFill>
                  <a:srgbClr val="00B0F0"/>
                </a:solidFill>
              </a:rPr>
              <a:t> The main purpose of functions is to achieve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Code Re-usability		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Enhanced code readability</a:t>
            </a:r>
          </a:p>
        </p:txBody>
      </p:sp>
    </p:spTree>
    <p:extLst>
      <p:ext uri="{BB962C8B-B14F-4D97-AF65-F5344CB8AC3E}">
        <p14:creationId xmlns:p14="http://schemas.microsoft.com/office/powerpoint/2010/main" val="96397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1634-9109-CEA2-CEB3-49ED88EB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4346-0847-E793-A030-779A0C21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447356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Pre-Defined or Built-in Functions</a:t>
            </a:r>
          </a:p>
          <a:p>
            <a:r>
              <a:rPr lang="en-IN" dirty="0"/>
              <a:t>Built-in function is a function which is defined by the developers of the programming language itself.</a:t>
            </a:r>
          </a:p>
          <a:p>
            <a:r>
              <a:rPr lang="en-IN" dirty="0"/>
              <a:t>Examples</a:t>
            </a:r>
          </a:p>
          <a:p>
            <a:pPr lvl="1"/>
            <a:r>
              <a:rPr lang="en-IN" dirty="0"/>
              <a:t>printf() and scanf() from </a:t>
            </a:r>
            <a:r>
              <a:rPr lang="en-IN" dirty="0" err="1"/>
              <a:t>stdio.h</a:t>
            </a:r>
            <a:endParaRPr lang="en-IN" dirty="0"/>
          </a:p>
          <a:p>
            <a:pPr lvl="1"/>
            <a:r>
              <a:rPr lang="en-IN" dirty="0"/>
              <a:t>sqrt(), pow(), ceil(), floor(), abs() from </a:t>
            </a:r>
            <a:r>
              <a:rPr lang="en-IN" dirty="0" err="1"/>
              <a:t>math.h</a:t>
            </a:r>
            <a:endParaRPr lang="en-IN" dirty="0"/>
          </a:p>
          <a:p>
            <a:pPr lvl="1"/>
            <a:r>
              <a:rPr lang="en-IN" dirty="0"/>
              <a:t>malloc() from </a:t>
            </a:r>
            <a:r>
              <a:rPr lang="en-IN" dirty="0" err="1"/>
              <a:t>stdlib.h</a:t>
            </a:r>
            <a:endParaRPr lang="en-IN" dirty="0"/>
          </a:p>
          <a:p>
            <a:pPr lvl="1"/>
            <a:r>
              <a:rPr lang="en-IN" dirty="0"/>
              <a:t>And many more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30002-666B-795C-440A-0A397A36BE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User Defined Functions</a:t>
            </a:r>
          </a:p>
          <a:p>
            <a:r>
              <a:rPr lang="en-IN" dirty="0"/>
              <a:t>Developers of any programming language cannot really think of every task a user would like to do. So, it’s impossible to them create functions for every task.</a:t>
            </a:r>
          </a:p>
          <a:p>
            <a:r>
              <a:rPr lang="en-IN" dirty="0"/>
              <a:t>For this reason, many programming languages allow the user to create their own functions, which are typically called as </a:t>
            </a:r>
            <a:r>
              <a:rPr lang="en-IN" b="1" dirty="0"/>
              <a:t>User Defined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16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464B-C8AB-6D17-D85D-894C48C3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Parts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464A-5252-05B3-EC7B-045FC48C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Creating and using our own functions in C contains 2 fundamental parts</a:t>
            </a:r>
          </a:p>
          <a:p>
            <a:pPr lvl="1"/>
            <a:r>
              <a:rPr lang="en-IN" sz="4000" b="1" dirty="0">
                <a:solidFill>
                  <a:srgbClr val="00B050"/>
                </a:solidFill>
              </a:rPr>
              <a:t>FUNCTION DEFINITION</a:t>
            </a:r>
          </a:p>
          <a:p>
            <a:pPr lvl="1"/>
            <a:r>
              <a:rPr lang="en-IN" sz="4000" b="1" dirty="0">
                <a:solidFill>
                  <a:srgbClr val="FF000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86739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E94C-FB4C-C182-E12B-5783083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Syntax to create our own function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23A2-A2A2-7737-BB14-96EAC17F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 err="1">
                <a:solidFill>
                  <a:srgbClr val="00B050"/>
                </a:solidFill>
              </a:rPr>
              <a:t>returntype</a:t>
            </a:r>
            <a:r>
              <a:rPr lang="en-IN" b="1" dirty="0"/>
              <a:t>	 </a:t>
            </a:r>
            <a:r>
              <a:rPr lang="en-IN" b="1" dirty="0" err="1">
                <a:solidFill>
                  <a:srgbClr val="FF0000"/>
                </a:solidFill>
              </a:rPr>
              <a:t>function_name</a:t>
            </a:r>
            <a:r>
              <a:rPr lang="en-IN" b="1" dirty="0"/>
              <a:t>(</a:t>
            </a:r>
            <a:r>
              <a:rPr lang="en-IN" b="1" dirty="0">
                <a:solidFill>
                  <a:srgbClr val="0070C0"/>
                </a:solidFill>
              </a:rPr>
              <a:t>datatype param1, datatype param2, …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b="1" dirty="0"/>
              <a:t>  {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>
                <a:solidFill>
                  <a:srgbClr val="7030A0"/>
                </a:solidFill>
              </a:rPr>
              <a:t>function_body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/>
              <a:t>  }</a:t>
            </a:r>
          </a:p>
          <a:p>
            <a:r>
              <a:rPr lang="en-IN" b="1" dirty="0"/>
              <a:t>Here, </a:t>
            </a:r>
          </a:p>
          <a:p>
            <a:pPr lvl="1"/>
            <a:r>
              <a:rPr lang="en-IN" b="1" dirty="0" err="1">
                <a:solidFill>
                  <a:srgbClr val="00B050"/>
                </a:solidFill>
              </a:rPr>
              <a:t>returntype</a:t>
            </a:r>
            <a:r>
              <a:rPr lang="en-IN" b="1" dirty="0"/>
              <a:t>, is the type of value that will be returned by the function</a:t>
            </a:r>
          </a:p>
          <a:p>
            <a:pPr lvl="1"/>
            <a:r>
              <a:rPr lang="en-IN" b="1" dirty="0" err="1">
                <a:solidFill>
                  <a:srgbClr val="FF0000"/>
                </a:solidFill>
              </a:rPr>
              <a:t>function_name</a:t>
            </a:r>
            <a:r>
              <a:rPr lang="en-IN" b="1" dirty="0"/>
              <a:t>, is the name of the function using which we can call it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param1, param2, …</a:t>
            </a:r>
            <a:r>
              <a:rPr lang="en-IN" b="1" dirty="0"/>
              <a:t> are the parameters (inputs) to the function</a:t>
            </a:r>
          </a:p>
          <a:p>
            <a:pPr lvl="1"/>
            <a:r>
              <a:rPr lang="en-IN" b="1" dirty="0" err="1">
                <a:solidFill>
                  <a:srgbClr val="7030A0"/>
                </a:solidFill>
              </a:rPr>
              <a:t>function_body</a:t>
            </a:r>
            <a:r>
              <a:rPr lang="en-IN" b="1" dirty="0"/>
              <a:t>, is the functionality of the function (WHAT IT SHOULD DO?)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13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F149-5E6F-E02F-D132-0EB45126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CE8D-C241-1E7C-9650-E8C8ECAC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Creating a function is not enough to make it work.</a:t>
            </a:r>
          </a:p>
          <a:p>
            <a:r>
              <a:rPr lang="en-IN" sz="4000" dirty="0"/>
              <a:t>If we were to use the function, we must call it (using its name) by passing enough arguments.</a:t>
            </a:r>
          </a:p>
        </p:txBody>
      </p:sp>
    </p:spTree>
    <p:extLst>
      <p:ext uri="{BB962C8B-B14F-4D97-AF65-F5344CB8AC3E}">
        <p14:creationId xmlns:p14="http://schemas.microsoft.com/office/powerpoint/2010/main" val="139897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CC7A-7933-777A-3F0E-B165744D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27"/>
            <a:ext cx="10515600" cy="1199534"/>
          </a:xfrm>
        </p:spPr>
        <p:txBody>
          <a:bodyPr/>
          <a:lstStyle/>
          <a:p>
            <a:r>
              <a:rPr lang="en-IN" b="1" dirty="0"/>
              <a:t>Types of 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0B87-987C-DE25-7701-034B2878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25042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Based on</a:t>
            </a:r>
          </a:p>
          <a:p>
            <a:pPr lvl="1"/>
            <a:r>
              <a:rPr lang="en-IN" dirty="0"/>
              <a:t>Arguments and</a:t>
            </a:r>
          </a:p>
          <a:p>
            <a:pPr lvl="1"/>
            <a:r>
              <a:rPr lang="en-IN" dirty="0"/>
              <a:t>Return value</a:t>
            </a:r>
          </a:p>
          <a:p>
            <a:r>
              <a:rPr lang="en-IN" dirty="0"/>
              <a:t>Functions can be classified into the following 4 types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Functions with arguments without return type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Functions with arguments with return type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Functions without arguments without return type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Functions without arguments with return type</a:t>
            </a:r>
          </a:p>
          <a:p>
            <a:pPr marL="514350" indent="-514350">
              <a:buFont typeface="+mj-lt"/>
              <a:buAutoNum type="arabicPeriod"/>
            </a:pP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Note: 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First 2 types of functions are the mostly used ones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Whereas the second 2 types of functions are seldomly used</a:t>
            </a:r>
          </a:p>
        </p:txBody>
      </p:sp>
    </p:spTree>
    <p:extLst>
      <p:ext uri="{BB962C8B-B14F-4D97-AF65-F5344CB8AC3E}">
        <p14:creationId xmlns:p14="http://schemas.microsoft.com/office/powerpoint/2010/main" val="9104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39F4-47E9-F576-4884-7E55F5AD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Type 1: Functions with arguments without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599B-1FFF-5D89-6E64-9F35EE54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6246"/>
          </a:xfrm>
        </p:spPr>
        <p:txBody>
          <a:bodyPr>
            <a:normAutofit/>
          </a:bodyPr>
          <a:lstStyle/>
          <a:p>
            <a:r>
              <a:rPr lang="en-IN" sz="4400" dirty="0"/>
              <a:t>A function that doesn’t return any value back to the caller function is a called as a function without return type</a:t>
            </a:r>
          </a:p>
          <a:p>
            <a:r>
              <a:rPr lang="en-IN" sz="4400" dirty="0"/>
              <a:t>The return type of these functions must be set to </a:t>
            </a:r>
            <a:r>
              <a:rPr lang="en-IN" sz="4400" b="1" dirty="0">
                <a:solidFill>
                  <a:srgbClr val="FF0000"/>
                </a:solidFill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302003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39F4-47E9-F576-4884-7E55F5AD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12"/>
            <a:ext cx="10515600" cy="108021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Example for Type1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599B-1FFF-5D89-6E64-9F35EE54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" y="1199535"/>
            <a:ext cx="11292349" cy="5155688"/>
          </a:xfrm>
        </p:spPr>
        <p:txBody>
          <a:bodyPr>
            <a:normAutofit fontScale="70000" lnSpcReduction="20000"/>
          </a:bodyPr>
          <a:lstStyle/>
          <a:p>
            <a:r>
              <a:rPr lang="en-IN" sz="4800" b="1" dirty="0"/>
              <a:t>Example: A function that takes 2 integers and </a:t>
            </a:r>
            <a:r>
              <a:rPr lang="en-IN" sz="4800" b="1" dirty="0">
                <a:solidFill>
                  <a:srgbClr val="00B0F0"/>
                </a:solidFill>
              </a:rPr>
              <a:t>prints</a:t>
            </a:r>
            <a:r>
              <a:rPr lang="en-IN" sz="4800" b="1" dirty="0"/>
              <a:t> sum.</a:t>
            </a:r>
          </a:p>
          <a:p>
            <a:pPr marL="0" indent="0">
              <a:buNone/>
            </a:pPr>
            <a:r>
              <a:rPr lang="en-IN" sz="4800" b="1" dirty="0">
                <a:solidFill>
                  <a:srgbClr val="FF0000"/>
                </a:solidFill>
              </a:rPr>
              <a:t>void</a:t>
            </a:r>
            <a:r>
              <a:rPr lang="en-IN" sz="4800" b="1" dirty="0"/>
              <a:t> </a:t>
            </a:r>
            <a:r>
              <a:rPr lang="en-IN" sz="4800" b="1" dirty="0">
                <a:solidFill>
                  <a:srgbClr val="0070C0"/>
                </a:solidFill>
              </a:rPr>
              <a:t>add</a:t>
            </a:r>
            <a:r>
              <a:rPr lang="en-IN" sz="4800" b="1" dirty="0"/>
              <a:t>(</a:t>
            </a:r>
            <a:r>
              <a:rPr lang="en-IN" sz="4800" b="1" dirty="0">
                <a:solidFill>
                  <a:srgbClr val="00B050"/>
                </a:solidFill>
              </a:rPr>
              <a:t>int a, int b</a:t>
            </a:r>
            <a:r>
              <a:rPr lang="en-IN" sz="4800" b="1" dirty="0"/>
              <a:t>)</a:t>
            </a:r>
          </a:p>
          <a:p>
            <a:pPr marL="0" indent="0">
              <a:buNone/>
            </a:pPr>
            <a:r>
              <a:rPr lang="en-IN" sz="4800" b="1" dirty="0"/>
              <a:t>{</a:t>
            </a:r>
          </a:p>
          <a:p>
            <a:pPr marL="0" indent="0">
              <a:buNone/>
            </a:pPr>
            <a:r>
              <a:rPr lang="en-IN" sz="4800" b="1" dirty="0"/>
              <a:t>	</a:t>
            </a:r>
            <a:r>
              <a:rPr lang="en-IN" sz="4800" b="1" dirty="0">
                <a:solidFill>
                  <a:srgbClr val="C00000"/>
                </a:solidFill>
              </a:rPr>
              <a:t>printf(“%d\n”, a + b);</a:t>
            </a:r>
          </a:p>
          <a:p>
            <a:pPr marL="0" indent="0">
              <a:buNone/>
            </a:pPr>
            <a:r>
              <a:rPr lang="en-IN" sz="4800" b="1" dirty="0"/>
              <a:t>}</a:t>
            </a:r>
          </a:p>
          <a:p>
            <a:r>
              <a:rPr lang="en-IN" sz="4800" b="1" dirty="0"/>
              <a:t> In the above program</a:t>
            </a:r>
          </a:p>
          <a:p>
            <a:pPr lvl="1"/>
            <a:r>
              <a:rPr lang="en-IN" sz="4400" b="1" dirty="0"/>
              <a:t> </a:t>
            </a:r>
            <a:r>
              <a:rPr lang="en-IN" sz="4400" b="1" dirty="0">
                <a:solidFill>
                  <a:srgbClr val="FF0000"/>
                </a:solidFill>
              </a:rPr>
              <a:t>void </a:t>
            </a:r>
            <a:r>
              <a:rPr lang="en-IN" sz="4400" b="1" dirty="0"/>
              <a:t>-&gt; is the return type (indicating function has no return value)</a:t>
            </a:r>
          </a:p>
          <a:p>
            <a:pPr lvl="1"/>
            <a:r>
              <a:rPr lang="en-IN" sz="4400" b="1" dirty="0">
                <a:solidFill>
                  <a:srgbClr val="0070C0"/>
                </a:solidFill>
              </a:rPr>
              <a:t>add </a:t>
            </a:r>
            <a:r>
              <a:rPr lang="en-IN" sz="4400" b="1" dirty="0"/>
              <a:t>-&gt; is the name of the function</a:t>
            </a:r>
          </a:p>
          <a:p>
            <a:pPr lvl="1"/>
            <a:r>
              <a:rPr lang="en-IN" sz="4400" b="1" dirty="0">
                <a:solidFill>
                  <a:srgbClr val="00B050"/>
                </a:solidFill>
              </a:rPr>
              <a:t>int a, int b </a:t>
            </a:r>
            <a:r>
              <a:rPr lang="en-IN" sz="4400" b="1" dirty="0"/>
              <a:t>-&gt; are the parameters (inputs) to this function</a:t>
            </a:r>
          </a:p>
          <a:p>
            <a:pPr lvl="1"/>
            <a:r>
              <a:rPr lang="en-IN" sz="4400" b="1" dirty="0">
                <a:solidFill>
                  <a:srgbClr val="C00000"/>
                </a:solidFill>
              </a:rPr>
              <a:t>printf(“%d\n”, a + b); </a:t>
            </a:r>
            <a:r>
              <a:rPr lang="en-IN" sz="4400" b="1" dirty="0"/>
              <a:t>-&gt; is the body of the function</a:t>
            </a:r>
          </a:p>
          <a:p>
            <a:pPr lvl="1"/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00393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1138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Cascadia Code</vt:lpstr>
      <vt:lpstr>JetBrainsMono NF</vt:lpstr>
      <vt:lpstr>Office Theme</vt:lpstr>
      <vt:lpstr>Functions in C</vt:lpstr>
      <vt:lpstr>Definition of a function</vt:lpstr>
      <vt:lpstr>Functions classification</vt:lpstr>
      <vt:lpstr>Parts of a function</vt:lpstr>
      <vt:lpstr>Syntax to create our own function in C</vt:lpstr>
      <vt:lpstr>Calling a function</vt:lpstr>
      <vt:lpstr>Types of user defined functions</vt:lpstr>
      <vt:lpstr>Type 1: Functions with arguments without return type</vt:lpstr>
      <vt:lpstr>Example for Type1 function</vt:lpstr>
      <vt:lpstr>Calling a function with no return value</vt:lpstr>
      <vt:lpstr>Type 2: Functions with arguments with return type</vt:lpstr>
      <vt:lpstr>Example for Type2 function</vt:lpstr>
      <vt:lpstr>Calling a function with return value</vt:lpstr>
      <vt:lpstr>Ready for some tasks on FUNCTIONS?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</dc:title>
  <dc:creator>Pavan B</dc:creator>
  <cp:lastModifiedBy>Pavan B</cp:lastModifiedBy>
  <cp:revision>68</cp:revision>
  <dcterms:created xsi:type="dcterms:W3CDTF">2023-12-03T14:20:12Z</dcterms:created>
  <dcterms:modified xsi:type="dcterms:W3CDTF">2023-12-03T17:18:51Z</dcterms:modified>
</cp:coreProperties>
</file>