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p:cViewPr varScale="1">
        <p:scale>
          <a:sx n="68" d="100"/>
          <a:sy n="68" d="100"/>
        </p:scale>
        <p:origin x="1000"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50" b="0" i="0">
                <a:solidFill>
                  <a:srgbClr val="332C2C"/>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50" b="0" i="0">
                <a:solidFill>
                  <a:srgbClr val="332C2C"/>
                </a:solidFill>
                <a:latin typeface="Calibri"/>
                <a:cs typeface="Calibri"/>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50" b="0" i="0">
                <a:solidFill>
                  <a:srgbClr val="332C2C"/>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1579422" y="2772270"/>
            <a:ext cx="15141854" cy="3071495"/>
          </a:xfrm>
          <a:prstGeom prst="rect">
            <a:avLst/>
          </a:prstGeom>
        </p:spPr>
        <p:txBody>
          <a:bodyPr wrap="square" lIns="0" tIns="0" rIns="0" bIns="0">
            <a:spAutoFit/>
          </a:bodyPr>
          <a:lstStyle>
            <a:lvl1pPr>
              <a:defRPr sz="6650" b="0" i="0">
                <a:solidFill>
                  <a:srgbClr val="332C2C"/>
                </a:solidFill>
                <a:latin typeface="Calibri"/>
                <a:cs typeface="Calibri"/>
              </a:defRPr>
            </a:lvl1pPr>
          </a:lstStyle>
          <a:p>
            <a:endParaRPr/>
          </a:p>
        </p:txBody>
      </p:sp>
      <p:sp>
        <p:nvSpPr>
          <p:cNvPr id="3" name="Holder 3"/>
          <p:cNvSpPr>
            <a:spLocks noGrp="1"/>
          </p:cNvSpPr>
          <p:nvPr>
            <p:ph type="body" idx="1"/>
          </p:nvPr>
        </p:nvSpPr>
        <p:spPr>
          <a:xfrm>
            <a:off x="2354186" y="3414751"/>
            <a:ext cx="13592327" cy="342709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604" rIns="0" bIns="0" rtlCol="0">
            <a:spAutoFit/>
          </a:bodyPr>
          <a:lstStyle/>
          <a:p>
            <a:pPr marR="5080" indent="1905" algn="ctr">
              <a:lnSpc>
                <a:spcPct val="100099"/>
              </a:lnSpc>
              <a:spcBef>
                <a:spcPts val="114"/>
              </a:spcBef>
            </a:pPr>
            <a:r>
              <a:rPr spc="180" dirty="0"/>
              <a:t>Enhancing </a:t>
            </a:r>
            <a:r>
              <a:rPr spc="50" dirty="0"/>
              <a:t>Book </a:t>
            </a:r>
            <a:r>
              <a:rPr spc="30" dirty="0"/>
              <a:t>Discovery: </a:t>
            </a:r>
            <a:r>
              <a:rPr spc="190" dirty="0"/>
              <a:t>A </a:t>
            </a:r>
            <a:r>
              <a:rPr spc="-35" dirty="0"/>
              <a:t>Deep </a:t>
            </a:r>
            <a:r>
              <a:rPr spc="105" dirty="0"/>
              <a:t>Dive </a:t>
            </a:r>
            <a:r>
              <a:rPr spc="110" dirty="0"/>
              <a:t> </a:t>
            </a:r>
            <a:r>
              <a:rPr spc="80" dirty="0"/>
              <a:t>into</a:t>
            </a:r>
            <a:r>
              <a:rPr spc="-235" dirty="0"/>
              <a:t> </a:t>
            </a:r>
            <a:r>
              <a:rPr spc="90" dirty="0"/>
              <a:t>Collaborative</a:t>
            </a:r>
            <a:r>
              <a:rPr spc="-235" dirty="0"/>
              <a:t> </a:t>
            </a:r>
            <a:r>
              <a:rPr spc="180" dirty="0"/>
              <a:t>Filtering</a:t>
            </a:r>
            <a:r>
              <a:rPr spc="-225" dirty="0"/>
              <a:t> </a:t>
            </a:r>
            <a:r>
              <a:rPr spc="90" dirty="0"/>
              <a:t>and</a:t>
            </a:r>
            <a:r>
              <a:rPr spc="-229" dirty="0"/>
              <a:t> </a:t>
            </a:r>
            <a:r>
              <a:rPr spc="145" dirty="0"/>
              <a:t>Popularity- </a:t>
            </a:r>
            <a:r>
              <a:rPr spc="-1485" dirty="0"/>
              <a:t> </a:t>
            </a:r>
            <a:r>
              <a:rPr spc="15" dirty="0"/>
              <a:t>Based</a:t>
            </a:r>
            <a:r>
              <a:rPr spc="-245" dirty="0"/>
              <a:t> </a:t>
            </a:r>
            <a:r>
              <a:rPr spc="25" dirty="0"/>
              <a:t>Recommendation</a:t>
            </a:r>
            <a:r>
              <a:rPr spc="-235" dirty="0"/>
              <a:t> </a:t>
            </a:r>
            <a:r>
              <a:rPr spc="40" dirty="0"/>
              <a:t>Systems</a:t>
            </a:r>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5220"/>
          </a:xfrm>
          <a:custGeom>
            <a:avLst/>
            <a:gdLst/>
            <a:ahLst/>
            <a:cxnLst/>
            <a:rect l="l" t="t" r="r" b="b"/>
            <a:pathLst>
              <a:path w="18288000" h="2395220">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6271" y="2395169"/>
                </a:lnTo>
                <a:lnTo>
                  <a:pt x="14490573" y="2395169"/>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4"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50" y="548195"/>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12"/>
          <p:cNvSpPr txBox="1"/>
          <p:nvPr/>
        </p:nvSpPr>
        <p:spPr>
          <a:xfrm>
            <a:off x="8405253" y="3414751"/>
            <a:ext cx="7458709" cy="5578515"/>
          </a:xfrm>
          <a:prstGeom prst="rect">
            <a:avLst/>
          </a:prstGeom>
        </p:spPr>
        <p:txBody>
          <a:bodyPr vert="horz" wrap="square" lIns="0" tIns="6350" rIns="0" bIns="0" rtlCol="0">
            <a:spAutoFit/>
          </a:bodyPr>
          <a:lstStyle/>
          <a:p>
            <a:pPr marL="12700" marR="5080">
              <a:lnSpc>
                <a:spcPct val="101600"/>
              </a:lnSpc>
              <a:spcBef>
                <a:spcPts val="50"/>
              </a:spcBef>
            </a:pPr>
            <a:r>
              <a:rPr lang="en-US" sz="2400" kern="0" dirty="0">
                <a:effectLst/>
                <a:latin typeface="Times New Roman" panose="02020603050405020304" pitchFamily="18" charset="0"/>
                <a:ea typeface="Times New Roman" panose="02020603050405020304" pitchFamily="18" charset="0"/>
              </a:rPr>
              <a:t>In today’s world of digital content, the sheer volume of books available can be overwhelming for readers. A book recommendation system is a powerful tool to bridge the gap between readers and the books they most likely enjoy. By leveraging advanced algorithms, user preferences, and diverse data sources, these systems provide </a:t>
            </a:r>
            <a:r>
              <a:rPr lang="en-US" sz="2400" kern="0" dirty="0" err="1">
                <a:effectLst/>
                <a:latin typeface="Times New Roman" panose="02020603050405020304" pitchFamily="18" charset="0"/>
                <a:ea typeface="Times New Roman" panose="02020603050405020304" pitchFamily="18" charset="0"/>
              </a:rPr>
              <a:t>personalised</a:t>
            </a:r>
            <a:r>
              <a:rPr lang="en-US" sz="2400" kern="0" dirty="0">
                <a:effectLst/>
                <a:latin typeface="Times New Roman" panose="02020603050405020304" pitchFamily="18" charset="0"/>
                <a:ea typeface="Times New Roman" panose="02020603050405020304" pitchFamily="18" charset="0"/>
              </a:rPr>
              <a:t> suggestions tailored to individual tastes</a:t>
            </a:r>
            <a:r>
              <a:rPr lang="en-IN" sz="2400" kern="0" dirty="0">
                <a:latin typeface="Times New Roman" panose="02020603050405020304" pitchFamily="18" charset="0"/>
                <a:ea typeface="Times New Roman" panose="02020603050405020304" pitchFamily="18" charset="0"/>
              </a:rPr>
              <a:t>.</a:t>
            </a:r>
          </a:p>
          <a:p>
            <a:pPr marL="12700" marR="5080">
              <a:lnSpc>
                <a:spcPct val="101600"/>
              </a:lnSpc>
              <a:spcBef>
                <a:spcPts val="50"/>
              </a:spcBef>
            </a:pPr>
            <a:endParaRPr lang="en-IN" sz="2400" kern="0" dirty="0">
              <a:latin typeface="Times New Roman" panose="02020603050405020304" pitchFamily="18" charset="0"/>
              <a:cs typeface="Verdana"/>
            </a:endParaRPr>
          </a:p>
          <a:p>
            <a:pPr marL="12700" marR="5080">
              <a:lnSpc>
                <a:spcPct val="101600"/>
              </a:lnSpc>
              <a:spcBef>
                <a:spcPts val="50"/>
              </a:spcBef>
            </a:pPr>
            <a:r>
              <a:rPr lang="en-IN" sz="2400" dirty="0">
                <a:effectLst/>
                <a:latin typeface="Times New Roman" panose="02020603050405020304" pitchFamily="18" charset="0"/>
                <a:ea typeface="Times New Roman" panose="02020603050405020304" pitchFamily="18" charset="0"/>
              </a:rPr>
              <a:t>The system utilises the </a:t>
            </a:r>
            <a:r>
              <a:rPr lang="en-IN" sz="2400" b="1" dirty="0">
                <a:effectLst/>
                <a:latin typeface="Times New Roman" panose="02020603050405020304" pitchFamily="18" charset="0"/>
                <a:ea typeface="Times New Roman" panose="02020603050405020304" pitchFamily="18" charset="0"/>
              </a:rPr>
              <a:t>Books Dataset </a:t>
            </a:r>
            <a:r>
              <a:rPr lang="en-IN" sz="2400" dirty="0">
                <a:effectLst/>
                <a:latin typeface="Times New Roman" panose="02020603050405020304" pitchFamily="18" charset="0"/>
                <a:ea typeface="Times New Roman" panose="02020603050405020304" pitchFamily="18" charset="0"/>
              </a:rPr>
              <a:t>from Kaggle, containing a diverse collection of book images and relevant metadata. By performing EDA on data, </a:t>
            </a:r>
            <a:r>
              <a:rPr lang="en-US" sz="2400" dirty="0">
                <a:effectLst/>
                <a:latin typeface="Times New Roman" panose="02020603050405020304" pitchFamily="18" charset="0"/>
                <a:ea typeface="Times New Roman" panose="02020603050405020304" pitchFamily="18" charset="0"/>
              </a:rPr>
              <a:t>Collaborative filtering analyses user interactions, such as ratings or reviews, to identify patterns and recommend books that similar users have enjoyed.</a:t>
            </a:r>
            <a:endParaRPr lang="en-IN" sz="2400" dirty="0">
              <a:effectLst/>
              <a:latin typeface="Times New Roman" panose="02020603050405020304" pitchFamily="18" charset="0"/>
              <a:ea typeface="Times New Roman" panose="02020603050405020304" pitchFamily="18" charset="0"/>
            </a:endParaRPr>
          </a:p>
          <a:p>
            <a:pPr marL="12700" marR="5080">
              <a:lnSpc>
                <a:spcPct val="101600"/>
              </a:lnSpc>
              <a:spcBef>
                <a:spcPts val="50"/>
              </a:spcBef>
            </a:pPr>
            <a:endParaRPr lang="en-IN" dirty="0">
              <a:latin typeface="Verdana"/>
              <a:cs typeface="Verdana"/>
            </a:endParaRPr>
          </a:p>
        </p:txBody>
      </p:sp>
      <p:sp>
        <p:nvSpPr>
          <p:cNvPr id="13" name="object 13"/>
          <p:cNvSpPr txBox="1">
            <a:spLocks noGrp="1"/>
          </p:cNvSpPr>
          <p:nvPr>
            <p:ph type="title"/>
          </p:nvPr>
        </p:nvSpPr>
        <p:spPr>
          <a:xfrm>
            <a:off x="8379803" y="1467599"/>
            <a:ext cx="7454900" cy="722630"/>
          </a:xfrm>
          <a:prstGeom prst="rect">
            <a:avLst/>
          </a:prstGeom>
        </p:spPr>
        <p:txBody>
          <a:bodyPr vert="horz" wrap="square" lIns="0" tIns="15875" rIns="0" bIns="0" rtlCol="0">
            <a:spAutoFit/>
          </a:bodyPr>
          <a:lstStyle/>
          <a:p>
            <a:pPr marL="12700">
              <a:lnSpc>
                <a:spcPct val="100000"/>
              </a:lnSpc>
              <a:spcBef>
                <a:spcPts val="125"/>
              </a:spcBef>
            </a:pPr>
            <a:r>
              <a:rPr sz="4550" spc="75" dirty="0"/>
              <a:t>Introductio</a:t>
            </a:r>
            <a:r>
              <a:rPr sz="4550" spc="105" dirty="0"/>
              <a:t>n</a:t>
            </a:r>
            <a:r>
              <a:rPr sz="4550" spc="-165" dirty="0"/>
              <a:t> </a:t>
            </a:r>
            <a:r>
              <a:rPr sz="4550" spc="-60" dirty="0"/>
              <a:t>t</a:t>
            </a:r>
            <a:r>
              <a:rPr sz="4550" spc="-90" dirty="0"/>
              <a:t>o</a:t>
            </a:r>
            <a:r>
              <a:rPr sz="4550" spc="-165" dirty="0"/>
              <a:t> </a:t>
            </a:r>
            <a:r>
              <a:rPr sz="4550" spc="35" dirty="0"/>
              <a:t>Book</a:t>
            </a:r>
            <a:r>
              <a:rPr sz="4550" spc="-165" dirty="0"/>
              <a:t> </a:t>
            </a:r>
            <a:r>
              <a:rPr sz="4550" spc="60" dirty="0"/>
              <a:t>Discovery</a:t>
            </a:r>
            <a:endParaRPr sz="45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12"/>
          <p:cNvSpPr txBox="1">
            <a:spLocks noGrp="1"/>
          </p:cNvSpPr>
          <p:nvPr>
            <p:ph type="title"/>
          </p:nvPr>
        </p:nvSpPr>
        <p:spPr>
          <a:xfrm>
            <a:off x="1587296" y="1492123"/>
            <a:ext cx="8096454" cy="7122463"/>
          </a:xfrm>
          <a:prstGeom prst="rect">
            <a:avLst/>
          </a:prstGeom>
        </p:spPr>
        <p:txBody>
          <a:bodyPr vert="horz" wrap="square" lIns="0" tIns="12700" rIns="0" bIns="0" rtlCol="0">
            <a:spAutoFit/>
          </a:bodyPr>
          <a:lstStyle/>
          <a:p>
            <a:pPr marL="457200"/>
            <a:r>
              <a:rPr lang="en-IN" sz="1800" dirty="0">
                <a:effectLst/>
                <a:latin typeface="Times New Roman" panose="02020603050405020304" pitchFamily="18" charset="0"/>
                <a:ea typeface="Times New Roman" panose="02020603050405020304" pitchFamily="18" charset="0"/>
              </a:rPr>
              <a:t>The development of the </a:t>
            </a:r>
            <a:r>
              <a:rPr lang="en-IN" sz="1800" b="1" dirty="0">
                <a:effectLst/>
                <a:latin typeface="Times New Roman" panose="02020603050405020304" pitchFamily="18" charset="0"/>
                <a:ea typeface="Times New Roman" panose="02020603050405020304" pitchFamily="18" charset="0"/>
              </a:rPr>
              <a:t>Book Recommendation System</a:t>
            </a:r>
            <a:r>
              <a:rPr lang="en-IN" sz="1800" dirty="0">
                <a:effectLst/>
                <a:latin typeface="Times New Roman" panose="02020603050405020304" pitchFamily="18" charset="0"/>
                <a:ea typeface="Times New Roman" panose="02020603050405020304" pitchFamily="18" charset="0"/>
              </a:rPr>
              <a:t> involved the following key steps:</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Dataset Preparation</a:t>
            </a:r>
            <a:r>
              <a:rPr lang="en-IN" sz="1800" dirty="0">
                <a:effectLst/>
                <a:latin typeface="Times New Roman" panose="02020603050405020304" pitchFamily="18" charset="0"/>
                <a:ea typeface="Times New Roman" panose="02020603050405020304" pitchFamily="18" charset="0"/>
              </a:rPr>
              <a:t>: The project utilized the </a:t>
            </a:r>
            <a:r>
              <a:rPr lang="en-IN" sz="1800" b="1" dirty="0">
                <a:effectLst/>
                <a:latin typeface="Times New Roman" panose="02020603050405020304" pitchFamily="18" charset="0"/>
                <a:ea typeface="Times New Roman" panose="02020603050405020304" pitchFamily="18" charset="0"/>
              </a:rPr>
              <a:t>Books Dataset </a:t>
            </a:r>
            <a:r>
              <a:rPr lang="en-IN" sz="1800" dirty="0">
                <a:effectLst/>
                <a:latin typeface="Times New Roman" panose="02020603050405020304" pitchFamily="18" charset="0"/>
                <a:ea typeface="Times New Roman" panose="02020603050405020304" pitchFamily="18" charset="0"/>
              </a:rPr>
              <a:t>from Kaggle, comprising high-quality fashion product images and metadata. Data preprocessing steps included resizing images to a consistent dimension, normalizing pixel values, and removing duplicate or irrelevant entries to ensure data quality and uniformity.</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Data Preprocessing</a:t>
            </a:r>
            <a:r>
              <a:rPr lang="en-IN" sz="1800" dirty="0">
                <a:effectLst/>
                <a:latin typeface="Times New Roman" panose="02020603050405020304" pitchFamily="18" charset="0"/>
                <a:ea typeface="Times New Roman" panose="02020603050405020304" pitchFamily="18" charset="0"/>
              </a:rPr>
              <a:t>:</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Data quality is critical for building a reliable recommendation system. The following preprocessing steps are applied:</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Missing Value Handling</a:t>
            </a:r>
            <a:r>
              <a:rPr lang="en-IN" sz="1800" dirty="0">
                <a:effectLst/>
                <a:latin typeface="Times New Roman" panose="02020603050405020304" pitchFamily="18" charset="0"/>
                <a:ea typeface="Times New Roman" panose="02020603050405020304" pitchFamily="18" charset="0"/>
              </a:rPr>
              <a:t>: Checked and handled missing values across all datasets to ensure completeness.</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Duplicate Removal</a:t>
            </a:r>
            <a:r>
              <a:rPr lang="en-IN" sz="1800" dirty="0">
                <a:effectLst/>
                <a:latin typeface="Times New Roman" panose="02020603050405020304" pitchFamily="18" charset="0"/>
                <a:ea typeface="Times New Roman" panose="02020603050405020304" pitchFamily="18" charset="0"/>
              </a:rPr>
              <a:t>: Removed duplicate entries to prevent biases in calculations.</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Popularity-Based Recommendation System</a:t>
            </a:r>
            <a:r>
              <a:rPr lang="en-IN" sz="1800" dirty="0">
                <a:effectLst/>
                <a:latin typeface="Times New Roman" panose="02020603050405020304" pitchFamily="18" charset="0"/>
                <a:ea typeface="Times New Roman" panose="02020603050405020304" pitchFamily="18" charset="0"/>
              </a:rPr>
              <a:t>:</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This approach identifies and recommends books that are widely liked by users based on aggregate metrics. The steps include:</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Calculating Number of Ratings</a:t>
            </a:r>
            <a:r>
              <a:rPr lang="en-IN" sz="1800" dirty="0">
                <a:effectLst/>
                <a:latin typeface="Times New Roman" panose="02020603050405020304" pitchFamily="18" charset="0"/>
                <a:ea typeface="Times New Roman" panose="02020603050405020304" pitchFamily="18" charset="0"/>
              </a:rPr>
              <a:t>: Counted the total number of user ratings for each book to determine its popularity.</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Computing Average Ratings</a:t>
            </a:r>
            <a:r>
              <a:rPr lang="en-IN" sz="1800" dirty="0">
                <a:effectLst/>
                <a:latin typeface="Times New Roman" panose="02020603050405020304" pitchFamily="18" charset="0"/>
                <a:ea typeface="Times New Roman" panose="02020603050405020304" pitchFamily="18" charset="0"/>
              </a:rPr>
              <a:t>: Computed the mean rating for each book to assess its overall quality.</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Threshold-Based Filtering</a:t>
            </a:r>
            <a:r>
              <a:rPr lang="en-IN" sz="1800" dirty="0">
                <a:effectLst/>
                <a:latin typeface="Times New Roman" panose="02020603050405020304" pitchFamily="18" charset="0"/>
                <a:ea typeface="Times New Roman" panose="02020603050405020304" pitchFamily="18" charset="0"/>
              </a:rPr>
              <a:t>: Selected books with a high average rating and a minimum threshold of user reviews to ensure that recommendations are both popular and credible.</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50" y="548208"/>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3" name="object 13"/>
          <p:cNvSpPr txBox="1"/>
          <p:nvPr/>
        </p:nvSpPr>
        <p:spPr>
          <a:xfrm>
            <a:off x="1612747" y="3429749"/>
            <a:ext cx="7470140" cy="5588581"/>
          </a:xfrm>
          <a:prstGeom prst="rect">
            <a:avLst/>
          </a:prstGeom>
        </p:spPr>
        <p:txBody>
          <a:bodyPr vert="horz" wrap="square" lIns="0" tIns="6985" rIns="0" bIns="0" rtlCol="0">
            <a:spAutoFit/>
          </a:bodyPr>
          <a:lstStyle/>
          <a:p>
            <a:pPr>
              <a:lnSpc>
                <a:spcPct val="107000"/>
              </a:lnSpc>
              <a:spcAft>
                <a:spcPts val="800"/>
              </a:spcAft>
            </a:pPr>
            <a:r>
              <a:rPr lang="en-IN" dirty="0">
                <a:effectLst/>
                <a:latin typeface="Times New Roman" panose="02020603050405020304" pitchFamily="18" charset="0"/>
                <a:ea typeface="Times New Roman" panose="02020603050405020304" pitchFamily="18" charset="0"/>
              </a:rPr>
              <a:t>The following steps were implemented:</a:t>
            </a:r>
          </a:p>
          <a:p>
            <a:pPr marL="342900" lvl="0" indent="-342900">
              <a:lnSpc>
                <a:spcPct val="107000"/>
              </a:lnSpc>
              <a:spcAft>
                <a:spcPts val="800"/>
              </a:spcAft>
              <a:buSzPts val="1000"/>
              <a:buFont typeface="Symbol" pitchFamily="2" charset="2"/>
              <a:buChar char=""/>
              <a:tabLst>
                <a:tab pos="457200" algn="l"/>
              </a:tabLst>
            </a:pPr>
            <a:r>
              <a:rPr lang="en-IN" dirty="0">
                <a:effectLst/>
                <a:latin typeface="Times New Roman" panose="02020603050405020304" pitchFamily="18" charset="0"/>
                <a:ea typeface="Times New Roman" panose="02020603050405020304" pitchFamily="18" charset="0"/>
              </a:rPr>
              <a:t>Data Exploration: Loaded and </a:t>
            </a:r>
            <a:r>
              <a:rPr lang="en-IN" dirty="0" err="1">
                <a:effectLst/>
                <a:latin typeface="Times New Roman" panose="02020603050405020304" pitchFamily="18" charset="0"/>
                <a:ea typeface="Times New Roman" panose="02020603050405020304" pitchFamily="18" charset="0"/>
              </a:rPr>
              <a:t>analyzed</a:t>
            </a:r>
            <a:r>
              <a:rPr lang="en-IN" dirty="0">
                <a:effectLst/>
                <a:latin typeface="Times New Roman" panose="02020603050405020304" pitchFamily="18" charset="0"/>
                <a:ea typeface="Times New Roman" panose="02020603050405020304" pitchFamily="18" charset="0"/>
              </a:rPr>
              <a:t> the dimensions and characteristics of the datasets.</a:t>
            </a:r>
          </a:p>
          <a:p>
            <a:pPr marL="342900" lvl="0" indent="-342900">
              <a:lnSpc>
                <a:spcPct val="107000"/>
              </a:lnSpc>
              <a:spcAft>
                <a:spcPts val="800"/>
              </a:spcAft>
              <a:buSzPts val="1000"/>
              <a:buFont typeface="Symbol" pitchFamily="2" charset="2"/>
              <a:buChar char=""/>
              <a:tabLst>
                <a:tab pos="457200" algn="l"/>
              </a:tabLst>
            </a:pPr>
            <a:r>
              <a:rPr lang="en-IN" dirty="0">
                <a:effectLst/>
                <a:latin typeface="Times New Roman" panose="02020603050405020304" pitchFamily="18" charset="0"/>
                <a:ea typeface="Times New Roman" panose="02020603050405020304" pitchFamily="18" charset="0"/>
              </a:rPr>
              <a:t>Popularity-Based Recommender:</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Merged ratings and book data to create a combined dataset.</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Computed aggregate metrics include each book's number of ratings and average ratings.</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Filtered books with high ratings and many user reviews for recommendations.</a:t>
            </a:r>
          </a:p>
          <a:p>
            <a:pPr marL="342900" lvl="0" indent="-342900">
              <a:lnSpc>
                <a:spcPct val="107000"/>
              </a:lnSpc>
              <a:spcAft>
                <a:spcPts val="800"/>
              </a:spcAft>
              <a:buSzPts val="1000"/>
              <a:buFont typeface="Symbol" pitchFamily="2" charset="2"/>
              <a:buChar char=""/>
              <a:tabLst>
                <a:tab pos="457200" algn="l"/>
              </a:tabLst>
            </a:pPr>
            <a:r>
              <a:rPr lang="en-IN" dirty="0">
                <a:effectLst/>
                <a:latin typeface="Times New Roman" panose="02020603050405020304" pitchFamily="18" charset="0"/>
                <a:ea typeface="Times New Roman" panose="02020603050405020304" pitchFamily="18" charset="0"/>
              </a:rPr>
              <a:t>Collaborative Filtering:</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Employed user-item interaction matrices.</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Likely used algorithms like cosine similarity or matrix factorization for identifying similar users/books.</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Recommended books to users based on those liked by similar users.</a:t>
            </a:r>
          </a:p>
          <a:p>
            <a:pPr marL="12700" marR="5080">
              <a:lnSpc>
                <a:spcPct val="101499"/>
              </a:lnSpc>
              <a:spcBef>
                <a:spcPts val="55"/>
              </a:spcBef>
            </a:pPr>
            <a:endParaRPr sz="2750" dirty="0">
              <a:latin typeface="Verdana"/>
              <a:cs typeface="Verdana"/>
            </a:endParaRPr>
          </a:p>
        </p:txBody>
      </p:sp>
      <p:sp>
        <p:nvSpPr>
          <p:cNvPr id="14" name="object 14"/>
          <p:cNvSpPr txBox="1">
            <a:spLocks noGrp="1"/>
          </p:cNvSpPr>
          <p:nvPr>
            <p:ph type="title"/>
          </p:nvPr>
        </p:nvSpPr>
        <p:spPr>
          <a:xfrm>
            <a:off x="1587296" y="1482598"/>
            <a:ext cx="7533640" cy="722630"/>
          </a:xfrm>
          <a:prstGeom prst="rect">
            <a:avLst/>
          </a:prstGeom>
        </p:spPr>
        <p:txBody>
          <a:bodyPr vert="horz" wrap="square" lIns="0" tIns="15875" rIns="0" bIns="0" rtlCol="0">
            <a:spAutoFit/>
          </a:bodyPr>
          <a:lstStyle/>
          <a:p>
            <a:pPr marL="12700">
              <a:lnSpc>
                <a:spcPct val="100000"/>
              </a:lnSpc>
              <a:spcBef>
                <a:spcPts val="125"/>
              </a:spcBef>
            </a:pPr>
            <a:r>
              <a:rPr lang="en-US" sz="4550" dirty="0"/>
              <a:t>Implementation</a:t>
            </a:r>
            <a:endParaRPr sz="4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50" y="548195"/>
            <a:ext cx="18288000" cy="47625"/>
          </a:xfrm>
          <a:custGeom>
            <a:avLst/>
            <a:gdLst/>
            <a:ahLst/>
            <a:cxnLst/>
            <a:rect l="l" t="t" r="r" b="b"/>
            <a:pathLst>
              <a:path w="18288000" h="47625">
                <a:moveTo>
                  <a:pt x="18287937" y="0"/>
                </a:moveTo>
                <a:lnTo>
                  <a:pt x="0" y="0"/>
                </a:lnTo>
                <a:lnTo>
                  <a:pt x="0" y="47625"/>
                </a:lnTo>
                <a:lnTo>
                  <a:pt x="18287937" y="47625"/>
                </a:lnTo>
                <a:lnTo>
                  <a:pt x="18287937"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0" name="object 10"/>
          <p:cNvSpPr txBox="1">
            <a:spLocks noGrp="1"/>
          </p:cNvSpPr>
          <p:nvPr>
            <p:ph type="body" idx="1"/>
          </p:nvPr>
        </p:nvSpPr>
        <p:spPr>
          <a:xfrm>
            <a:off x="4695161" y="3216275"/>
            <a:ext cx="8991601" cy="111484"/>
          </a:xfrm>
          <a:prstGeom prst="rect">
            <a:avLst/>
          </a:prstGeom>
        </p:spPr>
        <p:txBody>
          <a:bodyPr vert="horz" wrap="square" lIns="0" tIns="6985" rIns="0" bIns="0" rtlCol="0">
            <a:spAutoFit/>
          </a:bodyPr>
          <a:lstStyle/>
          <a:p>
            <a:pPr marL="6063615" marR="5080">
              <a:lnSpc>
                <a:spcPct val="101499"/>
              </a:lnSpc>
              <a:spcBef>
                <a:spcPts val="55"/>
              </a:spcBef>
            </a:pPr>
            <a:endParaRPr spc="-420" dirty="0"/>
          </a:p>
        </p:txBody>
      </p:sp>
      <p:sp>
        <p:nvSpPr>
          <p:cNvPr id="11" name="object 11"/>
          <p:cNvSpPr txBox="1">
            <a:spLocks noGrp="1"/>
          </p:cNvSpPr>
          <p:nvPr>
            <p:ph type="title"/>
          </p:nvPr>
        </p:nvSpPr>
        <p:spPr>
          <a:xfrm>
            <a:off x="4695161" y="1549365"/>
            <a:ext cx="10058400" cy="543739"/>
          </a:xfrm>
          <a:prstGeom prst="rect">
            <a:avLst/>
          </a:prstGeom>
        </p:spPr>
        <p:txBody>
          <a:bodyPr vert="horz" wrap="square" lIns="0" tIns="12700" rIns="0" bIns="0" rtlCol="0">
            <a:spAutoFit/>
          </a:bodyPr>
          <a:lstStyle/>
          <a:p>
            <a:pPr marL="12700">
              <a:lnSpc>
                <a:spcPct val="100000"/>
              </a:lnSpc>
              <a:spcBef>
                <a:spcPts val="100"/>
              </a:spcBef>
            </a:pPr>
            <a:r>
              <a:rPr lang="en-US" sz="3450" spc="65" dirty="0">
                <a:latin typeface="Times New Roman"/>
                <a:cs typeface="Times New Roman"/>
              </a:rPr>
              <a:t>Working of Book Recommendation System</a:t>
            </a:r>
            <a:endParaRPr sz="3450" dirty="0">
              <a:latin typeface="Times New Roman"/>
              <a:cs typeface="Times New Roman"/>
            </a:endParaRPr>
          </a:p>
        </p:txBody>
      </p:sp>
      <p:pic>
        <p:nvPicPr>
          <p:cNvPr id="12" name="Picture 11">
            <a:extLst>
              <a:ext uri="{FF2B5EF4-FFF2-40B4-BE49-F238E27FC236}">
                <a16:creationId xmlns:a16="http://schemas.microsoft.com/office/drawing/2014/main" id="{153045B2-73B5-5EBA-127E-A8D895513F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0731" y="2819994"/>
            <a:ext cx="9199237" cy="54557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890" cy="4196080"/>
          </a:xfrm>
          <a:custGeom>
            <a:avLst/>
            <a:gdLst/>
            <a:ahLst/>
            <a:cxnLst/>
            <a:rect l="l" t="t" r="r" b="b"/>
            <a:pathLst>
              <a:path w="2929890" h="4196080">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9655" y="4195791"/>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1054" y="9993"/>
            <a:ext cx="18287365" cy="10277005"/>
            <a:chOff x="1054" y="9993"/>
            <a:chExt cx="18287365" cy="1027700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1054" y="548830"/>
              <a:ext cx="18287365" cy="9251950"/>
            </a:xfrm>
            <a:custGeom>
              <a:avLst/>
              <a:gdLst/>
              <a:ahLst/>
              <a:cxnLst/>
              <a:rect l="l" t="t" r="r" b="b"/>
              <a:pathLst>
                <a:path w="18287365" h="9251950">
                  <a:moveTo>
                    <a:pt x="18286934" y="9203855"/>
                  </a:moveTo>
                  <a:lnTo>
                    <a:pt x="304" y="9203855"/>
                  </a:lnTo>
                  <a:lnTo>
                    <a:pt x="304" y="9251480"/>
                  </a:lnTo>
                  <a:lnTo>
                    <a:pt x="18286934" y="9251480"/>
                  </a:lnTo>
                  <a:lnTo>
                    <a:pt x="18286934" y="9203855"/>
                  </a:lnTo>
                  <a:close/>
                </a:path>
                <a:path w="18287365" h="9251950">
                  <a:moveTo>
                    <a:pt x="18286934" y="0"/>
                  </a:moveTo>
                  <a:lnTo>
                    <a:pt x="0" y="0"/>
                  </a:lnTo>
                  <a:lnTo>
                    <a:pt x="0" y="47625"/>
                  </a:lnTo>
                  <a:lnTo>
                    <a:pt x="18286934" y="47625"/>
                  </a:lnTo>
                  <a:lnTo>
                    <a:pt x="18286934" y="0"/>
                  </a:lnTo>
                  <a:close/>
                </a:path>
              </a:pathLst>
            </a:custGeom>
            <a:solidFill>
              <a:srgbClr val="332C2C"/>
            </a:solidFill>
          </p:spPr>
          <p:txBody>
            <a:bodyPr wrap="square" lIns="0" tIns="0" rIns="0" bIns="0" rtlCol="0"/>
            <a:lstStyle/>
            <a:p>
              <a:endParaRPr/>
            </a:p>
          </p:txBody>
        </p:sp>
      </p:grpSp>
      <p:sp>
        <p:nvSpPr>
          <p:cNvPr id="8" name="object 8"/>
          <p:cNvSpPr txBox="1"/>
          <p:nvPr/>
        </p:nvSpPr>
        <p:spPr>
          <a:xfrm>
            <a:off x="1613928" y="2866984"/>
            <a:ext cx="7489825" cy="6449971"/>
          </a:xfrm>
          <a:prstGeom prst="rect">
            <a:avLst/>
          </a:prstGeom>
        </p:spPr>
        <p:txBody>
          <a:bodyPr vert="horz" wrap="square" lIns="0" tIns="6985" rIns="0" bIns="0" rtlCol="0">
            <a:spAutoFit/>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rPr>
              <a:t>The popularity-based system excels in simplicity and effectiveness for new users and those exploring mainstream content. By highlighting books with high average ratings and substantial review counts, it ensures a reliable introduction to widely appreciated titles. However, its generalized nature limits its ability to cater to individual preferences.</a:t>
            </a:r>
          </a:p>
          <a:p>
            <a:r>
              <a:rPr lang="en-IN" sz="1800" kern="0" dirty="0">
                <a:effectLst/>
                <a:latin typeface="Times New Roman" panose="02020603050405020304" pitchFamily="18" charset="0"/>
                <a:ea typeface="Times New Roman" panose="02020603050405020304" pitchFamily="18" charset="0"/>
              </a:rPr>
              <a:t>The collaborative filtering system, on the other hand, offers tailored recommendations by analysing user-item interactions. This approach identifies patterns in user behaviour, uncovering connections between books and users with similar interests. While collaborative filtering enhances user satisfaction through personalisation, its dependence on user engagement and existing data poses challenges, particularly for new users or sparsely rated items.</a:t>
            </a:r>
            <a:r>
              <a:rPr lang="en-IN" sz="2800" dirty="0">
                <a:effectLst/>
              </a:rPr>
              <a:t> </a:t>
            </a:r>
          </a:p>
          <a:p>
            <a:endParaRPr lang="en-IN" sz="2800" dirty="0">
              <a:latin typeface="Verdana"/>
              <a:cs typeface="Verdana"/>
            </a:endParaRP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rPr>
              <a:t>Advanced Machine Learning Techniques</a:t>
            </a: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rPr>
              <a:t>Adopt advanced algorithms like:</a:t>
            </a:r>
          </a:p>
          <a:p>
            <a:pPr marL="342900" lvl="0" indent="-342900">
              <a:lnSpc>
                <a:spcPct val="107000"/>
              </a:lnSpc>
              <a:spcAft>
                <a:spcPts val="800"/>
              </a:spcAft>
              <a:buSzPts val="1000"/>
              <a:buFont typeface="Symbol" pitchFamily="2" charset="2"/>
              <a:buChar char=""/>
              <a:tabLst>
                <a:tab pos="457200" algn="l"/>
              </a:tabLst>
            </a:pPr>
            <a:r>
              <a:rPr lang="en-IN" sz="1800" b="1" dirty="0">
                <a:effectLst/>
                <a:latin typeface="Times New Roman" panose="02020603050405020304" pitchFamily="18" charset="0"/>
                <a:ea typeface="Times New Roman" panose="02020603050405020304" pitchFamily="18" charset="0"/>
              </a:rPr>
              <a:t>Matrix Factorization (e.g., SVD)</a:t>
            </a:r>
            <a:r>
              <a:rPr lang="en-IN" sz="1800" dirty="0">
                <a:effectLst/>
                <a:latin typeface="Times New Roman" panose="02020603050405020304" pitchFamily="18" charset="0"/>
                <a:ea typeface="Times New Roman" panose="02020603050405020304" pitchFamily="18" charset="0"/>
              </a:rPr>
              <a:t>: To handle sparse datasets more effectively and uncover latent factors in user-book interactions.</a:t>
            </a:r>
          </a:p>
          <a:p>
            <a:pPr marL="342900" lvl="0" indent="-342900">
              <a:lnSpc>
                <a:spcPct val="107000"/>
              </a:lnSpc>
              <a:spcAft>
                <a:spcPts val="800"/>
              </a:spcAft>
              <a:buSzPts val="1000"/>
              <a:buFont typeface="Symbol" pitchFamily="2" charset="2"/>
              <a:buChar char=""/>
              <a:tabLst>
                <a:tab pos="457200" algn="l"/>
              </a:tabLst>
            </a:pPr>
            <a:r>
              <a:rPr lang="en-IN" sz="1800" b="1" dirty="0">
                <a:effectLst/>
                <a:latin typeface="Times New Roman" panose="02020603050405020304" pitchFamily="18" charset="0"/>
                <a:ea typeface="Times New Roman" panose="02020603050405020304" pitchFamily="18" charset="0"/>
              </a:rPr>
              <a:t>Deep Learning Models</a:t>
            </a:r>
            <a:r>
              <a:rPr lang="en-IN" sz="1800" dirty="0">
                <a:effectLst/>
                <a:latin typeface="Times New Roman" panose="02020603050405020304" pitchFamily="18" charset="0"/>
                <a:ea typeface="Times New Roman" panose="02020603050405020304" pitchFamily="18" charset="0"/>
              </a:rPr>
              <a:t>: Utilize neural networks to model complex relationships between users and books, enabling richer recommendations.</a:t>
            </a:r>
          </a:p>
          <a:p>
            <a:endParaRPr sz="2750" dirty="0">
              <a:latin typeface="Verdana"/>
              <a:cs typeface="Verdana"/>
            </a:endParaRPr>
          </a:p>
        </p:txBody>
      </p:sp>
      <p:sp>
        <p:nvSpPr>
          <p:cNvPr id="9" name="object 9"/>
          <p:cNvSpPr txBox="1">
            <a:spLocks noGrp="1"/>
          </p:cNvSpPr>
          <p:nvPr>
            <p:ph type="title"/>
          </p:nvPr>
        </p:nvSpPr>
        <p:spPr>
          <a:xfrm>
            <a:off x="1589798" y="1486751"/>
            <a:ext cx="7545705" cy="1285608"/>
          </a:xfrm>
          <a:prstGeom prst="rect">
            <a:avLst/>
          </a:prstGeom>
        </p:spPr>
        <p:txBody>
          <a:bodyPr vert="horz" wrap="square" lIns="0" tIns="15875" rIns="0" bIns="0" rtlCol="0">
            <a:spAutoFit/>
          </a:bodyPr>
          <a:lstStyle/>
          <a:p>
            <a:pPr marL="12700" algn="ctr">
              <a:spcBef>
                <a:spcPts val="125"/>
              </a:spcBef>
            </a:pPr>
            <a:r>
              <a:rPr lang="en-IN" sz="4000" b="1" dirty="0">
                <a:effectLst/>
                <a:latin typeface="Times New Roman" panose="02020603050405020304" pitchFamily="18" charset="0"/>
                <a:ea typeface="Times New Roman" panose="02020603050405020304" pitchFamily="18" charset="0"/>
              </a:rPr>
              <a:t>CONCLUSION AND SCOPE</a:t>
            </a:r>
            <a:br>
              <a:rPr lang="en-IN" sz="1800" dirty="0">
                <a:effectLst/>
                <a:latin typeface="Times New Roman" panose="02020603050405020304" pitchFamily="18" charset="0"/>
                <a:ea typeface="Times New Roman" panose="02020603050405020304" pitchFamily="18" charset="0"/>
              </a:rPr>
            </a:br>
            <a:endParaRPr lang="en-IN" sz="425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622</Words>
  <Application>Microsoft Macintosh PowerPoint</Application>
  <PresentationFormat>Custom</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Courier New</vt:lpstr>
      <vt:lpstr>Symbol</vt:lpstr>
      <vt:lpstr>Times New Roman</vt:lpstr>
      <vt:lpstr>Verdana</vt:lpstr>
      <vt:lpstr>Office Theme</vt:lpstr>
      <vt:lpstr>Enhancing Book Discovery: A Deep Dive  into Collaborative Filtering and Popularity-  Based Recommendation Systems</vt:lpstr>
      <vt:lpstr>Introduction to Book Discovery</vt:lpstr>
      <vt:lpstr>The development of the Book Recommendation System involved the following key steps: Dataset Preparation: The project utilized the Books Dataset from Kaggle, comprising high-quality fashion product images and metadata. Data preprocessing steps included resizing images to a consistent dimension, normalizing pixel values, and removing duplicate or irrelevant entries to ensure data quality and uniformity.   Data Preprocessing: Data quality is critical for building a reliable recommendation system. The following preprocessing steps are applied: Missing Value Handling: Checked and handled missing values across all datasets to ensure completeness. Duplicate Removal: Removed duplicate entries to prevent biases in calculations.  Popularity-Based Recommendation System: This approach identifies and recommends books that are widely liked by users based on aggregate metrics. The steps include: Calculating Number of Ratings: Counted the total number of user ratings for each book to determine its popularity. Computing Average Ratings: Computed the mean rating for each book to assess its overall quality. Threshold-Based Filtering: Selected books with a high average rating and a minimum threshold of user reviews to ensure that recommendations are both popular and credible.  </vt:lpstr>
      <vt:lpstr>Implementation</vt:lpstr>
      <vt:lpstr>Working of Book Recommendation System</vt:lpstr>
      <vt:lpstr>CONCLUSION AND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Kambagiri Lalitha Devi [Artificial Intelligence &amp; Machine Learning - 2021]</cp:lastModifiedBy>
  <cp:revision>3</cp:revision>
  <dcterms:created xsi:type="dcterms:W3CDTF">2024-11-25T13:33:26Z</dcterms:created>
  <dcterms:modified xsi:type="dcterms:W3CDTF">2024-11-26T19:56:36Z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2024-11-25T00:00:00Z</vt:filetime>
  </property>
  <property fmtid="{D5CDD505-2E9C-101B-9397-08002B2CF9AE}" pid="3" name="Creator">
    <vt:lpwstr>Chromium</vt:lpwstr>
  </property>
  <property fmtid="{D5CDD505-2E9C-101B-9397-08002B2CF9AE}" pid="4" name="LastSaved">
    <vt:filetime>2024-11-25T00:00:00Z</vt:filetime>
  </property>
</Properties>
</file>