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p:cViewPr varScale="1">
        <p:scale>
          <a:sx n="55" d="100"/>
          <a:sy n="55" d="100"/>
        </p:scale>
        <p:origin x="192" y="1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8/4/24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8/4/24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49A1-91AE-CDEE-2FF9-1351E02A8970}"/>
              </a:ext>
            </a:extLst>
          </p:cNvPr>
          <p:cNvSpPr>
            <a:spLocks noGrp="1"/>
          </p:cNvSpPr>
          <p:nvPr>
            <p:ph type="ctrTitle"/>
          </p:nvPr>
        </p:nvSpPr>
        <p:spPr/>
        <p:txBody>
          <a:bodyPr>
            <a:normAutofit/>
          </a:bodyPr>
          <a:lstStyle/>
          <a:p>
            <a:r>
              <a:rPr lang="en-US" sz="4000" dirty="0"/>
              <a:t>Diwali sales analysis</a:t>
            </a:r>
          </a:p>
        </p:txBody>
      </p:sp>
      <p:sp>
        <p:nvSpPr>
          <p:cNvPr id="3" name="Subtitle 2">
            <a:extLst>
              <a:ext uri="{FF2B5EF4-FFF2-40B4-BE49-F238E27FC236}">
                <a16:creationId xmlns:a16="http://schemas.microsoft.com/office/drawing/2014/main" id="{85F78677-F695-0F1F-863F-3D910BE06E74}"/>
              </a:ext>
            </a:extLst>
          </p:cNvPr>
          <p:cNvSpPr>
            <a:spLocks noGrp="1"/>
          </p:cNvSpPr>
          <p:nvPr>
            <p:ph type="subTitle" idx="1"/>
          </p:nvPr>
        </p:nvSpPr>
        <p:spPr/>
        <p:txBody>
          <a:bodyPr/>
          <a:lstStyle/>
          <a:p>
            <a:r>
              <a:rPr lang="en-US" dirty="0"/>
              <a:t>The data analysis of Diwali sales data.</a:t>
            </a:r>
          </a:p>
          <a:p>
            <a:endParaRPr lang="en-US" dirty="0"/>
          </a:p>
        </p:txBody>
      </p:sp>
    </p:spTree>
    <p:extLst>
      <p:ext uri="{BB962C8B-B14F-4D97-AF65-F5344CB8AC3E}">
        <p14:creationId xmlns:p14="http://schemas.microsoft.com/office/powerpoint/2010/main" val="1405676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F328FC-75C3-2BA3-FD34-3A42DDDFCD5D}"/>
              </a:ext>
            </a:extLst>
          </p:cNvPr>
          <p:cNvPicPr>
            <a:picLocks noChangeAspect="1"/>
          </p:cNvPicPr>
          <p:nvPr/>
        </p:nvPicPr>
        <p:blipFill>
          <a:blip r:embed="rId2"/>
          <a:stretch>
            <a:fillRect/>
          </a:stretch>
        </p:blipFill>
        <p:spPr>
          <a:xfrm>
            <a:off x="414337" y="957262"/>
            <a:ext cx="11044238" cy="2128837"/>
          </a:xfrm>
          <a:prstGeom prst="rect">
            <a:avLst/>
          </a:prstGeom>
        </p:spPr>
      </p:pic>
      <p:pic>
        <p:nvPicPr>
          <p:cNvPr id="3" name="Picture 2">
            <a:extLst>
              <a:ext uri="{FF2B5EF4-FFF2-40B4-BE49-F238E27FC236}">
                <a16:creationId xmlns:a16="http://schemas.microsoft.com/office/drawing/2014/main" id="{71CABE33-2F77-4D6F-1C06-4D3CEAF8C954}"/>
              </a:ext>
            </a:extLst>
          </p:cNvPr>
          <p:cNvPicPr>
            <a:picLocks noChangeAspect="1"/>
          </p:cNvPicPr>
          <p:nvPr/>
        </p:nvPicPr>
        <p:blipFill>
          <a:blip r:embed="rId3"/>
          <a:stretch>
            <a:fillRect/>
          </a:stretch>
        </p:blipFill>
        <p:spPr>
          <a:xfrm>
            <a:off x="600075" y="3668664"/>
            <a:ext cx="11201399" cy="2232073"/>
          </a:xfrm>
          <a:prstGeom prst="rect">
            <a:avLst/>
          </a:prstGeom>
        </p:spPr>
      </p:pic>
      <p:sp>
        <p:nvSpPr>
          <p:cNvPr id="4" name="TextBox 3">
            <a:extLst>
              <a:ext uri="{FF2B5EF4-FFF2-40B4-BE49-F238E27FC236}">
                <a16:creationId xmlns:a16="http://schemas.microsoft.com/office/drawing/2014/main" id="{D1497BFE-574D-AF27-7959-75AD63078145}"/>
              </a:ext>
            </a:extLst>
          </p:cNvPr>
          <p:cNvSpPr txBox="1"/>
          <p:nvPr/>
        </p:nvSpPr>
        <p:spPr>
          <a:xfrm>
            <a:off x="757237" y="296648"/>
            <a:ext cx="2990811" cy="369332"/>
          </a:xfrm>
          <a:prstGeom prst="rect">
            <a:avLst/>
          </a:prstGeom>
          <a:noFill/>
        </p:spPr>
        <p:txBody>
          <a:bodyPr wrap="square" rtlCol="0">
            <a:spAutoFit/>
          </a:bodyPr>
          <a:lstStyle/>
          <a:p>
            <a:r>
              <a:rPr lang="en-US" dirty="0"/>
              <a:t>Occupation</a:t>
            </a:r>
          </a:p>
        </p:txBody>
      </p:sp>
    </p:spTree>
    <p:extLst>
      <p:ext uri="{BB962C8B-B14F-4D97-AF65-F5344CB8AC3E}">
        <p14:creationId xmlns:p14="http://schemas.microsoft.com/office/powerpoint/2010/main" val="262335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44D31E-543A-C43C-630E-62F74BC3A5A5}"/>
              </a:ext>
            </a:extLst>
          </p:cNvPr>
          <p:cNvPicPr>
            <a:picLocks noChangeAspect="1"/>
          </p:cNvPicPr>
          <p:nvPr/>
        </p:nvPicPr>
        <p:blipFill>
          <a:blip r:embed="rId2"/>
          <a:stretch>
            <a:fillRect/>
          </a:stretch>
        </p:blipFill>
        <p:spPr>
          <a:xfrm>
            <a:off x="604276" y="3689300"/>
            <a:ext cx="9068923" cy="3014663"/>
          </a:xfrm>
          <a:prstGeom prst="rect">
            <a:avLst/>
          </a:prstGeom>
        </p:spPr>
      </p:pic>
      <p:pic>
        <p:nvPicPr>
          <p:cNvPr id="3" name="Picture 2">
            <a:extLst>
              <a:ext uri="{FF2B5EF4-FFF2-40B4-BE49-F238E27FC236}">
                <a16:creationId xmlns:a16="http://schemas.microsoft.com/office/drawing/2014/main" id="{D1B21B6A-2370-9EF4-F991-927DEE1D8BAF}"/>
              </a:ext>
            </a:extLst>
          </p:cNvPr>
          <p:cNvPicPr>
            <a:picLocks noChangeAspect="1"/>
          </p:cNvPicPr>
          <p:nvPr/>
        </p:nvPicPr>
        <p:blipFill>
          <a:blip r:embed="rId3"/>
          <a:stretch>
            <a:fillRect/>
          </a:stretch>
        </p:blipFill>
        <p:spPr>
          <a:xfrm>
            <a:off x="604276" y="925147"/>
            <a:ext cx="8568301" cy="1856406"/>
          </a:xfrm>
          <a:prstGeom prst="rect">
            <a:avLst/>
          </a:prstGeom>
        </p:spPr>
      </p:pic>
      <p:sp>
        <p:nvSpPr>
          <p:cNvPr id="5" name="TextBox 4">
            <a:extLst>
              <a:ext uri="{FF2B5EF4-FFF2-40B4-BE49-F238E27FC236}">
                <a16:creationId xmlns:a16="http://schemas.microsoft.com/office/drawing/2014/main" id="{FB79504B-2678-422E-7DA0-C676629AFEC3}"/>
              </a:ext>
            </a:extLst>
          </p:cNvPr>
          <p:cNvSpPr txBox="1"/>
          <p:nvPr/>
        </p:nvSpPr>
        <p:spPr>
          <a:xfrm>
            <a:off x="785308" y="286608"/>
            <a:ext cx="3818965" cy="369332"/>
          </a:xfrm>
          <a:prstGeom prst="rect">
            <a:avLst/>
          </a:prstGeom>
          <a:noFill/>
        </p:spPr>
        <p:txBody>
          <a:bodyPr wrap="square" rtlCol="0">
            <a:spAutoFit/>
          </a:bodyPr>
          <a:lstStyle/>
          <a:p>
            <a:r>
              <a:rPr lang="en-US" dirty="0"/>
              <a:t>Product Category</a:t>
            </a:r>
          </a:p>
        </p:txBody>
      </p:sp>
      <p:sp>
        <p:nvSpPr>
          <p:cNvPr id="6" name="TextBox 5">
            <a:extLst>
              <a:ext uri="{FF2B5EF4-FFF2-40B4-BE49-F238E27FC236}">
                <a16:creationId xmlns:a16="http://schemas.microsoft.com/office/drawing/2014/main" id="{A0959F8A-9259-B705-1C42-D8627B2DEE64}"/>
              </a:ext>
            </a:extLst>
          </p:cNvPr>
          <p:cNvSpPr txBox="1"/>
          <p:nvPr/>
        </p:nvSpPr>
        <p:spPr>
          <a:xfrm>
            <a:off x="604276" y="3050760"/>
            <a:ext cx="8378359" cy="646331"/>
          </a:xfrm>
          <a:prstGeom prst="rect">
            <a:avLst/>
          </a:prstGeom>
          <a:noFill/>
        </p:spPr>
        <p:txBody>
          <a:bodyPr wrap="square" rtlCol="0">
            <a:spAutoFit/>
          </a:bodyPr>
          <a:lstStyle/>
          <a:p>
            <a:r>
              <a:rPr lang="en-US" dirty="0"/>
              <a:t>Here in count of orders the Clothing and Apparel category is the highest. But in the Amount graph, we found the Food category is the highest. </a:t>
            </a:r>
          </a:p>
        </p:txBody>
      </p:sp>
    </p:spTree>
    <p:extLst>
      <p:ext uri="{BB962C8B-B14F-4D97-AF65-F5344CB8AC3E}">
        <p14:creationId xmlns:p14="http://schemas.microsoft.com/office/powerpoint/2010/main" val="77582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FDD9-FB9C-0179-EBAD-21B886DFCE5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EFC53E2-1C6F-25DC-30F2-B3D59687D1B1}"/>
              </a:ext>
            </a:extLst>
          </p:cNvPr>
          <p:cNvSpPr>
            <a:spLocks noGrp="1"/>
          </p:cNvSpPr>
          <p:nvPr>
            <p:ph idx="1"/>
          </p:nvPr>
        </p:nvSpPr>
        <p:spPr/>
        <p:txBody>
          <a:bodyPr>
            <a:normAutofit fontScale="92500" lnSpcReduction="10000"/>
          </a:bodyPr>
          <a:lstStyle/>
          <a:p>
            <a:r>
              <a:rPr lang="en-US" dirty="0"/>
              <a:t>Married women of the age group 26-35 from UP, Maharashtra and Karnataka working in IT, Healthcare and  Aviation are more likely to buy products from the food, clothing and electronics categories.</a:t>
            </a:r>
          </a:p>
          <a:p>
            <a:pPr marL="0" indent="0">
              <a:buNone/>
            </a:pPr>
            <a:r>
              <a:rPr lang="en-US" dirty="0"/>
              <a:t>Learnings:</a:t>
            </a:r>
          </a:p>
          <a:p>
            <a:pPr marL="0" indent="0">
              <a:buNone/>
            </a:pPr>
            <a:r>
              <a:rPr lang="en-US" dirty="0"/>
              <a:t>Performed data cleaning and manipulation.</a:t>
            </a:r>
          </a:p>
          <a:p>
            <a:pPr marL="0" indent="0">
              <a:buNone/>
            </a:pPr>
            <a:r>
              <a:rPr lang="en-US" dirty="0"/>
              <a:t>Performed EDA using, Pandas, Matplotlib, and Seaborn libraries.</a:t>
            </a:r>
          </a:p>
          <a:p>
            <a:pPr marL="0" indent="0">
              <a:buNone/>
            </a:pPr>
            <a:r>
              <a:rPr lang="en-US" dirty="0"/>
              <a:t>Improved customer experience by finding potential customers.</a:t>
            </a:r>
          </a:p>
          <a:p>
            <a:pPr marL="0" indent="0">
              <a:buNone/>
            </a:pPr>
            <a:r>
              <a:rPr lang="en-US" dirty="0"/>
              <a:t>Improved sales by identifying the most selling product categories which helps in further planning.</a:t>
            </a:r>
          </a:p>
        </p:txBody>
      </p:sp>
    </p:spTree>
    <p:extLst>
      <p:ext uri="{BB962C8B-B14F-4D97-AF65-F5344CB8AC3E}">
        <p14:creationId xmlns:p14="http://schemas.microsoft.com/office/powerpoint/2010/main" val="178820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2C9F-CAE0-EB93-17DD-B1DC71BE6C0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737D3D-45C2-F912-496B-ABD2768E6A83}"/>
              </a:ext>
            </a:extLst>
          </p:cNvPr>
          <p:cNvSpPr>
            <a:spLocks noGrp="1"/>
          </p:cNvSpPr>
          <p:nvPr>
            <p:ph idx="1"/>
          </p:nvPr>
        </p:nvSpPr>
        <p:spPr/>
        <p:txBody>
          <a:bodyPr/>
          <a:lstStyle/>
          <a:p>
            <a:r>
              <a:rPr lang="en-IN" dirty="0"/>
              <a:t>Diwali, also known as the Festival of Lights, is one of the most celebrated festivals in India, marked by vibrant festivities, religious rituals, and a widespread tradition of gifting.</a:t>
            </a:r>
          </a:p>
          <a:p>
            <a:r>
              <a:rPr lang="en-IN" dirty="0"/>
              <a:t>This analysis delves into the sales dynamics during the Diwali season, aiming to uncover key trends, patterns, and consumer preferences. By examining sales data from various sectors, such as Footwear, Furniture, Home Décor and more, this report seeks to provide valuable insights into the factors influencing purchasing decisions, the effectiveness of marketing strategies, and the overall economic impact of Diwali sales.</a:t>
            </a:r>
            <a:endParaRPr lang="en-US" dirty="0"/>
          </a:p>
        </p:txBody>
      </p:sp>
    </p:spTree>
    <p:extLst>
      <p:ext uri="{BB962C8B-B14F-4D97-AF65-F5344CB8AC3E}">
        <p14:creationId xmlns:p14="http://schemas.microsoft.com/office/powerpoint/2010/main" val="29809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512A-D656-DAE5-245B-DCE509B39796}"/>
              </a:ext>
            </a:extLst>
          </p:cNvPr>
          <p:cNvSpPr>
            <a:spLocks noGrp="1"/>
          </p:cNvSpPr>
          <p:nvPr>
            <p:ph type="title"/>
          </p:nvPr>
        </p:nvSpPr>
        <p:spPr/>
        <p:txBody>
          <a:bodyPr/>
          <a:lstStyle/>
          <a:p>
            <a:r>
              <a:rPr lang="en-IN">
                <a:solidFill>
                  <a:srgbClr val="15141D"/>
                </a:solidFill>
                <a:effectLst/>
                <a:latin typeface="Helvetica" pitchFamily="2" charset="0"/>
              </a:rPr>
              <a:t>Data Acquisition and Cleaning</a:t>
            </a:r>
            <a:br>
              <a:rPr lang="en-IN">
                <a:solidFill>
                  <a:srgbClr val="15141D"/>
                </a:solidFill>
                <a:effectLst/>
                <a:latin typeface="Helvetica" pitchFamily="2" charset="0"/>
              </a:rPr>
            </a:br>
            <a:r>
              <a:rPr lang="en-US"/>
              <a:t> </a:t>
            </a:r>
            <a:endParaRPr lang="en-US" dirty="0"/>
          </a:p>
        </p:txBody>
      </p:sp>
      <p:pic>
        <p:nvPicPr>
          <p:cNvPr id="4" name="Content Placeholder 3">
            <a:extLst>
              <a:ext uri="{FF2B5EF4-FFF2-40B4-BE49-F238E27FC236}">
                <a16:creationId xmlns:a16="http://schemas.microsoft.com/office/drawing/2014/main" id="{54498D7C-6C03-6611-470A-C93C9C2960E2}"/>
              </a:ext>
            </a:extLst>
          </p:cNvPr>
          <p:cNvPicPr>
            <a:picLocks noGrp="1" noChangeAspect="1"/>
          </p:cNvPicPr>
          <p:nvPr>
            <p:ph idx="1"/>
          </p:nvPr>
        </p:nvPicPr>
        <p:blipFill>
          <a:blip r:embed="rId2"/>
          <a:stretch>
            <a:fillRect/>
          </a:stretch>
        </p:blipFill>
        <p:spPr>
          <a:xfrm>
            <a:off x="1451579" y="2082007"/>
            <a:ext cx="4520596" cy="1863368"/>
          </a:xfrm>
          <a:prstGeom prst="rect">
            <a:avLst/>
          </a:prstGeom>
        </p:spPr>
      </p:pic>
      <p:pic>
        <p:nvPicPr>
          <p:cNvPr id="5" name="Picture 4">
            <a:extLst>
              <a:ext uri="{FF2B5EF4-FFF2-40B4-BE49-F238E27FC236}">
                <a16:creationId xmlns:a16="http://schemas.microsoft.com/office/drawing/2014/main" id="{C7E5188A-31F1-82A9-596A-660B939593DC}"/>
              </a:ext>
            </a:extLst>
          </p:cNvPr>
          <p:cNvPicPr>
            <a:picLocks noChangeAspect="1"/>
          </p:cNvPicPr>
          <p:nvPr/>
        </p:nvPicPr>
        <p:blipFill>
          <a:blip r:embed="rId3"/>
          <a:stretch>
            <a:fillRect/>
          </a:stretch>
        </p:blipFill>
        <p:spPr>
          <a:xfrm>
            <a:off x="6422314" y="2082008"/>
            <a:ext cx="4520595" cy="1863367"/>
          </a:xfrm>
          <a:prstGeom prst="rect">
            <a:avLst/>
          </a:prstGeom>
        </p:spPr>
      </p:pic>
      <p:sp>
        <p:nvSpPr>
          <p:cNvPr id="7" name="TextBox 6">
            <a:extLst>
              <a:ext uri="{FF2B5EF4-FFF2-40B4-BE49-F238E27FC236}">
                <a16:creationId xmlns:a16="http://schemas.microsoft.com/office/drawing/2014/main" id="{41CDD4E0-D72A-2813-BEE8-3CA82171DDD8}"/>
              </a:ext>
            </a:extLst>
          </p:cNvPr>
          <p:cNvSpPr txBox="1"/>
          <p:nvPr/>
        </p:nvSpPr>
        <p:spPr>
          <a:xfrm>
            <a:off x="1564481" y="2208491"/>
            <a:ext cx="1750219" cy="369332"/>
          </a:xfrm>
          <a:prstGeom prst="rect">
            <a:avLst/>
          </a:prstGeom>
          <a:noFill/>
        </p:spPr>
        <p:txBody>
          <a:bodyPr wrap="square">
            <a:spAutoFit/>
          </a:bodyPr>
          <a:lstStyle/>
          <a:p>
            <a:r>
              <a:rPr lang="en-IN" dirty="0">
                <a:solidFill>
                  <a:srgbClr val="2E2B2B"/>
                </a:solidFill>
                <a:effectLst/>
                <a:latin typeface="Helvetica" pitchFamily="2" charset="0"/>
              </a:rPr>
              <a:t>Data Sources</a:t>
            </a:r>
          </a:p>
        </p:txBody>
      </p:sp>
      <p:sp>
        <p:nvSpPr>
          <p:cNvPr id="10" name="TextBox 9">
            <a:extLst>
              <a:ext uri="{FF2B5EF4-FFF2-40B4-BE49-F238E27FC236}">
                <a16:creationId xmlns:a16="http://schemas.microsoft.com/office/drawing/2014/main" id="{42395D83-773E-D048-5036-154FF2C04F72}"/>
              </a:ext>
            </a:extLst>
          </p:cNvPr>
          <p:cNvSpPr txBox="1"/>
          <p:nvPr/>
        </p:nvSpPr>
        <p:spPr>
          <a:xfrm>
            <a:off x="1564481" y="2938433"/>
            <a:ext cx="4193382" cy="923330"/>
          </a:xfrm>
          <a:prstGeom prst="rect">
            <a:avLst/>
          </a:prstGeom>
          <a:noFill/>
        </p:spPr>
        <p:txBody>
          <a:bodyPr wrap="square">
            <a:spAutoFit/>
          </a:bodyPr>
          <a:lstStyle/>
          <a:p>
            <a:r>
              <a:rPr lang="en-IN" dirty="0">
                <a:solidFill>
                  <a:srgbClr val="2E2B2B"/>
                </a:solidFill>
                <a:effectLst/>
                <a:latin typeface="Helvetica" pitchFamily="2" charset="0"/>
              </a:rPr>
              <a:t>Explore diverse data sources from various web sources. Data contains 11251 Rows and 15 columns.</a:t>
            </a:r>
          </a:p>
        </p:txBody>
      </p:sp>
      <p:sp>
        <p:nvSpPr>
          <p:cNvPr id="14" name="TextBox 13">
            <a:extLst>
              <a:ext uri="{FF2B5EF4-FFF2-40B4-BE49-F238E27FC236}">
                <a16:creationId xmlns:a16="http://schemas.microsoft.com/office/drawing/2014/main" id="{FF78D4BE-4673-9DC0-B994-7260126B38F7}"/>
              </a:ext>
            </a:extLst>
          </p:cNvPr>
          <p:cNvSpPr txBox="1"/>
          <p:nvPr/>
        </p:nvSpPr>
        <p:spPr>
          <a:xfrm>
            <a:off x="6463778" y="2208491"/>
            <a:ext cx="2380185" cy="369332"/>
          </a:xfrm>
          <a:prstGeom prst="rect">
            <a:avLst/>
          </a:prstGeom>
          <a:noFill/>
        </p:spPr>
        <p:txBody>
          <a:bodyPr wrap="square">
            <a:spAutoFit/>
          </a:bodyPr>
          <a:lstStyle/>
          <a:p>
            <a:r>
              <a:rPr lang="en-IN" dirty="0">
                <a:solidFill>
                  <a:srgbClr val="2E2B2B"/>
                </a:solidFill>
                <a:effectLst/>
                <a:latin typeface="Helvetica" pitchFamily="2" charset="0"/>
              </a:rPr>
              <a:t>Data Preprocessing</a:t>
            </a:r>
          </a:p>
        </p:txBody>
      </p:sp>
      <p:sp>
        <p:nvSpPr>
          <p:cNvPr id="17" name="TextBox 16">
            <a:extLst>
              <a:ext uri="{FF2B5EF4-FFF2-40B4-BE49-F238E27FC236}">
                <a16:creationId xmlns:a16="http://schemas.microsoft.com/office/drawing/2014/main" id="{18A0582C-3CAE-7AAD-EC6F-C918633AC12F}"/>
              </a:ext>
            </a:extLst>
          </p:cNvPr>
          <p:cNvSpPr txBox="1"/>
          <p:nvPr/>
        </p:nvSpPr>
        <p:spPr>
          <a:xfrm>
            <a:off x="6422314" y="2806077"/>
            <a:ext cx="4520595" cy="1200329"/>
          </a:xfrm>
          <a:prstGeom prst="rect">
            <a:avLst/>
          </a:prstGeom>
          <a:noFill/>
        </p:spPr>
        <p:txBody>
          <a:bodyPr wrap="square">
            <a:spAutoFit/>
          </a:bodyPr>
          <a:lstStyle/>
          <a:p>
            <a:r>
              <a:rPr lang="en-IN" dirty="0">
                <a:solidFill>
                  <a:srgbClr val="2E2B2B"/>
                </a:solidFill>
                <a:effectLst/>
                <a:latin typeface="Helvetica" pitchFamily="2" charset="0"/>
              </a:rPr>
              <a:t>Clean and preprocess data to remove outliers, handle missing values, remove unnecessary columns and ensure data consistency.</a:t>
            </a:r>
          </a:p>
        </p:txBody>
      </p:sp>
    </p:spTree>
    <p:extLst>
      <p:ext uri="{BB962C8B-B14F-4D97-AF65-F5344CB8AC3E}">
        <p14:creationId xmlns:p14="http://schemas.microsoft.com/office/powerpoint/2010/main" val="234739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F0EA-04DC-E7F6-771F-5BCEBD5BACF8}"/>
              </a:ext>
            </a:extLst>
          </p:cNvPr>
          <p:cNvSpPr>
            <a:spLocks noGrp="1"/>
          </p:cNvSpPr>
          <p:nvPr>
            <p:ph type="title"/>
          </p:nvPr>
        </p:nvSpPr>
        <p:spPr/>
        <p:txBody>
          <a:bodyPr/>
          <a:lstStyle/>
          <a:p>
            <a:r>
              <a:rPr lang="en-IN" dirty="0">
                <a:solidFill>
                  <a:srgbClr val="15141D"/>
                </a:solidFill>
                <a:effectLst/>
                <a:latin typeface="Helvetica" pitchFamily="2" charset="0"/>
              </a:rPr>
              <a:t>Exploratory Data Analysis</a:t>
            </a:r>
            <a:br>
              <a:rPr lang="en-IN" dirty="0">
                <a:solidFill>
                  <a:srgbClr val="15141D"/>
                </a:solidFill>
                <a:effectLst/>
                <a:latin typeface="Helvetica" pitchFamily="2" charset="0"/>
              </a:rPr>
            </a:br>
            <a:endParaRPr lang="en-US" dirty="0"/>
          </a:p>
        </p:txBody>
      </p:sp>
      <p:sp>
        <p:nvSpPr>
          <p:cNvPr id="3" name="Content Placeholder 2">
            <a:extLst>
              <a:ext uri="{FF2B5EF4-FFF2-40B4-BE49-F238E27FC236}">
                <a16:creationId xmlns:a16="http://schemas.microsoft.com/office/drawing/2014/main" id="{AB52E02E-5B05-7FE9-AF2A-F6D8185F573C}"/>
              </a:ext>
            </a:extLst>
          </p:cNvPr>
          <p:cNvSpPr>
            <a:spLocks noGrp="1"/>
          </p:cNvSpPr>
          <p:nvPr>
            <p:ph idx="1"/>
          </p:nvPr>
        </p:nvSpPr>
        <p:spPr/>
        <p:txBody>
          <a:bodyPr/>
          <a:lstStyle/>
          <a:p>
            <a:r>
              <a:rPr lang="en-IN" dirty="0"/>
              <a:t>For the Diwali sales data, EDA involves thoroughly examining the data to identify key trends, anomalies, and relationships that can inform business strategies and marketing efforts during the festive season.</a:t>
            </a:r>
          </a:p>
          <a:p>
            <a:r>
              <a:rPr lang="en-US" dirty="0"/>
              <a:t>For EDA we used various Python libraries such as Pandas for data preprocessing, NumPy</a:t>
            </a:r>
          </a:p>
          <a:p>
            <a:pPr marL="0" indent="0">
              <a:buNone/>
            </a:pPr>
            <a:r>
              <a:rPr lang="en-US" dirty="0"/>
              <a:t>    for numerical calculations to calculate </a:t>
            </a:r>
            <a:r>
              <a:rPr lang="en-IN" dirty="0"/>
              <a:t>mean, median, mode, standard deviation, and range</a:t>
            </a:r>
          </a:p>
          <a:p>
            <a:pPr marL="0" indent="0">
              <a:buNone/>
            </a:pPr>
            <a:r>
              <a:rPr lang="en-IN" dirty="0"/>
              <a:t>     for continuous variables like sales amount, and number of units sold.</a:t>
            </a:r>
          </a:p>
          <a:p>
            <a:r>
              <a:rPr lang="en-IN" dirty="0"/>
              <a:t>Matplotlib and Seaborn libraries for visual representation of Data.</a:t>
            </a:r>
          </a:p>
        </p:txBody>
      </p:sp>
    </p:spTree>
    <p:extLst>
      <p:ext uri="{BB962C8B-B14F-4D97-AF65-F5344CB8AC3E}">
        <p14:creationId xmlns:p14="http://schemas.microsoft.com/office/powerpoint/2010/main" val="420113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E252-7DC3-A519-E661-299889F7712C}"/>
              </a:ext>
            </a:extLst>
          </p:cNvPr>
          <p:cNvSpPr>
            <a:spLocks noGrp="1"/>
          </p:cNvSpPr>
          <p:nvPr>
            <p:ph type="title"/>
          </p:nvPr>
        </p:nvSpPr>
        <p:spPr/>
        <p:txBody>
          <a:bodyPr/>
          <a:lstStyle/>
          <a:p>
            <a:r>
              <a:rPr lang="en-US" dirty="0"/>
              <a:t>statistics</a:t>
            </a:r>
          </a:p>
        </p:txBody>
      </p:sp>
      <p:graphicFrame>
        <p:nvGraphicFramePr>
          <p:cNvPr id="13" name="Content Placeholder 12">
            <a:extLst>
              <a:ext uri="{FF2B5EF4-FFF2-40B4-BE49-F238E27FC236}">
                <a16:creationId xmlns:a16="http://schemas.microsoft.com/office/drawing/2014/main" id="{2390D67D-BE56-1BEE-D55B-C41D0C35D67E}"/>
              </a:ext>
            </a:extLst>
          </p:cNvPr>
          <p:cNvGraphicFramePr>
            <a:graphicFrameLocks noGrp="1"/>
          </p:cNvGraphicFramePr>
          <p:nvPr>
            <p:ph idx="1"/>
            <p:extLst>
              <p:ext uri="{D42A27DB-BD31-4B8C-83A1-F6EECF244321}">
                <p14:modId xmlns:p14="http://schemas.microsoft.com/office/powerpoint/2010/main" val="2856344891"/>
              </p:ext>
            </p:extLst>
          </p:nvPr>
        </p:nvGraphicFramePr>
        <p:xfrm>
          <a:off x="1450975" y="2016125"/>
          <a:ext cx="9604372" cy="3337560"/>
        </p:xfrm>
        <a:graphic>
          <a:graphicData uri="http://schemas.openxmlformats.org/drawingml/2006/table">
            <a:tbl>
              <a:tblPr firstRow="1" bandRow="1">
                <a:tableStyleId>{7DF18680-E054-41AD-8BC1-D1AEF772440D}</a:tableStyleId>
              </a:tblPr>
              <a:tblGrid>
                <a:gridCol w="2401093">
                  <a:extLst>
                    <a:ext uri="{9D8B030D-6E8A-4147-A177-3AD203B41FA5}">
                      <a16:colId xmlns:a16="http://schemas.microsoft.com/office/drawing/2014/main" val="2064796572"/>
                    </a:ext>
                  </a:extLst>
                </a:gridCol>
                <a:gridCol w="2401093">
                  <a:extLst>
                    <a:ext uri="{9D8B030D-6E8A-4147-A177-3AD203B41FA5}">
                      <a16:colId xmlns:a16="http://schemas.microsoft.com/office/drawing/2014/main" val="4063127690"/>
                    </a:ext>
                  </a:extLst>
                </a:gridCol>
                <a:gridCol w="2401093">
                  <a:extLst>
                    <a:ext uri="{9D8B030D-6E8A-4147-A177-3AD203B41FA5}">
                      <a16:colId xmlns:a16="http://schemas.microsoft.com/office/drawing/2014/main" val="2708547527"/>
                    </a:ext>
                  </a:extLst>
                </a:gridCol>
                <a:gridCol w="2401093">
                  <a:extLst>
                    <a:ext uri="{9D8B030D-6E8A-4147-A177-3AD203B41FA5}">
                      <a16:colId xmlns:a16="http://schemas.microsoft.com/office/drawing/2014/main" val="4192030855"/>
                    </a:ext>
                  </a:extLst>
                </a:gridCol>
              </a:tblGrid>
              <a:tr h="370840">
                <a:tc>
                  <a:txBody>
                    <a:bodyPr/>
                    <a:lstStyle/>
                    <a:p>
                      <a:endParaRPr lang="en-US" dirty="0"/>
                    </a:p>
                  </a:txBody>
                  <a:tcPr/>
                </a:tc>
                <a:tc>
                  <a:txBody>
                    <a:bodyPr/>
                    <a:lstStyle/>
                    <a:p>
                      <a:r>
                        <a:rPr lang="en-US" dirty="0"/>
                        <a:t>Age</a:t>
                      </a:r>
                    </a:p>
                  </a:txBody>
                  <a:tcPr/>
                </a:tc>
                <a:tc>
                  <a:txBody>
                    <a:bodyPr/>
                    <a:lstStyle/>
                    <a:p>
                      <a:r>
                        <a:rPr lang="en-US" dirty="0"/>
                        <a:t>Orders</a:t>
                      </a:r>
                    </a:p>
                  </a:txBody>
                  <a:tcPr/>
                </a:tc>
                <a:tc>
                  <a:txBody>
                    <a:bodyPr/>
                    <a:lstStyle/>
                    <a:p>
                      <a:r>
                        <a:rPr lang="en-US" dirty="0"/>
                        <a:t>Amount</a:t>
                      </a:r>
                    </a:p>
                  </a:txBody>
                  <a:tcPr/>
                </a:tc>
                <a:extLst>
                  <a:ext uri="{0D108BD9-81ED-4DB2-BD59-A6C34878D82A}">
                    <a16:rowId xmlns:a16="http://schemas.microsoft.com/office/drawing/2014/main" val="1248625345"/>
                  </a:ext>
                </a:extLst>
              </a:tr>
              <a:tr h="370840">
                <a:tc>
                  <a:txBody>
                    <a:bodyPr/>
                    <a:lstStyle/>
                    <a:p>
                      <a:r>
                        <a:rPr lang="en-US" dirty="0"/>
                        <a:t>Count</a:t>
                      </a:r>
                    </a:p>
                  </a:txBody>
                  <a:tcPr/>
                </a:tc>
                <a:tc>
                  <a:txBody>
                    <a:bodyPr/>
                    <a:lstStyle/>
                    <a:p>
                      <a:r>
                        <a:rPr lang="en-US" dirty="0"/>
                        <a:t>11239</a:t>
                      </a:r>
                    </a:p>
                  </a:txBody>
                  <a:tcPr/>
                </a:tc>
                <a:tc>
                  <a:txBody>
                    <a:bodyPr/>
                    <a:lstStyle/>
                    <a:p>
                      <a:r>
                        <a:rPr lang="en-US" dirty="0"/>
                        <a:t>11239</a:t>
                      </a:r>
                    </a:p>
                  </a:txBody>
                  <a:tcPr/>
                </a:tc>
                <a:tc>
                  <a:txBody>
                    <a:bodyPr/>
                    <a:lstStyle/>
                    <a:p>
                      <a:r>
                        <a:rPr lang="en-US" dirty="0"/>
                        <a:t>11239</a:t>
                      </a:r>
                    </a:p>
                  </a:txBody>
                  <a:tcPr/>
                </a:tc>
                <a:extLst>
                  <a:ext uri="{0D108BD9-81ED-4DB2-BD59-A6C34878D82A}">
                    <a16:rowId xmlns:a16="http://schemas.microsoft.com/office/drawing/2014/main" val="1288799258"/>
                  </a:ext>
                </a:extLst>
              </a:tr>
              <a:tr h="370840">
                <a:tc>
                  <a:txBody>
                    <a:bodyPr/>
                    <a:lstStyle/>
                    <a:p>
                      <a:r>
                        <a:rPr lang="en-US" dirty="0"/>
                        <a:t>mean</a:t>
                      </a:r>
                    </a:p>
                  </a:txBody>
                  <a:tcPr/>
                </a:tc>
                <a:tc>
                  <a:txBody>
                    <a:bodyPr/>
                    <a:lstStyle/>
                    <a:p>
                      <a:pPr algn="l" fontAlgn="ctr"/>
                      <a:r>
                        <a:rPr lang="en-IN" dirty="0">
                          <a:effectLst/>
                        </a:rPr>
                        <a:t>35.410357</a:t>
                      </a:r>
                    </a:p>
                  </a:txBody>
                  <a:tcPr anchor="ctr"/>
                </a:tc>
                <a:tc>
                  <a:txBody>
                    <a:bodyPr/>
                    <a:lstStyle/>
                    <a:p>
                      <a:pPr algn="l" fontAlgn="ctr"/>
                      <a:r>
                        <a:rPr lang="en-IN" dirty="0">
                          <a:effectLst/>
                        </a:rPr>
                        <a:t>2.489634</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9453.610553</a:t>
                      </a:r>
                    </a:p>
                  </a:txBody>
                  <a:tcPr/>
                </a:tc>
                <a:extLst>
                  <a:ext uri="{0D108BD9-81ED-4DB2-BD59-A6C34878D82A}">
                    <a16:rowId xmlns:a16="http://schemas.microsoft.com/office/drawing/2014/main" val="3381014741"/>
                  </a:ext>
                </a:extLst>
              </a:tr>
              <a:tr h="370840">
                <a:tc>
                  <a:txBody>
                    <a:bodyPr/>
                    <a:lstStyle/>
                    <a:p>
                      <a:r>
                        <a:rPr lang="en-US" dirty="0"/>
                        <a:t>std</a:t>
                      </a:r>
                    </a:p>
                  </a:txBody>
                  <a:tcPr/>
                </a:tc>
                <a:tc>
                  <a:txBody>
                    <a:bodyPr/>
                    <a:lstStyle/>
                    <a:p>
                      <a:r>
                        <a:rPr lang="en-IN" sz="1800" b="0" i="0" kern="1200" dirty="0">
                          <a:solidFill>
                            <a:schemeClr val="dk1"/>
                          </a:solidFill>
                          <a:effectLst/>
                          <a:latin typeface="+mn-lt"/>
                          <a:ea typeface="+mn-ea"/>
                          <a:cs typeface="+mn-cs"/>
                        </a:rPr>
                        <a:t>12.753866</a:t>
                      </a:r>
                      <a:endParaRPr lang="en-US" dirty="0"/>
                    </a:p>
                  </a:txBody>
                  <a:tcPr/>
                </a:tc>
                <a:tc>
                  <a:txBody>
                    <a:bodyPr/>
                    <a:lstStyle/>
                    <a:p>
                      <a:r>
                        <a:rPr lang="en-IN" sz="1800" b="0" i="0" kern="1200" dirty="0">
                          <a:solidFill>
                            <a:schemeClr val="dk1"/>
                          </a:solidFill>
                          <a:effectLst/>
                          <a:latin typeface="+mn-lt"/>
                          <a:ea typeface="+mn-ea"/>
                          <a:cs typeface="+mn-cs"/>
                        </a:rPr>
                        <a:t>1.114967</a:t>
                      </a:r>
                      <a:endParaRPr lang="en-US" dirty="0"/>
                    </a:p>
                  </a:txBody>
                  <a:tcPr/>
                </a:tc>
                <a:tc>
                  <a:txBody>
                    <a:bodyPr/>
                    <a:lstStyle/>
                    <a:p>
                      <a:r>
                        <a:rPr lang="en-IN" sz="1800" b="0" i="0" kern="1200" dirty="0">
                          <a:solidFill>
                            <a:schemeClr val="dk1"/>
                          </a:solidFill>
                          <a:effectLst/>
                          <a:latin typeface="+mn-lt"/>
                          <a:ea typeface="+mn-ea"/>
                          <a:cs typeface="+mn-cs"/>
                        </a:rPr>
                        <a:t>5222.355168</a:t>
                      </a:r>
                      <a:endParaRPr lang="en-US" dirty="0"/>
                    </a:p>
                  </a:txBody>
                  <a:tcPr/>
                </a:tc>
                <a:extLst>
                  <a:ext uri="{0D108BD9-81ED-4DB2-BD59-A6C34878D82A}">
                    <a16:rowId xmlns:a16="http://schemas.microsoft.com/office/drawing/2014/main" val="335042897"/>
                  </a:ext>
                </a:extLst>
              </a:tr>
              <a:tr h="370840">
                <a:tc>
                  <a:txBody>
                    <a:bodyPr/>
                    <a:lstStyle/>
                    <a:p>
                      <a:r>
                        <a:rPr lang="en-US" dirty="0"/>
                        <a:t>min</a:t>
                      </a:r>
                    </a:p>
                  </a:txBody>
                  <a:tcPr/>
                </a:tc>
                <a:tc>
                  <a:txBody>
                    <a:bodyPr/>
                    <a:lstStyle/>
                    <a:p>
                      <a:r>
                        <a:rPr lang="en-IN" sz="1800" b="0" i="0" kern="1200" dirty="0">
                          <a:solidFill>
                            <a:schemeClr val="dk1"/>
                          </a:solidFill>
                          <a:effectLst/>
                          <a:latin typeface="+mn-lt"/>
                          <a:ea typeface="+mn-ea"/>
                          <a:cs typeface="+mn-cs"/>
                        </a:rPr>
                        <a:t>12.000000</a:t>
                      </a:r>
                      <a:endParaRPr lang="en-US" dirty="0"/>
                    </a:p>
                  </a:txBody>
                  <a:tcPr/>
                </a:tc>
                <a:tc>
                  <a:txBody>
                    <a:bodyPr/>
                    <a:lstStyle/>
                    <a:p>
                      <a:pPr algn="l" fontAlgn="ctr"/>
                      <a:r>
                        <a:rPr lang="en-IN" dirty="0">
                          <a:effectLst/>
                        </a:rPr>
                        <a:t>1.000000</a:t>
                      </a:r>
                    </a:p>
                  </a:txBody>
                  <a:tcPr anchor="ctr"/>
                </a:tc>
                <a:tc>
                  <a:txBody>
                    <a:bodyPr/>
                    <a:lstStyle/>
                    <a:p>
                      <a:r>
                        <a:rPr lang="en-IN" sz="1800" b="0" i="0" kern="1200" dirty="0">
                          <a:solidFill>
                            <a:schemeClr val="dk1"/>
                          </a:solidFill>
                          <a:effectLst/>
                          <a:latin typeface="+mn-lt"/>
                          <a:ea typeface="+mn-ea"/>
                          <a:cs typeface="+mn-cs"/>
                        </a:rPr>
                        <a:t>188.000000</a:t>
                      </a:r>
                      <a:endParaRPr lang="en-US" dirty="0"/>
                    </a:p>
                  </a:txBody>
                  <a:tcPr/>
                </a:tc>
                <a:extLst>
                  <a:ext uri="{0D108BD9-81ED-4DB2-BD59-A6C34878D82A}">
                    <a16:rowId xmlns:a16="http://schemas.microsoft.com/office/drawing/2014/main" val="720888398"/>
                  </a:ext>
                </a:extLst>
              </a:tr>
              <a:tr h="370840">
                <a:tc>
                  <a:txBody>
                    <a:bodyPr/>
                    <a:lstStyle/>
                    <a:p>
                      <a:r>
                        <a:rPr lang="en-US" dirty="0"/>
                        <a:t>25%</a:t>
                      </a:r>
                    </a:p>
                  </a:txBody>
                  <a:tcPr/>
                </a:tc>
                <a:tc>
                  <a:txBody>
                    <a:bodyPr/>
                    <a:lstStyle/>
                    <a:p>
                      <a:r>
                        <a:rPr lang="en-IN" sz="1800" b="0" i="0" kern="1200" dirty="0">
                          <a:solidFill>
                            <a:schemeClr val="dk1"/>
                          </a:solidFill>
                          <a:effectLst/>
                          <a:latin typeface="+mn-lt"/>
                          <a:ea typeface="+mn-ea"/>
                          <a:cs typeface="+mn-cs"/>
                        </a:rPr>
                        <a:t>27.000000</a:t>
                      </a:r>
                      <a:endParaRPr lang="en-US" dirty="0"/>
                    </a:p>
                  </a:txBody>
                  <a:tcPr/>
                </a:tc>
                <a:tc>
                  <a:txBody>
                    <a:bodyPr/>
                    <a:lstStyle/>
                    <a:p>
                      <a:pPr algn="l" fontAlgn="ctr"/>
                      <a:r>
                        <a:rPr lang="en-IN" dirty="0">
                          <a:effectLst/>
                        </a:rPr>
                        <a:t>2.000000</a:t>
                      </a:r>
                    </a:p>
                  </a:txBody>
                  <a:tcPr anchor="ctr"/>
                </a:tc>
                <a:tc>
                  <a:txBody>
                    <a:bodyPr/>
                    <a:lstStyle/>
                    <a:p>
                      <a:r>
                        <a:rPr lang="en-IN" sz="1800" b="0" i="0" kern="1200" dirty="0">
                          <a:solidFill>
                            <a:schemeClr val="dk1"/>
                          </a:solidFill>
                          <a:effectLst/>
                          <a:latin typeface="+mn-lt"/>
                          <a:ea typeface="+mn-ea"/>
                          <a:cs typeface="+mn-cs"/>
                        </a:rPr>
                        <a:t>5443.000000</a:t>
                      </a:r>
                      <a:endParaRPr lang="en-US" dirty="0"/>
                    </a:p>
                  </a:txBody>
                  <a:tcPr/>
                </a:tc>
                <a:extLst>
                  <a:ext uri="{0D108BD9-81ED-4DB2-BD59-A6C34878D82A}">
                    <a16:rowId xmlns:a16="http://schemas.microsoft.com/office/drawing/2014/main" val="2207894608"/>
                  </a:ext>
                </a:extLst>
              </a:tr>
              <a:tr h="370840">
                <a:tc>
                  <a:txBody>
                    <a:bodyPr/>
                    <a:lstStyle/>
                    <a:p>
                      <a:r>
                        <a:rPr lang="en-US" dirty="0"/>
                        <a:t>50%</a:t>
                      </a:r>
                    </a:p>
                  </a:txBody>
                  <a:tcPr/>
                </a:tc>
                <a:tc>
                  <a:txBody>
                    <a:bodyPr/>
                    <a:lstStyle/>
                    <a:p>
                      <a:pPr algn="l" fontAlgn="ctr"/>
                      <a:r>
                        <a:rPr lang="en-IN" dirty="0">
                          <a:effectLst/>
                        </a:rPr>
                        <a:t>33.000000</a:t>
                      </a:r>
                    </a:p>
                  </a:txBody>
                  <a:tcPr anchor="ctr"/>
                </a:tc>
                <a:tc>
                  <a:txBody>
                    <a:bodyPr/>
                    <a:lstStyle/>
                    <a:p>
                      <a:pPr algn="l" fontAlgn="ctr"/>
                      <a:r>
                        <a:rPr lang="en-IN" dirty="0">
                          <a:effectLst/>
                        </a:rPr>
                        <a:t>2.000000</a:t>
                      </a:r>
                    </a:p>
                  </a:txBody>
                  <a:tcPr anchor="ctr"/>
                </a:tc>
                <a:tc>
                  <a:txBody>
                    <a:bodyPr/>
                    <a:lstStyle/>
                    <a:p>
                      <a:r>
                        <a:rPr lang="en-IN" sz="1800" b="0" i="0" kern="1200" dirty="0">
                          <a:solidFill>
                            <a:schemeClr val="dk1"/>
                          </a:solidFill>
                          <a:effectLst/>
                          <a:latin typeface="+mn-lt"/>
                          <a:ea typeface="+mn-ea"/>
                          <a:cs typeface="+mn-cs"/>
                        </a:rPr>
                        <a:t>8109.000000</a:t>
                      </a:r>
                      <a:endParaRPr lang="en-US" dirty="0"/>
                    </a:p>
                  </a:txBody>
                  <a:tcPr/>
                </a:tc>
                <a:extLst>
                  <a:ext uri="{0D108BD9-81ED-4DB2-BD59-A6C34878D82A}">
                    <a16:rowId xmlns:a16="http://schemas.microsoft.com/office/drawing/2014/main" val="1005848701"/>
                  </a:ext>
                </a:extLst>
              </a:tr>
              <a:tr h="370840">
                <a:tc>
                  <a:txBody>
                    <a:bodyPr/>
                    <a:lstStyle/>
                    <a:p>
                      <a:r>
                        <a:rPr lang="en-US" dirty="0"/>
                        <a:t>75%</a:t>
                      </a:r>
                    </a:p>
                  </a:txBody>
                  <a:tcPr/>
                </a:tc>
                <a:tc>
                  <a:txBody>
                    <a:bodyPr/>
                    <a:lstStyle/>
                    <a:p>
                      <a:pPr algn="l" fontAlgn="ctr"/>
                      <a:r>
                        <a:rPr lang="en-IN" dirty="0">
                          <a:effectLst/>
                        </a:rPr>
                        <a:t>43.000000</a:t>
                      </a:r>
                    </a:p>
                  </a:txBody>
                  <a:tcPr anchor="ctr"/>
                </a:tc>
                <a:tc>
                  <a:txBody>
                    <a:bodyPr/>
                    <a:lstStyle/>
                    <a:p>
                      <a:pPr algn="l" fontAlgn="ctr"/>
                      <a:r>
                        <a:rPr lang="en-IN" dirty="0">
                          <a:effectLst/>
                        </a:rPr>
                        <a:t>3.000000</a:t>
                      </a:r>
                    </a:p>
                  </a:txBody>
                  <a:tcPr anchor="ctr"/>
                </a:tc>
                <a:tc>
                  <a:txBody>
                    <a:bodyPr/>
                    <a:lstStyle/>
                    <a:p>
                      <a:r>
                        <a:rPr lang="en-IN" sz="1800" b="0" i="0" kern="1200" dirty="0">
                          <a:solidFill>
                            <a:schemeClr val="dk1"/>
                          </a:solidFill>
                          <a:effectLst/>
                          <a:latin typeface="+mn-lt"/>
                          <a:ea typeface="+mn-ea"/>
                          <a:cs typeface="+mn-cs"/>
                        </a:rPr>
                        <a:t>12675.000000</a:t>
                      </a:r>
                      <a:endParaRPr lang="en-US" dirty="0"/>
                    </a:p>
                  </a:txBody>
                  <a:tcPr/>
                </a:tc>
                <a:extLst>
                  <a:ext uri="{0D108BD9-81ED-4DB2-BD59-A6C34878D82A}">
                    <a16:rowId xmlns:a16="http://schemas.microsoft.com/office/drawing/2014/main" val="2684029229"/>
                  </a:ext>
                </a:extLst>
              </a:tr>
              <a:tr h="370840">
                <a:tc>
                  <a:txBody>
                    <a:bodyPr/>
                    <a:lstStyle/>
                    <a:p>
                      <a:r>
                        <a:rPr lang="en-US" dirty="0"/>
                        <a:t>max</a:t>
                      </a:r>
                    </a:p>
                  </a:txBody>
                  <a:tcPr/>
                </a:tc>
                <a:tc>
                  <a:txBody>
                    <a:bodyPr/>
                    <a:lstStyle/>
                    <a:p>
                      <a:pPr algn="l" fontAlgn="ctr"/>
                      <a:r>
                        <a:rPr lang="en-IN" dirty="0">
                          <a:effectLst/>
                        </a:rPr>
                        <a:t>92.000000</a:t>
                      </a:r>
                    </a:p>
                  </a:txBody>
                  <a:tcPr anchor="ctr"/>
                </a:tc>
                <a:tc>
                  <a:txBody>
                    <a:bodyPr/>
                    <a:lstStyle/>
                    <a:p>
                      <a:r>
                        <a:rPr lang="en-IN" sz="1800" b="0" i="0" kern="1200" dirty="0">
                          <a:solidFill>
                            <a:schemeClr val="dk1"/>
                          </a:solidFill>
                          <a:effectLst/>
                          <a:latin typeface="+mn-lt"/>
                          <a:ea typeface="+mn-ea"/>
                          <a:cs typeface="+mn-cs"/>
                        </a:rPr>
                        <a:t>4.000000</a:t>
                      </a:r>
                      <a:endParaRPr lang="en-US" dirty="0"/>
                    </a:p>
                  </a:txBody>
                  <a:tcPr/>
                </a:tc>
                <a:tc>
                  <a:txBody>
                    <a:bodyPr/>
                    <a:lstStyle/>
                    <a:p>
                      <a:r>
                        <a:rPr lang="en-IN" dirty="0">
                          <a:effectLst/>
                        </a:rPr>
                        <a:t>23952.000000</a:t>
                      </a:r>
                      <a:endParaRPr lang="en-US" dirty="0"/>
                    </a:p>
                  </a:txBody>
                  <a:tcPr/>
                </a:tc>
                <a:extLst>
                  <a:ext uri="{0D108BD9-81ED-4DB2-BD59-A6C34878D82A}">
                    <a16:rowId xmlns:a16="http://schemas.microsoft.com/office/drawing/2014/main" val="4208761839"/>
                  </a:ext>
                </a:extLst>
              </a:tr>
            </a:tbl>
          </a:graphicData>
        </a:graphic>
      </p:graphicFrame>
    </p:spTree>
    <p:extLst>
      <p:ext uri="{BB962C8B-B14F-4D97-AF65-F5344CB8AC3E}">
        <p14:creationId xmlns:p14="http://schemas.microsoft.com/office/powerpoint/2010/main" val="255096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EE9C-5E00-3DBA-8443-69EBB3070705}"/>
              </a:ext>
            </a:extLst>
          </p:cNvPr>
          <p:cNvSpPr>
            <a:spLocks noGrp="1"/>
          </p:cNvSpPr>
          <p:nvPr>
            <p:ph type="title"/>
          </p:nvPr>
        </p:nvSpPr>
        <p:spPr/>
        <p:txBody>
          <a:bodyPr/>
          <a:lstStyle/>
          <a:p>
            <a:r>
              <a:rPr lang="en-US" dirty="0"/>
              <a:t>observations</a:t>
            </a:r>
          </a:p>
        </p:txBody>
      </p:sp>
      <p:pic>
        <p:nvPicPr>
          <p:cNvPr id="3" name="Picture 2">
            <a:extLst>
              <a:ext uri="{FF2B5EF4-FFF2-40B4-BE49-F238E27FC236}">
                <a16:creationId xmlns:a16="http://schemas.microsoft.com/office/drawing/2014/main" id="{408C03A2-C504-7983-3D1C-9E395F2DBCA3}"/>
              </a:ext>
            </a:extLst>
          </p:cNvPr>
          <p:cNvPicPr>
            <a:picLocks noChangeAspect="1"/>
          </p:cNvPicPr>
          <p:nvPr/>
        </p:nvPicPr>
        <p:blipFill>
          <a:blip r:embed="rId2"/>
          <a:stretch>
            <a:fillRect/>
          </a:stretch>
        </p:blipFill>
        <p:spPr>
          <a:xfrm>
            <a:off x="8464206" y="1981015"/>
            <a:ext cx="3594443" cy="3023232"/>
          </a:xfrm>
          <a:prstGeom prst="rect">
            <a:avLst/>
          </a:prstGeom>
        </p:spPr>
      </p:pic>
      <p:sp>
        <p:nvSpPr>
          <p:cNvPr id="5" name="TextBox 4">
            <a:extLst>
              <a:ext uri="{FF2B5EF4-FFF2-40B4-BE49-F238E27FC236}">
                <a16:creationId xmlns:a16="http://schemas.microsoft.com/office/drawing/2014/main" id="{A669E45C-2AF0-6284-2C4E-E0C6C4416977}"/>
              </a:ext>
            </a:extLst>
          </p:cNvPr>
          <p:cNvSpPr txBox="1"/>
          <p:nvPr/>
        </p:nvSpPr>
        <p:spPr>
          <a:xfrm>
            <a:off x="1271589" y="2014539"/>
            <a:ext cx="5286374" cy="2585323"/>
          </a:xfrm>
          <a:prstGeom prst="rect">
            <a:avLst/>
          </a:prstGeom>
          <a:noFill/>
        </p:spPr>
        <p:txBody>
          <a:bodyPr wrap="square" rtlCol="0">
            <a:spAutoFit/>
          </a:bodyPr>
          <a:lstStyle/>
          <a:p>
            <a:r>
              <a:rPr lang="en-US" dirty="0"/>
              <a:t>Gender Analysis:</a:t>
            </a:r>
          </a:p>
          <a:p>
            <a:r>
              <a:rPr lang="en-US" dirty="0"/>
              <a:t>Females purchased more than Males.</a:t>
            </a:r>
          </a:p>
          <a:p>
            <a:endParaRPr lang="en-US" dirty="0"/>
          </a:p>
          <a:p>
            <a:r>
              <a:rPr lang="en-US" dirty="0"/>
              <a:t>No.of Female =7832</a:t>
            </a:r>
          </a:p>
          <a:p>
            <a:r>
              <a:rPr lang="en-US" dirty="0"/>
              <a:t>No.of Male = 3407 </a:t>
            </a:r>
          </a:p>
          <a:p>
            <a:endParaRPr lang="en-US" dirty="0"/>
          </a:p>
          <a:p>
            <a:r>
              <a:rPr lang="en-US" dirty="0"/>
              <a:t>Amount:</a:t>
            </a:r>
          </a:p>
          <a:p>
            <a:r>
              <a:rPr lang="en-US" dirty="0"/>
              <a:t>Female = 74335853</a:t>
            </a:r>
          </a:p>
          <a:p>
            <a:r>
              <a:rPr lang="en-US" dirty="0"/>
              <a:t>Male =  31913276</a:t>
            </a:r>
          </a:p>
        </p:txBody>
      </p:sp>
    </p:spTree>
    <p:extLst>
      <p:ext uri="{BB962C8B-B14F-4D97-AF65-F5344CB8AC3E}">
        <p14:creationId xmlns:p14="http://schemas.microsoft.com/office/powerpoint/2010/main" val="255854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EB415-C2C6-1D67-9EFC-8BCD83D95752}"/>
              </a:ext>
            </a:extLst>
          </p:cNvPr>
          <p:cNvPicPr>
            <a:picLocks noChangeAspect="1"/>
          </p:cNvPicPr>
          <p:nvPr/>
        </p:nvPicPr>
        <p:blipFill>
          <a:blip r:embed="rId2"/>
          <a:stretch>
            <a:fillRect/>
          </a:stretch>
        </p:blipFill>
        <p:spPr>
          <a:xfrm>
            <a:off x="490537" y="1943098"/>
            <a:ext cx="5295900" cy="4057651"/>
          </a:xfrm>
          <a:prstGeom prst="rect">
            <a:avLst/>
          </a:prstGeom>
        </p:spPr>
      </p:pic>
      <p:pic>
        <p:nvPicPr>
          <p:cNvPr id="3" name="Picture 2">
            <a:extLst>
              <a:ext uri="{FF2B5EF4-FFF2-40B4-BE49-F238E27FC236}">
                <a16:creationId xmlns:a16="http://schemas.microsoft.com/office/drawing/2014/main" id="{FE99C047-2551-5C6C-6915-971367D693DF}"/>
              </a:ext>
            </a:extLst>
          </p:cNvPr>
          <p:cNvPicPr>
            <a:picLocks noChangeAspect="1"/>
          </p:cNvPicPr>
          <p:nvPr/>
        </p:nvPicPr>
        <p:blipFill>
          <a:blip r:embed="rId3"/>
          <a:stretch>
            <a:fillRect/>
          </a:stretch>
        </p:blipFill>
        <p:spPr>
          <a:xfrm>
            <a:off x="7011198" y="1943099"/>
            <a:ext cx="5004589" cy="3949700"/>
          </a:xfrm>
          <a:prstGeom prst="rect">
            <a:avLst/>
          </a:prstGeom>
        </p:spPr>
      </p:pic>
      <p:sp>
        <p:nvSpPr>
          <p:cNvPr id="4" name="TextBox 3">
            <a:extLst>
              <a:ext uri="{FF2B5EF4-FFF2-40B4-BE49-F238E27FC236}">
                <a16:creationId xmlns:a16="http://schemas.microsoft.com/office/drawing/2014/main" id="{4517F7C0-F14A-EF65-66FA-D69D73C9C836}"/>
              </a:ext>
            </a:extLst>
          </p:cNvPr>
          <p:cNvSpPr txBox="1"/>
          <p:nvPr/>
        </p:nvSpPr>
        <p:spPr>
          <a:xfrm>
            <a:off x="490537" y="357187"/>
            <a:ext cx="11525250" cy="1200329"/>
          </a:xfrm>
          <a:prstGeom prst="rect">
            <a:avLst/>
          </a:prstGeom>
          <a:noFill/>
        </p:spPr>
        <p:txBody>
          <a:bodyPr wrap="square" rtlCol="0">
            <a:spAutoFit/>
          </a:bodyPr>
          <a:lstStyle/>
          <a:p>
            <a:r>
              <a:rPr lang="en-US" dirty="0"/>
              <a:t>Age Group:</a:t>
            </a:r>
          </a:p>
          <a:p>
            <a:r>
              <a:rPr lang="en-US" dirty="0"/>
              <a:t>People belonging to the 26-35 age group have given more purchase count.</a:t>
            </a:r>
          </a:p>
          <a:p>
            <a:r>
              <a:rPr lang="en-US" dirty="0"/>
              <a:t> Amount:</a:t>
            </a:r>
          </a:p>
          <a:p>
            <a:r>
              <a:rPr lang="en-US" dirty="0"/>
              <a:t>People belonging to 26-35 have highest purchasing amount.</a:t>
            </a:r>
          </a:p>
        </p:txBody>
      </p:sp>
    </p:spTree>
    <p:extLst>
      <p:ext uri="{BB962C8B-B14F-4D97-AF65-F5344CB8AC3E}">
        <p14:creationId xmlns:p14="http://schemas.microsoft.com/office/powerpoint/2010/main" val="330433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2BCC3B-EBC9-1D11-E021-9777A6882A81}"/>
              </a:ext>
            </a:extLst>
          </p:cNvPr>
          <p:cNvPicPr>
            <a:picLocks noChangeAspect="1"/>
          </p:cNvPicPr>
          <p:nvPr/>
        </p:nvPicPr>
        <p:blipFill>
          <a:blip r:embed="rId2"/>
          <a:stretch>
            <a:fillRect/>
          </a:stretch>
        </p:blipFill>
        <p:spPr>
          <a:xfrm>
            <a:off x="285750" y="1371600"/>
            <a:ext cx="11730038" cy="4643438"/>
          </a:xfrm>
          <a:prstGeom prst="rect">
            <a:avLst/>
          </a:prstGeom>
        </p:spPr>
      </p:pic>
      <p:sp>
        <p:nvSpPr>
          <p:cNvPr id="3" name="TextBox 2">
            <a:extLst>
              <a:ext uri="{FF2B5EF4-FFF2-40B4-BE49-F238E27FC236}">
                <a16:creationId xmlns:a16="http://schemas.microsoft.com/office/drawing/2014/main" id="{27CFAC57-C292-FB86-B993-57D425198C1C}"/>
              </a:ext>
            </a:extLst>
          </p:cNvPr>
          <p:cNvSpPr txBox="1"/>
          <p:nvPr/>
        </p:nvSpPr>
        <p:spPr>
          <a:xfrm>
            <a:off x="285750" y="328612"/>
            <a:ext cx="11730038" cy="646331"/>
          </a:xfrm>
          <a:prstGeom prst="rect">
            <a:avLst/>
          </a:prstGeom>
          <a:noFill/>
        </p:spPr>
        <p:txBody>
          <a:bodyPr wrap="square" rtlCol="0">
            <a:spAutoFit/>
          </a:bodyPr>
          <a:lstStyle/>
          <a:p>
            <a:r>
              <a:rPr lang="en-US" dirty="0"/>
              <a:t>These are the top 10 States who has given more orders for the festival.</a:t>
            </a:r>
          </a:p>
          <a:p>
            <a:r>
              <a:rPr lang="en-US" dirty="0"/>
              <a:t>Highest=Uttar Pradesh.</a:t>
            </a:r>
          </a:p>
        </p:txBody>
      </p:sp>
    </p:spTree>
    <p:extLst>
      <p:ext uri="{BB962C8B-B14F-4D97-AF65-F5344CB8AC3E}">
        <p14:creationId xmlns:p14="http://schemas.microsoft.com/office/powerpoint/2010/main" val="364253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EEEBE0-4EC4-CD5E-ED1A-760D00911341}"/>
              </a:ext>
            </a:extLst>
          </p:cNvPr>
          <p:cNvPicPr>
            <a:picLocks noChangeAspect="1"/>
          </p:cNvPicPr>
          <p:nvPr/>
        </p:nvPicPr>
        <p:blipFill>
          <a:blip r:embed="rId2"/>
          <a:stretch>
            <a:fillRect/>
          </a:stretch>
        </p:blipFill>
        <p:spPr>
          <a:xfrm>
            <a:off x="857251" y="1271588"/>
            <a:ext cx="5238750" cy="4291012"/>
          </a:xfrm>
          <a:prstGeom prst="rect">
            <a:avLst/>
          </a:prstGeom>
        </p:spPr>
      </p:pic>
      <p:pic>
        <p:nvPicPr>
          <p:cNvPr id="3" name="Picture 2">
            <a:extLst>
              <a:ext uri="{FF2B5EF4-FFF2-40B4-BE49-F238E27FC236}">
                <a16:creationId xmlns:a16="http://schemas.microsoft.com/office/drawing/2014/main" id="{5BC7C7D7-6554-1018-FB00-48954EE864D5}"/>
              </a:ext>
            </a:extLst>
          </p:cNvPr>
          <p:cNvPicPr>
            <a:picLocks noChangeAspect="1"/>
          </p:cNvPicPr>
          <p:nvPr/>
        </p:nvPicPr>
        <p:blipFill>
          <a:blip r:embed="rId3"/>
          <a:stretch>
            <a:fillRect/>
          </a:stretch>
        </p:blipFill>
        <p:spPr>
          <a:xfrm>
            <a:off x="7043737" y="1358900"/>
            <a:ext cx="4829175" cy="4086778"/>
          </a:xfrm>
          <a:prstGeom prst="rect">
            <a:avLst/>
          </a:prstGeom>
        </p:spPr>
      </p:pic>
      <p:sp>
        <p:nvSpPr>
          <p:cNvPr id="4" name="TextBox 3">
            <a:extLst>
              <a:ext uri="{FF2B5EF4-FFF2-40B4-BE49-F238E27FC236}">
                <a16:creationId xmlns:a16="http://schemas.microsoft.com/office/drawing/2014/main" id="{C0D31822-3B19-706A-7E4A-10BA7C26A66B}"/>
              </a:ext>
            </a:extLst>
          </p:cNvPr>
          <p:cNvSpPr txBox="1"/>
          <p:nvPr/>
        </p:nvSpPr>
        <p:spPr>
          <a:xfrm>
            <a:off x="857251" y="271463"/>
            <a:ext cx="5714998" cy="646331"/>
          </a:xfrm>
          <a:prstGeom prst="rect">
            <a:avLst/>
          </a:prstGeom>
          <a:noFill/>
        </p:spPr>
        <p:txBody>
          <a:bodyPr wrap="square" rtlCol="0">
            <a:spAutoFit/>
          </a:bodyPr>
          <a:lstStyle/>
          <a:p>
            <a:r>
              <a:rPr lang="en-US" dirty="0"/>
              <a:t>0-Married</a:t>
            </a:r>
          </a:p>
          <a:p>
            <a:r>
              <a:rPr lang="en-US" dirty="0"/>
              <a:t>1-UnMarried</a:t>
            </a:r>
          </a:p>
        </p:txBody>
      </p:sp>
    </p:spTree>
    <p:extLst>
      <p:ext uri="{BB962C8B-B14F-4D97-AF65-F5344CB8AC3E}">
        <p14:creationId xmlns:p14="http://schemas.microsoft.com/office/powerpoint/2010/main" val="14740622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89</TotalTime>
  <Words>490</Words>
  <Application>Microsoft Macintosh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Helvetica</vt:lpstr>
      <vt:lpstr>Gallery</vt:lpstr>
      <vt:lpstr>Diwali sales analysis</vt:lpstr>
      <vt:lpstr>Introduction</vt:lpstr>
      <vt:lpstr>Data Acquisition and Cleaning  </vt:lpstr>
      <vt:lpstr>Exploratory Data Analysis </vt:lpstr>
      <vt:lpstr>statistics</vt:lpstr>
      <vt:lpstr>observations</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Kambagiri Lalitha Devi [Artificial Intelligence &amp; Machine Learning - 2021]</dc:creator>
  <cp:lastModifiedBy>Kambagiri Lalitha Devi [Artificial Intelligence &amp; Machine Learning - 2021]</cp:lastModifiedBy>
  <cp:revision>1</cp:revision>
  <dcterms:created xsi:type="dcterms:W3CDTF">2024-08-04T12:05:34Z</dcterms:created>
  <dcterms:modified xsi:type="dcterms:W3CDTF">2024-08-04T13:34:36Z</dcterms:modified>
</cp:coreProperties>
</file>