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5CA5A6-EF1B-4A86-98B2-A2074C30A9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0ABB7-6DEE-40CE-99F7-BC8D6A0F69E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A5A6-EF1B-4A86-98B2-A2074C30A9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ABB7-6DEE-40CE-99F7-BC8D6A0F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A5A6-EF1B-4A86-98B2-A2074C30A9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ABB7-6DEE-40CE-99F7-BC8D6A0F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1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A5A6-EF1B-4A86-98B2-A2074C30A9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ABB7-6DEE-40CE-99F7-BC8D6A0F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69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A5A6-EF1B-4A86-98B2-A2074C30A9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ABB7-6DEE-40CE-99F7-BC8D6A0F69E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0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A5A6-EF1B-4A86-98B2-A2074C30A9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ABB7-6DEE-40CE-99F7-BC8D6A0F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92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A5A6-EF1B-4A86-98B2-A2074C30A9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ABB7-6DEE-40CE-99F7-BC8D6A0F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6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A5A6-EF1B-4A86-98B2-A2074C30A9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ABB7-6DEE-40CE-99F7-BC8D6A0F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42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A5A6-EF1B-4A86-98B2-A2074C30A9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ABB7-6DEE-40CE-99F7-BC8D6A0F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6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A5A6-EF1B-4A86-98B2-A2074C30A9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ABB7-6DEE-40CE-99F7-BC8D6A0F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93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A5A6-EF1B-4A86-98B2-A2074C30A9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ABB7-6DEE-40CE-99F7-BC8D6A0F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D5CA5A6-EF1B-4A86-98B2-A2074C30A9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360ABB7-6DEE-40CE-99F7-BC8D6A0F6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3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20E9-29EC-B058-7D56-FCB95D359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8F49A-5A18-2215-471D-CE2CB0E5C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Black pattern background">
            <a:extLst>
              <a:ext uri="{FF2B5EF4-FFF2-40B4-BE49-F238E27FC236}">
                <a16:creationId xmlns:a16="http://schemas.microsoft.com/office/drawing/2014/main" id="{998CFE17-D22A-AD02-AFC0-8E2DE24BE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75DC9-D2B9-EBDB-30E4-6317EBF25D5B}"/>
              </a:ext>
            </a:extLst>
          </p:cNvPr>
          <p:cNvSpPr txBox="1"/>
          <p:nvPr/>
        </p:nvSpPr>
        <p:spPr>
          <a:xfrm>
            <a:off x="939383" y="432178"/>
            <a:ext cx="10313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32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sz="3200" b="1" i="0" u="none" strike="noStrike" baseline="0" dirty="0">
                <a:solidFill>
                  <a:srgbClr val="92D050"/>
                </a:solidFill>
                <a:latin typeface="Times New Roman" panose="02020603050405020304" pitchFamily="18" charset="0"/>
              </a:rPr>
              <a:t>Title</a:t>
            </a:r>
            <a:r>
              <a:rPr lang="en-US" sz="3200" b="0" i="0" u="none" strike="noStrike" baseline="0" dirty="0">
                <a:solidFill>
                  <a:srgbClr val="92D050"/>
                </a:solidFill>
                <a:latin typeface="Times New Roman" panose="02020603050405020304" pitchFamily="18" charset="0"/>
              </a:rPr>
              <a:t>: </a:t>
            </a:r>
            <a:r>
              <a:rPr lang="en-US" sz="32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Sales Dataset Analysis – Advanced Excel Project </a:t>
            </a:r>
          </a:p>
          <a:p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2BC3C-FD0D-2EE7-314D-1EEAFD718EE6}"/>
              </a:ext>
            </a:extLst>
          </p:cNvPr>
          <p:cNvSpPr txBox="1"/>
          <p:nvPr/>
        </p:nvSpPr>
        <p:spPr>
          <a:xfrm>
            <a:off x="7580025" y="4057471"/>
            <a:ext cx="4397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M.LALITHAA</a:t>
            </a:r>
          </a:p>
          <a:p>
            <a:r>
              <a:rPr lang="en-US" sz="2000" dirty="0">
                <a:solidFill>
                  <a:schemeClr val="bg1"/>
                </a:solidFill>
              </a:rPr>
              <a:t>27.04.2025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 ANALYTICS AND DATA SCIENCE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Feb batch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65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071E5D-FA40-3593-B4E3-D845CC14E22A}"/>
              </a:ext>
            </a:extLst>
          </p:cNvPr>
          <p:cNvSpPr txBox="1"/>
          <p:nvPr/>
        </p:nvSpPr>
        <p:spPr>
          <a:xfrm>
            <a:off x="1242645" y="1136358"/>
            <a:ext cx="98950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analysis provided valuable insights into sales performance, customer behavior, and discount impact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688E0-E823-A04F-3E2A-77B32F027F17}"/>
              </a:ext>
            </a:extLst>
          </p:cNvPr>
          <p:cNvSpPr txBox="1"/>
          <p:nvPr/>
        </p:nvSpPr>
        <p:spPr>
          <a:xfrm>
            <a:off x="1113691" y="2153253"/>
            <a:ext cx="84500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Next Steps: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Forecast future sales using regression or trendline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Integrate external factors (e.g., marketing campaigns, holidays).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Expand dashboard to include return rate and customer satisfaction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14B95-4B29-0B3A-8B1C-ADC5A55A7178}"/>
              </a:ext>
            </a:extLst>
          </p:cNvPr>
          <p:cNvSpPr txBox="1"/>
          <p:nvPr/>
        </p:nvSpPr>
        <p:spPr>
          <a:xfrm>
            <a:off x="2291957" y="61252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/>
              <a:t>                               Conclusion &amp; Next Steps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9665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9A453-3DDA-946B-25FE-93B2F5EF57BE}"/>
              </a:ext>
            </a:extLst>
          </p:cNvPr>
          <p:cNvSpPr txBox="1"/>
          <p:nvPr/>
        </p:nvSpPr>
        <p:spPr>
          <a:xfrm>
            <a:off x="2188564" y="2413416"/>
            <a:ext cx="718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                          THANK  YOU!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0858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839AD-3FC9-06B9-122E-EAED412A608C}"/>
              </a:ext>
            </a:extLst>
          </p:cNvPr>
          <p:cNvSpPr txBox="1"/>
          <p:nvPr/>
        </p:nvSpPr>
        <p:spPr>
          <a:xfrm>
            <a:off x="894413" y="1201088"/>
            <a:ext cx="104031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</a:rPr>
              <a:t>Project Objective: </a:t>
            </a:r>
          </a:p>
          <a:p>
            <a:r>
              <a:rPr lang="en-US" sz="2000" dirty="0"/>
              <a:t>To analyze sales data to identify trends, evaluate sales performance, and provide actionable insights for better decision-making.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6D61B-FF9B-20B8-41F8-A36A6D86EA36}"/>
              </a:ext>
            </a:extLst>
          </p:cNvPr>
          <p:cNvSpPr txBox="1"/>
          <p:nvPr/>
        </p:nvSpPr>
        <p:spPr>
          <a:xfrm>
            <a:off x="894413" y="2880106"/>
            <a:ext cx="1025826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Goals: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Analyze sales trends over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Identify top-performing products and sales channels.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Assess the impact of discounts.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Create a dynamic dashboard for key sales metrics.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86EF2-8B74-1E6D-731A-F788FC3579A1}"/>
              </a:ext>
            </a:extLst>
          </p:cNvPr>
          <p:cNvSpPr txBox="1"/>
          <p:nvPr/>
        </p:nvSpPr>
        <p:spPr>
          <a:xfrm>
            <a:off x="894413" y="599607"/>
            <a:ext cx="910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                                                        </a:t>
            </a:r>
            <a:r>
              <a:rPr lang="en-US" sz="2400" b="1" u="sng" dirty="0"/>
              <a:t>Sales Data Analysis Project Overview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2397811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43924A-BF2B-05DA-FA2E-28E4D73D1289}"/>
              </a:ext>
            </a:extLst>
          </p:cNvPr>
          <p:cNvSpPr txBox="1"/>
          <p:nvPr/>
        </p:nvSpPr>
        <p:spPr>
          <a:xfrm>
            <a:off x="920586" y="39082"/>
            <a:ext cx="8754256" cy="155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9592B-76DF-7201-08D3-A9F345717022}"/>
              </a:ext>
            </a:extLst>
          </p:cNvPr>
          <p:cNvSpPr txBox="1"/>
          <p:nvPr/>
        </p:nvSpPr>
        <p:spPr>
          <a:xfrm>
            <a:off x="844386" y="909283"/>
            <a:ext cx="9833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 Overview:</a:t>
            </a:r>
            <a:br>
              <a:rPr lang="en-US" dirty="0"/>
            </a:br>
            <a:r>
              <a:rPr lang="en-US" sz="2000" dirty="0"/>
              <a:t>The dataset contains over 10,000 rows of sales transaction data, including fields such as Order ID, Product, Category, Sales, Discounts, Customer Info, and Shipping Mode.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FEAAF-EA4E-7490-F4B4-BA2C835DF811}"/>
              </a:ext>
            </a:extLst>
          </p:cNvPr>
          <p:cNvSpPr txBox="1"/>
          <p:nvPr/>
        </p:nvSpPr>
        <p:spPr>
          <a:xfrm>
            <a:off x="1803578" y="368694"/>
            <a:ext cx="719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IN" sz="2400" b="1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Description and Preparation </a:t>
            </a:r>
            <a:endParaRPr lang="en-IN" sz="2400" b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4859A91-6480-21D6-E216-B9F17255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65" y="2152941"/>
            <a:ext cx="678923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Steps: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duplicate and blank entries.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date formats for Order and Ship Dates.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Validated data to eliminate negative Sales or Discounts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FEBA0C-5445-5AF2-DEF2-1FBD02DE3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27" y="3639809"/>
            <a:ext cx="5498001" cy="28494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E39719-7B19-BE33-5775-1026EC325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66" y="3639809"/>
            <a:ext cx="5498001" cy="284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9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E2D090-1937-9C95-A3C9-D38C6E91E7A6}"/>
              </a:ext>
            </a:extLst>
          </p:cNvPr>
          <p:cNvSpPr txBox="1"/>
          <p:nvPr/>
        </p:nvSpPr>
        <p:spPr>
          <a:xfrm>
            <a:off x="2731957" y="287524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                  Metric Calculations &amp;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2B7B0-BBDF-DC18-8520-992A97973A32}"/>
              </a:ext>
            </a:extLst>
          </p:cNvPr>
          <p:cNvSpPr txBox="1"/>
          <p:nvPr/>
        </p:nvSpPr>
        <p:spPr>
          <a:xfrm>
            <a:off x="798226" y="1034082"/>
            <a:ext cx="60935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Metrics Calculated: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Adjusted Sales = Sales × (1 - Discount)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Total Gross &amp; Adjusted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Average Sales per Order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Total Discounts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Total Profit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94332-4A15-27F3-24A6-B63BD035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58" y="1034082"/>
            <a:ext cx="1708145" cy="188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87EF7-C7A5-7F1A-46C8-96EDC099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867" y="4230215"/>
            <a:ext cx="1708146" cy="189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0C72C3-8649-7227-31DD-855ACC78E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288" y="4154005"/>
            <a:ext cx="1469937" cy="1971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967F82-D134-4EB4-491B-04D622742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744" y="3925373"/>
            <a:ext cx="3229426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7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04E6EE-F717-D256-D196-040C376BA4EA}"/>
              </a:ext>
            </a:extLst>
          </p:cNvPr>
          <p:cNvSpPr txBox="1"/>
          <p:nvPr/>
        </p:nvSpPr>
        <p:spPr>
          <a:xfrm>
            <a:off x="2462134" y="347484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                            PivotTable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CACB30-5694-054E-E338-22E151D4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16" y="964533"/>
            <a:ext cx="8959877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PivotTable Use: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data by Product Category, Ship Mode, and Customer Segment.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Grouped sales by Month/Quarter to identify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PivotCharts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 showing Sales by Product Category.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 showing Monthly Sales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278FA-A711-DD93-86CF-DAEE6AD7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19" y="3228610"/>
            <a:ext cx="4144020" cy="2102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D6E24E-E03B-3FE2-CCC6-5A0DF8079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278" y="2666123"/>
            <a:ext cx="5756223" cy="32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7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9A0E9F-019A-B5A4-DD5D-3A1B301F3C45}"/>
              </a:ext>
            </a:extLst>
          </p:cNvPr>
          <p:cNvSpPr txBox="1"/>
          <p:nvPr/>
        </p:nvSpPr>
        <p:spPr>
          <a:xfrm>
            <a:off x="2628901" y="383568"/>
            <a:ext cx="6093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/>
              <a:t>                 Interactive Sales Dashboard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2EC51-D87B-685D-C890-BA8414AB77C4}"/>
              </a:ext>
            </a:extLst>
          </p:cNvPr>
          <p:cNvSpPr txBox="1"/>
          <p:nvPr/>
        </p:nvSpPr>
        <p:spPr>
          <a:xfrm>
            <a:off x="990261" y="752900"/>
            <a:ext cx="692454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Dashboard Elements: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KPIs: Total Sales, Avg. Order Value, Total Discounts, Best 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Slicers for: Product Category, Ship Mode, Region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Dynamic charts that update based on slicer selections.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4FE5C8E-AF6F-2A73-F296-452F8CA8A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223" y="2230229"/>
            <a:ext cx="9166030" cy="42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8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A25F85-83F3-BDAD-B1C6-AB2278DF3350}"/>
              </a:ext>
            </a:extLst>
          </p:cNvPr>
          <p:cNvSpPr txBox="1"/>
          <p:nvPr/>
        </p:nvSpPr>
        <p:spPr>
          <a:xfrm>
            <a:off x="3951462" y="470083"/>
            <a:ext cx="6093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/>
              <a:t>       Automation with Macros</a:t>
            </a:r>
            <a:endParaRPr lang="en-IN" sz="2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804C61-25D2-C0C1-31A0-E3114524C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9" y="991910"/>
            <a:ext cx="721495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Macros Were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 sheets automatically.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Updating PivotTables and Charts.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buttons for quick analysis refresh.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time, ensures consistency, reduces manual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C2133-A9D0-83AB-07EC-0622967E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3084791"/>
            <a:ext cx="2818513" cy="2626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77CB2-DA0B-3F74-89B8-166CCFB8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69" y="2875927"/>
            <a:ext cx="812467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2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24B67-E84A-8DB3-5B72-9A719281F6D6}"/>
              </a:ext>
            </a:extLst>
          </p:cNvPr>
          <p:cNvSpPr txBox="1"/>
          <p:nvPr/>
        </p:nvSpPr>
        <p:spPr>
          <a:xfrm>
            <a:off x="4717865" y="3289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/>
              <a:t>Key Insights 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CB6E2-DBE6-3524-18AD-BA49F1544583}"/>
              </a:ext>
            </a:extLst>
          </p:cNvPr>
          <p:cNvSpPr txBox="1"/>
          <p:nvPr/>
        </p:nvSpPr>
        <p:spPr>
          <a:xfrm>
            <a:off x="961926" y="1015027"/>
            <a:ext cx="6096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Insights: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Ship Mode “Standard Class" drives highest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Top-performing sales  and Tables underperform.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Discounts impact profitability.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08387-ABF1-B7F0-3708-8CA47D7B3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26" y="2796914"/>
            <a:ext cx="4820323" cy="3362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1C552A-2360-ADFB-02EF-7E87847A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15" y="2796915"/>
            <a:ext cx="4791744" cy="3362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12568D-F030-AC86-1679-A912C3EE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502" y="582063"/>
            <a:ext cx="2265278" cy="17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1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2D597C-AA15-3867-7AA6-E1FBF873D81E}"/>
              </a:ext>
            </a:extLst>
          </p:cNvPr>
          <p:cNvSpPr txBox="1"/>
          <p:nvPr/>
        </p:nvSpPr>
        <p:spPr>
          <a:xfrm>
            <a:off x="1753273" y="62304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                                              Recommendations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72182-E146-9E69-636B-6E316D0CA73A}"/>
              </a:ext>
            </a:extLst>
          </p:cNvPr>
          <p:cNvSpPr txBox="1"/>
          <p:nvPr/>
        </p:nvSpPr>
        <p:spPr>
          <a:xfrm>
            <a:off x="1031198" y="1767964"/>
            <a:ext cx="104662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Increase marketing spend on the Online Channel, which is the highest contributor to sales.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Reduce discounts on Top-Sales to improve overall profitability.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Focus on promoting Lower-Selling Products, which has the lowest sales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63646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96</TotalTime>
  <Words>427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Times New Roman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20</cp:revision>
  <dcterms:created xsi:type="dcterms:W3CDTF">2025-04-30T17:01:36Z</dcterms:created>
  <dcterms:modified xsi:type="dcterms:W3CDTF">2025-04-30T18:46:51Z</dcterms:modified>
</cp:coreProperties>
</file>