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Lora Medium"/>
      <p:regular r:id="rId66"/>
      <p:bold r:id="rId67"/>
      <p:italic r:id="rId68"/>
      <p:boldItalic r:id="rId69"/>
    </p:embeddedFont>
    <p:embeddedFont>
      <p:font typeface="Lora"/>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ora-boldItalic.fntdata"/><Relationship Id="rId72" Type="http://schemas.openxmlformats.org/officeDocument/2006/relationships/font" Target="fonts/Lora-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ora-bold.fntdata"/><Relationship Id="rId70" Type="http://schemas.openxmlformats.org/officeDocument/2006/relationships/font" Target="fonts/Lora-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LoraMedium-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LoraMedium-italic.fntdata"/><Relationship Id="rId23" Type="http://schemas.openxmlformats.org/officeDocument/2006/relationships/slide" Target="slides/slide18.xml"/><Relationship Id="rId67" Type="http://schemas.openxmlformats.org/officeDocument/2006/relationships/font" Target="fonts/LoraMedium-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oraMedium-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2182c652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2182c652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21967247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21967247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2182c652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2182c652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dfb8b8b3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dfb8b8b3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In a world where the magic of cinema knows no borders… there is a silent struggle - language barrier which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dfb8b8b3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dfb8b8b3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In a world where the magic of cinema knows no borders… there is a silent struggle - language barrier which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2182c652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2182c652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C9DAF8"/>
                </a:highlight>
                <a:latin typeface="Source Sans Pro"/>
                <a:ea typeface="Source Sans Pro"/>
                <a:cs typeface="Source Sans Pro"/>
                <a:sym typeface="Source Sans Pro"/>
              </a:rPr>
              <a:t>In a world where the magic of cinema knows no borders… [have the images appear one by one, overlapping eachother]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2182c652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2182c652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C9DAF8"/>
                </a:highlight>
                <a:latin typeface="Source Sans Pro"/>
                <a:ea typeface="Source Sans Pro"/>
                <a:cs typeface="Source Sans Pro"/>
                <a:sym typeface="Source Sans Pro"/>
              </a:rPr>
              <a:t>In a world where the magic of cinema knows no borders… [have the images appear one by one, overlapping eachother]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2182c652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2182c652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C9DAF8"/>
                </a:highlight>
                <a:latin typeface="Source Sans Pro"/>
                <a:ea typeface="Source Sans Pro"/>
                <a:cs typeface="Source Sans Pro"/>
                <a:sym typeface="Source Sans Pro"/>
              </a:rPr>
              <a:t>In a world where the magic of cinema knows no borders… [have the images appear one by one, overlapping eachother]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2182c652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2182c652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C9DAF8"/>
                </a:highlight>
                <a:latin typeface="Source Sans Pro"/>
                <a:ea typeface="Source Sans Pro"/>
                <a:cs typeface="Source Sans Pro"/>
                <a:sym typeface="Source Sans Pro"/>
              </a:rPr>
              <a:t>In a world where the magic of cinema knows no borders… [have the images appear one by one, overlapping eachother]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2182c652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2182c652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C9DAF8"/>
                </a:highlight>
                <a:latin typeface="Source Sans Pro"/>
                <a:ea typeface="Source Sans Pro"/>
                <a:cs typeface="Source Sans Pro"/>
                <a:sym typeface="Source Sans Pro"/>
              </a:rPr>
              <a:t>In a world where the magic of cinema knows no borders… [have the images appear one by one, overlapping eachother]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21967247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21967247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e0a5f0f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e0a5f0f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C9DAF8"/>
                </a:highlight>
                <a:latin typeface="Source Sans Pro"/>
                <a:ea typeface="Source Sans Pro"/>
                <a:cs typeface="Source Sans Pro"/>
                <a:sym typeface="Source Sans Pro"/>
              </a:rPr>
              <a:t>there's a silent struggle that millions face - the language barrier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e0a5f0f4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e0a5f0f4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there's a silent struggle that millions face - the language barrier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e0a5f0f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e0a5f0f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As the global film industry predominantly speaks the language of Hollywood, many are left on the sidelines, unable to fully immerse themselves in the cinematic experience.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2182c652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2182c652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As the global film industry predominantly speaks the language of Hollywood, many are left on the sidelines, unable to fully immerse themselves in the cinematic experience.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2182c652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2182c652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As the global film industry predominantly speaks the language of Hollywood, many are left on the sidelines, unable to fully immerse themselves in the cinematic experience.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e0a5f0f4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e0a5f0f4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As the global film industry predominantly speaks the language of Hollywood, many are left on the sidelines, unable to fully immerse themselves in the cinematic experience.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e0a5f0f4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e0a5f0f4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As the global film industry predominantly speaks the language of Hollywood, many are left on the sidelines [transition to next slide for contrast]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e0a5f0f4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e0a5f0f4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a:t>
            </a:r>
            <a:r>
              <a:rPr lang="en">
                <a:solidFill>
                  <a:schemeClr val="dk1"/>
                </a:solidFill>
                <a:highlight>
                  <a:srgbClr val="C9DAF8"/>
                </a:highlight>
                <a:latin typeface="Source Sans Pro"/>
                <a:ea typeface="Source Sans Pro"/>
                <a:cs typeface="Source Sans Pro"/>
                <a:sym typeface="Source Sans Pro"/>
              </a:rPr>
              <a:t>unable to fully immerse themselves in the cinematic experience.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e0a5f0f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e0a5f0f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Subtitles can only do so much, especially because the cost and time associated with translating and dubbing films are barriers in themselves.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e0a5f0f4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e0a5f0f4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Subtitles can only do so much, especially because the cost and time associated with translating and dubbing films are barriers in themselves.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219672472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219672472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e0a5f0f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e0a5f0f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Subtitles can only do so much, especially because the cost and time associated with translating and dubbing films are barriers in themselves.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2182c652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2182c652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2182c652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2182c652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Subtitles can only do so much, especially because the cost and time associated with translating and dubbing films are barriers in themselves.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e0a5f0f4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e0a5f0f4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EAD1DC"/>
                </a:highlight>
                <a:latin typeface="Source Sans Pro"/>
                <a:ea typeface="Source Sans Pro"/>
                <a:cs typeface="Source Sans Pro"/>
                <a:sym typeface="Source Sans Pro"/>
              </a:rPr>
              <a:t>But what if there was a way to break down these language barriers?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9e0a5f0f4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9e0a5f0f4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EAD1DC"/>
                </a:highlight>
                <a:latin typeface="Source Sans Pro"/>
                <a:ea typeface="Source Sans Pro"/>
                <a:cs typeface="Source Sans Pro"/>
                <a:sym typeface="Source Sans Pro"/>
              </a:rPr>
              <a:t>But what if there was a way to break down these language barriers?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e0a5f0f4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9e0a5f0f4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EAD1DC"/>
                </a:highlight>
                <a:latin typeface="Source Sans Pro"/>
                <a:ea typeface="Source Sans Pro"/>
                <a:cs typeface="Source Sans Pro"/>
                <a:sym typeface="Source Sans Pro"/>
              </a:rPr>
              <a:t>But what if there was a way to break down these language barriers?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ec40c77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9ec40c77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ec40c77b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9ec40c77b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9e0a5f0f4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e0a5f0f4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EAD1DC"/>
                </a:highlight>
                <a:latin typeface="Source Sans Pro"/>
                <a:ea typeface="Source Sans Pro"/>
                <a:cs typeface="Source Sans Pro"/>
                <a:sym typeface="Source Sans Pro"/>
              </a:rPr>
              <a:t>Introducing [PRODUCT_NAME] - revolutionizing the way we watch movies.</a:t>
            </a:r>
            <a:endParaRPr>
              <a:solidFill>
                <a:schemeClr val="dk1"/>
              </a:solidFill>
              <a:highlight>
                <a:srgbClr val="EAD1DC"/>
              </a:highlight>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219672472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621967247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219672472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219672472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9e0a5f0f4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9e0a5f0f4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EAD1DC"/>
                </a:highlight>
                <a:latin typeface="Source Sans Pro"/>
                <a:ea typeface="Source Sans Pro"/>
                <a:cs typeface="Source Sans Pro"/>
                <a:sym typeface="Source Sans Pro"/>
              </a:rPr>
              <a:t>Introducing [PRODUCT_NAME] - revolutionizing the way we watch movies.</a:t>
            </a:r>
            <a:endParaRPr>
              <a:solidFill>
                <a:schemeClr val="dk1"/>
              </a:solidFill>
              <a:highlight>
                <a:srgbClr val="EAD1DC"/>
              </a:highlight>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2182c652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2182c652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EAD1DC"/>
                </a:highlight>
                <a:latin typeface="Source Sans Pro"/>
                <a:ea typeface="Source Sans Pro"/>
                <a:cs typeface="Source Sans Pro"/>
                <a:sym typeface="Source Sans Pro"/>
              </a:rPr>
              <a:t>Introducing [PRODUCT_NAME] - revolutionizing the way we watch movies.</a:t>
            </a:r>
            <a:endParaRPr>
              <a:solidFill>
                <a:schemeClr val="dk1"/>
              </a:solidFill>
              <a:highlight>
                <a:srgbClr val="EAD1DC"/>
              </a:highlight>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9e0a5f0f4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9e0a5f0f4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EAD1DC"/>
              </a:highlight>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EAD1DC"/>
                </a:highlight>
                <a:latin typeface="Source Sans Pro"/>
                <a:ea typeface="Source Sans Pro"/>
                <a:cs typeface="Source Sans Pro"/>
                <a:sym typeface="Source Sans Pro"/>
              </a:rPr>
              <a:t>We're leveraging the power of artificial intelligence to make movies accessible to people of diverse backgrounds.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9e0a5f0f4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9e0a5f0f4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highlight>
                <a:srgbClr val="EAD1DC"/>
              </a:highlight>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a:solidFill>
                  <a:schemeClr val="dk1"/>
                </a:solidFill>
                <a:highlight>
                  <a:srgbClr val="EAD1DC"/>
                </a:highlight>
                <a:latin typeface="Source Sans Pro"/>
                <a:ea typeface="Source Sans Pro"/>
                <a:cs typeface="Source Sans Pro"/>
                <a:sym typeface="Source Sans Pro"/>
              </a:rPr>
              <a:t>We're leveraging the power of artificial intelligence to make movies accessible to people of diverse backgrounds.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9e0a5f0f4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9e0a5f0f4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EAD1DC"/>
                </a:highlight>
                <a:latin typeface="Source Sans Pro"/>
                <a:ea typeface="Source Sans Pro"/>
                <a:cs typeface="Source Sans Pro"/>
                <a:sym typeface="Source Sans Pro"/>
              </a:rPr>
              <a:t>We're leveraging the power of artificial intelligence to make movies accessible to people of diverse backgrounds.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9d9cb08e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9d9cb08e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9e0a5f0f4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9e0a5f0f4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9d9cb08e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9d9cb08e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9d9cb08e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9d9cb08e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62155b17b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62155b17b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219672472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219672472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2155b17b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62155b17b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9d9cb08e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9d9cb08e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While Syona Explained the implementation, here is the detailed solution architecture that we’re currently planning to implement. First, we will ingest Video using APIs, depending on the source of video, the APIs will differ. </a:t>
            </a:r>
            <a:r>
              <a:rPr lang="en"/>
              <a:t>To separate voice from background music, we will use </a:t>
            </a:r>
            <a:r>
              <a:rPr lang="en"/>
              <a:t>splitter</a:t>
            </a:r>
            <a:r>
              <a:rPr lang="en"/>
              <a:t> which is an open source model. The next part is To convert spoken English words into text, speech recognition for which we will use Mozilla Deepspeech. To translate English text to language of choice, we will use openNMT ot Marian NMT models. To synthesize the translation in the original actor’s voice, we will use Mozilla TTS. And for bringing it all together, we’re planning to use AWS. This is a tentative implementation plan and we will change if there is better accuracy in other models.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Voice Separation and Isolation (Spleeter by Deezer)</a:t>
            </a:r>
            <a:endParaRPr/>
          </a:p>
          <a:p>
            <a:pPr indent="0" lvl="0" marL="0" rtl="0" algn="l">
              <a:spcBef>
                <a:spcPts val="0"/>
              </a:spcBef>
              <a:spcAft>
                <a:spcPts val="0"/>
              </a:spcAft>
              <a:buClr>
                <a:schemeClr val="dk1"/>
              </a:buClr>
              <a:buSzPts val="1100"/>
              <a:buFont typeface="Arial"/>
              <a:buNone/>
            </a:pPr>
            <a:r>
              <a:rPr lang="en"/>
              <a:t>Cost: Free to use. Spleeter is an open-source tool, but you will need computing resources to run it, which could incur costs depending on your setup.</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1. Speech Recognition</a:t>
            </a:r>
            <a:endParaRPr/>
          </a:p>
          <a:p>
            <a:pPr indent="0" lvl="0" marL="0" rtl="0" algn="l">
              <a:spcBef>
                <a:spcPts val="0"/>
              </a:spcBef>
              <a:spcAft>
                <a:spcPts val="0"/>
              </a:spcAft>
              <a:buClr>
                <a:schemeClr val="dk1"/>
              </a:buClr>
              <a:buSzPts val="1100"/>
              <a:buFont typeface="Arial"/>
              <a:buNone/>
            </a:pPr>
            <a:r>
              <a:rPr lang="en"/>
              <a:t>Model: Mozilla DeepSpeech</a:t>
            </a:r>
            <a:endParaRPr/>
          </a:p>
          <a:p>
            <a:pPr indent="0" lvl="0" marL="0" rtl="0" algn="l">
              <a:spcBef>
                <a:spcPts val="0"/>
              </a:spcBef>
              <a:spcAft>
                <a:spcPts val="0"/>
              </a:spcAft>
              <a:buClr>
                <a:schemeClr val="dk1"/>
              </a:buClr>
              <a:buSzPts val="1100"/>
              <a:buFont typeface="Arial"/>
              <a:buNone/>
            </a:pPr>
            <a:r>
              <a:rPr lang="en"/>
              <a:t>Description: An open-source Speech-to-Text engine based on Baidu's Deep Speech research paper. It uses machine learning techniques to convert speech to text.</a:t>
            </a:r>
            <a:endParaRPr/>
          </a:p>
          <a:p>
            <a:pPr indent="0" lvl="0" marL="0" rtl="0" algn="l">
              <a:spcBef>
                <a:spcPts val="0"/>
              </a:spcBef>
              <a:spcAft>
                <a:spcPts val="0"/>
              </a:spcAft>
              <a:buClr>
                <a:schemeClr val="dk1"/>
              </a:buClr>
              <a:buSzPts val="1100"/>
              <a:buFont typeface="Arial"/>
              <a:buNone/>
            </a:pPr>
            <a:r>
              <a:rPr lang="en"/>
              <a:t>Cost: Free, but requires computing resources for training and running the model.</a:t>
            </a:r>
            <a:endParaRPr/>
          </a:p>
          <a:p>
            <a:pPr indent="0" lvl="0" marL="0" rtl="0" algn="l">
              <a:spcBef>
                <a:spcPts val="0"/>
              </a:spcBef>
              <a:spcAft>
                <a:spcPts val="0"/>
              </a:spcAft>
              <a:buClr>
                <a:schemeClr val="dk1"/>
              </a:buClr>
              <a:buSzPts val="1100"/>
              <a:buFont typeface="Arial"/>
              <a:buNone/>
            </a:pPr>
            <a:br>
              <a:rPr lang="en"/>
            </a:br>
            <a:r>
              <a:rPr lang="en"/>
              <a:t>2. Translation</a:t>
            </a:r>
            <a:endParaRPr/>
          </a:p>
          <a:p>
            <a:pPr indent="0" lvl="0" marL="0" rtl="0" algn="l">
              <a:spcBef>
                <a:spcPts val="0"/>
              </a:spcBef>
              <a:spcAft>
                <a:spcPts val="0"/>
              </a:spcAft>
              <a:buClr>
                <a:schemeClr val="dk1"/>
              </a:buClr>
              <a:buSzPts val="1100"/>
              <a:buFont typeface="Arial"/>
              <a:buNone/>
            </a:pPr>
            <a:r>
              <a:rPr lang="en"/>
              <a:t>Model: OpenNMT or Marian NMT</a:t>
            </a:r>
            <a:endParaRPr/>
          </a:p>
          <a:p>
            <a:pPr indent="0" lvl="0" marL="0" rtl="0" algn="l">
              <a:spcBef>
                <a:spcPts val="0"/>
              </a:spcBef>
              <a:spcAft>
                <a:spcPts val="0"/>
              </a:spcAft>
              <a:buClr>
                <a:schemeClr val="dk1"/>
              </a:buClr>
              <a:buSzPts val="1100"/>
              <a:buFont typeface="Arial"/>
              <a:buNone/>
            </a:pPr>
            <a:r>
              <a:rPr lang="en"/>
              <a:t>OpenNMT Description: An open-source neural machine translation framework, supporting training and deployment of models.</a:t>
            </a:r>
            <a:endParaRPr/>
          </a:p>
          <a:p>
            <a:pPr indent="0" lvl="0" marL="0" rtl="0" algn="l">
              <a:spcBef>
                <a:spcPts val="0"/>
              </a:spcBef>
              <a:spcAft>
                <a:spcPts val="0"/>
              </a:spcAft>
              <a:buClr>
                <a:schemeClr val="dk1"/>
              </a:buClr>
              <a:buSzPts val="1100"/>
              <a:buFont typeface="Arial"/>
              <a:buNone/>
            </a:pPr>
            <a:r>
              <a:rPr lang="en"/>
              <a:t>Marian NMT Description: An efficient, free Neural Machine Translation framework mainly developed by the Microsoft Translator team.</a:t>
            </a:r>
            <a:endParaRPr/>
          </a:p>
          <a:p>
            <a:pPr indent="0" lvl="0" marL="0" rtl="0" algn="l">
              <a:spcBef>
                <a:spcPts val="0"/>
              </a:spcBef>
              <a:spcAft>
                <a:spcPts val="0"/>
              </a:spcAft>
              <a:buClr>
                <a:schemeClr val="dk1"/>
              </a:buClr>
              <a:buSzPts val="1100"/>
              <a:buFont typeface="Arial"/>
              <a:buNone/>
            </a:pPr>
            <a:r>
              <a:rPr lang="en"/>
              <a:t>Cost: Free, but as with speech recognition, you'll need resources for training and running the models.</a:t>
            </a:r>
            <a:endParaRPr/>
          </a:p>
          <a:p>
            <a:pPr indent="0" lvl="0" marL="0" rtl="0" algn="l">
              <a:spcBef>
                <a:spcPts val="0"/>
              </a:spcBef>
              <a:spcAft>
                <a:spcPts val="0"/>
              </a:spcAft>
              <a:buClr>
                <a:schemeClr val="dk1"/>
              </a:buClr>
              <a:buSzPts val="1100"/>
              <a:buFont typeface="Arial"/>
              <a:buNone/>
            </a:pPr>
            <a:br>
              <a:rPr lang="en"/>
            </a:br>
            <a:r>
              <a:rPr lang="en"/>
              <a:t>3. Voice Synthesis</a:t>
            </a:r>
            <a:endParaRPr/>
          </a:p>
          <a:p>
            <a:pPr indent="0" lvl="0" marL="0" rtl="0" algn="l">
              <a:spcBef>
                <a:spcPts val="0"/>
              </a:spcBef>
              <a:spcAft>
                <a:spcPts val="0"/>
              </a:spcAft>
              <a:buClr>
                <a:schemeClr val="dk1"/>
              </a:buClr>
              <a:buSzPts val="1100"/>
              <a:buFont typeface="Arial"/>
              <a:buNone/>
            </a:pPr>
            <a:r>
              <a:rPr lang="en"/>
              <a:t>Model: Mozilla TTS or ESPnet</a:t>
            </a:r>
            <a:endParaRPr/>
          </a:p>
          <a:p>
            <a:pPr indent="0" lvl="0" marL="0" rtl="0" algn="l">
              <a:spcBef>
                <a:spcPts val="0"/>
              </a:spcBef>
              <a:spcAft>
                <a:spcPts val="0"/>
              </a:spcAft>
              <a:buClr>
                <a:schemeClr val="dk1"/>
              </a:buClr>
              <a:buSzPts val="1100"/>
              <a:buFont typeface="Arial"/>
              <a:buNone/>
            </a:pPr>
            <a:r>
              <a:rPr lang="en"/>
              <a:t>Mozilla TTS Description: An open-source text-to-speech synthesis system designed for use in real-time applications.</a:t>
            </a:r>
            <a:endParaRPr/>
          </a:p>
          <a:p>
            <a:pPr indent="0" lvl="0" marL="0" rtl="0" algn="l">
              <a:spcBef>
                <a:spcPts val="0"/>
              </a:spcBef>
              <a:spcAft>
                <a:spcPts val="0"/>
              </a:spcAft>
              <a:buClr>
                <a:schemeClr val="dk1"/>
              </a:buClr>
              <a:buSzPts val="1100"/>
              <a:buFont typeface="Arial"/>
              <a:buNone/>
            </a:pPr>
            <a:r>
              <a:rPr lang="en"/>
              <a:t>ESPnet Description: An end-to-end speech processing toolkit, capable of voice synthesis, among other functionalities.</a:t>
            </a:r>
            <a:endParaRPr/>
          </a:p>
          <a:p>
            <a:pPr indent="0" lvl="0" marL="0" rtl="0" algn="l">
              <a:spcBef>
                <a:spcPts val="0"/>
              </a:spcBef>
              <a:spcAft>
                <a:spcPts val="0"/>
              </a:spcAft>
              <a:buClr>
                <a:schemeClr val="dk1"/>
              </a:buClr>
              <a:buSzPts val="1100"/>
              <a:buFont typeface="Arial"/>
              <a:buNone/>
            </a:pPr>
            <a:r>
              <a:rPr lang="en"/>
              <a:t>Cost: Free to use, but again, computing resources are needed for training and deploying the models.</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62196724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62196724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6219672472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6219672472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62196724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62196724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621967247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621967247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62155b17b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62155b17b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62155b17b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62155b17b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62182c652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62182c652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62182c652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62182c652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2182c652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2182c652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C9DAF8"/>
                </a:highlight>
                <a:latin typeface="Source Sans Pro"/>
                <a:ea typeface="Source Sans Pro"/>
                <a:cs typeface="Source Sans Pro"/>
                <a:sym typeface="Source Sans Pro"/>
              </a:rPr>
              <a:t>As the global film industry predominantly speaks the language of Hollywood, many are left on the sidelines, unable to fully immerse themselves in the cinematic experience.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62182c652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62182c652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219672472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219672472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dfb8b8b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dfb8b8b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219672472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219672472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pic>
        <p:nvPicPr>
          <p:cNvPr id="11" name="Google Shape;11;p2"/>
          <p:cNvPicPr preferRelativeResize="0"/>
          <p:nvPr/>
        </p:nvPicPr>
        <p:blipFill>
          <a:blip r:embed="rId2">
            <a:alphaModFix/>
          </a:blip>
          <a:stretch>
            <a:fillRect/>
          </a:stretch>
        </p:blipFill>
        <p:spPr>
          <a:xfrm>
            <a:off x="0" y="5776"/>
            <a:ext cx="9144000" cy="5131947"/>
          </a:xfrm>
          <a:prstGeom prst="rect">
            <a:avLst/>
          </a:prstGeom>
          <a:noFill/>
          <a:ln>
            <a:noFill/>
          </a:ln>
        </p:spPr>
      </p:pic>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0" y="5776"/>
            <a:ext cx="9144000" cy="5131947"/>
          </a:xfrm>
          <a:prstGeom prst="rect">
            <a:avLst/>
          </a:prstGeom>
          <a:noFill/>
          <a:ln>
            <a:noFill/>
          </a:ln>
        </p:spPr>
      </p:pic>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5776"/>
            <a:ext cx="9144000" cy="5131947"/>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3000"/>
              <a:buFont typeface="Lora Medium"/>
              <a:buNone/>
              <a:defRPr sz="3000">
                <a:solidFill>
                  <a:schemeClr val="lt1"/>
                </a:solidFill>
                <a:latin typeface="Lora Medium"/>
                <a:ea typeface="Lora Medium"/>
                <a:cs typeface="Lora Medium"/>
                <a:sym typeface="Lora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Calibri"/>
              <a:buChar char="●"/>
              <a:defRPr sz="1800">
                <a:solidFill>
                  <a:schemeClr val="lt1"/>
                </a:solidFill>
                <a:latin typeface="Calibri"/>
                <a:ea typeface="Calibri"/>
                <a:cs typeface="Calibri"/>
                <a:sym typeface="Calibri"/>
              </a:defRPr>
            </a:lvl1pPr>
            <a:lvl2pPr indent="-317500" lvl="1" marL="914400">
              <a:lnSpc>
                <a:spcPct val="115000"/>
              </a:lnSpc>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2pPr>
            <a:lvl3pPr indent="-317500" lvl="2" marL="1371600">
              <a:lnSpc>
                <a:spcPct val="115000"/>
              </a:lnSpc>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3pPr>
            <a:lvl4pPr indent="-317500" lvl="3" marL="1828800">
              <a:lnSpc>
                <a:spcPct val="115000"/>
              </a:lnSpc>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4pPr>
            <a:lvl5pPr indent="-317500" lvl="4" marL="2286000">
              <a:lnSpc>
                <a:spcPct val="115000"/>
              </a:lnSpc>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5pPr>
            <a:lvl6pPr indent="-317500" lvl="5" marL="2743200">
              <a:lnSpc>
                <a:spcPct val="115000"/>
              </a:lnSpc>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6pPr>
            <a:lvl7pPr indent="-317500" lvl="6" marL="3200400">
              <a:lnSpc>
                <a:spcPct val="115000"/>
              </a:lnSpc>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7pPr>
            <a:lvl8pPr indent="-317500" lvl="7" marL="3657600">
              <a:lnSpc>
                <a:spcPct val="115000"/>
              </a:lnSpc>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8pPr>
            <a:lvl9pPr indent="-317500" lvl="8" marL="4114800">
              <a:lnSpc>
                <a:spcPct val="115000"/>
              </a:lnSpc>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35.png"/><Relationship Id="rId5"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1.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58.png"/><Relationship Id="rId7" Type="http://schemas.openxmlformats.org/officeDocument/2006/relationships/image" Target="../media/image50.png"/><Relationship Id="rId8"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7.png"/><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1.png"/><Relationship Id="rId4" Type="http://schemas.openxmlformats.org/officeDocument/2006/relationships/image" Target="../media/image41.png"/><Relationship Id="rId9" Type="http://schemas.openxmlformats.org/officeDocument/2006/relationships/image" Target="../media/image42.png"/><Relationship Id="rId5" Type="http://schemas.openxmlformats.org/officeDocument/2006/relationships/image" Target="../media/image44.png"/><Relationship Id="rId6" Type="http://schemas.openxmlformats.org/officeDocument/2006/relationships/image" Target="../media/image49.png"/><Relationship Id="rId7" Type="http://schemas.openxmlformats.org/officeDocument/2006/relationships/image" Target="../media/image45.png"/><Relationship Id="rId8" Type="http://schemas.openxmlformats.org/officeDocument/2006/relationships/image" Target="../media/image4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5.png"/><Relationship Id="rId4" Type="http://schemas.openxmlformats.org/officeDocument/2006/relationships/image" Target="../media/image3.png"/><Relationship Id="rId5"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image" Target="../media/image56.png"/><Relationship Id="rId4" Type="http://schemas.openxmlformats.org/officeDocument/2006/relationships/image" Target="../media/image55.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5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 name="Shape 56"/>
        <p:cNvGrpSpPr/>
        <p:nvPr/>
      </p:nvGrpSpPr>
      <p:grpSpPr>
        <a:xfrm>
          <a:off x="0" y="0"/>
          <a:ext cx="0" cy="0"/>
          <a:chOff x="0" y="0"/>
          <a:chExt cx="0" cy="0"/>
        </a:xfrm>
      </p:grpSpPr>
      <p:pic>
        <p:nvPicPr>
          <p:cNvPr id="57" name="Google Shape;57;p13"/>
          <p:cNvPicPr preferRelativeResize="0"/>
          <p:nvPr/>
        </p:nvPicPr>
        <p:blipFill>
          <a:blip r:embed="rId3">
            <a:alphaModFix/>
          </a:blip>
          <a:stretch>
            <a:fillRect/>
          </a:stretch>
        </p:blipFill>
        <p:spPr>
          <a:xfrm>
            <a:off x="5980450" y="1817300"/>
            <a:ext cx="3753000" cy="2340000"/>
          </a:xfrm>
          <a:prstGeom prst="roundRect">
            <a:avLst>
              <a:gd fmla="val 1177" name="adj"/>
            </a:avLst>
          </a:prstGeom>
          <a:noFill/>
          <a:ln>
            <a:noFill/>
          </a:ln>
        </p:spPr>
      </p:pic>
      <p:sp>
        <p:nvSpPr>
          <p:cNvPr id="58" name="Google Shape;58;p13"/>
          <p:cNvSpPr txBox="1"/>
          <p:nvPr>
            <p:ph type="ctrTitle"/>
          </p:nvPr>
        </p:nvSpPr>
        <p:spPr>
          <a:xfrm>
            <a:off x="331433" y="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BeyondBorders AI</a:t>
            </a:r>
            <a:endParaRPr/>
          </a:p>
        </p:txBody>
      </p:sp>
      <p:pic>
        <p:nvPicPr>
          <p:cNvPr id="59" name="Google Shape;59;p13"/>
          <p:cNvPicPr preferRelativeResize="0"/>
          <p:nvPr/>
        </p:nvPicPr>
        <p:blipFill rotWithShape="1">
          <a:blip r:embed="rId4">
            <a:alphaModFix/>
          </a:blip>
          <a:srcRect b="12371" l="0" r="0" t="686"/>
          <a:stretch/>
        </p:blipFill>
        <p:spPr>
          <a:xfrm>
            <a:off x="-368225" y="2467400"/>
            <a:ext cx="3623100" cy="2181600"/>
          </a:xfrm>
          <a:prstGeom prst="roundRect">
            <a:avLst>
              <a:gd fmla="val 0" name="adj"/>
            </a:avLst>
          </a:prstGeom>
          <a:noFill/>
          <a:ln>
            <a:noFill/>
          </a:ln>
        </p:spPr>
      </p:pic>
      <p:pic>
        <p:nvPicPr>
          <p:cNvPr id="60" name="Google Shape;60;p13"/>
          <p:cNvPicPr preferRelativeResize="0"/>
          <p:nvPr/>
        </p:nvPicPr>
        <p:blipFill>
          <a:blip r:embed="rId5">
            <a:alphaModFix/>
          </a:blip>
          <a:stretch>
            <a:fillRect/>
          </a:stretch>
        </p:blipFill>
        <p:spPr>
          <a:xfrm>
            <a:off x="-368225" y="2467400"/>
            <a:ext cx="3685555" cy="2487750"/>
          </a:xfrm>
          <a:prstGeom prst="rect">
            <a:avLst/>
          </a:prstGeom>
          <a:noFill/>
          <a:ln>
            <a:noFill/>
          </a:ln>
        </p:spPr>
      </p:pic>
      <p:pic>
        <p:nvPicPr>
          <p:cNvPr id="61" name="Google Shape;61;p13"/>
          <p:cNvPicPr preferRelativeResize="0"/>
          <p:nvPr/>
        </p:nvPicPr>
        <p:blipFill>
          <a:blip r:embed="rId5">
            <a:alphaModFix/>
          </a:blip>
          <a:stretch>
            <a:fillRect/>
          </a:stretch>
        </p:blipFill>
        <p:spPr>
          <a:xfrm>
            <a:off x="5928572" y="1817300"/>
            <a:ext cx="3950778" cy="2666775"/>
          </a:xfrm>
          <a:prstGeom prst="rect">
            <a:avLst/>
          </a:prstGeom>
          <a:noFill/>
          <a:ln>
            <a:noFill/>
          </a:ln>
        </p:spPr>
      </p:pic>
      <p:cxnSp>
        <p:nvCxnSpPr>
          <p:cNvPr id="62" name="Google Shape;62;p13"/>
          <p:cNvCxnSpPr>
            <a:stCxn id="60" idx="3"/>
          </p:cNvCxnSpPr>
          <p:nvPr/>
        </p:nvCxnSpPr>
        <p:spPr>
          <a:xfrm flipH="1" rot="10800000">
            <a:off x="3317330" y="3076475"/>
            <a:ext cx="2548800" cy="634800"/>
          </a:xfrm>
          <a:prstGeom prst="curvedConnector3">
            <a:avLst>
              <a:gd fmla="val 50000" name="adj1"/>
            </a:avLst>
          </a:prstGeom>
          <a:noFill/>
          <a:ln cap="flat" cmpd="sng" w="9525">
            <a:solidFill>
              <a:srgbClr val="FFFFFF"/>
            </a:solidFill>
            <a:prstDash val="dot"/>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 name="Shape 131"/>
        <p:cNvGrpSpPr/>
        <p:nvPr/>
      </p:nvGrpSpPr>
      <p:grpSpPr>
        <a:xfrm>
          <a:off x="0" y="0"/>
          <a:ext cx="0" cy="0"/>
          <a:chOff x="0" y="0"/>
          <a:chExt cx="0" cy="0"/>
        </a:xfrm>
      </p:grpSpPr>
      <p:pic>
        <p:nvPicPr>
          <p:cNvPr id="132" name="Google Shape;132;p22"/>
          <p:cNvPicPr preferRelativeResize="0"/>
          <p:nvPr/>
        </p:nvPicPr>
        <p:blipFill rotWithShape="1">
          <a:blip r:embed="rId3">
            <a:alphaModFix/>
          </a:blip>
          <a:srcRect b="12371" l="0" r="0" t="686"/>
          <a:stretch/>
        </p:blipFill>
        <p:spPr>
          <a:xfrm>
            <a:off x="848100" y="281400"/>
            <a:ext cx="7447800" cy="4580700"/>
          </a:xfrm>
          <a:prstGeom prst="roundRect">
            <a:avLst>
              <a:gd fmla="val 16667"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pic>
        <p:nvPicPr>
          <p:cNvPr id="137" name="Google Shape;137;p23"/>
          <p:cNvPicPr preferRelativeResize="0"/>
          <p:nvPr/>
        </p:nvPicPr>
        <p:blipFill rotWithShape="1">
          <a:blip r:embed="rId3">
            <a:alphaModFix/>
          </a:blip>
          <a:srcRect b="12371" l="0" r="0" t="686"/>
          <a:stretch/>
        </p:blipFill>
        <p:spPr>
          <a:xfrm>
            <a:off x="848100" y="281400"/>
            <a:ext cx="7447800" cy="4580700"/>
          </a:xfrm>
          <a:prstGeom prst="roundRect">
            <a:avLst>
              <a:gd fmla="val 16667" name="adj"/>
            </a:avLst>
          </a:prstGeom>
          <a:noFill/>
          <a:ln>
            <a:noFill/>
          </a:ln>
        </p:spPr>
      </p:pic>
      <p:sp>
        <p:nvSpPr>
          <p:cNvPr id="138" name="Google Shape;138;p23"/>
          <p:cNvSpPr/>
          <p:nvPr/>
        </p:nvSpPr>
        <p:spPr>
          <a:xfrm>
            <a:off x="612350" y="188425"/>
            <a:ext cx="7828200" cy="4766700"/>
          </a:xfrm>
          <a:prstGeom prst="roundRect">
            <a:avLst>
              <a:gd fmla="val 16667" name="adj"/>
            </a:avLst>
          </a:prstGeom>
          <a:solidFill>
            <a:srgbClr val="FFFFFF">
              <a:alpha val="689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9" name="Google Shape;139;p23"/>
          <p:cNvSpPr txBox="1"/>
          <p:nvPr>
            <p:ph type="ctrTitle"/>
          </p:nvPr>
        </p:nvSpPr>
        <p:spPr>
          <a:xfrm>
            <a:off x="466758" y="122830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BeyondBorders AI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848100" y="249600"/>
            <a:ext cx="7447800" cy="4644300"/>
          </a:xfrm>
          <a:prstGeom prst="roundRect">
            <a:avLst>
              <a:gd fmla="val 16667"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33150"/>
            <a:ext cx="5318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t>
            </a:r>
            <a:endParaRPr/>
          </a:p>
        </p:txBody>
      </p:sp>
      <p:sp>
        <p:nvSpPr>
          <p:cNvPr id="154" name="Google Shape;154;p26"/>
          <p:cNvSpPr txBox="1"/>
          <p:nvPr>
            <p:ph idx="1" type="body"/>
          </p:nvPr>
        </p:nvSpPr>
        <p:spPr>
          <a:xfrm>
            <a:off x="311700" y="3527975"/>
            <a:ext cx="5057100" cy="75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t>
            </a:r>
            <a:r>
              <a:rPr lang="en"/>
              <a:t>but most of the content children watch these days is in a language parents don’t understand. </a:t>
            </a:r>
            <a:endParaRPr/>
          </a:p>
        </p:txBody>
      </p:sp>
      <p:pic>
        <p:nvPicPr>
          <p:cNvPr id="155" name="Google Shape;155;p26"/>
          <p:cNvPicPr preferRelativeResize="0"/>
          <p:nvPr/>
        </p:nvPicPr>
        <p:blipFill>
          <a:blip r:embed="rId3">
            <a:alphaModFix/>
          </a:blip>
          <a:stretch>
            <a:fillRect/>
          </a:stretch>
        </p:blipFill>
        <p:spPr>
          <a:xfrm>
            <a:off x="5630400" y="0"/>
            <a:ext cx="3513600" cy="5143500"/>
          </a:xfrm>
          <a:prstGeom prst="rect">
            <a:avLst/>
          </a:prstGeom>
          <a:noFill/>
          <a:ln>
            <a:noFill/>
          </a:ln>
        </p:spPr>
      </p:pic>
      <p:sp>
        <p:nvSpPr>
          <p:cNvPr id="156" name="Google Shape;156;p26"/>
          <p:cNvSpPr txBox="1"/>
          <p:nvPr/>
        </p:nvSpPr>
        <p:spPr>
          <a:xfrm>
            <a:off x="311700" y="1648350"/>
            <a:ext cx="129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1"/>
                </a:solidFill>
                <a:latin typeface="Calibri"/>
                <a:ea typeface="Calibri"/>
                <a:cs typeface="Calibri"/>
                <a:sym typeface="Calibri"/>
              </a:rPr>
              <a:t>85%</a:t>
            </a:r>
            <a:endParaRPr b="1" sz="4800">
              <a:solidFill>
                <a:schemeClr val="lt1"/>
              </a:solidFill>
              <a:latin typeface="Calibri"/>
              <a:ea typeface="Calibri"/>
              <a:cs typeface="Calibri"/>
              <a:sym typeface="Calibri"/>
            </a:endParaRPr>
          </a:p>
        </p:txBody>
      </p:sp>
      <p:sp>
        <p:nvSpPr>
          <p:cNvPr id="157" name="Google Shape;157;p26"/>
          <p:cNvSpPr txBox="1"/>
          <p:nvPr>
            <p:ph idx="1" type="body"/>
          </p:nvPr>
        </p:nvSpPr>
        <p:spPr>
          <a:xfrm>
            <a:off x="1535200" y="1750600"/>
            <a:ext cx="3694200" cy="821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Parents said watching TV together help them start conversations with their kids.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1" name="Shape 161"/>
        <p:cNvGrpSpPr/>
        <p:nvPr/>
      </p:nvGrpSpPr>
      <p:grpSpPr>
        <a:xfrm>
          <a:off x="0" y="0"/>
          <a:ext cx="0" cy="0"/>
          <a:chOff x="0" y="0"/>
          <a:chExt cx="0" cy="0"/>
        </a:xfrm>
      </p:grpSpPr>
      <p:pic>
        <p:nvPicPr>
          <p:cNvPr id="162" name="Google Shape;162;p27"/>
          <p:cNvPicPr preferRelativeResize="0"/>
          <p:nvPr/>
        </p:nvPicPr>
        <p:blipFill>
          <a:blip r:embed="rId3">
            <a:alphaModFix/>
          </a:blip>
          <a:stretch>
            <a:fillRect/>
          </a:stretch>
        </p:blipFill>
        <p:spPr>
          <a:xfrm>
            <a:off x="0" y="0"/>
            <a:ext cx="6854825"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6" name="Shape 166"/>
        <p:cNvGrpSpPr/>
        <p:nvPr/>
      </p:nvGrpSpPr>
      <p:grpSpPr>
        <a:xfrm>
          <a:off x="0" y="0"/>
          <a:ext cx="0" cy="0"/>
          <a:chOff x="0" y="0"/>
          <a:chExt cx="0" cy="0"/>
        </a:xfrm>
      </p:grpSpPr>
      <p:pic>
        <p:nvPicPr>
          <p:cNvPr id="167" name="Google Shape;167;p28"/>
          <p:cNvPicPr preferRelativeResize="0"/>
          <p:nvPr/>
        </p:nvPicPr>
        <p:blipFill>
          <a:blip r:embed="rId3">
            <a:alphaModFix/>
          </a:blip>
          <a:stretch>
            <a:fillRect/>
          </a:stretch>
        </p:blipFill>
        <p:spPr>
          <a:xfrm>
            <a:off x="0" y="0"/>
            <a:ext cx="6854825" cy="4838700"/>
          </a:xfrm>
          <a:prstGeom prst="rect">
            <a:avLst/>
          </a:prstGeom>
          <a:noFill/>
          <a:ln>
            <a:noFill/>
          </a:ln>
        </p:spPr>
      </p:pic>
      <p:pic>
        <p:nvPicPr>
          <p:cNvPr id="168" name="Google Shape;168;p28"/>
          <p:cNvPicPr preferRelativeResize="0"/>
          <p:nvPr/>
        </p:nvPicPr>
        <p:blipFill>
          <a:blip r:embed="rId4">
            <a:alphaModFix/>
          </a:blip>
          <a:stretch>
            <a:fillRect/>
          </a:stretch>
        </p:blipFill>
        <p:spPr>
          <a:xfrm>
            <a:off x="3314700" y="1257300"/>
            <a:ext cx="5829300" cy="3886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2" name="Shape 172"/>
        <p:cNvGrpSpPr/>
        <p:nvPr/>
      </p:nvGrpSpPr>
      <p:grpSpPr>
        <a:xfrm>
          <a:off x="0" y="0"/>
          <a:ext cx="0" cy="0"/>
          <a:chOff x="0" y="0"/>
          <a:chExt cx="0" cy="0"/>
        </a:xfrm>
      </p:grpSpPr>
      <p:pic>
        <p:nvPicPr>
          <p:cNvPr id="173" name="Google Shape;173;p29"/>
          <p:cNvPicPr preferRelativeResize="0"/>
          <p:nvPr/>
        </p:nvPicPr>
        <p:blipFill>
          <a:blip r:embed="rId3">
            <a:alphaModFix/>
          </a:blip>
          <a:stretch>
            <a:fillRect/>
          </a:stretch>
        </p:blipFill>
        <p:spPr>
          <a:xfrm>
            <a:off x="0" y="0"/>
            <a:ext cx="6854825" cy="4838700"/>
          </a:xfrm>
          <a:prstGeom prst="rect">
            <a:avLst/>
          </a:prstGeom>
          <a:noFill/>
          <a:ln>
            <a:noFill/>
          </a:ln>
        </p:spPr>
      </p:pic>
      <p:pic>
        <p:nvPicPr>
          <p:cNvPr id="174" name="Google Shape;174;p29"/>
          <p:cNvPicPr preferRelativeResize="0"/>
          <p:nvPr/>
        </p:nvPicPr>
        <p:blipFill>
          <a:blip r:embed="rId4">
            <a:alphaModFix/>
          </a:blip>
          <a:stretch>
            <a:fillRect/>
          </a:stretch>
        </p:blipFill>
        <p:spPr>
          <a:xfrm>
            <a:off x="3314700" y="1257300"/>
            <a:ext cx="5829300" cy="3886200"/>
          </a:xfrm>
          <a:prstGeom prst="rect">
            <a:avLst/>
          </a:prstGeom>
          <a:noFill/>
          <a:ln>
            <a:noFill/>
          </a:ln>
        </p:spPr>
      </p:pic>
      <p:pic>
        <p:nvPicPr>
          <p:cNvPr id="175" name="Google Shape;175;p29"/>
          <p:cNvPicPr preferRelativeResize="0"/>
          <p:nvPr/>
        </p:nvPicPr>
        <p:blipFill>
          <a:blip r:embed="rId5">
            <a:alphaModFix/>
          </a:blip>
          <a:stretch>
            <a:fillRect/>
          </a:stretch>
        </p:blipFill>
        <p:spPr>
          <a:xfrm>
            <a:off x="4653050" y="8"/>
            <a:ext cx="4490950" cy="25380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9"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0" y="0"/>
            <a:ext cx="6854825" cy="4838700"/>
          </a:xfrm>
          <a:prstGeom prst="rect">
            <a:avLst/>
          </a:prstGeom>
          <a:noFill/>
          <a:ln>
            <a:noFill/>
          </a:ln>
        </p:spPr>
      </p:pic>
      <p:pic>
        <p:nvPicPr>
          <p:cNvPr id="181" name="Google Shape;181;p30"/>
          <p:cNvPicPr preferRelativeResize="0"/>
          <p:nvPr/>
        </p:nvPicPr>
        <p:blipFill>
          <a:blip r:embed="rId4">
            <a:alphaModFix/>
          </a:blip>
          <a:stretch>
            <a:fillRect/>
          </a:stretch>
        </p:blipFill>
        <p:spPr>
          <a:xfrm>
            <a:off x="3314700" y="1257300"/>
            <a:ext cx="5829300" cy="3886200"/>
          </a:xfrm>
          <a:prstGeom prst="rect">
            <a:avLst/>
          </a:prstGeom>
          <a:noFill/>
          <a:ln>
            <a:noFill/>
          </a:ln>
        </p:spPr>
      </p:pic>
      <p:pic>
        <p:nvPicPr>
          <p:cNvPr id="182" name="Google Shape;182;p30"/>
          <p:cNvPicPr preferRelativeResize="0"/>
          <p:nvPr/>
        </p:nvPicPr>
        <p:blipFill>
          <a:blip r:embed="rId5">
            <a:alphaModFix/>
          </a:blip>
          <a:stretch>
            <a:fillRect/>
          </a:stretch>
        </p:blipFill>
        <p:spPr>
          <a:xfrm>
            <a:off x="4653050" y="8"/>
            <a:ext cx="4490950" cy="2538067"/>
          </a:xfrm>
          <a:prstGeom prst="rect">
            <a:avLst/>
          </a:prstGeom>
          <a:noFill/>
          <a:ln>
            <a:noFill/>
          </a:ln>
        </p:spPr>
      </p:pic>
      <p:pic>
        <p:nvPicPr>
          <p:cNvPr id="183" name="Google Shape;183;p30"/>
          <p:cNvPicPr preferRelativeResize="0"/>
          <p:nvPr/>
        </p:nvPicPr>
        <p:blipFill>
          <a:blip r:embed="rId6">
            <a:alphaModFix/>
          </a:blip>
          <a:stretch>
            <a:fillRect/>
          </a:stretch>
        </p:blipFill>
        <p:spPr>
          <a:xfrm>
            <a:off x="0" y="1914525"/>
            <a:ext cx="4838700" cy="3228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pic>
        <p:nvPicPr>
          <p:cNvPr id="188" name="Google Shape;188;p31"/>
          <p:cNvPicPr preferRelativeResize="0"/>
          <p:nvPr/>
        </p:nvPicPr>
        <p:blipFill>
          <a:blip r:embed="rId3">
            <a:alphaModFix/>
          </a:blip>
          <a:stretch>
            <a:fillRect/>
          </a:stretch>
        </p:blipFill>
        <p:spPr>
          <a:xfrm>
            <a:off x="0" y="0"/>
            <a:ext cx="6854825" cy="4838700"/>
          </a:xfrm>
          <a:prstGeom prst="rect">
            <a:avLst/>
          </a:prstGeom>
          <a:noFill/>
          <a:ln>
            <a:noFill/>
          </a:ln>
        </p:spPr>
      </p:pic>
      <p:pic>
        <p:nvPicPr>
          <p:cNvPr id="189" name="Google Shape;189;p31"/>
          <p:cNvPicPr preferRelativeResize="0"/>
          <p:nvPr/>
        </p:nvPicPr>
        <p:blipFill>
          <a:blip r:embed="rId4">
            <a:alphaModFix/>
          </a:blip>
          <a:stretch>
            <a:fillRect/>
          </a:stretch>
        </p:blipFill>
        <p:spPr>
          <a:xfrm>
            <a:off x="0" y="1914525"/>
            <a:ext cx="4838700" cy="3228975"/>
          </a:xfrm>
          <a:prstGeom prst="rect">
            <a:avLst/>
          </a:prstGeom>
          <a:noFill/>
          <a:ln>
            <a:noFill/>
          </a:ln>
        </p:spPr>
      </p:pic>
      <p:pic>
        <p:nvPicPr>
          <p:cNvPr id="190" name="Google Shape;190;p31"/>
          <p:cNvPicPr preferRelativeResize="0"/>
          <p:nvPr/>
        </p:nvPicPr>
        <p:blipFill>
          <a:blip r:embed="rId5">
            <a:alphaModFix/>
          </a:blip>
          <a:stretch>
            <a:fillRect/>
          </a:stretch>
        </p:blipFill>
        <p:spPr>
          <a:xfrm>
            <a:off x="4653050" y="8"/>
            <a:ext cx="4490950" cy="2538067"/>
          </a:xfrm>
          <a:prstGeom prst="rect">
            <a:avLst/>
          </a:prstGeom>
          <a:noFill/>
          <a:ln>
            <a:noFill/>
          </a:ln>
        </p:spPr>
      </p:pic>
      <p:pic>
        <p:nvPicPr>
          <p:cNvPr id="191" name="Google Shape;191;p31"/>
          <p:cNvPicPr preferRelativeResize="0"/>
          <p:nvPr/>
        </p:nvPicPr>
        <p:blipFill>
          <a:blip r:embed="rId6">
            <a:alphaModFix/>
          </a:blip>
          <a:stretch>
            <a:fillRect/>
          </a:stretch>
        </p:blipFill>
        <p:spPr>
          <a:xfrm>
            <a:off x="3314700" y="1257300"/>
            <a:ext cx="5829300" cy="3886200"/>
          </a:xfrm>
          <a:prstGeom prst="rect">
            <a:avLst/>
          </a:prstGeom>
          <a:noFill/>
          <a:ln>
            <a:noFill/>
          </a:ln>
        </p:spPr>
      </p:pic>
      <p:pic>
        <p:nvPicPr>
          <p:cNvPr id="192" name="Google Shape;192;p31"/>
          <p:cNvPicPr preferRelativeResize="0"/>
          <p:nvPr/>
        </p:nvPicPr>
        <p:blipFill>
          <a:blip r:embed="rId7">
            <a:alphaModFix/>
          </a:blip>
          <a:stretch>
            <a:fillRect/>
          </a:stretch>
        </p:blipFill>
        <p:spPr>
          <a:xfrm>
            <a:off x="1144588" y="284550"/>
            <a:ext cx="6854825" cy="4574388"/>
          </a:xfrm>
          <a:prstGeom prst="rect">
            <a:avLst/>
          </a:prstGeom>
          <a:noFill/>
          <a:ln>
            <a:noFill/>
          </a:ln>
        </p:spPr>
      </p:pic>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6156236" y="154900"/>
            <a:ext cx="2737200" cy="1582200"/>
          </a:xfrm>
          <a:prstGeom prst="roundRect">
            <a:avLst>
              <a:gd fmla="val 1177" name="adj"/>
            </a:avLst>
          </a:prstGeom>
          <a:noFill/>
          <a:ln>
            <a:noFill/>
          </a:ln>
        </p:spPr>
      </p:pic>
      <p:pic>
        <p:nvPicPr>
          <p:cNvPr id="68" name="Google Shape;68;p14"/>
          <p:cNvPicPr preferRelativeResize="0"/>
          <p:nvPr/>
        </p:nvPicPr>
        <p:blipFill rotWithShape="1">
          <a:blip r:embed="rId4">
            <a:alphaModFix/>
          </a:blip>
          <a:srcRect b="12371" l="0" r="0" t="686"/>
          <a:stretch/>
        </p:blipFill>
        <p:spPr>
          <a:xfrm>
            <a:off x="131385" y="3224975"/>
            <a:ext cx="2824500" cy="1549800"/>
          </a:xfrm>
          <a:prstGeom prst="roundRect">
            <a:avLst>
              <a:gd fmla="val 0" name="adj"/>
            </a:avLst>
          </a:prstGeom>
          <a:noFill/>
          <a:ln>
            <a:noFill/>
          </a:ln>
        </p:spPr>
      </p:pic>
      <p:pic>
        <p:nvPicPr>
          <p:cNvPr id="69" name="Google Shape;69;p14"/>
          <p:cNvPicPr preferRelativeResize="0"/>
          <p:nvPr/>
        </p:nvPicPr>
        <p:blipFill>
          <a:blip r:embed="rId5">
            <a:alphaModFix/>
          </a:blip>
          <a:stretch>
            <a:fillRect/>
          </a:stretch>
        </p:blipFill>
        <p:spPr>
          <a:xfrm>
            <a:off x="131374" y="3224975"/>
            <a:ext cx="2873050" cy="1767300"/>
          </a:xfrm>
          <a:prstGeom prst="rect">
            <a:avLst/>
          </a:prstGeom>
          <a:noFill/>
          <a:ln>
            <a:noFill/>
          </a:ln>
        </p:spPr>
      </p:pic>
      <p:cxnSp>
        <p:nvCxnSpPr>
          <p:cNvPr id="70" name="Google Shape;70;p14"/>
          <p:cNvCxnSpPr>
            <a:stCxn id="69" idx="3"/>
            <a:endCxn id="71" idx="2"/>
          </p:cNvCxnSpPr>
          <p:nvPr/>
        </p:nvCxnSpPr>
        <p:spPr>
          <a:xfrm flipH="1" rot="10800000">
            <a:off x="3004423" y="2888825"/>
            <a:ext cx="1567500" cy="1219800"/>
          </a:xfrm>
          <a:prstGeom prst="curvedConnector2">
            <a:avLst/>
          </a:prstGeom>
          <a:noFill/>
          <a:ln cap="flat" cmpd="sng" w="28575">
            <a:solidFill>
              <a:srgbClr val="FFFFFF"/>
            </a:solidFill>
            <a:prstDash val="dot"/>
            <a:round/>
            <a:headEnd len="med" w="med" type="none"/>
            <a:tailEnd len="med" w="med" type="none"/>
          </a:ln>
        </p:spPr>
      </p:cxnSp>
      <p:pic>
        <p:nvPicPr>
          <p:cNvPr id="72" name="Google Shape;72;p14"/>
          <p:cNvPicPr preferRelativeResize="0"/>
          <p:nvPr/>
        </p:nvPicPr>
        <p:blipFill>
          <a:blip r:embed="rId5">
            <a:alphaModFix/>
          </a:blip>
          <a:stretch>
            <a:fillRect/>
          </a:stretch>
        </p:blipFill>
        <p:spPr>
          <a:xfrm>
            <a:off x="6112625" y="154900"/>
            <a:ext cx="2824500" cy="1767300"/>
          </a:xfrm>
          <a:prstGeom prst="rect">
            <a:avLst/>
          </a:prstGeom>
          <a:noFill/>
          <a:ln>
            <a:noFill/>
          </a:ln>
        </p:spPr>
      </p:pic>
      <p:sp>
        <p:nvSpPr>
          <p:cNvPr id="71" name="Google Shape;71;p14"/>
          <p:cNvSpPr txBox="1"/>
          <p:nvPr>
            <p:ph type="ctrTitle"/>
          </p:nvPr>
        </p:nvSpPr>
        <p:spPr>
          <a:xfrm>
            <a:off x="680550" y="2012288"/>
            <a:ext cx="7782900" cy="876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BeyondBorders AI</a:t>
            </a:r>
            <a:endParaRPr/>
          </a:p>
        </p:txBody>
      </p:sp>
      <p:cxnSp>
        <p:nvCxnSpPr>
          <p:cNvPr id="73" name="Google Shape;73;p14"/>
          <p:cNvCxnSpPr>
            <a:stCxn id="72" idx="1"/>
            <a:endCxn id="71" idx="0"/>
          </p:cNvCxnSpPr>
          <p:nvPr/>
        </p:nvCxnSpPr>
        <p:spPr>
          <a:xfrm flipH="1">
            <a:off x="4572125" y="1038550"/>
            <a:ext cx="1540500" cy="973800"/>
          </a:xfrm>
          <a:prstGeom prst="curvedConnector2">
            <a:avLst/>
          </a:prstGeom>
          <a:noFill/>
          <a:ln cap="flat" cmpd="sng" w="28575">
            <a:solidFill>
              <a:srgbClr val="FFFFFF"/>
            </a:solidFill>
            <a:prstDash val="dot"/>
            <a:round/>
            <a:headEnd len="med" w="med" type="none"/>
            <a:tailEnd len="med" w="med" type="none"/>
          </a:ln>
        </p:spPr>
      </p:cxnSp>
      <p:sp>
        <p:nvSpPr>
          <p:cNvPr id="74" name="Google Shape;74;p14"/>
          <p:cNvSpPr txBox="1"/>
          <p:nvPr/>
        </p:nvSpPr>
        <p:spPr>
          <a:xfrm>
            <a:off x="478850" y="917238"/>
            <a:ext cx="3769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Lora Medium"/>
                <a:ea typeface="Lora Medium"/>
                <a:cs typeface="Lora Medium"/>
                <a:sym typeface="Lora Medium"/>
              </a:rPr>
              <a:t>Bringing Worlds Together…</a:t>
            </a:r>
            <a:endParaRPr/>
          </a:p>
        </p:txBody>
      </p:sp>
      <p:sp>
        <p:nvSpPr>
          <p:cNvPr id="75" name="Google Shape;75;p14"/>
          <p:cNvSpPr txBox="1"/>
          <p:nvPr/>
        </p:nvSpPr>
        <p:spPr>
          <a:xfrm>
            <a:off x="5284150" y="36122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Lora Medium"/>
                <a:ea typeface="Lora Medium"/>
                <a:cs typeface="Lora Medium"/>
                <a:sym typeface="Lora Medium"/>
              </a:rPr>
              <a:t>…</a:t>
            </a:r>
            <a:r>
              <a:rPr lang="en" sz="1800">
                <a:solidFill>
                  <a:schemeClr val="lt1"/>
                </a:solidFill>
                <a:latin typeface="Lora Medium"/>
                <a:ea typeface="Lora Medium"/>
                <a:cs typeface="Lora Medium"/>
                <a:sym typeface="Lora Medium"/>
              </a:rPr>
              <a:t>One Frame at a 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6" name="Shape 196"/>
        <p:cNvGrpSpPr/>
        <p:nvPr/>
      </p:nvGrpSpPr>
      <p:grpSpPr>
        <a:xfrm>
          <a:off x="0" y="0"/>
          <a:ext cx="0" cy="0"/>
          <a:chOff x="0" y="0"/>
          <a:chExt cx="0" cy="0"/>
        </a:xfrm>
      </p:grpSpPr>
      <p:pic>
        <p:nvPicPr>
          <p:cNvPr id="197" name="Google Shape;197;p32"/>
          <p:cNvPicPr preferRelativeResize="0"/>
          <p:nvPr/>
        </p:nvPicPr>
        <p:blipFill>
          <a:blip r:embed="rId3">
            <a:alphaModFix/>
          </a:blip>
          <a:stretch>
            <a:fillRect/>
          </a:stretch>
        </p:blipFill>
        <p:spPr>
          <a:xfrm>
            <a:off x="86213" y="424714"/>
            <a:ext cx="8971500" cy="4294200"/>
          </a:xfrm>
          <a:prstGeom prst="roundRect">
            <a:avLst>
              <a:gd fmla="val 16667" name="adj"/>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pic>
        <p:nvPicPr>
          <p:cNvPr id="202" name="Google Shape;202;p33"/>
          <p:cNvPicPr preferRelativeResize="0"/>
          <p:nvPr/>
        </p:nvPicPr>
        <p:blipFill>
          <a:blip r:embed="rId3">
            <a:alphaModFix/>
          </a:blip>
          <a:stretch>
            <a:fillRect/>
          </a:stretch>
        </p:blipFill>
        <p:spPr>
          <a:xfrm>
            <a:off x="712868" y="0"/>
            <a:ext cx="7718266"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pic>
        <p:nvPicPr>
          <p:cNvPr id="207" name="Google Shape;207;p34"/>
          <p:cNvPicPr preferRelativeResize="0"/>
          <p:nvPr/>
        </p:nvPicPr>
        <p:blipFill>
          <a:blip r:embed="rId3">
            <a:alphaModFix/>
          </a:blip>
          <a:stretch>
            <a:fillRect/>
          </a:stretch>
        </p:blipFill>
        <p:spPr>
          <a:xfrm>
            <a:off x="-98650" y="-55488"/>
            <a:ext cx="9341300" cy="5254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pic>
        <p:nvPicPr>
          <p:cNvPr id="212" name="Google Shape;212;p35"/>
          <p:cNvPicPr preferRelativeResize="0"/>
          <p:nvPr/>
        </p:nvPicPr>
        <p:blipFill>
          <a:blip r:embed="rId3">
            <a:alphaModFix/>
          </a:blip>
          <a:stretch>
            <a:fillRect/>
          </a:stretch>
        </p:blipFill>
        <p:spPr>
          <a:xfrm>
            <a:off x="0" y="0"/>
            <a:ext cx="4572006"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6" name="Shape 216"/>
        <p:cNvGrpSpPr/>
        <p:nvPr/>
      </p:nvGrpSpPr>
      <p:grpSpPr>
        <a:xfrm>
          <a:off x="0" y="0"/>
          <a:ext cx="0" cy="0"/>
          <a:chOff x="0" y="0"/>
          <a:chExt cx="0" cy="0"/>
        </a:xfrm>
      </p:grpSpPr>
      <p:pic>
        <p:nvPicPr>
          <p:cNvPr id="217" name="Google Shape;217;p36"/>
          <p:cNvPicPr preferRelativeResize="0"/>
          <p:nvPr/>
        </p:nvPicPr>
        <p:blipFill>
          <a:blip r:embed="rId3">
            <a:alphaModFix/>
          </a:blip>
          <a:stretch>
            <a:fillRect/>
          </a:stretch>
        </p:blipFill>
        <p:spPr>
          <a:xfrm>
            <a:off x="4572000" y="0"/>
            <a:ext cx="4572000" cy="5143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pic>
        <p:nvPicPr>
          <p:cNvPr id="222" name="Google Shape;222;p37"/>
          <p:cNvPicPr preferRelativeResize="0"/>
          <p:nvPr/>
        </p:nvPicPr>
        <p:blipFill>
          <a:blip r:embed="rId3">
            <a:alphaModFix/>
          </a:blip>
          <a:stretch>
            <a:fillRect/>
          </a:stretch>
        </p:blipFill>
        <p:spPr>
          <a:xfrm>
            <a:off x="4572000" y="0"/>
            <a:ext cx="4572000" cy="5143501"/>
          </a:xfrm>
          <a:prstGeom prst="rect">
            <a:avLst/>
          </a:prstGeom>
          <a:noFill/>
          <a:ln>
            <a:noFill/>
          </a:ln>
        </p:spPr>
      </p:pic>
      <p:pic>
        <p:nvPicPr>
          <p:cNvPr id="223" name="Google Shape;223;p37"/>
          <p:cNvPicPr preferRelativeResize="0"/>
          <p:nvPr/>
        </p:nvPicPr>
        <p:blipFill>
          <a:blip r:embed="rId4">
            <a:alphaModFix/>
          </a:blip>
          <a:stretch>
            <a:fillRect/>
          </a:stretch>
        </p:blipFill>
        <p:spPr>
          <a:xfrm>
            <a:off x="0" y="0"/>
            <a:ext cx="4572006"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7" name="Shape 227"/>
        <p:cNvGrpSpPr/>
        <p:nvPr/>
      </p:nvGrpSpPr>
      <p:grpSpPr>
        <a:xfrm>
          <a:off x="0" y="0"/>
          <a:ext cx="0" cy="0"/>
          <a:chOff x="0" y="0"/>
          <a:chExt cx="0" cy="0"/>
        </a:xfrm>
      </p:grpSpPr>
      <p:pic>
        <p:nvPicPr>
          <p:cNvPr id="228" name="Google Shape;228;p38"/>
          <p:cNvPicPr preferRelativeResize="0"/>
          <p:nvPr/>
        </p:nvPicPr>
        <p:blipFill>
          <a:blip r:embed="rId3">
            <a:alphaModFix/>
          </a:blip>
          <a:stretch>
            <a:fillRect/>
          </a:stretch>
        </p:blipFill>
        <p:spPr>
          <a:xfrm>
            <a:off x="0" y="0"/>
            <a:ext cx="9143997" cy="514349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2" name="Shape 232"/>
        <p:cNvGrpSpPr/>
        <p:nvPr/>
      </p:nvGrpSpPr>
      <p:grpSpPr>
        <a:xfrm>
          <a:off x="0" y="0"/>
          <a:ext cx="0" cy="0"/>
          <a:chOff x="0" y="0"/>
          <a:chExt cx="0" cy="0"/>
        </a:xfrm>
      </p:grpSpPr>
      <p:pic>
        <p:nvPicPr>
          <p:cNvPr id="233" name="Google Shape;233;p39"/>
          <p:cNvPicPr preferRelativeResize="0"/>
          <p:nvPr/>
        </p:nvPicPr>
        <p:blipFill>
          <a:blip r:embed="rId3">
            <a:alphaModFix/>
          </a:blip>
          <a:stretch>
            <a:fillRect/>
          </a:stretch>
        </p:blipFill>
        <p:spPr>
          <a:xfrm>
            <a:off x="-571500" y="0"/>
            <a:ext cx="10286998"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pic>
        <p:nvPicPr>
          <p:cNvPr id="238" name="Google Shape;238;p40"/>
          <p:cNvPicPr preferRelativeResize="0"/>
          <p:nvPr/>
        </p:nvPicPr>
        <p:blipFill rotWithShape="1">
          <a:blip r:embed="rId3">
            <a:alphaModFix/>
          </a:blip>
          <a:srcRect b="12775" l="0" r="0" t="3780"/>
          <a:stretch/>
        </p:blipFill>
        <p:spPr>
          <a:xfrm>
            <a:off x="-38625" y="0"/>
            <a:ext cx="9221258" cy="5143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2" name="Shape 242"/>
        <p:cNvGrpSpPr/>
        <p:nvPr/>
      </p:nvGrpSpPr>
      <p:grpSpPr>
        <a:xfrm>
          <a:off x="0" y="0"/>
          <a:ext cx="0" cy="0"/>
          <a:chOff x="0" y="0"/>
          <a:chExt cx="0" cy="0"/>
        </a:xfrm>
      </p:grpSpPr>
      <p:pic>
        <p:nvPicPr>
          <p:cNvPr id="243" name="Google Shape;243;p41"/>
          <p:cNvPicPr preferRelativeResize="0"/>
          <p:nvPr/>
        </p:nvPicPr>
        <p:blipFill rotWithShape="1">
          <a:blip r:embed="rId3">
            <a:alphaModFix/>
          </a:blip>
          <a:srcRect b="5437" l="0" r="0" t="9340"/>
          <a:stretch/>
        </p:blipFill>
        <p:spPr>
          <a:xfrm>
            <a:off x="0" y="-24852"/>
            <a:ext cx="9144001" cy="5193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1346962" y="0"/>
            <a:ext cx="7546463" cy="49922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7" name="Shape 247"/>
        <p:cNvGrpSpPr/>
        <p:nvPr/>
      </p:nvGrpSpPr>
      <p:grpSpPr>
        <a:xfrm>
          <a:off x="0" y="0"/>
          <a:ext cx="0" cy="0"/>
          <a:chOff x="0" y="0"/>
          <a:chExt cx="0" cy="0"/>
        </a:xfrm>
      </p:grpSpPr>
      <p:pic>
        <p:nvPicPr>
          <p:cNvPr id="248" name="Google Shape;248;p42"/>
          <p:cNvPicPr preferRelativeResize="0"/>
          <p:nvPr/>
        </p:nvPicPr>
        <p:blipFill>
          <a:blip r:embed="rId3">
            <a:alphaModFix/>
          </a:blip>
          <a:stretch>
            <a:fillRect/>
          </a:stretch>
        </p:blipFill>
        <p:spPr>
          <a:xfrm>
            <a:off x="899093" y="0"/>
            <a:ext cx="7345800" cy="5143500"/>
          </a:xfrm>
          <a:prstGeom prst="roundRect">
            <a:avLst>
              <a:gd fmla="val 16667" name="adj"/>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 name="Shape 252"/>
        <p:cNvGrpSpPr/>
        <p:nvPr/>
      </p:nvGrpSpPr>
      <p:grpSpPr>
        <a:xfrm>
          <a:off x="0" y="0"/>
          <a:ext cx="0" cy="0"/>
          <a:chOff x="0" y="0"/>
          <a:chExt cx="0" cy="0"/>
        </a:xfrm>
      </p:grpSpPr>
      <p:pic>
        <p:nvPicPr>
          <p:cNvPr id="253" name="Google Shape;253;p43"/>
          <p:cNvPicPr preferRelativeResize="0"/>
          <p:nvPr/>
        </p:nvPicPr>
        <p:blipFill rotWithShape="1">
          <a:blip r:embed="rId3">
            <a:alphaModFix/>
          </a:blip>
          <a:srcRect b="49988" l="1234" r="90819" t="11496"/>
          <a:stretch/>
        </p:blipFill>
        <p:spPr>
          <a:xfrm>
            <a:off x="-51225" y="0"/>
            <a:ext cx="9252000" cy="3045600"/>
          </a:xfrm>
          <a:prstGeom prst="rect">
            <a:avLst/>
          </a:prstGeom>
          <a:noFill/>
          <a:ln>
            <a:noFill/>
          </a:ln>
        </p:spPr>
      </p:pic>
      <p:pic>
        <p:nvPicPr>
          <p:cNvPr id="254" name="Google Shape;254;p43"/>
          <p:cNvPicPr preferRelativeResize="0"/>
          <p:nvPr/>
        </p:nvPicPr>
        <p:blipFill rotWithShape="1">
          <a:blip r:embed="rId3">
            <a:alphaModFix/>
          </a:blip>
          <a:srcRect b="61974" l="1234" r="90819" t="11495"/>
          <a:stretch/>
        </p:blipFill>
        <p:spPr>
          <a:xfrm>
            <a:off x="-54000" y="3045600"/>
            <a:ext cx="9252000" cy="2097900"/>
          </a:xfrm>
          <a:prstGeom prst="rect">
            <a:avLst/>
          </a:prstGeom>
          <a:noFill/>
          <a:ln>
            <a:noFill/>
          </a:ln>
        </p:spPr>
      </p:pic>
      <p:pic>
        <p:nvPicPr>
          <p:cNvPr id="255" name="Google Shape;255;p43"/>
          <p:cNvPicPr preferRelativeResize="0"/>
          <p:nvPr/>
        </p:nvPicPr>
        <p:blipFill>
          <a:blip r:embed="rId3">
            <a:alphaModFix/>
          </a:blip>
          <a:stretch>
            <a:fillRect/>
          </a:stretch>
        </p:blipFill>
        <p:spPr>
          <a:xfrm>
            <a:off x="899093" y="0"/>
            <a:ext cx="73458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 name="Shape 259"/>
        <p:cNvGrpSpPr/>
        <p:nvPr/>
      </p:nvGrpSpPr>
      <p:grpSpPr>
        <a:xfrm>
          <a:off x="0" y="0"/>
          <a:ext cx="0" cy="0"/>
          <a:chOff x="0" y="0"/>
          <a:chExt cx="0" cy="0"/>
        </a:xfrm>
      </p:grpSpPr>
      <p:pic>
        <p:nvPicPr>
          <p:cNvPr id="260" name="Google Shape;260;p44"/>
          <p:cNvPicPr preferRelativeResize="0"/>
          <p:nvPr/>
        </p:nvPicPr>
        <p:blipFill rotWithShape="1">
          <a:blip r:embed="rId3">
            <a:alphaModFix/>
          </a:blip>
          <a:srcRect b="1785" l="0" r="0" t="11137"/>
          <a:stretch/>
        </p:blipFill>
        <p:spPr>
          <a:xfrm>
            <a:off x="0" y="0"/>
            <a:ext cx="91440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pic>
        <p:nvPicPr>
          <p:cNvPr id="265" name="Google Shape;265;p45"/>
          <p:cNvPicPr preferRelativeResize="0"/>
          <p:nvPr/>
        </p:nvPicPr>
        <p:blipFill>
          <a:blip r:embed="rId3">
            <a:alphaModFix/>
          </a:blip>
          <a:stretch>
            <a:fillRect/>
          </a:stretch>
        </p:blipFill>
        <p:spPr>
          <a:xfrm>
            <a:off x="0" y="0"/>
            <a:ext cx="9144000" cy="513948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pic>
        <p:nvPicPr>
          <p:cNvPr id="270" name="Google Shape;270;p46"/>
          <p:cNvPicPr preferRelativeResize="0"/>
          <p:nvPr/>
        </p:nvPicPr>
        <p:blipFill rotWithShape="1">
          <a:blip r:embed="rId3">
            <a:alphaModFix/>
          </a:blip>
          <a:srcRect b="0" l="2488" r="8622" t="0"/>
          <a:stretch/>
        </p:blipFill>
        <p:spPr>
          <a:xfrm>
            <a:off x="0" y="0"/>
            <a:ext cx="9144000"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4" name="Shape 274"/>
        <p:cNvGrpSpPr/>
        <p:nvPr/>
      </p:nvGrpSpPr>
      <p:grpSpPr>
        <a:xfrm>
          <a:off x="0" y="0"/>
          <a:ext cx="0" cy="0"/>
          <a:chOff x="0" y="0"/>
          <a:chExt cx="0" cy="0"/>
        </a:xfrm>
      </p:grpSpPr>
      <p:pic>
        <p:nvPicPr>
          <p:cNvPr id="275" name="Google Shape;275;p47"/>
          <p:cNvPicPr preferRelativeResize="0"/>
          <p:nvPr/>
        </p:nvPicPr>
        <p:blipFill rotWithShape="1">
          <a:blip r:embed="rId3">
            <a:alphaModFix/>
          </a:blip>
          <a:srcRect b="7981" l="0" r="0" t="1315"/>
          <a:stretch/>
        </p:blipFill>
        <p:spPr>
          <a:xfrm>
            <a:off x="0" y="0"/>
            <a:ext cx="9144003"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20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BeyondBorders AI</a:t>
            </a:r>
            <a:endParaRPr/>
          </a:p>
        </p:txBody>
      </p:sp>
      <p:sp>
        <p:nvSpPr>
          <p:cNvPr id="281" name="Google Shape;281;p48"/>
          <p:cNvSpPr/>
          <p:nvPr/>
        </p:nvSpPr>
        <p:spPr>
          <a:xfrm>
            <a:off x="578075" y="3016475"/>
            <a:ext cx="2943000" cy="154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82" name="Google Shape;282;p48"/>
          <p:cNvPicPr preferRelativeResize="0"/>
          <p:nvPr/>
        </p:nvPicPr>
        <p:blipFill rotWithShape="1">
          <a:blip r:embed="rId3">
            <a:alphaModFix/>
          </a:blip>
          <a:srcRect b="20847" l="0" r="0" t="690"/>
          <a:stretch/>
        </p:blipFill>
        <p:spPr>
          <a:xfrm>
            <a:off x="682475" y="3105425"/>
            <a:ext cx="2734200" cy="1367100"/>
          </a:xfrm>
          <a:prstGeom prst="roundRect">
            <a:avLst>
              <a:gd fmla="val 16667" name="adj"/>
            </a:avLst>
          </a:prstGeom>
          <a:noFill/>
          <a:ln>
            <a:noFill/>
          </a:ln>
        </p:spPr>
      </p:pic>
      <p:sp>
        <p:nvSpPr>
          <p:cNvPr id="283" name="Google Shape;283;p48"/>
          <p:cNvSpPr/>
          <p:nvPr/>
        </p:nvSpPr>
        <p:spPr>
          <a:xfrm>
            <a:off x="1828800" y="4508950"/>
            <a:ext cx="331800" cy="262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4" name="Google Shape;284;p48"/>
          <p:cNvSpPr/>
          <p:nvPr/>
        </p:nvSpPr>
        <p:spPr>
          <a:xfrm>
            <a:off x="1279950" y="4561475"/>
            <a:ext cx="1429500" cy="357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5" name="Google Shape;285;p48"/>
          <p:cNvSpPr/>
          <p:nvPr/>
        </p:nvSpPr>
        <p:spPr>
          <a:xfrm>
            <a:off x="5669875" y="3016475"/>
            <a:ext cx="2943000" cy="154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6" name="Google Shape;286;p48"/>
          <p:cNvSpPr/>
          <p:nvPr/>
        </p:nvSpPr>
        <p:spPr>
          <a:xfrm>
            <a:off x="6920600" y="4508950"/>
            <a:ext cx="331800" cy="262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7" name="Google Shape;287;p48"/>
          <p:cNvSpPr/>
          <p:nvPr/>
        </p:nvSpPr>
        <p:spPr>
          <a:xfrm>
            <a:off x="6371750" y="4561475"/>
            <a:ext cx="1429500" cy="357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88" name="Google Shape;288;p48"/>
          <p:cNvPicPr preferRelativeResize="0"/>
          <p:nvPr/>
        </p:nvPicPr>
        <p:blipFill rotWithShape="1">
          <a:blip r:embed="rId4">
            <a:alphaModFix/>
          </a:blip>
          <a:srcRect b="6384" l="0" r="0" t="0"/>
          <a:stretch/>
        </p:blipFill>
        <p:spPr>
          <a:xfrm>
            <a:off x="5742925" y="3105425"/>
            <a:ext cx="2788800" cy="1367100"/>
          </a:xfrm>
          <a:prstGeom prst="roundRect">
            <a:avLst>
              <a:gd fmla="val 16667" name="adj"/>
            </a:avLst>
          </a:prstGeom>
          <a:noFill/>
          <a:ln>
            <a:noFill/>
          </a:ln>
        </p:spPr>
      </p:pic>
      <p:cxnSp>
        <p:nvCxnSpPr>
          <p:cNvPr id="289" name="Google Shape;289;p48"/>
          <p:cNvCxnSpPr>
            <a:endCxn id="288" idx="0"/>
          </p:cNvCxnSpPr>
          <p:nvPr/>
        </p:nvCxnSpPr>
        <p:spPr>
          <a:xfrm>
            <a:off x="5749825" y="2198825"/>
            <a:ext cx="1387500" cy="906600"/>
          </a:xfrm>
          <a:prstGeom prst="straightConnector1">
            <a:avLst/>
          </a:prstGeom>
          <a:noFill/>
          <a:ln cap="flat" cmpd="sng" w="38100">
            <a:solidFill>
              <a:schemeClr val="lt1"/>
            </a:solidFill>
            <a:prstDash val="dot"/>
            <a:round/>
            <a:headEnd len="med" w="med" type="none"/>
            <a:tailEnd len="med" w="med" type="none"/>
          </a:ln>
        </p:spPr>
      </p:cxnSp>
      <p:sp>
        <p:nvSpPr>
          <p:cNvPr id="290" name="Google Shape;290;p48"/>
          <p:cNvSpPr txBox="1"/>
          <p:nvPr/>
        </p:nvSpPr>
        <p:spPr>
          <a:xfrm>
            <a:off x="6438975" y="1001925"/>
            <a:ext cx="22698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Trains and translates and the user hears the same voice but translated in their language of choice!</a:t>
            </a:r>
            <a:endParaRPr b="1" sz="1800">
              <a:solidFill>
                <a:schemeClr val="lt1"/>
              </a:solidFill>
              <a:latin typeface="Calibri"/>
              <a:ea typeface="Calibri"/>
              <a:cs typeface="Calibri"/>
              <a:sym typeface="Calibri"/>
            </a:endParaRPr>
          </a:p>
        </p:txBody>
      </p:sp>
      <p:cxnSp>
        <p:nvCxnSpPr>
          <p:cNvPr id="291" name="Google Shape;291;p48"/>
          <p:cNvCxnSpPr>
            <a:endCxn id="282" idx="0"/>
          </p:cNvCxnSpPr>
          <p:nvPr/>
        </p:nvCxnSpPr>
        <p:spPr>
          <a:xfrm flipH="1">
            <a:off x="2049575" y="2153825"/>
            <a:ext cx="1347300" cy="951600"/>
          </a:xfrm>
          <a:prstGeom prst="straightConnector1">
            <a:avLst/>
          </a:prstGeom>
          <a:noFill/>
          <a:ln cap="flat" cmpd="sng" w="38100">
            <a:solidFill>
              <a:schemeClr val="lt1"/>
            </a:solidFill>
            <a:prstDash val="dot"/>
            <a:round/>
            <a:headEnd len="med" w="med" type="none"/>
            <a:tailEnd len="med" w="med" type="none"/>
          </a:ln>
        </p:spPr>
      </p:cxnSp>
      <p:pic>
        <p:nvPicPr>
          <p:cNvPr id="292" name="Google Shape;292;p48"/>
          <p:cNvPicPr preferRelativeResize="0"/>
          <p:nvPr/>
        </p:nvPicPr>
        <p:blipFill>
          <a:blip r:embed="rId5">
            <a:alphaModFix/>
          </a:blip>
          <a:stretch>
            <a:fillRect/>
          </a:stretch>
        </p:blipFill>
        <p:spPr>
          <a:xfrm>
            <a:off x="3204900" y="1001925"/>
            <a:ext cx="2734200" cy="1367100"/>
          </a:xfrm>
          <a:prstGeom prst="roundRect">
            <a:avLst>
              <a:gd fmla="val 16667" name="adj"/>
            </a:avLst>
          </a:prstGeom>
          <a:noFill/>
          <a:ln>
            <a:noFill/>
          </a:ln>
        </p:spPr>
      </p:pic>
      <p:sp>
        <p:nvSpPr>
          <p:cNvPr id="293" name="Google Shape;293;p48"/>
          <p:cNvSpPr txBox="1"/>
          <p:nvPr/>
        </p:nvSpPr>
        <p:spPr>
          <a:xfrm>
            <a:off x="847625" y="1720700"/>
            <a:ext cx="15516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Send audio to the model</a:t>
            </a:r>
            <a:endParaRPr b="1" sz="18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311700" y="20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User</a:t>
            </a:r>
            <a:endParaRPr/>
          </a:p>
        </p:txBody>
      </p:sp>
      <p:sp>
        <p:nvSpPr>
          <p:cNvPr id="299" name="Google Shape;299;p49"/>
          <p:cNvSpPr/>
          <p:nvPr/>
        </p:nvSpPr>
        <p:spPr>
          <a:xfrm>
            <a:off x="578075" y="3016475"/>
            <a:ext cx="2943000" cy="154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00" name="Google Shape;300;p49"/>
          <p:cNvPicPr preferRelativeResize="0"/>
          <p:nvPr/>
        </p:nvPicPr>
        <p:blipFill rotWithShape="1">
          <a:blip r:embed="rId3">
            <a:alphaModFix/>
          </a:blip>
          <a:srcRect b="20847" l="0" r="0" t="690"/>
          <a:stretch/>
        </p:blipFill>
        <p:spPr>
          <a:xfrm>
            <a:off x="682475" y="3105425"/>
            <a:ext cx="2734200" cy="1367100"/>
          </a:xfrm>
          <a:prstGeom prst="roundRect">
            <a:avLst>
              <a:gd fmla="val 16667" name="adj"/>
            </a:avLst>
          </a:prstGeom>
          <a:noFill/>
          <a:ln>
            <a:noFill/>
          </a:ln>
        </p:spPr>
      </p:pic>
      <p:sp>
        <p:nvSpPr>
          <p:cNvPr id="301" name="Google Shape;301;p49"/>
          <p:cNvSpPr/>
          <p:nvPr/>
        </p:nvSpPr>
        <p:spPr>
          <a:xfrm>
            <a:off x="1828800" y="4508950"/>
            <a:ext cx="331800" cy="262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2" name="Google Shape;302;p49"/>
          <p:cNvSpPr/>
          <p:nvPr/>
        </p:nvSpPr>
        <p:spPr>
          <a:xfrm>
            <a:off x="1279950" y="4561475"/>
            <a:ext cx="1429500" cy="357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3" name="Google Shape;303;p49"/>
          <p:cNvSpPr/>
          <p:nvPr/>
        </p:nvSpPr>
        <p:spPr>
          <a:xfrm>
            <a:off x="5669875" y="3016475"/>
            <a:ext cx="2943000" cy="154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4" name="Google Shape;304;p49"/>
          <p:cNvSpPr/>
          <p:nvPr/>
        </p:nvSpPr>
        <p:spPr>
          <a:xfrm>
            <a:off x="6920600" y="4508950"/>
            <a:ext cx="331800" cy="262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5" name="Google Shape;305;p49"/>
          <p:cNvSpPr/>
          <p:nvPr/>
        </p:nvSpPr>
        <p:spPr>
          <a:xfrm>
            <a:off x="6371750" y="4561475"/>
            <a:ext cx="1429500" cy="357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06" name="Google Shape;306;p49"/>
          <p:cNvPicPr preferRelativeResize="0"/>
          <p:nvPr/>
        </p:nvPicPr>
        <p:blipFill rotWithShape="1">
          <a:blip r:embed="rId4">
            <a:alphaModFix/>
          </a:blip>
          <a:srcRect b="6384" l="0" r="0" t="0"/>
          <a:stretch/>
        </p:blipFill>
        <p:spPr>
          <a:xfrm>
            <a:off x="5742925" y="3105425"/>
            <a:ext cx="2788800" cy="1367100"/>
          </a:xfrm>
          <a:prstGeom prst="roundRect">
            <a:avLst>
              <a:gd fmla="val 16667" name="adj"/>
            </a:avLst>
          </a:prstGeom>
          <a:noFill/>
          <a:ln>
            <a:noFill/>
          </a:ln>
        </p:spPr>
      </p:pic>
      <p:cxnSp>
        <p:nvCxnSpPr>
          <p:cNvPr id="307" name="Google Shape;307;p49"/>
          <p:cNvCxnSpPr>
            <a:endCxn id="306" idx="0"/>
          </p:cNvCxnSpPr>
          <p:nvPr/>
        </p:nvCxnSpPr>
        <p:spPr>
          <a:xfrm>
            <a:off x="5783425" y="2075525"/>
            <a:ext cx="1353900" cy="1029900"/>
          </a:xfrm>
          <a:prstGeom prst="straightConnector1">
            <a:avLst/>
          </a:prstGeom>
          <a:noFill/>
          <a:ln cap="flat" cmpd="sng" w="38100">
            <a:solidFill>
              <a:schemeClr val="lt1"/>
            </a:solidFill>
            <a:prstDash val="dot"/>
            <a:round/>
            <a:headEnd len="med" w="med" type="none"/>
            <a:tailEnd len="med" w="med" type="none"/>
          </a:ln>
        </p:spPr>
      </p:cxnSp>
      <p:sp>
        <p:nvSpPr>
          <p:cNvPr id="308" name="Google Shape;308;p49"/>
          <p:cNvSpPr txBox="1"/>
          <p:nvPr/>
        </p:nvSpPr>
        <p:spPr>
          <a:xfrm>
            <a:off x="682475" y="1463050"/>
            <a:ext cx="18618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 User selects their language of choice</a:t>
            </a:r>
            <a:endParaRPr b="1" sz="1800">
              <a:solidFill>
                <a:schemeClr val="lt1"/>
              </a:solidFill>
              <a:latin typeface="Calibri"/>
              <a:ea typeface="Calibri"/>
              <a:cs typeface="Calibri"/>
              <a:sym typeface="Calibri"/>
            </a:endParaRPr>
          </a:p>
        </p:txBody>
      </p:sp>
      <p:cxnSp>
        <p:nvCxnSpPr>
          <p:cNvPr id="309" name="Google Shape;309;p49"/>
          <p:cNvCxnSpPr>
            <a:endCxn id="300" idx="0"/>
          </p:cNvCxnSpPr>
          <p:nvPr/>
        </p:nvCxnSpPr>
        <p:spPr>
          <a:xfrm flipH="1">
            <a:off x="2049575" y="2053025"/>
            <a:ext cx="1167900" cy="1052400"/>
          </a:xfrm>
          <a:prstGeom prst="straightConnector1">
            <a:avLst/>
          </a:prstGeom>
          <a:noFill/>
          <a:ln cap="flat" cmpd="sng" w="38100">
            <a:solidFill>
              <a:schemeClr val="lt1"/>
            </a:solidFill>
            <a:prstDash val="dot"/>
            <a:round/>
            <a:headEnd len="med" w="med" type="none"/>
            <a:tailEnd len="med" w="med" type="none"/>
          </a:ln>
        </p:spPr>
      </p:cxnSp>
      <p:pic>
        <p:nvPicPr>
          <p:cNvPr id="310" name="Google Shape;310;p49"/>
          <p:cNvPicPr preferRelativeResize="0"/>
          <p:nvPr/>
        </p:nvPicPr>
        <p:blipFill rotWithShape="1">
          <a:blip r:embed="rId5">
            <a:alphaModFix/>
          </a:blip>
          <a:srcRect b="44614" l="24152" r="24183" t="6801"/>
          <a:stretch/>
        </p:blipFill>
        <p:spPr>
          <a:xfrm>
            <a:off x="2948963" y="935750"/>
            <a:ext cx="3246064" cy="1725650"/>
          </a:xfrm>
          <a:prstGeom prst="rect">
            <a:avLst/>
          </a:prstGeom>
          <a:noFill/>
          <a:ln>
            <a:noFill/>
          </a:ln>
        </p:spPr>
      </p:pic>
      <p:sp>
        <p:nvSpPr>
          <p:cNvPr id="311" name="Google Shape;311;p49"/>
          <p:cNvSpPr txBox="1"/>
          <p:nvPr/>
        </p:nvSpPr>
        <p:spPr>
          <a:xfrm>
            <a:off x="6530375" y="1463050"/>
            <a:ext cx="18618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And can start watching!</a:t>
            </a:r>
            <a:endParaRPr b="1" sz="1800">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 name="Shape 315"/>
        <p:cNvGrpSpPr/>
        <p:nvPr/>
      </p:nvGrpSpPr>
      <p:grpSpPr>
        <a:xfrm>
          <a:off x="0" y="0"/>
          <a:ext cx="0" cy="0"/>
          <a:chOff x="0" y="0"/>
          <a:chExt cx="0" cy="0"/>
        </a:xfrm>
      </p:grpSpPr>
      <p:sp>
        <p:nvSpPr>
          <p:cNvPr id="316" name="Google Shape;316;p50"/>
          <p:cNvSpPr txBox="1"/>
          <p:nvPr/>
        </p:nvSpPr>
        <p:spPr>
          <a:xfrm>
            <a:off x="1644450" y="213450"/>
            <a:ext cx="5855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Impact"/>
                <a:ea typeface="Impact"/>
                <a:cs typeface="Impact"/>
                <a:sym typeface="Impact"/>
              </a:rPr>
              <a:t>PRODUCT NAME</a:t>
            </a:r>
            <a:endParaRPr sz="3000">
              <a:solidFill>
                <a:schemeClr val="lt1"/>
              </a:solidFill>
              <a:latin typeface="Impact"/>
              <a:ea typeface="Impact"/>
              <a:cs typeface="Impact"/>
              <a:sym typeface="Impact"/>
            </a:endParaRPr>
          </a:p>
        </p:txBody>
      </p:sp>
      <p:pic>
        <p:nvPicPr>
          <p:cNvPr id="317" name="Google Shape;317;p50"/>
          <p:cNvPicPr preferRelativeResize="0"/>
          <p:nvPr/>
        </p:nvPicPr>
        <p:blipFill>
          <a:blip r:embed="rId3">
            <a:alphaModFix/>
          </a:blip>
          <a:stretch>
            <a:fillRect/>
          </a:stretch>
        </p:blipFill>
        <p:spPr>
          <a:xfrm>
            <a:off x="396375" y="2571750"/>
            <a:ext cx="3517175" cy="1987450"/>
          </a:xfrm>
          <a:prstGeom prst="rect">
            <a:avLst/>
          </a:prstGeom>
          <a:noFill/>
          <a:ln>
            <a:noFill/>
          </a:ln>
        </p:spPr>
      </p:pic>
      <p:pic>
        <p:nvPicPr>
          <p:cNvPr id="318" name="Google Shape;318;p50"/>
          <p:cNvPicPr preferRelativeResize="0"/>
          <p:nvPr/>
        </p:nvPicPr>
        <p:blipFill>
          <a:blip r:embed="rId4">
            <a:alphaModFix/>
          </a:blip>
          <a:stretch>
            <a:fillRect/>
          </a:stretch>
        </p:blipFill>
        <p:spPr>
          <a:xfrm>
            <a:off x="4065950" y="1012350"/>
            <a:ext cx="4925650" cy="2770678"/>
          </a:xfrm>
          <a:prstGeom prst="rect">
            <a:avLst/>
          </a:prstGeom>
          <a:noFill/>
          <a:ln>
            <a:noFill/>
          </a:ln>
        </p:spPr>
      </p:pic>
      <p:pic>
        <p:nvPicPr>
          <p:cNvPr id="319" name="Google Shape;319;p50"/>
          <p:cNvPicPr preferRelativeResize="0"/>
          <p:nvPr/>
        </p:nvPicPr>
        <p:blipFill>
          <a:blip r:embed="rId5">
            <a:alphaModFix/>
          </a:blip>
          <a:stretch>
            <a:fillRect/>
          </a:stretch>
        </p:blipFill>
        <p:spPr>
          <a:xfrm>
            <a:off x="476288" y="744175"/>
            <a:ext cx="2886075" cy="1581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5" name="Google Shape;32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 name="Shape 84"/>
        <p:cNvGrpSpPr/>
        <p:nvPr/>
      </p:nvGrpSpPr>
      <p:grpSpPr>
        <a:xfrm>
          <a:off x="0" y="0"/>
          <a:ext cx="0" cy="0"/>
          <a:chOff x="0" y="0"/>
          <a:chExt cx="0" cy="0"/>
        </a:xfrm>
      </p:grpSpPr>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9" name="Shape 329"/>
        <p:cNvGrpSpPr/>
        <p:nvPr/>
      </p:nvGrpSpPr>
      <p:grpSpPr>
        <a:xfrm>
          <a:off x="0" y="0"/>
          <a:ext cx="0" cy="0"/>
          <a:chOff x="0" y="0"/>
          <a:chExt cx="0" cy="0"/>
        </a:xfrm>
      </p:grpSpPr>
      <p:pic>
        <p:nvPicPr>
          <p:cNvPr id="330" name="Google Shape;330;p52"/>
          <p:cNvPicPr preferRelativeResize="0"/>
          <p:nvPr/>
        </p:nvPicPr>
        <p:blipFill>
          <a:blip r:embed="rId3">
            <a:alphaModFix/>
          </a:blip>
          <a:stretch>
            <a:fillRect/>
          </a:stretch>
        </p:blipFill>
        <p:spPr>
          <a:xfrm>
            <a:off x="0" y="0"/>
            <a:ext cx="9144000" cy="5143512"/>
          </a:xfrm>
          <a:prstGeom prst="rect">
            <a:avLst/>
          </a:prstGeom>
          <a:noFill/>
          <a:ln>
            <a:noFill/>
          </a:ln>
        </p:spPr>
      </p:pic>
      <p:sp>
        <p:nvSpPr>
          <p:cNvPr id="331" name="Google Shape;331;p52"/>
          <p:cNvSpPr txBox="1"/>
          <p:nvPr/>
        </p:nvSpPr>
        <p:spPr>
          <a:xfrm>
            <a:off x="1644450" y="213450"/>
            <a:ext cx="5855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Impact"/>
                <a:ea typeface="Impact"/>
                <a:cs typeface="Impact"/>
                <a:sym typeface="Impact"/>
              </a:rPr>
              <a:t>PRODUCT NAME</a:t>
            </a:r>
            <a:endParaRPr sz="3000">
              <a:solidFill>
                <a:schemeClr val="lt1"/>
              </a:solidFill>
              <a:latin typeface="Impact"/>
              <a:ea typeface="Impact"/>
              <a:cs typeface="Impact"/>
              <a:sym typeface="Impact"/>
            </a:endParaRPr>
          </a:p>
        </p:txBody>
      </p:sp>
      <p:sp>
        <p:nvSpPr>
          <p:cNvPr id="332" name="Google Shape;332;p52"/>
          <p:cNvSpPr/>
          <p:nvPr/>
        </p:nvSpPr>
        <p:spPr>
          <a:xfrm>
            <a:off x="5559400" y="2725525"/>
            <a:ext cx="3339300" cy="2005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33" name="Google Shape;333;p52"/>
          <p:cNvPicPr preferRelativeResize="0"/>
          <p:nvPr/>
        </p:nvPicPr>
        <p:blipFill>
          <a:blip r:embed="rId4">
            <a:alphaModFix/>
          </a:blip>
          <a:stretch>
            <a:fillRect/>
          </a:stretch>
        </p:blipFill>
        <p:spPr>
          <a:xfrm>
            <a:off x="5786000" y="2937850"/>
            <a:ext cx="2886075" cy="1581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7"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0" y="2283451"/>
            <a:ext cx="9144000" cy="2860044"/>
          </a:xfrm>
          <a:prstGeom prst="rect">
            <a:avLst/>
          </a:prstGeom>
          <a:noFill/>
          <a:ln>
            <a:noFill/>
          </a:ln>
        </p:spPr>
      </p:pic>
      <p:sp>
        <p:nvSpPr>
          <p:cNvPr id="339" name="Google Shape;339;p53"/>
          <p:cNvSpPr txBox="1"/>
          <p:nvPr/>
        </p:nvSpPr>
        <p:spPr>
          <a:xfrm>
            <a:off x="1644450" y="213450"/>
            <a:ext cx="5855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Impact"/>
                <a:ea typeface="Impact"/>
                <a:cs typeface="Impact"/>
                <a:sym typeface="Impact"/>
              </a:rPr>
              <a:t>PRODUCT NAME</a:t>
            </a:r>
            <a:endParaRPr sz="3000">
              <a:solidFill>
                <a:schemeClr val="lt1"/>
              </a:solidFill>
              <a:latin typeface="Impact"/>
              <a:ea typeface="Impact"/>
              <a:cs typeface="Impact"/>
              <a:sym typeface="Impac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3" name="Shape 343"/>
        <p:cNvGrpSpPr/>
        <p:nvPr/>
      </p:nvGrpSpPr>
      <p:grpSpPr>
        <a:xfrm>
          <a:off x="0" y="0"/>
          <a:ext cx="0" cy="0"/>
          <a:chOff x="0" y="0"/>
          <a:chExt cx="0" cy="0"/>
        </a:xfrm>
      </p:grpSpPr>
      <p:pic>
        <p:nvPicPr>
          <p:cNvPr id="344" name="Google Shape;344;p54"/>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8" name="Shape 348"/>
        <p:cNvGrpSpPr/>
        <p:nvPr/>
      </p:nvGrpSpPr>
      <p:grpSpPr>
        <a:xfrm>
          <a:off x="0" y="0"/>
          <a:ext cx="0" cy="0"/>
          <a:chOff x="0" y="0"/>
          <a:chExt cx="0" cy="0"/>
        </a:xfrm>
      </p:grpSpPr>
      <p:pic>
        <p:nvPicPr>
          <p:cNvPr id="349" name="Google Shape;349;p55"/>
          <p:cNvPicPr preferRelativeResize="0"/>
          <p:nvPr/>
        </p:nvPicPr>
        <p:blipFill rotWithShape="1">
          <a:blip r:embed="rId3">
            <a:alphaModFix/>
          </a:blip>
          <a:srcRect b="0" l="0" r="0" t="5267"/>
          <a:stretch/>
        </p:blipFill>
        <p:spPr>
          <a:xfrm>
            <a:off x="0" y="0"/>
            <a:ext cx="9143999" cy="5143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3" name="Shape 353"/>
        <p:cNvGrpSpPr/>
        <p:nvPr/>
      </p:nvGrpSpPr>
      <p:grpSpPr>
        <a:xfrm>
          <a:off x="0" y="0"/>
          <a:ext cx="0" cy="0"/>
          <a:chOff x="0" y="0"/>
          <a:chExt cx="0" cy="0"/>
        </a:xfrm>
      </p:grpSpPr>
      <p:pic>
        <p:nvPicPr>
          <p:cNvPr id="354" name="Google Shape;354;p56"/>
          <p:cNvPicPr preferRelativeResize="0"/>
          <p:nvPr/>
        </p:nvPicPr>
        <p:blipFill>
          <a:blip r:embed="rId3">
            <a:alphaModFix/>
          </a:blip>
          <a:stretch>
            <a:fillRect/>
          </a:stretch>
        </p:blipFill>
        <p:spPr>
          <a:xfrm>
            <a:off x="-209175" y="0"/>
            <a:ext cx="9562359" cy="5143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8" name="Shape 358"/>
        <p:cNvGrpSpPr/>
        <p:nvPr/>
      </p:nvGrpSpPr>
      <p:grpSpPr>
        <a:xfrm>
          <a:off x="0" y="0"/>
          <a:ext cx="0" cy="0"/>
          <a:chOff x="0" y="0"/>
          <a:chExt cx="0" cy="0"/>
        </a:xfrm>
      </p:grpSpPr>
      <p:pic>
        <p:nvPicPr>
          <p:cNvPr id="359" name="Google Shape;359;p57"/>
          <p:cNvPicPr preferRelativeResize="0"/>
          <p:nvPr/>
        </p:nvPicPr>
        <p:blipFill>
          <a:blip r:embed="rId3">
            <a:alphaModFix/>
          </a:blip>
          <a:stretch>
            <a:fillRect/>
          </a:stretch>
        </p:blipFill>
        <p:spPr>
          <a:xfrm>
            <a:off x="4571997" y="2601588"/>
            <a:ext cx="4568277" cy="2571775"/>
          </a:xfrm>
          <a:prstGeom prst="rect">
            <a:avLst/>
          </a:prstGeom>
          <a:noFill/>
          <a:ln>
            <a:noFill/>
          </a:ln>
        </p:spPr>
      </p:pic>
      <p:pic>
        <p:nvPicPr>
          <p:cNvPr id="360" name="Google Shape;360;p57"/>
          <p:cNvPicPr preferRelativeResize="0"/>
          <p:nvPr/>
        </p:nvPicPr>
        <p:blipFill>
          <a:blip r:embed="rId4">
            <a:alphaModFix/>
          </a:blip>
          <a:stretch>
            <a:fillRect/>
          </a:stretch>
        </p:blipFill>
        <p:spPr>
          <a:xfrm>
            <a:off x="0" y="-25"/>
            <a:ext cx="4956351" cy="2787947"/>
          </a:xfrm>
          <a:prstGeom prst="rect">
            <a:avLst/>
          </a:prstGeom>
          <a:noFill/>
          <a:ln>
            <a:noFill/>
          </a:ln>
        </p:spPr>
      </p:pic>
      <p:pic>
        <p:nvPicPr>
          <p:cNvPr id="361" name="Google Shape;361;p57"/>
          <p:cNvPicPr preferRelativeResize="0"/>
          <p:nvPr/>
        </p:nvPicPr>
        <p:blipFill>
          <a:blip r:embed="rId5">
            <a:alphaModFix/>
          </a:blip>
          <a:stretch>
            <a:fillRect/>
          </a:stretch>
        </p:blipFill>
        <p:spPr>
          <a:xfrm>
            <a:off x="0" y="2787144"/>
            <a:ext cx="4187650" cy="2355556"/>
          </a:xfrm>
          <a:prstGeom prst="rect">
            <a:avLst/>
          </a:prstGeom>
          <a:noFill/>
          <a:ln>
            <a:noFill/>
          </a:ln>
        </p:spPr>
      </p:pic>
      <p:pic>
        <p:nvPicPr>
          <p:cNvPr id="362" name="Google Shape;362;p57"/>
          <p:cNvPicPr preferRelativeResize="0"/>
          <p:nvPr/>
        </p:nvPicPr>
        <p:blipFill rotWithShape="1">
          <a:blip r:embed="rId6">
            <a:alphaModFix/>
          </a:blip>
          <a:srcRect b="17163" l="0" r="0" t="0"/>
          <a:stretch/>
        </p:blipFill>
        <p:spPr>
          <a:xfrm>
            <a:off x="4956350" y="0"/>
            <a:ext cx="4187651" cy="2601601"/>
          </a:xfrm>
          <a:prstGeom prst="rect">
            <a:avLst/>
          </a:prstGeom>
          <a:noFill/>
          <a:ln>
            <a:noFill/>
          </a:ln>
        </p:spPr>
      </p:pic>
      <p:pic>
        <p:nvPicPr>
          <p:cNvPr id="363" name="Google Shape;363;p57"/>
          <p:cNvPicPr preferRelativeResize="0"/>
          <p:nvPr/>
        </p:nvPicPr>
        <p:blipFill>
          <a:blip r:embed="rId7">
            <a:alphaModFix/>
          </a:blip>
          <a:stretch>
            <a:fillRect/>
          </a:stretch>
        </p:blipFill>
        <p:spPr>
          <a:xfrm>
            <a:off x="4187650" y="3633133"/>
            <a:ext cx="768700" cy="478838"/>
          </a:xfrm>
          <a:prstGeom prst="rect">
            <a:avLst/>
          </a:prstGeom>
          <a:noFill/>
          <a:ln>
            <a:noFill/>
          </a:ln>
        </p:spPr>
      </p:pic>
      <p:pic>
        <p:nvPicPr>
          <p:cNvPr id="364" name="Google Shape;364;p57"/>
          <p:cNvPicPr preferRelativeResize="0"/>
          <p:nvPr/>
        </p:nvPicPr>
        <p:blipFill rotWithShape="1">
          <a:blip r:embed="rId8">
            <a:alphaModFix/>
          </a:blip>
          <a:srcRect b="0" l="62245" r="0" t="10201"/>
          <a:stretch/>
        </p:blipFill>
        <p:spPr>
          <a:xfrm>
            <a:off x="4187650" y="4114775"/>
            <a:ext cx="768701" cy="1027925"/>
          </a:xfrm>
          <a:prstGeom prst="rect">
            <a:avLst/>
          </a:prstGeom>
          <a:noFill/>
          <a:ln>
            <a:noFill/>
          </a:ln>
        </p:spPr>
      </p:pic>
      <p:pic>
        <p:nvPicPr>
          <p:cNvPr id="365" name="Google Shape;365;p57"/>
          <p:cNvPicPr preferRelativeResize="0"/>
          <p:nvPr/>
        </p:nvPicPr>
        <p:blipFill rotWithShape="1">
          <a:blip r:embed="rId8">
            <a:alphaModFix/>
          </a:blip>
          <a:srcRect b="8678" l="36026" r="36029" t="36674"/>
          <a:stretch/>
        </p:blipFill>
        <p:spPr>
          <a:xfrm>
            <a:off x="4187650" y="2787925"/>
            <a:ext cx="768701" cy="8452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big is the language barrier?</a:t>
            </a:r>
            <a:endParaRPr/>
          </a:p>
        </p:txBody>
      </p:sp>
      <p:pic>
        <p:nvPicPr>
          <p:cNvPr id="371" name="Google Shape;371;p58"/>
          <p:cNvPicPr preferRelativeResize="0"/>
          <p:nvPr/>
        </p:nvPicPr>
        <p:blipFill rotWithShape="1">
          <a:blip r:embed="rId3">
            <a:alphaModFix/>
          </a:blip>
          <a:srcRect b="0" l="18793" r="17991" t="0"/>
          <a:stretch/>
        </p:blipFill>
        <p:spPr>
          <a:xfrm>
            <a:off x="468575" y="1294350"/>
            <a:ext cx="3331450" cy="3179300"/>
          </a:xfrm>
          <a:prstGeom prst="rect">
            <a:avLst/>
          </a:prstGeom>
          <a:noFill/>
          <a:ln>
            <a:noFill/>
          </a:ln>
        </p:spPr>
      </p:pic>
      <p:pic>
        <p:nvPicPr>
          <p:cNvPr id="372" name="Google Shape;372;p58"/>
          <p:cNvPicPr preferRelativeResize="0"/>
          <p:nvPr/>
        </p:nvPicPr>
        <p:blipFill>
          <a:blip r:embed="rId4">
            <a:alphaModFix/>
          </a:blip>
          <a:stretch>
            <a:fillRect/>
          </a:stretch>
        </p:blipFill>
        <p:spPr>
          <a:xfrm>
            <a:off x="4060314" y="1596900"/>
            <a:ext cx="4771987" cy="31793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T</a:t>
            </a:r>
            <a:r>
              <a:rPr lang="en"/>
              <a:t>ranslation</a:t>
            </a:r>
            <a:r>
              <a:rPr lang="en"/>
              <a:t> Dubbing Market</a:t>
            </a:r>
            <a:endParaRPr/>
          </a:p>
        </p:txBody>
      </p:sp>
      <p:sp>
        <p:nvSpPr>
          <p:cNvPr id="378" name="Google Shape;378;p59"/>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rgbClr val="9FC5E8"/>
                </a:solidFill>
              </a:rPr>
              <a:t>Market size</a:t>
            </a:r>
            <a:r>
              <a:rPr lang="en"/>
              <a:t>: 2.5 Billion USD, growing at 7.8% until 2028</a:t>
            </a:r>
            <a:endParaRPr/>
          </a:p>
          <a:p>
            <a:pPr indent="0" lvl="0" marL="0" rtl="0" algn="l">
              <a:spcBef>
                <a:spcPts val="1200"/>
              </a:spcBef>
              <a:spcAft>
                <a:spcPts val="0"/>
              </a:spcAft>
              <a:buNone/>
            </a:pPr>
            <a:r>
              <a:rPr lang="en"/>
              <a:t>Increased demand for video content localisation </a:t>
            </a:r>
            <a:endParaRPr/>
          </a:p>
          <a:p>
            <a:pPr indent="0" lvl="0" marL="0" rtl="0" algn="l">
              <a:spcBef>
                <a:spcPts val="1200"/>
              </a:spcBef>
              <a:spcAft>
                <a:spcPts val="0"/>
              </a:spcAft>
              <a:buNone/>
            </a:pPr>
            <a:r>
              <a:rPr b="1" lang="en">
                <a:solidFill>
                  <a:srgbClr val="9FC5E8"/>
                </a:solidFill>
              </a:rPr>
              <a:t>Geographical forecast: </a:t>
            </a:r>
            <a:r>
              <a:rPr lang="en"/>
              <a:t>North America has greatest Market share</a:t>
            </a:r>
            <a:endParaRPr/>
          </a:p>
          <a:p>
            <a:pPr indent="0" lvl="0" marL="0" rtl="0" algn="l">
              <a:spcBef>
                <a:spcPts val="1200"/>
              </a:spcBef>
              <a:spcAft>
                <a:spcPts val="1200"/>
              </a:spcAft>
              <a:buNone/>
            </a:pPr>
            <a:r>
              <a:rPr lang="en"/>
              <a:t>Asia Pacific has the fastest growth</a:t>
            </a:r>
            <a:endParaRPr/>
          </a:p>
        </p:txBody>
      </p:sp>
      <p:pic>
        <p:nvPicPr>
          <p:cNvPr id="379" name="Google Shape;379;p59"/>
          <p:cNvPicPr preferRelativeResize="0"/>
          <p:nvPr/>
        </p:nvPicPr>
        <p:blipFill>
          <a:blip r:embed="rId3">
            <a:alphaModFix/>
          </a:blip>
          <a:stretch>
            <a:fillRect/>
          </a:stretch>
        </p:blipFill>
        <p:spPr>
          <a:xfrm>
            <a:off x="6781025" y="1889688"/>
            <a:ext cx="2051275" cy="20512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3" name="Shape 383"/>
        <p:cNvGrpSpPr/>
        <p:nvPr/>
      </p:nvGrpSpPr>
      <p:grpSpPr>
        <a:xfrm>
          <a:off x="0" y="0"/>
          <a:ext cx="0" cy="0"/>
          <a:chOff x="0" y="0"/>
          <a:chExt cx="0" cy="0"/>
        </a:xfrm>
      </p:grpSpPr>
      <p:pic>
        <p:nvPicPr>
          <p:cNvPr id="384" name="Google Shape;384;p60"/>
          <p:cNvPicPr preferRelativeResize="0"/>
          <p:nvPr/>
        </p:nvPicPr>
        <p:blipFill>
          <a:blip r:embed="rId3">
            <a:alphaModFix/>
          </a:blip>
          <a:stretch>
            <a:fillRect/>
          </a:stretch>
        </p:blipFill>
        <p:spPr>
          <a:xfrm>
            <a:off x="0" y="-27650"/>
            <a:ext cx="9203576" cy="5198799"/>
          </a:xfrm>
          <a:prstGeom prst="rect">
            <a:avLst/>
          </a:prstGeom>
          <a:noFill/>
          <a:ln>
            <a:noFill/>
          </a:ln>
        </p:spPr>
      </p:pic>
      <p:sp>
        <p:nvSpPr>
          <p:cNvPr id="385" name="Google Shape;385;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Competition</a:t>
            </a:r>
            <a:endParaRPr/>
          </a:p>
        </p:txBody>
      </p:sp>
      <p:sp>
        <p:nvSpPr>
          <p:cNvPr id="386" name="Google Shape;386;p6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lnSpcReduction="10000"/>
          </a:bodyPr>
          <a:lstStyle/>
          <a:p>
            <a:pPr indent="0" lvl="0" marL="457200" rtl="0" algn="l">
              <a:spcBef>
                <a:spcPts val="0"/>
              </a:spcBef>
              <a:spcAft>
                <a:spcPts val="0"/>
              </a:spcAft>
              <a:buNone/>
            </a:pPr>
            <a:r>
              <a:rPr lang="en"/>
              <a:t>1.Speechify</a:t>
            </a:r>
            <a:endParaRPr/>
          </a:p>
          <a:p>
            <a:pPr indent="0" lvl="0" marL="457200" rtl="0" algn="l">
              <a:spcBef>
                <a:spcPts val="0"/>
              </a:spcBef>
              <a:spcAft>
                <a:spcPts val="0"/>
              </a:spcAft>
              <a:buNone/>
            </a:pPr>
            <a:r>
              <a:rPr lang="en"/>
              <a:t>2.Dubverse</a:t>
            </a:r>
            <a:endParaRPr/>
          </a:p>
          <a:p>
            <a:pPr indent="0" lvl="0" marL="457200" rtl="0" algn="l">
              <a:spcBef>
                <a:spcPts val="0"/>
              </a:spcBef>
              <a:spcAft>
                <a:spcPts val="0"/>
              </a:spcAft>
              <a:buNone/>
            </a:pPr>
            <a:r>
              <a:rPr lang="en"/>
              <a:t>3.Elai</a:t>
            </a:r>
            <a:endParaRPr/>
          </a:p>
          <a:p>
            <a:pPr indent="0" lvl="0" marL="457200" rtl="0" algn="l">
              <a:spcBef>
                <a:spcPts val="0"/>
              </a:spcBef>
              <a:spcAft>
                <a:spcPts val="0"/>
              </a:spcAft>
              <a:buNone/>
            </a:pPr>
            <a:r>
              <a:rPr lang="en"/>
              <a:t>4.Rask</a:t>
            </a:r>
            <a:endParaRPr/>
          </a:p>
          <a:p>
            <a:pPr indent="0" lvl="0" marL="457200" rtl="0" algn="l">
              <a:spcBef>
                <a:spcPts val="0"/>
              </a:spcBef>
              <a:spcAft>
                <a:spcPts val="0"/>
              </a:spcAft>
              <a:buNone/>
            </a:pPr>
            <a:r>
              <a:rPr lang="en"/>
              <a:t>5.Hai</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But none of these do the translation and dubbing </a:t>
            </a:r>
            <a:r>
              <a:rPr b="1" lang="en"/>
              <a:t>real time</a:t>
            </a:r>
            <a:r>
              <a:rPr lang="en"/>
              <a:t>.</a:t>
            </a:r>
            <a:endParaRPr/>
          </a:p>
          <a:p>
            <a:pPr indent="0" lvl="0" marL="0" rtl="0" algn="l">
              <a:spcBef>
                <a:spcPts val="0"/>
              </a:spcBef>
              <a:spcAft>
                <a:spcPts val="0"/>
              </a:spcAft>
              <a:buNone/>
            </a:pPr>
            <a:r>
              <a:rPr lang="en"/>
              <a:t>EZ dub- Y combinator startup with real time AI translation and dubbing. </a:t>
            </a:r>
            <a:r>
              <a:rPr b="1" lang="en"/>
              <a:t>Limited </a:t>
            </a:r>
            <a:r>
              <a:rPr lang="en"/>
              <a:t>to 5 min videos and shorter. Not live yet.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Therefore we must be fast and first to market. </a:t>
            </a:r>
            <a:endParaRPr/>
          </a:p>
        </p:txBody>
      </p:sp>
      <p:pic>
        <p:nvPicPr>
          <p:cNvPr id="387" name="Google Shape;387;p60"/>
          <p:cNvPicPr preferRelativeResize="0"/>
          <p:nvPr/>
        </p:nvPicPr>
        <p:blipFill>
          <a:blip r:embed="rId4">
            <a:alphaModFix/>
          </a:blip>
          <a:stretch>
            <a:fillRect/>
          </a:stretch>
        </p:blipFill>
        <p:spPr>
          <a:xfrm>
            <a:off x="3314475" y="131744"/>
            <a:ext cx="2105800" cy="967675"/>
          </a:xfrm>
          <a:prstGeom prst="rect">
            <a:avLst/>
          </a:prstGeom>
          <a:noFill/>
          <a:ln>
            <a:noFill/>
          </a:ln>
        </p:spPr>
      </p:pic>
      <p:pic>
        <p:nvPicPr>
          <p:cNvPr id="388" name="Google Shape;388;p60"/>
          <p:cNvPicPr preferRelativeResize="0"/>
          <p:nvPr/>
        </p:nvPicPr>
        <p:blipFill>
          <a:blip r:embed="rId5">
            <a:alphaModFix/>
          </a:blip>
          <a:stretch>
            <a:fillRect/>
          </a:stretch>
        </p:blipFill>
        <p:spPr>
          <a:xfrm>
            <a:off x="5605675" y="105400"/>
            <a:ext cx="1556125" cy="1251950"/>
          </a:xfrm>
          <a:prstGeom prst="rect">
            <a:avLst/>
          </a:prstGeom>
          <a:noFill/>
          <a:ln>
            <a:noFill/>
          </a:ln>
        </p:spPr>
      </p:pic>
      <p:pic>
        <p:nvPicPr>
          <p:cNvPr id="389" name="Google Shape;389;p60"/>
          <p:cNvPicPr preferRelativeResize="0"/>
          <p:nvPr/>
        </p:nvPicPr>
        <p:blipFill>
          <a:blip r:embed="rId6">
            <a:alphaModFix/>
          </a:blip>
          <a:stretch>
            <a:fillRect/>
          </a:stretch>
        </p:blipFill>
        <p:spPr>
          <a:xfrm>
            <a:off x="7437475" y="346502"/>
            <a:ext cx="1628100" cy="769750"/>
          </a:xfrm>
          <a:prstGeom prst="rect">
            <a:avLst/>
          </a:prstGeom>
          <a:noFill/>
          <a:ln>
            <a:noFill/>
          </a:ln>
        </p:spPr>
      </p:pic>
      <p:pic>
        <p:nvPicPr>
          <p:cNvPr id="390" name="Google Shape;390;p60"/>
          <p:cNvPicPr preferRelativeResize="0"/>
          <p:nvPr/>
        </p:nvPicPr>
        <p:blipFill>
          <a:blip r:embed="rId7">
            <a:alphaModFix/>
          </a:blip>
          <a:stretch>
            <a:fillRect/>
          </a:stretch>
        </p:blipFill>
        <p:spPr>
          <a:xfrm>
            <a:off x="3850523" y="1443700"/>
            <a:ext cx="1033700" cy="1183650"/>
          </a:xfrm>
          <a:prstGeom prst="rect">
            <a:avLst/>
          </a:prstGeom>
          <a:noFill/>
          <a:ln>
            <a:noFill/>
          </a:ln>
        </p:spPr>
      </p:pic>
      <p:pic>
        <p:nvPicPr>
          <p:cNvPr id="391" name="Google Shape;391;p60"/>
          <p:cNvPicPr preferRelativeResize="0"/>
          <p:nvPr/>
        </p:nvPicPr>
        <p:blipFill rotWithShape="1">
          <a:blip r:embed="rId8">
            <a:alphaModFix/>
          </a:blip>
          <a:srcRect b="31099" l="0" r="0" t="32830"/>
          <a:stretch/>
        </p:blipFill>
        <p:spPr>
          <a:xfrm>
            <a:off x="5327908" y="1586775"/>
            <a:ext cx="3109617" cy="1121675"/>
          </a:xfrm>
          <a:prstGeom prst="rect">
            <a:avLst/>
          </a:prstGeom>
          <a:noFill/>
          <a:ln>
            <a:noFill/>
          </a:ln>
        </p:spPr>
      </p:pic>
      <p:pic>
        <p:nvPicPr>
          <p:cNvPr id="392" name="Google Shape;392;p60"/>
          <p:cNvPicPr preferRelativeResize="0"/>
          <p:nvPr/>
        </p:nvPicPr>
        <p:blipFill rotWithShape="1">
          <a:blip r:embed="rId9">
            <a:alphaModFix/>
          </a:blip>
          <a:srcRect b="0" l="0" r="47742" t="30565"/>
          <a:stretch/>
        </p:blipFill>
        <p:spPr>
          <a:xfrm>
            <a:off x="7254300" y="3769175"/>
            <a:ext cx="1337964" cy="11836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6" name="Shape 396"/>
        <p:cNvGrpSpPr/>
        <p:nvPr/>
      </p:nvGrpSpPr>
      <p:grpSpPr>
        <a:xfrm>
          <a:off x="0" y="0"/>
          <a:ext cx="0" cy="0"/>
          <a:chOff x="0" y="0"/>
          <a:chExt cx="0" cy="0"/>
        </a:xfrm>
      </p:grpSpPr>
      <p:sp>
        <p:nvSpPr>
          <p:cNvPr id="397" name="Google Shape;39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Opportunities</a:t>
            </a:r>
            <a:endParaRPr/>
          </a:p>
        </p:txBody>
      </p:sp>
      <p:sp>
        <p:nvSpPr>
          <p:cNvPr id="398" name="Google Shape;398;p61"/>
          <p:cNvSpPr txBox="1"/>
          <p:nvPr>
            <p:ph idx="1" type="body"/>
          </p:nvPr>
        </p:nvSpPr>
        <p:spPr>
          <a:xfrm>
            <a:off x="311700" y="1152475"/>
            <a:ext cx="43062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Real time AI translation and Dub</a:t>
            </a:r>
            <a:endParaRPr/>
          </a:p>
          <a:p>
            <a:pPr indent="0" lvl="0" marL="0" rtl="0" algn="l">
              <a:spcBef>
                <a:spcPts val="1200"/>
              </a:spcBef>
              <a:spcAft>
                <a:spcPts val="0"/>
              </a:spcAft>
              <a:buNone/>
            </a:pPr>
            <a:r>
              <a:rPr lang="en"/>
              <a:t>Could integrate Confluent’s recently released real time data streaming for AI capabilities.</a:t>
            </a:r>
            <a:endParaRPr/>
          </a:p>
          <a:p>
            <a:pPr indent="0" lvl="0" marL="0" rtl="0" algn="l">
              <a:spcBef>
                <a:spcPts val="1200"/>
              </a:spcBef>
              <a:spcAft>
                <a:spcPts val="0"/>
              </a:spcAft>
              <a:buNone/>
            </a:pPr>
            <a:r>
              <a:rPr lang="en"/>
              <a:t>Branding could include connecting humans and ease of use as a theme to differentiate from competitors and a home use case instead of content creator.</a:t>
            </a:r>
            <a:endParaRPr/>
          </a:p>
          <a:p>
            <a:pPr indent="0" lvl="0" marL="0" rtl="0" algn="l">
              <a:spcBef>
                <a:spcPts val="1200"/>
              </a:spcBef>
              <a:spcAft>
                <a:spcPts val="1200"/>
              </a:spcAft>
              <a:buNone/>
            </a:pPr>
            <a:r>
              <a:t/>
            </a:r>
            <a:endParaRPr/>
          </a:p>
        </p:txBody>
      </p:sp>
      <p:pic>
        <p:nvPicPr>
          <p:cNvPr id="399" name="Google Shape;399;p61"/>
          <p:cNvPicPr preferRelativeResize="0"/>
          <p:nvPr/>
        </p:nvPicPr>
        <p:blipFill>
          <a:blip r:embed="rId3">
            <a:alphaModFix/>
          </a:blip>
          <a:stretch>
            <a:fillRect/>
          </a:stretch>
        </p:blipFill>
        <p:spPr>
          <a:xfrm>
            <a:off x="5672325" y="1428750"/>
            <a:ext cx="2286000" cy="228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 name="Shape 88"/>
        <p:cNvGrpSpPr/>
        <p:nvPr/>
      </p:nvGrpSpPr>
      <p:grpSpPr>
        <a:xfrm>
          <a:off x="0" y="0"/>
          <a:ext cx="0" cy="0"/>
          <a:chOff x="0" y="0"/>
          <a:chExt cx="0" cy="0"/>
        </a:xfrm>
      </p:grpSpPr>
      <p:sp>
        <p:nvSpPr>
          <p:cNvPr id="89" name="Google Shape;89;p17"/>
          <p:cNvSpPr txBox="1"/>
          <p:nvPr>
            <p:ph type="ctrTitle"/>
          </p:nvPr>
        </p:nvSpPr>
        <p:spPr>
          <a:xfrm>
            <a:off x="311700" y="2096513"/>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latin typeface="Arial"/>
                <a:ea typeface="Arial"/>
                <a:cs typeface="Arial"/>
                <a:sym typeface="Arial"/>
              </a:rPr>
              <a:t>Beyond Borders AI</a:t>
            </a:r>
            <a:endParaRPr sz="3900">
              <a:latin typeface="Arial"/>
              <a:ea typeface="Arial"/>
              <a:cs typeface="Arial"/>
              <a:sym typeface="Arial"/>
            </a:endParaRPr>
          </a:p>
        </p:txBody>
      </p:sp>
      <p:sp>
        <p:nvSpPr>
          <p:cNvPr id="90" name="Google Shape;90;p17"/>
          <p:cNvSpPr txBox="1"/>
          <p:nvPr/>
        </p:nvSpPr>
        <p:spPr>
          <a:xfrm>
            <a:off x="1758050" y="2927938"/>
            <a:ext cx="563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ora Medium"/>
                <a:ea typeface="Lora Medium"/>
                <a:cs typeface="Lora Medium"/>
                <a:sym typeface="Lora Medium"/>
              </a:rPr>
              <a:t>Bringing Worlds Together, One Frame at a Time.</a:t>
            </a:r>
            <a:endParaRPr>
              <a:solidFill>
                <a:schemeClr val="lt1"/>
              </a:solidFill>
              <a:latin typeface="Lora Medium"/>
              <a:ea typeface="Lora Medium"/>
              <a:cs typeface="Lora Medium"/>
              <a:sym typeface="Lora Medium"/>
            </a:endParaRPr>
          </a:p>
        </p:txBody>
      </p:sp>
      <p:pic>
        <p:nvPicPr>
          <p:cNvPr id="91" name="Google Shape;91;p17"/>
          <p:cNvPicPr preferRelativeResize="0"/>
          <p:nvPr/>
        </p:nvPicPr>
        <p:blipFill>
          <a:blip r:embed="rId3">
            <a:alphaModFix/>
          </a:blip>
          <a:stretch>
            <a:fillRect/>
          </a:stretch>
        </p:blipFill>
        <p:spPr>
          <a:xfrm>
            <a:off x="3911425" y="1099062"/>
            <a:ext cx="1323675" cy="12536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Strategy</a:t>
            </a:r>
            <a:endParaRPr/>
          </a:p>
        </p:txBody>
      </p:sp>
      <p:sp>
        <p:nvSpPr>
          <p:cNvPr id="405" name="Google Shape;405;p62"/>
          <p:cNvSpPr txBox="1"/>
          <p:nvPr>
            <p:ph idx="1" type="body"/>
          </p:nvPr>
        </p:nvSpPr>
        <p:spPr>
          <a:xfrm>
            <a:off x="311700" y="1152475"/>
            <a:ext cx="5415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Two implementations: </a:t>
            </a:r>
            <a:endParaRPr/>
          </a:p>
          <a:p>
            <a:pPr indent="-342900" lvl="0" marL="457200" rtl="0" algn="l">
              <a:spcBef>
                <a:spcPts val="1200"/>
              </a:spcBef>
              <a:spcAft>
                <a:spcPts val="0"/>
              </a:spcAft>
              <a:buSzPts val="1800"/>
              <a:buAutoNum type="arabicPeriod"/>
            </a:pPr>
            <a:r>
              <a:rPr b="1" lang="en">
                <a:solidFill>
                  <a:srgbClr val="9FC5E8"/>
                </a:solidFill>
              </a:rPr>
              <a:t>Enterprise integration</a:t>
            </a:r>
            <a:r>
              <a:rPr lang="en"/>
              <a:t>: to partner with current video streaming, video conferencing use cases</a:t>
            </a:r>
            <a:endParaRPr/>
          </a:p>
          <a:p>
            <a:pPr indent="0" lvl="0" marL="457200" rtl="0" algn="l">
              <a:spcBef>
                <a:spcPts val="1200"/>
              </a:spcBef>
              <a:spcAft>
                <a:spcPts val="0"/>
              </a:spcAft>
              <a:buNone/>
            </a:pPr>
            <a:r>
              <a:rPr b="1" lang="en">
                <a:solidFill>
                  <a:srgbClr val="9FC5E8"/>
                </a:solidFill>
              </a:rPr>
              <a:t>Potential Partners</a:t>
            </a:r>
            <a:r>
              <a:rPr lang="en"/>
              <a:t>: OTT streaming (Netflix, Prime, Hulu, etc.), Youtube, Gaming (Twitch, Discord), Video conferencing, Government </a:t>
            </a:r>
            <a:endParaRPr/>
          </a:p>
          <a:p>
            <a:pPr indent="-342900" lvl="0" marL="457200" rtl="0" algn="l">
              <a:spcBef>
                <a:spcPts val="1200"/>
              </a:spcBef>
              <a:spcAft>
                <a:spcPts val="0"/>
              </a:spcAft>
              <a:buSzPts val="1800"/>
              <a:buAutoNum type="arabicPeriod"/>
            </a:pPr>
            <a:r>
              <a:rPr b="1" lang="en">
                <a:solidFill>
                  <a:srgbClr val="9FC5E8"/>
                </a:solidFill>
              </a:rPr>
              <a:t>Chrome extension</a:t>
            </a:r>
            <a:r>
              <a:rPr lang="en"/>
              <a:t>: </a:t>
            </a:r>
            <a:r>
              <a:rPr lang="en"/>
              <a:t>available to users who want to use dubbing translation on any video content. Could start with this</a:t>
            </a:r>
            <a:endParaRPr/>
          </a:p>
          <a:p>
            <a:pPr indent="0" lvl="0" marL="457200" rtl="0" algn="l">
              <a:spcBef>
                <a:spcPts val="1200"/>
              </a:spcBef>
              <a:spcAft>
                <a:spcPts val="1200"/>
              </a:spcAft>
              <a:buNone/>
            </a:pPr>
            <a:r>
              <a:t/>
            </a:r>
            <a:endParaRPr/>
          </a:p>
        </p:txBody>
      </p:sp>
      <p:pic>
        <p:nvPicPr>
          <p:cNvPr id="406" name="Google Shape;406;p62"/>
          <p:cNvPicPr preferRelativeResize="0"/>
          <p:nvPr/>
        </p:nvPicPr>
        <p:blipFill>
          <a:blip r:embed="rId3">
            <a:alphaModFix/>
          </a:blip>
          <a:stretch>
            <a:fillRect/>
          </a:stretch>
        </p:blipFill>
        <p:spPr>
          <a:xfrm>
            <a:off x="5863850" y="1893888"/>
            <a:ext cx="2968450" cy="19335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Solution Architecture</a:t>
            </a:r>
            <a:endParaRPr/>
          </a:p>
        </p:txBody>
      </p:sp>
      <p:sp>
        <p:nvSpPr>
          <p:cNvPr id="412" name="Google Shape;412;p63"/>
          <p:cNvSpPr/>
          <p:nvPr/>
        </p:nvSpPr>
        <p:spPr>
          <a:xfrm>
            <a:off x="509600" y="1793950"/>
            <a:ext cx="1251600" cy="3774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Video Ingest</a:t>
            </a:r>
            <a:endParaRPr sz="1100"/>
          </a:p>
        </p:txBody>
      </p:sp>
      <p:sp>
        <p:nvSpPr>
          <p:cNvPr id="413" name="Google Shape;413;p63"/>
          <p:cNvSpPr/>
          <p:nvPr/>
        </p:nvSpPr>
        <p:spPr>
          <a:xfrm>
            <a:off x="2393650" y="1482550"/>
            <a:ext cx="1624500" cy="1000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Voice Separation and Isolation</a:t>
            </a:r>
            <a:endParaRPr b="1" sz="1100"/>
          </a:p>
          <a:p>
            <a:pPr indent="0" lvl="0" marL="0" rtl="0" algn="ctr">
              <a:spcBef>
                <a:spcPts val="0"/>
              </a:spcBef>
              <a:spcAft>
                <a:spcPts val="0"/>
              </a:spcAft>
              <a:buNone/>
            </a:pPr>
            <a:r>
              <a:rPr i="1" lang="en" sz="1100"/>
              <a:t>Spleeter by Deezer</a:t>
            </a:r>
            <a:endParaRPr i="1" sz="1100"/>
          </a:p>
        </p:txBody>
      </p:sp>
      <p:sp>
        <p:nvSpPr>
          <p:cNvPr id="414" name="Google Shape;414;p63"/>
          <p:cNvSpPr/>
          <p:nvPr/>
        </p:nvSpPr>
        <p:spPr>
          <a:xfrm>
            <a:off x="4500075" y="1482550"/>
            <a:ext cx="1624500" cy="1000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Speech Recognition</a:t>
            </a:r>
            <a:endParaRPr b="1" sz="1100"/>
          </a:p>
          <a:p>
            <a:pPr indent="0" lvl="0" marL="0" rtl="0" algn="ctr">
              <a:spcBef>
                <a:spcPts val="0"/>
              </a:spcBef>
              <a:spcAft>
                <a:spcPts val="0"/>
              </a:spcAft>
              <a:buNone/>
            </a:pPr>
            <a:r>
              <a:rPr i="1" lang="en" sz="1100"/>
              <a:t>Mozilla DeepSpeech</a:t>
            </a:r>
            <a:endParaRPr i="1" sz="1100"/>
          </a:p>
        </p:txBody>
      </p:sp>
      <p:sp>
        <p:nvSpPr>
          <p:cNvPr id="415" name="Google Shape;415;p63"/>
          <p:cNvSpPr/>
          <p:nvPr/>
        </p:nvSpPr>
        <p:spPr>
          <a:xfrm>
            <a:off x="6606500" y="1482550"/>
            <a:ext cx="1624500" cy="1000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Translation</a:t>
            </a:r>
            <a:endParaRPr b="1" sz="1100"/>
          </a:p>
          <a:p>
            <a:pPr indent="0" lvl="0" marL="0" rtl="0" algn="ctr">
              <a:spcBef>
                <a:spcPts val="0"/>
              </a:spcBef>
              <a:spcAft>
                <a:spcPts val="0"/>
              </a:spcAft>
              <a:buNone/>
            </a:pPr>
            <a:r>
              <a:rPr i="1" lang="en" sz="1100"/>
              <a:t>OpenNMT or Marian NMT</a:t>
            </a:r>
            <a:endParaRPr i="1" sz="1100"/>
          </a:p>
        </p:txBody>
      </p:sp>
      <p:sp>
        <p:nvSpPr>
          <p:cNvPr id="416" name="Google Shape;416;p63"/>
          <p:cNvSpPr/>
          <p:nvPr/>
        </p:nvSpPr>
        <p:spPr>
          <a:xfrm>
            <a:off x="6606488" y="3210383"/>
            <a:ext cx="1624500" cy="1000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Voice Synthesis &amp; Dubbing</a:t>
            </a:r>
            <a:endParaRPr b="1" sz="1100"/>
          </a:p>
          <a:p>
            <a:pPr indent="0" lvl="0" marL="0" rtl="0" algn="ctr">
              <a:spcBef>
                <a:spcPts val="0"/>
              </a:spcBef>
              <a:spcAft>
                <a:spcPts val="0"/>
              </a:spcAft>
              <a:buNone/>
            </a:pPr>
            <a:r>
              <a:rPr i="1" lang="en" sz="1100"/>
              <a:t>Mozilla TTS or ESPnet</a:t>
            </a:r>
            <a:endParaRPr i="1" sz="1100"/>
          </a:p>
        </p:txBody>
      </p:sp>
      <p:sp>
        <p:nvSpPr>
          <p:cNvPr id="417" name="Google Shape;417;p63"/>
          <p:cNvSpPr/>
          <p:nvPr/>
        </p:nvSpPr>
        <p:spPr>
          <a:xfrm>
            <a:off x="4500063" y="3210383"/>
            <a:ext cx="1624500" cy="1000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Combining dubbed audio with video</a:t>
            </a:r>
            <a:endParaRPr b="1" sz="1100"/>
          </a:p>
          <a:p>
            <a:pPr indent="0" lvl="0" marL="0" rtl="0" algn="ctr">
              <a:spcBef>
                <a:spcPts val="0"/>
              </a:spcBef>
              <a:spcAft>
                <a:spcPts val="0"/>
              </a:spcAft>
              <a:buNone/>
            </a:pPr>
            <a:r>
              <a:rPr i="1" lang="en" sz="1100"/>
              <a:t>AWS</a:t>
            </a:r>
            <a:endParaRPr i="1" sz="1100"/>
          </a:p>
        </p:txBody>
      </p:sp>
      <p:sp>
        <p:nvSpPr>
          <p:cNvPr id="418" name="Google Shape;418;p63"/>
          <p:cNvSpPr/>
          <p:nvPr/>
        </p:nvSpPr>
        <p:spPr>
          <a:xfrm>
            <a:off x="2393638" y="3210383"/>
            <a:ext cx="1624500" cy="1000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Final Video</a:t>
            </a:r>
            <a:endParaRPr b="1" sz="1100"/>
          </a:p>
        </p:txBody>
      </p:sp>
      <p:cxnSp>
        <p:nvCxnSpPr>
          <p:cNvPr id="419" name="Google Shape;419;p63"/>
          <p:cNvCxnSpPr>
            <a:stCxn id="412" idx="3"/>
            <a:endCxn id="413" idx="1"/>
          </p:cNvCxnSpPr>
          <p:nvPr/>
        </p:nvCxnSpPr>
        <p:spPr>
          <a:xfrm>
            <a:off x="1761200" y="1982650"/>
            <a:ext cx="632400" cy="0"/>
          </a:xfrm>
          <a:prstGeom prst="straightConnector1">
            <a:avLst/>
          </a:prstGeom>
          <a:noFill/>
          <a:ln cap="flat" cmpd="sng" w="19050">
            <a:solidFill>
              <a:schemeClr val="lt1"/>
            </a:solidFill>
            <a:prstDash val="solid"/>
            <a:round/>
            <a:headEnd len="med" w="med" type="none"/>
            <a:tailEnd len="med" w="med" type="triangle"/>
          </a:ln>
        </p:spPr>
      </p:cxnSp>
      <p:cxnSp>
        <p:nvCxnSpPr>
          <p:cNvPr id="420" name="Google Shape;420;p63"/>
          <p:cNvCxnSpPr>
            <a:endCxn id="414" idx="1"/>
          </p:cNvCxnSpPr>
          <p:nvPr/>
        </p:nvCxnSpPr>
        <p:spPr>
          <a:xfrm>
            <a:off x="4018275" y="1982650"/>
            <a:ext cx="481800" cy="0"/>
          </a:xfrm>
          <a:prstGeom prst="straightConnector1">
            <a:avLst/>
          </a:prstGeom>
          <a:noFill/>
          <a:ln cap="flat" cmpd="sng" w="19050">
            <a:solidFill>
              <a:schemeClr val="lt1"/>
            </a:solidFill>
            <a:prstDash val="solid"/>
            <a:round/>
            <a:headEnd len="med" w="med" type="none"/>
            <a:tailEnd len="med" w="med" type="triangle"/>
          </a:ln>
        </p:spPr>
      </p:cxnSp>
      <p:cxnSp>
        <p:nvCxnSpPr>
          <p:cNvPr id="421" name="Google Shape;421;p63"/>
          <p:cNvCxnSpPr/>
          <p:nvPr/>
        </p:nvCxnSpPr>
        <p:spPr>
          <a:xfrm>
            <a:off x="6124575" y="1982650"/>
            <a:ext cx="481800" cy="0"/>
          </a:xfrm>
          <a:prstGeom prst="straightConnector1">
            <a:avLst/>
          </a:prstGeom>
          <a:noFill/>
          <a:ln cap="flat" cmpd="sng" w="19050">
            <a:solidFill>
              <a:schemeClr val="lt1"/>
            </a:solidFill>
            <a:prstDash val="solid"/>
            <a:round/>
            <a:headEnd len="med" w="med" type="none"/>
            <a:tailEnd len="med" w="med" type="triangle"/>
          </a:ln>
        </p:spPr>
      </p:cxnSp>
      <p:cxnSp>
        <p:nvCxnSpPr>
          <p:cNvPr id="422" name="Google Shape;422;p63"/>
          <p:cNvCxnSpPr>
            <a:stCxn id="415" idx="2"/>
            <a:endCxn id="416" idx="0"/>
          </p:cNvCxnSpPr>
          <p:nvPr/>
        </p:nvCxnSpPr>
        <p:spPr>
          <a:xfrm>
            <a:off x="7418750" y="2482750"/>
            <a:ext cx="0" cy="727500"/>
          </a:xfrm>
          <a:prstGeom prst="straightConnector1">
            <a:avLst/>
          </a:prstGeom>
          <a:noFill/>
          <a:ln cap="flat" cmpd="sng" w="19050">
            <a:solidFill>
              <a:schemeClr val="lt1"/>
            </a:solidFill>
            <a:prstDash val="solid"/>
            <a:round/>
            <a:headEnd len="med" w="med" type="none"/>
            <a:tailEnd len="med" w="med" type="triangle"/>
          </a:ln>
        </p:spPr>
      </p:cxnSp>
      <p:cxnSp>
        <p:nvCxnSpPr>
          <p:cNvPr id="423" name="Google Shape;423;p63"/>
          <p:cNvCxnSpPr>
            <a:stCxn id="416" idx="1"/>
            <a:endCxn id="417" idx="3"/>
          </p:cNvCxnSpPr>
          <p:nvPr/>
        </p:nvCxnSpPr>
        <p:spPr>
          <a:xfrm rot="10800000">
            <a:off x="6124688" y="3710483"/>
            <a:ext cx="481800" cy="0"/>
          </a:xfrm>
          <a:prstGeom prst="straightConnector1">
            <a:avLst/>
          </a:prstGeom>
          <a:noFill/>
          <a:ln cap="flat" cmpd="sng" w="19050">
            <a:solidFill>
              <a:schemeClr val="lt1"/>
            </a:solidFill>
            <a:prstDash val="solid"/>
            <a:round/>
            <a:headEnd len="med" w="med" type="none"/>
            <a:tailEnd len="med" w="med" type="triangle"/>
          </a:ln>
        </p:spPr>
      </p:cxnSp>
      <p:cxnSp>
        <p:nvCxnSpPr>
          <p:cNvPr id="424" name="Google Shape;424;p63"/>
          <p:cNvCxnSpPr/>
          <p:nvPr/>
        </p:nvCxnSpPr>
        <p:spPr>
          <a:xfrm rot="10800000">
            <a:off x="4018263" y="3710483"/>
            <a:ext cx="481800" cy="0"/>
          </a:xfrm>
          <a:prstGeom prst="straightConnector1">
            <a:avLst/>
          </a:prstGeom>
          <a:noFill/>
          <a:ln cap="flat" cmpd="sng" w="19050">
            <a:solidFill>
              <a:schemeClr val="lt1"/>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4"/>
          <p:cNvSpPr txBox="1"/>
          <p:nvPr>
            <p:ph type="title"/>
          </p:nvPr>
        </p:nvSpPr>
        <p:spPr>
          <a:xfrm>
            <a:off x="311700" y="20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BeyondBorders AI</a:t>
            </a:r>
            <a:endParaRPr/>
          </a:p>
        </p:txBody>
      </p:sp>
      <p:sp>
        <p:nvSpPr>
          <p:cNvPr id="430" name="Google Shape;430;p64"/>
          <p:cNvSpPr/>
          <p:nvPr/>
        </p:nvSpPr>
        <p:spPr>
          <a:xfrm>
            <a:off x="578075" y="3016475"/>
            <a:ext cx="2943000" cy="154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31" name="Google Shape;431;p64"/>
          <p:cNvPicPr preferRelativeResize="0"/>
          <p:nvPr/>
        </p:nvPicPr>
        <p:blipFill rotWithShape="1">
          <a:blip r:embed="rId3">
            <a:alphaModFix/>
          </a:blip>
          <a:srcRect b="20847" l="0" r="0" t="690"/>
          <a:stretch/>
        </p:blipFill>
        <p:spPr>
          <a:xfrm>
            <a:off x="682475" y="3105425"/>
            <a:ext cx="2734200" cy="1367100"/>
          </a:xfrm>
          <a:prstGeom prst="roundRect">
            <a:avLst>
              <a:gd fmla="val 16667" name="adj"/>
            </a:avLst>
          </a:prstGeom>
          <a:noFill/>
          <a:ln>
            <a:noFill/>
          </a:ln>
        </p:spPr>
      </p:pic>
      <p:sp>
        <p:nvSpPr>
          <p:cNvPr id="432" name="Google Shape;432;p64"/>
          <p:cNvSpPr/>
          <p:nvPr/>
        </p:nvSpPr>
        <p:spPr>
          <a:xfrm>
            <a:off x="1828800" y="4508950"/>
            <a:ext cx="331800" cy="262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3" name="Google Shape;433;p64"/>
          <p:cNvSpPr/>
          <p:nvPr/>
        </p:nvSpPr>
        <p:spPr>
          <a:xfrm>
            <a:off x="1279950" y="4561475"/>
            <a:ext cx="1429500" cy="357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4" name="Google Shape;434;p64"/>
          <p:cNvSpPr/>
          <p:nvPr/>
        </p:nvSpPr>
        <p:spPr>
          <a:xfrm>
            <a:off x="5669875" y="3016475"/>
            <a:ext cx="2943000" cy="154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5" name="Google Shape;435;p64"/>
          <p:cNvSpPr/>
          <p:nvPr/>
        </p:nvSpPr>
        <p:spPr>
          <a:xfrm>
            <a:off x="6920600" y="4508950"/>
            <a:ext cx="331800" cy="262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6" name="Google Shape;436;p64"/>
          <p:cNvSpPr/>
          <p:nvPr/>
        </p:nvSpPr>
        <p:spPr>
          <a:xfrm>
            <a:off x="6371750" y="4561475"/>
            <a:ext cx="1429500" cy="357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37" name="Google Shape;437;p64"/>
          <p:cNvPicPr preferRelativeResize="0"/>
          <p:nvPr/>
        </p:nvPicPr>
        <p:blipFill rotWithShape="1">
          <a:blip r:embed="rId4">
            <a:alphaModFix/>
          </a:blip>
          <a:srcRect b="6384" l="0" r="0" t="0"/>
          <a:stretch/>
        </p:blipFill>
        <p:spPr>
          <a:xfrm>
            <a:off x="5742925" y="3105425"/>
            <a:ext cx="2788800" cy="1367100"/>
          </a:xfrm>
          <a:prstGeom prst="roundRect">
            <a:avLst>
              <a:gd fmla="val 16667" name="adj"/>
            </a:avLst>
          </a:prstGeom>
          <a:noFill/>
          <a:ln>
            <a:noFill/>
          </a:ln>
        </p:spPr>
      </p:pic>
      <p:cxnSp>
        <p:nvCxnSpPr>
          <p:cNvPr id="438" name="Google Shape;438;p64"/>
          <p:cNvCxnSpPr>
            <a:endCxn id="437" idx="0"/>
          </p:cNvCxnSpPr>
          <p:nvPr/>
        </p:nvCxnSpPr>
        <p:spPr>
          <a:xfrm>
            <a:off x="5749825" y="2198825"/>
            <a:ext cx="1387500" cy="906600"/>
          </a:xfrm>
          <a:prstGeom prst="straightConnector1">
            <a:avLst/>
          </a:prstGeom>
          <a:noFill/>
          <a:ln cap="flat" cmpd="sng" w="38100">
            <a:solidFill>
              <a:schemeClr val="lt1"/>
            </a:solidFill>
            <a:prstDash val="dot"/>
            <a:round/>
            <a:headEnd len="med" w="med" type="none"/>
            <a:tailEnd len="med" w="med" type="none"/>
          </a:ln>
        </p:spPr>
      </p:cxnSp>
      <p:sp>
        <p:nvSpPr>
          <p:cNvPr id="439" name="Google Shape;439;p64"/>
          <p:cNvSpPr txBox="1"/>
          <p:nvPr/>
        </p:nvSpPr>
        <p:spPr>
          <a:xfrm>
            <a:off x="6438975" y="1001925"/>
            <a:ext cx="22698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Trains and </a:t>
            </a:r>
            <a:r>
              <a:rPr b="1" lang="en" sz="1800">
                <a:solidFill>
                  <a:schemeClr val="lt1"/>
                </a:solidFill>
                <a:latin typeface="Calibri"/>
                <a:ea typeface="Calibri"/>
                <a:cs typeface="Calibri"/>
                <a:sym typeface="Calibri"/>
              </a:rPr>
              <a:t>translates</a:t>
            </a:r>
            <a:r>
              <a:rPr b="1" lang="en" sz="1800">
                <a:solidFill>
                  <a:schemeClr val="lt1"/>
                </a:solidFill>
                <a:latin typeface="Calibri"/>
                <a:ea typeface="Calibri"/>
                <a:cs typeface="Calibri"/>
                <a:sym typeface="Calibri"/>
              </a:rPr>
              <a:t> and the user hears the same voice but translated in their </a:t>
            </a:r>
            <a:r>
              <a:rPr b="1" lang="en" sz="1800">
                <a:solidFill>
                  <a:schemeClr val="lt1"/>
                </a:solidFill>
                <a:latin typeface="Calibri"/>
                <a:ea typeface="Calibri"/>
                <a:cs typeface="Calibri"/>
                <a:sym typeface="Calibri"/>
              </a:rPr>
              <a:t>language</a:t>
            </a:r>
            <a:r>
              <a:rPr b="1" lang="en" sz="1800">
                <a:solidFill>
                  <a:schemeClr val="lt1"/>
                </a:solidFill>
                <a:latin typeface="Calibri"/>
                <a:ea typeface="Calibri"/>
                <a:cs typeface="Calibri"/>
                <a:sym typeface="Calibri"/>
              </a:rPr>
              <a:t> of choice!</a:t>
            </a:r>
            <a:endParaRPr b="1" sz="1800">
              <a:solidFill>
                <a:schemeClr val="lt1"/>
              </a:solidFill>
              <a:latin typeface="Calibri"/>
              <a:ea typeface="Calibri"/>
              <a:cs typeface="Calibri"/>
              <a:sym typeface="Calibri"/>
            </a:endParaRPr>
          </a:p>
        </p:txBody>
      </p:sp>
      <p:cxnSp>
        <p:nvCxnSpPr>
          <p:cNvPr id="440" name="Google Shape;440;p64"/>
          <p:cNvCxnSpPr>
            <a:endCxn id="431" idx="0"/>
          </p:cNvCxnSpPr>
          <p:nvPr/>
        </p:nvCxnSpPr>
        <p:spPr>
          <a:xfrm flipH="1">
            <a:off x="2049575" y="2153825"/>
            <a:ext cx="1347300" cy="951600"/>
          </a:xfrm>
          <a:prstGeom prst="straightConnector1">
            <a:avLst/>
          </a:prstGeom>
          <a:noFill/>
          <a:ln cap="flat" cmpd="sng" w="38100">
            <a:solidFill>
              <a:schemeClr val="lt1"/>
            </a:solidFill>
            <a:prstDash val="dot"/>
            <a:round/>
            <a:headEnd len="med" w="med" type="none"/>
            <a:tailEnd len="med" w="med" type="none"/>
          </a:ln>
        </p:spPr>
      </p:cxnSp>
      <p:pic>
        <p:nvPicPr>
          <p:cNvPr id="441" name="Google Shape;441;p64"/>
          <p:cNvPicPr preferRelativeResize="0"/>
          <p:nvPr/>
        </p:nvPicPr>
        <p:blipFill>
          <a:blip r:embed="rId5">
            <a:alphaModFix/>
          </a:blip>
          <a:stretch>
            <a:fillRect/>
          </a:stretch>
        </p:blipFill>
        <p:spPr>
          <a:xfrm>
            <a:off x="3204900" y="1001925"/>
            <a:ext cx="2734200" cy="1367100"/>
          </a:xfrm>
          <a:prstGeom prst="roundRect">
            <a:avLst>
              <a:gd fmla="val 16667" name="adj"/>
            </a:avLst>
          </a:prstGeom>
          <a:noFill/>
          <a:ln>
            <a:noFill/>
          </a:ln>
        </p:spPr>
      </p:pic>
      <p:sp>
        <p:nvSpPr>
          <p:cNvPr id="442" name="Google Shape;442;p64"/>
          <p:cNvSpPr txBox="1"/>
          <p:nvPr/>
        </p:nvSpPr>
        <p:spPr>
          <a:xfrm>
            <a:off x="847625" y="1720700"/>
            <a:ext cx="15516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Send audio to the model</a:t>
            </a:r>
            <a:endParaRPr b="1" sz="1800">
              <a:solidFill>
                <a:schemeClr val="lt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5"/>
          <p:cNvSpPr txBox="1"/>
          <p:nvPr>
            <p:ph type="title"/>
          </p:nvPr>
        </p:nvSpPr>
        <p:spPr>
          <a:xfrm>
            <a:off x="311700" y="20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User</a:t>
            </a:r>
            <a:endParaRPr/>
          </a:p>
        </p:txBody>
      </p:sp>
      <p:sp>
        <p:nvSpPr>
          <p:cNvPr id="448" name="Google Shape;448;p65"/>
          <p:cNvSpPr/>
          <p:nvPr/>
        </p:nvSpPr>
        <p:spPr>
          <a:xfrm>
            <a:off x="578075" y="3016475"/>
            <a:ext cx="2943000" cy="154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49" name="Google Shape;449;p65"/>
          <p:cNvPicPr preferRelativeResize="0"/>
          <p:nvPr/>
        </p:nvPicPr>
        <p:blipFill rotWithShape="1">
          <a:blip r:embed="rId3">
            <a:alphaModFix/>
          </a:blip>
          <a:srcRect b="20847" l="0" r="0" t="690"/>
          <a:stretch/>
        </p:blipFill>
        <p:spPr>
          <a:xfrm>
            <a:off x="682475" y="3105425"/>
            <a:ext cx="2734200" cy="1367100"/>
          </a:xfrm>
          <a:prstGeom prst="roundRect">
            <a:avLst>
              <a:gd fmla="val 16667" name="adj"/>
            </a:avLst>
          </a:prstGeom>
          <a:noFill/>
          <a:ln>
            <a:noFill/>
          </a:ln>
        </p:spPr>
      </p:pic>
      <p:sp>
        <p:nvSpPr>
          <p:cNvPr id="450" name="Google Shape;450;p65"/>
          <p:cNvSpPr/>
          <p:nvPr/>
        </p:nvSpPr>
        <p:spPr>
          <a:xfrm>
            <a:off x="1828800" y="4508950"/>
            <a:ext cx="331800" cy="262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1" name="Google Shape;451;p65"/>
          <p:cNvSpPr/>
          <p:nvPr/>
        </p:nvSpPr>
        <p:spPr>
          <a:xfrm>
            <a:off x="1279950" y="4561475"/>
            <a:ext cx="1429500" cy="357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2" name="Google Shape;452;p65"/>
          <p:cNvSpPr/>
          <p:nvPr/>
        </p:nvSpPr>
        <p:spPr>
          <a:xfrm>
            <a:off x="5669875" y="3016475"/>
            <a:ext cx="2943000" cy="154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3" name="Google Shape;453;p65"/>
          <p:cNvSpPr/>
          <p:nvPr/>
        </p:nvSpPr>
        <p:spPr>
          <a:xfrm>
            <a:off x="6920600" y="4508950"/>
            <a:ext cx="331800" cy="262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4" name="Google Shape;454;p65"/>
          <p:cNvSpPr/>
          <p:nvPr/>
        </p:nvSpPr>
        <p:spPr>
          <a:xfrm>
            <a:off x="6371750" y="4561475"/>
            <a:ext cx="1429500" cy="357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55" name="Google Shape;455;p65"/>
          <p:cNvPicPr preferRelativeResize="0"/>
          <p:nvPr/>
        </p:nvPicPr>
        <p:blipFill rotWithShape="1">
          <a:blip r:embed="rId4">
            <a:alphaModFix/>
          </a:blip>
          <a:srcRect b="6384" l="0" r="0" t="0"/>
          <a:stretch/>
        </p:blipFill>
        <p:spPr>
          <a:xfrm>
            <a:off x="5742925" y="3105425"/>
            <a:ext cx="2788800" cy="1367100"/>
          </a:xfrm>
          <a:prstGeom prst="roundRect">
            <a:avLst>
              <a:gd fmla="val 16667" name="adj"/>
            </a:avLst>
          </a:prstGeom>
          <a:noFill/>
          <a:ln>
            <a:noFill/>
          </a:ln>
        </p:spPr>
      </p:pic>
      <p:cxnSp>
        <p:nvCxnSpPr>
          <p:cNvPr id="456" name="Google Shape;456;p65"/>
          <p:cNvCxnSpPr>
            <a:endCxn id="455" idx="0"/>
          </p:cNvCxnSpPr>
          <p:nvPr/>
        </p:nvCxnSpPr>
        <p:spPr>
          <a:xfrm>
            <a:off x="5783425" y="2075525"/>
            <a:ext cx="1353900" cy="1029900"/>
          </a:xfrm>
          <a:prstGeom prst="straightConnector1">
            <a:avLst/>
          </a:prstGeom>
          <a:noFill/>
          <a:ln cap="flat" cmpd="sng" w="38100">
            <a:solidFill>
              <a:schemeClr val="lt1"/>
            </a:solidFill>
            <a:prstDash val="dot"/>
            <a:round/>
            <a:headEnd len="med" w="med" type="none"/>
            <a:tailEnd len="med" w="med" type="none"/>
          </a:ln>
        </p:spPr>
      </p:cxnSp>
      <p:sp>
        <p:nvSpPr>
          <p:cNvPr id="457" name="Google Shape;457;p65"/>
          <p:cNvSpPr txBox="1"/>
          <p:nvPr/>
        </p:nvSpPr>
        <p:spPr>
          <a:xfrm>
            <a:off x="682475" y="1463050"/>
            <a:ext cx="18618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 User selects their language of choice</a:t>
            </a:r>
            <a:endParaRPr b="1" sz="1800">
              <a:solidFill>
                <a:schemeClr val="lt1"/>
              </a:solidFill>
              <a:latin typeface="Calibri"/>
              <a:ea typeface="Calibri"/>
              <a:cs typeface="Calibri"/>
              <a:sym typeface="Calibri"/>
            </a:endParaRPr>
          </a:p>
        </p:txBody>
      </p:sp>
      <p:cxnSp>
        <p:nvCxnSpPr>
          <p:cNvPr id="458" name="Google Shape;458;p65"/>
          <p:cNvCxnSpPr>
            <a:endCxn id="449" idx="0"/>
          </p:cNvCxnSpPr>
          <p:nvPr/>
        </p:nvCxnSpPr>
        <p:spPr>
          <a:xfrm flipH="1">
            <a:off x="2049575" y="2053025"/>
            <a:ext cx="1167900" cy="1052400"/>
          </a:xfrm>
          <a:prstGeom prst="straightConnector1">
            <a:avLst/>
          </a:prstGeom>
          <a:noFill/>
          <a:ln cap="flat" cmpd="sng" w="38100">
            <a:solidFill>
              <a:schemeClr val="lt1"/>
            </a:solidFill>
            <a:prstDash val="dot"/>
            <a:round/>
            <a:headEnd len="med" w="med" type="none"/>
            <a:tailEnd len="med" w="med" type="none"/>
          </a:ln>
        </p:spPr>
      </p:cxnSp>
      <p:pic>
        <p:nvPicPr>
          <p:cNvPr id="459" name="Google Shape;459;p65"/>
          <p:cNvPicPr preferRelativeResize="0"/>
          <p:nvPr/>
        </p:nvPicPr>
        <p:blipFill rotWithShape="1">
          <a:blip r:embed="rId5">
            <a:alphaModFix/>
          </a:blip>
          <a:srcRect b="44614" l="24152" r="24183" t="6801"/>
          <a:stretch/>
        </p:blipFill>
        <p:spPr>
          <a:xfrm>
            <a:off x="2948963" y="935750"/>
            <a:ext cx="3246064" cy="1725650"/>
          </a:xfrm>
          <a:prstGeom prst="rect">
            <a:avLst/>
          </a:prstGeom>
          <a:noFill/>
          <a:ln>
            <a:noFill/>
          </a:ln>
        </p:spPr>
      </p:pic>
      <p:sp>
        <p:nvSpPr>
          <p:cNvPr id="460" name="Google Shape;460;p65"/>
          <p:cNvSpPr txBox="1"/>
          <p:nvPr/>
        </p:nvSpPr>
        <p:spPr>
          <a:xfrm>
            <a:off x="6530375" y="1463050"/>
            <a:ext cx="18618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And can start watching!</a:t>
            </a:r>
            <a:endParaRPr b="1" sz="1800">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4" name="Shape 464"/>
        <p:cNvGrpSpPr/>
        <p:nvPr/>
      </p:nvGrpSpPr>
      <p:grpSpPr>
        <a:xfrm>
          <a:off x="0" y="0"/>
          <a:ext cx="0" cy="0"/>
          <a:chOff x="0" y="0"/>
          <a:chExt cx="0" cy="0"/>
        </a:xfrm>
      </p:grpSpPr>
      <p:sp>
        <p:nvSpPr>
          <p:cNvPr id="465" name="Google Shape;465;p66"/>
          <p:cNvSpPr txBox="1"/>
          <p:nvPr>
            <p:ph type="title"/>
          </p:nvPr>
        </p:nvSpPr>
        <p:spPr>
          <a:xfrm>
            <a:off x="311700" y="20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466" name="Google Shape;466;p66"/>
          <p:cNvSpPr/>
          <p:nvPr/>
        </p:nvSpPr>
        <p:spPr>
          <a:xfrm>
            <a:off x="0" y="1620600"/>
            <a:ext cx="2943000" cy="154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67" name="Google Shape;467;p66"/>
          <p:cNvPicPr preferRelativeResize="0"/>
          <p:nvPr/>
        </p:nvPicPr>
        <p:blipFill rotWithShape="1">
          <a:blip r:embed="rId3">
            <a:alphaModFix/>
          </a:blip>
          <a:srcRect b="20847" l="0" r="0" t="690"/>
          <a:stretch/>
        </p:blipFill>
        <p:spPr>
          <a:xfrm>
            <a:off x="104400" y="1709550"/>
            <a:ext cx="2734200" cy="1367100"/>
          </a:xfrm>
          <a:prstGeom prst="roundRect">
            <a:avLst>
              <a:gd fmla="val 16667" name="adj"/>
            </a:avLst>
          </a:prstGeom>
          <a:noFill/>
          <a:ln>
            <a:noFill/>
          </a:ln>
        </p:spPr>
      </p:pic>
      <p:sp>
        <p:nvSpPr>
          <p:cNvPr id="468" name="Google Shape;468;p66"/>
          <p:cNvSpPr/>
          <p:nvPr/>
        </p:nvSpPr>
        <p:spPr>
          <a:xfrm>
            <a:off x="1250725" y="3113075"/>
            <a:ext cx="331800" cy="262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9" name="Google Shape;469;p66"/>
          <p:cNvSpPr/>
          <p:nvPr/>
        </p:nvSpPr>
        <p:spPr>
          <a:xfrm>
            <a:off x="701875" y="3165600"/>
            <a:ext cx="1429500" cy="357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0" name="Google Shape;470;p66"/>
          <p:cNvSpPr/>
          <p:nvPr/>
        </p:nvSpPr>
        <p:spPr>
          <a:xfrm>
            <a:off x="6201000" y="1620600"/>
            <a:ext cx="2943000" cy="154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1" name="Google Shape;471;p66"/>
          <p:cNvSpPr/>
          <p:nvPr/>
        </p:nvSpPr>
        <p:spPr>
          <a:xfrm>
            <a:off x="7451725" y="3113075"/>
            <a:ext cx="331800" cy="262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2" name="Google Shape;472;p66"/>
          <p:cNvSpPr/>
          <p:nvPr/>
        </p:nvSpPr>
        <p:spPr>
          <a:xfrm>
            <a:off x="6902875" y="3165600"/>
            <a:ext cx="1429500" cy="357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73" name="Google Shape;473;p66"/>
          <p:cNvPicPr preferRelativeResize="0"/>
          <p:nvPr/>
        </p:nvPicPr>
        <p:blipFill rotWithShape="1">
          <a:blip r:embed="rId4">
            <a:alphaModFix/>
          </a:blip>
          <a:srcRect b="6384" l="0" r="0" t="0"/>
          <a:stretch/>
        </p:blipFill>
        <p:spPr>
          <a:xfrm>
            <a:off x="6274050" y="1709550"/>
            <a:ext cx="2788800" cy="1367100"/>
          </a:xfrm>
          <a:prstGeom prst="roundRect">
            <a:avLst>
              <a:gd fmla="val 16667" name="adj"/>
            </a:avLst>
          </a:prstGeom>
          <a:noFill/>
          <a:ln>
            <a:noFill/>
          </a:ln>
        </p:spPr>
      </p:pic>
      <p:pic>
        <p:nvPicPr>
          <p:cNvPr id="474" name="Google Shape;474;p66"/>
          <p:cNvPicPr preferRelativeResize="0"/>
          <p:nvPr/>
        </p:nvPicPr>
        <p:blipFill rotWithShape="1">
          <a:blip r:embed="rId5">
            <a:alphaModFix/>
          </a:blip>
          <a:srcRect b="44613" l="24150" r="0" t="0"/>
          <a:stretch/>
        </p:blipFill>
        <p:spPr>
          <a:xfrm>
            <a:off x="3264325" y="1900600"/>
            <a:ext cx="2386125" cy="98500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8" name="Shape 478"/>
        <p:cNvGrpSpPr/>
        <p:nvPr/>
      </p:nvGrpSpPr>
      <p:grpSpPr>
        <a:xfrm>
          <a:off x="0" y="0"/>
          <a:ext cx="0" cy="0"/>
          <a:chOff x="0" y="0"/>
          <a:chExt cx="0" cy="0"/>
        </a:xfrm>
      </p:grpSpPr>
      <p:sp>
        <p:nvSpPr>
          <p:cNvPr id="479" name="Google Shape;479;p67"/>
          <p:cNvSpPr txBox="1"/>
          <p:nvPr>
            <p:ph type="title"/>
          </p:nvPr>
        </p:nvSpPr>
        <p:spPr>
          <a:xfrm>
            <a:off x="311700" y="20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ora"/>
                <a:ea typeface="Lora"/>
                <a:cs typeface="Lora"/>
                <a:sym typeface="Lora"/>
              </a:rPr>
              <a:t>Implementation</a:t>
            </a:r>
            <a:endParaRPr b="1">
              <a:latin typeface="Lora"/>
              <a:ea typeface="Lora"/>
              <a:cs typeface="Lora"/>
              <a:sym typeface="Lora"/>
            </a:endParaRPr>
          </a:p>
        </p:txBody>
      </p:sp>
      <p:pic>
        <p:nvPicPr>
          <p:cNvPr id="480" name="Google Shape;480;p67"/>
          <p:cNvPicPr preferRelativeResize="0"/>
          <p:nvPr/>
        </p:nvPicPr>
        <p:blipFill>
          <a:blip r:embed="rId3">
            <a:alphaModFix/>
          </a:blip>
          <a:stretch>
            <a:fillRect/>
          </a:stretch>
        </p:blipFill>
        <p:spPr>
          <a:xfrm>
            <a:off x="3137325" y="782225"/>
            <a:ext cx="2734300" cy="1367150"/>
          </a:xfrm>
          <a:prstGeom prst="rect">
            <a:avLst/>
          </a:prstGeom>
          <a:noFill/>
          <a:ln>
            <a:noFill/>
          </a:ln>
        </p:spPr>
      </p:pic>
      <p:sp>
        <p:nvSpPr>
          <p:cNvPr id="481" name="Google Shape;481;p67"/>
          <p:cNvSpPr/>
          <p:nvPr/>
        </p:nvSpPr>
        <p:spPr>
          <a:xfrm>
            <a:off x="578075" y="3016475"/>
            <a:ext cx="2943000" cy="1545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82" name="Google Shape;482;p67"/>
          <p:cNvPicPr preferRelativeResize="0"/>
          <p:nvPr/>
        </p:nvPicPr>
        <p:blipFill rotWithShape="1">
          <a:blip r:embed="rId4">
            <a:alphaModFix/>
          </a:blip>
          <a:srcRect b="12371" l="0" r="0" t="686"/>
          <a:stretch/>
        </p:blipFill>
        <p:spPr>
          <a:xfrm>
            <a:off x="682475" y="3105425"/>
            <a:ext cx="2734200" cy="1367100"/>
          </a:xfrm>
          <a:prstGeom prst="roundRect">
            <a:avLst>
              <a:gd fmla="val 16667" name="adj"/>
            </a:avLst>
          </a:prstGeom>
          <a:noFill/>
          <a:ln>
            <a:noFill/>
          </a:ln>
        </p:spPr>
      </p:pic>
      <p:sp>
        <p:nvSpPr>
          <p:cNvPr id="483" name="Google Shape;483;p67"/>
          <p:cNvSpPr/>
          <p:nvPr/>
        </p:nvSpPr>
        <p:spPr>
          <a:xfrm>
            <a:off x="1828800" y="4508950"/>
            <a:ext cx="331800" cy="2628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84" name="Google Shape;484;p67"/>
          <p:cNvSpPr/>
          <p:nvPr/>
        </p:nvSpPr>
        <p:spPr>
          <a:xfrm>
            <a:off x="1279950" y="4561475"/>
            <a:ext cx="1429500" cy="357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85" name="Google Shape;485;p67"/>
          <p:cNvSpPr/>
          <p:nvPr/>
        </p:nvSpPr>
        <p:spPr>
          <a:xfrm>
            <a:off x="5669875" y="3016475"/>
            <a:ext cx="2943000" cy="15450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86" name="Google Shape;486;p67"/>
          <p:cNvSpPr/>
          <p:nvPr/>
        </p:nvSpPr>
        <p:spPr>
          <a:xfrm>
            <a:off x="6920600" y="4508950"/>
            <a:ext cx="331800" cy="2628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87" name="Google Shape;487;p67"/>
          <p:cNvSpPr/>
          <p:nvPr/>
        </p:nvSpPr>
        <p:spPr>
          <a:xfrm>
            <a:off x="6371750" y="4561475"/>
            <a:ext cx="1429500" cy="357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88" name="Google Shape;488;p67"/>
          <p:cNvPicPr preferRelativeResize="0"/>
          <p:nvPr/>
        </p:nvPicPr>
        <p:blipFill>
          <a:blip r:embed="rId5">
            <a:alphaModFix/>
          </a:blip>
          <a:stretch>
            <a:fillRect/>
          </a:stretch>
        </p:blipFill>
        <p:spPr>
          <a:xfrm>
            <a:off x="5742925" y="3105425"/>
            <a:ext cx="2788800" cy="1367100"/>
          </a:xfrm>
          <a:prstGeom prst="roundRect">
            <a:avLst>
              <a:gd fmla="val 16667" name="adj"/>
            </a:avLst>
          </a:prstGeom>
          <a:noFill/>
          <a:ln>
            <a:noFill/>
          </a:ln>
        </p:spPr>
      </p:pic>
      <p:cxnSp>
        <p:nvCxnSpPr>
          <p:cNvPr id="489" name="Google Shape;489;p67"/>
          <p:cNvCxnSpPr>
            <a:endCxn id="482" idx="0"/>
          </p:cNvCxnSpPr>
          <p:nvPr/>
        </p:nvCxnSpPr>
        <p:spPr>
          <a:xfrm flipH="1">
            <a:off x="2049575" y="2068325"/>
            <a:ext cx="1161600" cy="1037100"/>
          </a:xfrm>
          <a:prstGeom prst="straightConnector1">
            <a:avLst/>
          </a:prstGeom>
          <a:noFill/>
          <a:ln cap="flat" cmpd="sng" w="9525">
            <a:solidFill>
              <a:schemeClr val="dk2"/>
            </a:solidFill>
            <a:prstDash val="dot"/>
            <a:round/>
            <a:headEnd len="med" w="med" type="none"/>
            <a:tailEnd len="med" w="med" type="none"/>
          </a:ln>
        </p:spPr>
      </p:cxnSp>
      <p:cxnSp>
        <p:nvCxnSpPr>
          <p:cNvPr id="490" name="Google Shape;490;p67"/>
          <p:cNvCxnSpPr>
            <a:endCxn id="482" idx="0"/>
          </p:cNvCxnSpPr>
          <p:nvPr/>
        </p:nvCxnSpPr>
        <p:spPr>
          <a:xfrm flipH="1">
            <a:off x="2049575" y="2081825"/>
            <a:ext cx="1216200" cy="1023600"/>
          </a:xfrm>
          <a:prstGeom prst="straightConnector1">
            <a:avLst/>
          </a:prstGeom>
          <a:noFill/>
          <a:ln cap="flat" cmpd="sng" w="38100">
            <a:solidFill>
              <a:schemeClr val="lt1"/>
            </a:solidFill>
            <a:prstDash val="dot"/>
            <a:round/>
            <a:headEnd len="med" w="med" type="none"/>
            <a:tailEnd len="med" w="med" type="none"/>
          </a:ln>
        </p:spPr>
      </p:cxnSp>
      <p:cxnSp>
        <p:nvCxnSpPr>
          <p:cNvPr id="491" name="Google Shape;491;p67"/>
          <p:cNvCxnSpPr/>
          <p:nvPr/>
        </p:nvCxnSpPr>
        <p:spPr>
          <a:xfrm>
            <a:off x="5742925" y="2185775"/>
            <a:ext cx="1330800" cy="830700"/>
          </a:xfrm>
          <a:prstGeom prst="straightConnector1">
            <a:avLst/>
          </a:prstGeom>
          <a:noFill/>
          <a:ln cap="flat" cmpd="sng" w="38100">
            <a:solidFill>
              <a:schemeClr val="lt1"/>
            </a:solidFill>
            <a:prstDash val="dot"/>
            <a:round/>
            <a:headEnd len="med" w="med" type="none"/>
            <a:tailEnd len="med" w="med" type="none"/>
          </a:ln>
        </p:spPr>
      </p:cxnSp>
      <p:sp>
        <p:nvSpPr>
          <p:cNvPr id="492" name="Google Shape;492;p67"/>
          <p:cNvSpPr txBox="1"/>
          <p:nvPr/>
        </p:nvSpPr>
        <p:spPr>
          <a:xfrm>
            <a:off x="231325" y="2149375"/>
            <a:ext cx="25446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Calibri"/>
                <a:ea typeface="Calibri"/>
                <a:cs typeface="Calibri"/>
                <a:sym typeface="Calibri"/>
              </a:rPr>
              <a:t>Send audio to the model</a:t>
            </a:r>
            <a:endParaRPr b="1" sz="1800">
              <a:solidFill>
                <a:schemeClr val="lt1"/>
              </a:solidFill>
              <a:latin typeface="Calibri"/>
              <a:ea typeface="Calibri"/>
              <a:cs typeface="Calibri"/>
              <a:sym typeface="Calibri"/>
            </a:endParaRPr>
          </a:p>
        </p:txBody>
      </p:sp>
      <p:sp>
        <p:nvSpPr>
          <p:cNvPr id="493" name="Google Shape;493;p67"/>
          <p:cNvSpPr txBox="1"/>
          <p:nvPr/>
        </p:nvSpPr>
        <p:spPr>
          <a:xfrm>
            <a:off x="6547650" y="1584625"/>
            <a:ext cx="2882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Calibri"/>
                <a:ea typeface="Calibri"/>
                <a:cs typeface="Calibri"/>
                <a:sym typeface="Calibri"/>
              </a:rPr>
              <a:t>Trains and translates and the user hears the same voice but translated in their language of their choice!</a:t>
            </a:r>
            <a:endParaRPr b="1" sz="1800">
              <a:solidFill>
                <a:schemeClr val="lt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Capability</a:t>
            </a:r>
            <a:endParaRPr/>
          </a:p>
        </p:txBody>
      </p:sp>
      <p:sp>
        <p:nvSpPr>
          <p:cNvPr id="499" name="Google Shape;499;p6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Business strategy: Lalitha Bhupalam</a:t>
            </a:r>
            <a:endParaRPr/>
          </a:p>
          <a:p>
            <a:pPr indent="0" lvl="0" marL="0" rtl="0" algn="l">
              <a:spcBef>
                <a:spcPts val="1200"/>
              </a:spcBef>
              <a:spcAft>
                <a:spcPts val="0"/>
              </a:spcAft>
              <a:buNone/>
            </a:pPr>
            <a:r>
              <a:rPr lang="en"/>
              <a:t>Finance and Accounting: Bijay Gautam</a:t>
            </a:r>
            <a:endParaRPr/>
          </a:p>
          <a:p>
            <a:pPr indent="0" lvl="0" marL="0" rtl="0" algn="l">
              <a:spcBef>
                <a:spcPts val="1200"/>
              </a:spcBef>
              <a:spcAft>
                <a:spcPts val="0"/>
              </a:spcAft>
              <a:buNone/>
            </a:pPr>
            <a:r>
              <a:rPr lang="en"/>
              <a:t>Marketing: Dhanashree Ingle</a:t>
            </a:r>
            <a:endParaRPr/>
          </a:p>
          <a:p>
            <a:pPr indent="0" lvl="0" marL="0" rtl="0" algn="l">
              <a:spcBef>
                <a:spcPts val="1200"/>
              </a:spcBef>
              <a:spcAft>
                <a:spcPts val="0"/>
              </a:spcAft>
              <a:buNone/>
            </a:pPr>
            <a:r>
              <a:rPr lang="en"/>
              <a:t>Engineering and Technology: Syona Mehra and Francine Go</a:t>
            </a:r>
            <a:endParaRPr/>
          </a:p>
          <a:p>
            <a:pPr indent="0" lvl="0" marL="0" rtl="0" algn="l">
              <a:spcBef>
                <a:spcPts val="1200"/>
              </a:spcBef>
              <a:spcAft>
                <a:spcPts val="0"/>
              </a:spcAft>
              <a:buNone/>
            </a:pPr>
            <a:r>
              <a:rPr lang="en"/>
              <a:t>Lalitha, Bijay and Dhanashree can also contribute in Engineering due to ML experience.</a:t>
            </a:r>
            <a:endParaRPr/>
          </a:p>
          <a:p>
            <a:pPr indent="0" lvl="0" marL="0" rtl="0" algn="l">
              <a:spcBef>
                <a:spcPts val="1200"/>
              </a:spcBef>
              <a:spcAft>
                <a:spcPts val="1200"/>
              </a:spcAft>
              <a:buNone/>
            </a:pPr>
            <a:r>
              <a:t/>
            </a:r>
            <a:endParaRPr/>
          </a:p>
        </p:txBody>
      </p:sp>
      <p:pic>
        <p:nvPicPr>
          <p:cNvPr id="500" name="Google Shape;500;p68"/>
          <p:cNvPicPr preferRelativeResize="0"/>
          <p:nvPr/>
        </p:nvPicPr>
        <p:blipFill>
          <a:blip r:embed="rId3">
            <a:alphaModFix/>
          </a:blip>
          <a:stretch>
            <a:fillRect/>
          </a:stretch>
        </p:blipFill>
        <p:spPr>
          <a:xfrm>
            <a:off x="6247450" y="334175"/>
            <a:ext cx="2494675" cy="20983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2" name="Shape 512"/>
        <p:cNvGrpSpPr/>
        <p:nvPr/>
      </p:nvGrpSpPr>
      <p:grpSpPr>
        <a:xfrm>
          <a:off x="0" y="0"/>
          <a:ext cx="0" cy="0"/>
          <a:chOff x="0" y="0"/>
          <a:chExt cx="0" cy="0"/>
        </a:xfrm>
      </p:grpSpPr>
      <p:pic>
        <p:nvPicPr>
          <p:cNvPr id="513" name="Google Shape;513;p71"/>
          <p:cNvPicPr preferRelativeResize="0"/>
          <p:nvPr/>
        </p:nvPicPr>
        <p:blipFill>
          <a:blip r:embed="rId3">
            <a:alphaModFix/>
          </a:blip>
          <a:stretch>
            <a:fillRect/>
          </a:stretch>
        </p:blipFill>
        <p:spPr>
          <a:xfrm>
            <a:off x="-750" y="-60525"/>
            <a:ext cx="3602824" cy="2581125"/>
          </a:xfrm>
          <a:prstGeom prst="rect">
            <a:avLst/>
          </a:prstGeom>
          <a:noFill/>
          <a:ln>
            <a:noFill/>
          </a:ln>
        </p:spPr>
      </p:pic>
      <p:pic>
        <p:nvPicPr>
          <p:cNvPr id="514" name="Google Shape;514;p71"/>
          <p:cNvPicPr preferRelativeResize="0"/>
          <p:nvPr/>
        </p:nvPicPr>
        <p:blipFill>
          <a:blip r:embed="rId4">
            <a:alphaModFix/>
          </a:blip>
          <a:stretch>
            <a:fillRect/>
          </a:stretch>
        </p:blipFill>
        <p:spPr>
          <a:xfrm>
            <a:off x="5868900" y="2571743"/>
            <a:ext cx="3200026" cy="2321350"/>
          </a:xfrm>
          <a:prstGeom prst="rect">
            <a:avLst/>
          </a:prstGeom>
          <a:noFill/>
          <a:ln>
            <a:noFill/>
          </a:ln>
        </p:spPr>
      </p:pic>
      <p:pic>
        <p:nvPicPr>
          <p:cNvPr id="515" name="Google Shape;515;p71"/>
          <p:cNvPicPr preferRelativeResize="0"/>
          <p:nvPr/>
        </p:nvPicPr>
        <p:blipFill>
          <a:blip r:embed="rId5">
            <a:alphaModFix/>
          </a:blip>
          <a:stretch>
            <a:fillRect/>
          </a:stretch>
        </p:blipFill>
        <p:spPr>
          <a:xfrm>
            <a:off x="5241124" y="152400"/>
            <a:ext cx="3646689" cy="2266943"/>
          </a:xfrm>
          <a:prstGeom prst="rect">
            <a:avLst/>
          </a:prstGeom>
          <a:noFill/>
          <a:ln>
            <a:noFill/>
          </a:ln>
        </p:spPr>
      </p:pic>
      <p:pic>
        <p:nvPicPr>
          <p:cNvPr id="516" name="Google Shape;516;p71"/>
          <p:cNvPicPr preferRelativeResize="0"/>
          <p:nvPr/>
        </p:nvPicPr>
        <p:blipFill>
          <a:blip r:embed="rId6">
            <a:alphaModFix/>
          </a:blip>
          <a:stretch>
            <a:fillRect/>
          </a:stretch>
        </p:blipFill>
        <p:spPr>
          <a:xfrm>
            <a:off x="152400" y="2885925"/>
            <a:ext cx="3296519" cy="2105175"/>
          </a:xfrm>
          <a:prstGeom prst="rect">
            <a:avLst/>
          </a:prstGeom>
          <a:noFill/>
          <a:ln>
            <a:noFill/>
          </a:ln>
        </p:spPr>
      </p:pic>
      <p:pic>
        <p:nvPicPr>
          <p:cNvPr id="517" name="Google Shape;517;p71"/>
          <p:cNvPicPr preferRelativeResize="0"/>
          <p:nvPr/>
        </p:nvPicPr>
        <p:blipFill>
          <a:blip r:embed="rId7">
            <a:alphaModFix/>
          </a:blip>
          <a:stretch>
            <a:fillRect/>
          </a:stretch>
        </p:blipFill>
        <p:spPr>
          <a:xfrm>
            <a:off x="2686699" y="1401912"/>
            <a:ext cx="3296526" cy="20517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rotWithShape="1">
          <a:blip r:embed="rId3">
            <a:alphaModFix/>
          </a:blip>
          <a:srcRect b="6029" l="0" r="0" t="8813"/>
          <a:stretch/>
        </p:blipFill>
        <p:spPr>
          <a:xfrm>
            <a:off x="0" y="0"/>
            <a:ext cx="9144000" cy="51435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2"/>
          <p:cNvSpPr txBox="1"/>
          <p:nvPr>
            <p:ph type="ctrTitle"/>
          </p:nvPr>
        </p:nvSpPr>
        <p:spPr>
          <a:xfrm>
            <a:off x="311700" y="25218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latin typeface="Arial"/>
                <a:ea typeface="Arial"/>
                <a:cs typeface="Arial"/>
                <a:sym typeface="Arial"/>
              </a:rPr>
              <a:t>Beyond Borders AI</a:t>
            </a:r>
            <a:endParaRPr sz="3900">
              <a:latin typeface="Arial"/>
              <a:ea typeface="Arial"/>
              <a:cs typeface="Arial"/>
              <a:sym typeface="Arial"/>
            </a:endParaRPr>
          </a:p>
        </p:txBody>
      </p:sp>
      <p:sp>
        <p:nvSpPr>
          <p:cNvPr id="523" name="Google Shape;523;p72"/>
          <p:cNvSpPr txBox="1"/>
          <p:nvPr>
            <p:ph idx="1" type="subTitle"/>
          </p:nvPr>
        </p:nvSpPr>
        <p:spPr>
          <a:xfrm>
            <a:off x="311700" y="4430775"/>
            <a:ext cx="8520600" cy="5265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400">
                <a:latin typeface="Times New Roman"/>
                <a:ea typeface="Times New Roman"/>
                <a:cs typeface="Times New Roman"/>
                <a:sym typeface="Times New Roman"/>
              </a:rPr>
              <a:t>Syona Mehra, Bijay Gautam, </a:t>
            </a:r>
            <a:r>
              <a:rPr lang="en" sz="1400">
                <a:latin typeface="Times New Roman"/>
                <a:ea typeface="Times New Roman"/>
                <a:cs typeface="Times New Roman"/>
                <a:sym typeface="Times New Roman"/>
              </a:rPr>
              <a:t>Dhanashree Badhe</a:t>
            </a:r>
            <a:r>
              <a:rPr lang="en" sz="1400">
                <a:latin typeface="Times New Roman"/>
                <a:ea typeface="Times New Roman"/>
                <a:cs typeface="Times New Roman"/>
                <a:sym typeface="Times New Roman"/>
              </a:rPr>
              <a:t>, Lalitha Bhupalam, Francine Go</a:t>
            </a:r>
            <a:endParaRPr sz="1400">
              <a:latin typeface="Times New Roman"/>
              <a:ea typeface="Times New Roman"/>
              <a:cs typeface="Times New Roman"/>
              <a:sym typeface="Times New Roman"/>
            </a:endParaRPr>
          </a:p>
        </p:txBody>
      </p:sp>
      <p:sp>
        <p:nvSpPr>
          <p:cNvPr id="524" name="Google Shape;524;p72"/>
          <p:cNvSpPr txBox="1"/>
          <p:nvPr/>
        </p:nvSpPr>
        <p:spPr>
          <a:xfrm>
            <a:off x="1758050" y="3353250"/>
            <a:ext cx="5630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Lora Medium"/>
                <a:ea typeface="Lora Medium"/>
                <a:cs typeface="Lora Medium"/>
                <a:sym typeface="Lora Medium"/>
              </a:rPr>
              <a:t>Bringing Worlds Together, One Frame at a Time.</a:t>
            </a:r>
            <a:endParaRPr sz="1500">
              <a:solidFill>
                <a:schemeClr val="lt1"/>
              </a:solidFill>
              <a:latin typeface="Lora Medium"/>
              <a:ea typeface="Lora Medium"/>
              <a:cs typeface="Lora Medium"/>
              <a:sym typeface="Lora Medium"/>
            </a:endParaRPr>
          </a:p>
        </p:txBody>
      </p:sp>
      <p:pic>
        <p:nvPicPr>
          <p:cNvPr id="525" name="Google Shape;525;p72"/>
          <p:cNvPicPr preferRelativeResize="0"/>
          <p:nvPr/>
        </p:nvPicPr>
        <p:blipFill>
          <a:blip r:embed="rId3">
            <a:alphaModFix/>
          </a:blip>
          <a:stretch>
            <a:fillRect/>
          </a:stretch>
        </p:blipFill>
        <p:spPr>
          <a:xfrm>
            <a:off x="3695113" y="858471"/>
            <a:ext cx="1756275" cy="166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ctrTitle"/>
          </p:nvPr>
        </p:nvSpPr>
        <p:spPr>
          <a:xfrm>
            <a:off x="311700" y="2645513"/>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latin typeface="Arial"/>
                <a:ea typeface="Arial"/>
                <a:cs typeface="Arial"/>
                <a:sym typeface="Arial"/>
              </a:rPr>
              <a:t>Beyond Borders AI</a:t>
            </a:r>
            <a:endParaRPr sz="3900">
              <a:latin typeface="Arial"/>
              <a:ea typeface="Arial"/>
              <a:cs typeface="Arial"/>
              <a:sym typeface="Arial"/>
            </a:endParaRPr>
          </a:p>
        </p:txBody>
      </p:sp>
      <p:sp>
        <p:nvSpPr>
          <p:cNvPr id="102" name="Google Shape;102;p19"/>
          <p:cNvSpPr txBox="1"/>
          <p:nvPr/>
        </p:nvSpPr>
        <p:spPr>
          <a:xfrm>
            <a:off x="1758050" y="3476938"/>
            <a:ext cx="5630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Lora Medium"/>
                <a:ea typeface="Lora Medium"/>
                <a:cs typeface="Lora Medium"/>
                <a:sym typeface="Lora Medium"/>
              </a:rPr>
              <a:t>Bringing Worlds Together, One Frame at a Time.</a:t>
            </a:r>
            <a:endParaRPr sz="1500">
              <a:solidFill>
                <a:schemeClr val="lt1"/>
              </a:solidFill>
              <a:latin typeface="Lora Medium"/>
              <a:ea typeface="Lora Medium"/>
              <a:cs typeface="Lora Medium"/>
              <a:sym typeface="Lora Medium"/>
            </a:endParaRPr>
          </a:p>
        </p:txBody>
      </p:sp>
      <p:pic>
        <p:nvPicPr>
          <p:cNvPr id="103" name="Google Shape;103;p19"/>
          <p:cNvPicPr preferRelativeResize="0"/>
          <p:nvPr/>
        </p:nvPicPr>
        <p:blipFill>
          <a:blip r:embed="rId3">
            <a:alphaModFix/>
          </a:blip>
          <a:stretch>
            <a:fillRect/>
          </a:stretch>
        </p:blipFill>
        <p:spPr>
          <a:xfrm>
            <a:off x="3695113" y="982158"/>
            <a:ext cx="1756275" cy="166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6232063" y="123275"/>
            <a:ext cx="2705100" cy="1655400"/>
          </a:xfrm>
          <a:prstGeom prst="roundRect">
            <a:avLst>
              <a:gd fmla="val 1177" name="adj"/>
            </a:avLst>
          </a:prstGeom>
          <a:noFill/>
          <a:ln>
            <a:noFill/>
          </a:ln>
        </p:spPr>
      </p:pic>
      <p:pic>
        <p:nvPicPr>
          <p:cNvPr id="109" name="Google Shape;109;p20"/>
          <p:cNvPicPr preferRelativeResize="0"/>
          <p:nvPr/>
        </p:nvPicPr>
        <p:blipFill rotWithShape="1">
          <a:blip r:embed="rId4">
            <a:alphaModFix/>
          </a:blip>
          <a:srcRect b="12371" l="0" r="0" t="686"/>
          <a:stretch/>
        </p:blipFill>
        <p:spPr>
          <a:xfrm>
            <a:off x="127750" y="3198700"/>
            <a:ext cx="2755800" cy="1572600"/>
          </a:xfrm>
          <a:prstGeom prst="roundRect">
            <a:avLst>
              <a:gd fmla="val 0" name="adj"/>
            </a:avLst>
          </a:prstGeom>
          <a:noFill/>
          <a:ln>
            <a:noFill/>
          </a:ln>
        </p:spPr>
      </p:pic>
      <p:pic>
        <p:nvPicPr>
          <p:cNvPr id="110" name="Google Shape;110;p20"/>
          <p:cNvPicPr preferRelativeResize="0"/>
          <p:nvPr/>
        </p:nvPicPr>
        <p:blipFill>
          <a:blip r:embed="rId5">
            <a:alphaModFix/>
          </a:blip>
          <a:stretch>
            <a:fillRect/>
          </a:stretch>
        </p:blipFill>
        <p:spPr>
          <a:xfrm>
            <a:off x="127750" y="3198700"/>
            <a:ext cx="2803375" cy="1793025"/>
          </a:xfrm>
          <a:prstGeom prst="rect">
            <a:avLst/>
          </a:prstGeom>
          <a:noFill/>
          <a:ln>
            <a:noFill/>
          </a:ln>
        </p:spPr>
      </p:pic>
      <p:cxnSp>
        <p:nvCxnSpPr>
          <p:cNvPr id="111" name="Google Shape;111;p20"/>
          <p:cNvCxnSpPr>
            <a:stCxn id="110" idx="3"/>
            <a:endCxn id="112" idx="2"/>
          </p:cNvCxnSpPr>
          <p:nvPr/>
        </p:nvCxnSpPr>
        <p:spPr>
          <a:xfrm flipH="1" rot="10800000">
            <a:off x="2931125" y="3198513"/>
            <a:ext cx="1641000" cy="896700"/>
          </a:xfrm>
          <a:prstGeom prst="curvedConnector2">
            <a:avLst/>
          </a:prstGeom>
          <a:noFill/>
          <a:ln cap="flat" cmpd="sng" w="38100">
            <a:solidFill>
              <a:schemeClr val="lt1"/>
            </a:solidFill>
            <a:prstDash val="dot"/>
            <a:round/>
            <a:headEnd len="med" w="med" type="none"/>
            <a:tailEnd len="med" w="med" type="none"/>
          </a:ln>
        </p:spPr>
      </p:cxnSp>
      <p:cxnSp>
        <p:nvCxnSpPr>
          <p:cNvPr id="113" name="Google Shape;113;p20"/>
          <p:cNvCxnSpPr>
            <a:stCxn id="112" idx="0"/>
            <a:endCxn id="114" idx="1"/>
          </p:cNvCxnSpPr>
          <p:nvPr/>
        </p:nvCxnSpPr>
        <p:spPr>
          <a:xfrm rot="-5400000">
            <a:off x="4899600" y="738937"/>
            <a:ext cx="878400" cy="1533600"/>
          </a:xfrm>
          <a:prstGeom prst="curvedConnector2">
            <a:avLst/>
          </a:prstGeom>
          <a:noFill/>
          <a:ln cap="flat" cmpd="sng" w="38100">
            <a:solidFill>
              <a:srgbClr val="FFFFFF"/>
            </a:solidFill>
            <a:prstDash val="dot"/>
            <a:round/>
            <a:headEnd len="med" w="med" type="none"/>
            <a:tailEnd len="med" w="med" type="none"/>
          </a:ln>
        </p:spPr>
      </p:cxnSp>
      <p:pic>
        <p:nvPicPr>
          <p:cNvPr id="112" name="Google Shape;112;p20"/>
          <p:cNvPicPr preferRelativeResize="0"/>
          <p:nvPr/>
        </p:nvPicPr>
        <p:blipFill>
          <a:blip r:embed="rId6">
            <a:alphaModFix/>
          </a:blip>
          <a:stretch>
            <a:fillRect/>
          </a:stretch>
        </p:blipFill>
        <p:spPr>
          <a:xfrm>
            <a:off x="3910162" y="1944937"/>
            <a:ext cx="1323675" cy="1253625"/>
          </a:xfrm>
          <a:prstGeom prst="rect">
            <a:avLst/>
          </a:prstGeom>
          <a:noFill/>
          <a:ln>
            <a:noFill/>
          </a:ln>
        </p:spPr>
      </p:pic>
      <p:pic>
        <p:nvPicPr>
          <p:cNvPr id="115" name="Google Shape;115;p20"/>
          <p:cNvPicPr preferRelativeResize="0"/>
          <p:nvPr/>
        </p:nvPicPr>
        <p:blipFill>
          <a:blip r:embed="rId5">
            <a:alphaModFix/>
          </a:blip>
          <a:stretch>
            <a:fillRect/>
          </a:stretch>
        </p:blipFill>
        <p:spPr>
          <a:xfrm>
            <a:off x="6195250" y="123275"/>
            <a:ext cx="2803375" cy="1886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6369616" y="-79400"/>
            <a:ext cx="2887800" cy="1725000"/>
          </a:xfrm>
          <a:prstGeom prst="roundRect">
            <a:avLst>
              <a:gd fmla="val 1177" name="adj"/>
            </a:avLst>
          </a:prstGeom>
          <a:noFill/>
          <a:ln>
            <a:noFill/>
          </a:ln>
        </p:spPr>
      </p:pic>
      <p:pic>
        <p:nvPicPr>
          <p:cNvPr id="121" name="Google Shape;121;p21"/>
          <p:cNvPicPr preferRelativeResize="0"/>
          <p:nvPr/>
        </p:nvPicPr>
        <p:blipFill rotWithShape="1">
          <a:blip r:embed="rId4">
            <a:alphaModFix/>
          </a:blip>
          <a:srcRect b="12371" l="0" r="0" t="686"/>
          <a:stretch/>
        </p:blipFill>
        <p:spPr>
          <a:xfrm>
            <a:off x="-118775" y="3563625"/>
            <a:ext cx="2755800" cy="1439100"/>
          </a:xfrm>
          <a:prstGeom prst="roundRect">
            <a:avLst>
              <a:gd fmla="val 0" name="adj"/>
            </a:avLst>
          </a:prstGeom>
          <a:noFill/>
          <a:ln>
            <a:noFill/>
          </a:ln>
        </p:spPr>
      </p:pic>
      <p:pic>
        <p:nvPicPr>
          <p:cNvPr id="122" name="Google Shape;122;p21"/>
          <p:cNvPicPr preferRelativeResize="0"/>
          <p:nvPr/>
        </p:nvPicPr>
        <p:blipFill>
          <a:blip r:embed="rId5">
            <a:alphaModFix/>
          </a:blip>
          <a:stretch>
            <a:fillRect/>
          </a:stretch>
        </p:blipFill>
        <p:spPr>
          <a:xfrm>
            <a:off x="-118775" y="3563625"/>
            <a:ext cx="2803375" cy="1640975"/>
          </a:xfrm>
          <a:prstGeom prst="rect">
            <a:avLst/>
          </a:prstGeom>
          <a:noFill/>
          <a:ln>
            <a:noFill/>
          </a:ln>
        </p:spPr>
      </p:pic>
      <p:pic>
        <p:nvPicPr>
          <p:cNvPr id="123" name="Google Shape;123;p21"/>
          <p:cNvPicPr preferRelativeResize="0"/>
          <p:nvPr/>
        </p:nvPicPr>
        <p:blipFill>
          <a:blip r:embed="rId5">
            <a:alphaModFix/>
          </a:blip>
          <a:stretch>
            <a:fillRect/>
          </a:stretch>
        </p:blipFill>
        <p:spPr>
          <a:xfrm>
            <a:off x="6329699" y="-79400"/>
            <a:ext cx="3039875" cy="1965775"/>
          </a:xfrm>
          <a:prstGeom prst="rect">
            <a:avLst/>
          </a:prstGeom>
          <a:noFill/>
          <a:ln>
            <a:noFill/>
          </a:ln>
        </p:spPr>
      </p:pic>
      <p:cxnSp>
        <p:nvCxnSpPr>
          <p:cNvPr id="124" name="Google Shape;124;p21"/>
          <p:cNvCxnSpPr>
            <a:stCxn id="122" idx="3"/>
            <a:endCxn id="125" idx="2"/>
          </p:cNvCxnSpPr>
          <p:nvPr/>
        </p:nvCxnSpPr>
        <p:spPr>
          <a:xfrm flipH="1" rot="10800000">
            <a:off x="2684600" y="2953113"/>
            <a:ext cx="1557000" cy="1431000"/>
          </a:xfrm>
          <a:prstGeom prst="curvedConnector3">
            <a:avLst>
              <a:gd fmla="val 50000" name="adj1"/>
            </a:avLst>
          </a:prstGeom>
          <a:noFill/>
          <a:ln cap="flat" cmpd="sng" w="19050">
            <a:solidFill>
              <a:schemeClr val="lt1"/>
            </a:solidFill>
            <a:prstDash val="dash"/>
            <a:round/>
            <a:headEnd len="med" w="med" type="none"/>
            <a:tailEnd len="med" w="med" type="none"/>
          </a:ln>
        </p:spPr>
      </p:cxnSp>
      <p:cxnSp>
        <p:nvCxnSpPr>
          <p:cNvPr id="126" name="Google Shape;126;p21"/>
          <p:cNvCxnSpPr>
            <a:stCxn id="125" idx="0"/>
            <a:endCxn id="123" idx="1"/>
          </p:cNvCxnSpPr>
          <p:nvPr/>
        </p:nvCxnSpPr>
        <p:spPr>
          <a:xfrm flipH="1" rot="10800000">
            <a:off x="4241699" y="903487"/>
            <a:ext cx="2088000" cy="1149300"/>
          </a:xfrm>
          <a:prstGeom prst="curvedConnector3">
            <a:avLst>
              <a:gd fmla="val 50000" name="adj1"/>
            </a:avLst>
          </a:prstGeom>
          <a:noFill/>
          <a:ln cap="flat" cmpd="sng" w="19050">
            <a:solidFill>
              <a:srgbClr val="FFFFFF"/>
            </a:solidFill>
            <a:prstDash val="dash"/>
            <a:round/>
            <a:headEnd len="med" w="med" type="none"/>
            <a:tailEnd len="med" w="med" type="none"/>
          </a:ln>
        </p:spPr>
      </p:cxnSp>
      <p:pic>
        <p:nvPicPr>
          <p:cNvPr id="127" name="Google Shape;127;p21"/>
          <p:cNvPicPr preferRelativeResize="0"/>
          <p:nvPr/>
        </p:nvPicPr>
        <p:blipFill>
          <a:blip r:embed="rId6">
            <a:alphaModFix/>
          </a:blip>
          <a:stretch>
            <a:fillRect/>
          </a:stretch>
        </p:blipFill>
        <p:spPr>
          <a:xfrm>
            <a:off x="3910162" y="1944937"/>
            <a:ext cx="1323675" cy="125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