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860cd86d94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2860cd86d94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860cd86d94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2860cd86d94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609b8115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609b8115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8609b8115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60cd86d9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860cd86d9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60cd86d94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860cd86d94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505500" y="260000"/>
            <a:ext cx="4789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_Blank">
  <p:cSld name="Left_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1430062" y="6394262"/>
            <a:ext cx="3751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 rot="5400000">
            <a:off x="11577093" y="264433"/>
            <a:ext cx="335792" cy="325518"/>
          </a:xfrm>
          <a:prstGeom prst="homePlate">
            <a:avLst>
              <a:gd fmla="val 3106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11582212" y="259288"/>
            <a:ext cx="325518" cy="285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505500" y="260000"/>
            <a:ext cx="4789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0" y="6715593"/>
            <a:ext cx="12192000" cy="1723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556" r="5555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4"/>
          <p:cNvGrpSpPr/>
          <p:nvPr/>
        </p:nvGrpSpPr>
        <p:grpSpPr>
          <a:xfrm>
            <a:off x="-1" y="0"/>
            <a:ext cx="8333510" cy="6874932"/>
            <a:chOff x="0" y="94434"/>
            <a:chExt cx="7065818" cy="6780498"/>
          </a:xfrm>
        </p:grpSpPr>
        <p:grpSp>
          <p:nvGrpSpPr>
            <p:cNvPr id="27" name="Google Shape;27;p4"/>
            <p:cNvGrpSpPr/>
            <p:nvPr/>
          </p:nvGrpSpPr>
          <p:grpSpPr>
            <a:xfrm>
              <a:off x="0" y="94434"/>
              <a:ext cx="7065818" cy="6780498"/>
              <a:chOff x="0" y="94434"/>
              <a:chExt cx="7065818" cy="6780498"/>
            </a:xfrm>
          </p:grpSpPr>
          <p:sp>
            <p:nvSpPr>
              <p:cNvPr id="28" name="Google Shape;28;p4"/>
              <p:cNvSpPr/>
              <p:nvPr/>
            </p:nvSpPr>
            <p:spPr>
              <a:xfrm flipH="1" rot="10800000">
                <a:off x="0" y="94434"/>
                <a:ext cx="7065818" cy="6780498"/>
              </a:xfrm>
              <a:custGeom>
                <a:rect b="b" l="l" r="r" t="t"/>
                <a:pathLst>
                  <a:path extrusionOk="0" h="6780498" w="7823200">
                    <a:moveTo>
                      <a:pt x="0" y="6780498"/>
                    </a:moveTo>
                    <a:lnTo>
                      <a:pt x="2235200" y="0"/>
                    </a:lnTo>
                    <a:lnTo>
                      <a:pt x="7823200" y="6780498"/>
                    </a:lnTo>
                    <a:lnTo>
                      <a:pt x="0" y="678049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0" y="2556164"/>
                <a:ext cx="2036618" cy="4318768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" name="Google Shape;30;p4"/>
            <p:cNvSpPr/>
            <p:nvPr/>
          </p:nvSpPr>
          <p:spPr>
            <a:xfrm flipH="1" rot="10800000">
              <a:off x="0" y="94441"/>
              <a:ext cx="3425371" cy="405664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294464" y="2131128"/>
            <a:ext cx="583651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Multi-Sport Case Analyses</a:t>
            </a:r>
            <a:endParaRPr b="1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296975" y="2748237"/>
            <a:ext cx="58365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Analyzing F1 Racing, MLB, NFL, and PGA data using Alteryx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11568017" y="269024"/>
            <a:ext cx="35394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555" r="5555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/>
        </p:nvGrpSpPr>
        <p:grpSpPr>
          <a:xfrm>
            <a:off x="-1" y="-3"/>
            <a:ext cx="8327081" cy="6874779"/>
            <a:chOff x="0" y="94434"/>
            <a:chExt cx="7060438" cy="6780530"/>
          </a:xfrm>
        </p:grpSpPr>
        <p:grpSp>
          <p:nvGrpSpPr>
            <p:cNvPr id="40" name="Google Shape;40;p5"/>
            <p:cNvGrpSpPr/>
            <p:nvPr/>
          </p:nvGrpSpPr>
          <p:grpSpPr>
            <a:xfrm>
              <a:off x="0" y="94434"/>
              <a:ext cx="7060438" cy="6780530"/>
              <a:chOff x="0" y="94434"/>
              <a:chExt cx="7060438" cy="6780530"/>
            </a:xfrm>
          </p:grpSpPr>
          <p:sp>
            <p:nvSpPr>
              <p:cNvPr id="41" name="Google Shape;41;p5"/>
              <p:cNvSpPr/>
              <p:nvPr/>
            </p:nvSpPr>
            <p:spPr>
              <a:xfrm flipH="1" rot="10800000">
                <a:off x="0" y="94434"/>
                <a:ext cx="7060438" cy="6780498"/>
              </a:xfrm>
              <a:custGeom>
                <a:rect b="b" l="l" r="r" t="t"/>
                <a:pathLst>
                  <a:path extrusionOk="0" h="6780498" w="7823200">
                    <a:moveTo>
                      <a:pt x="0" y="6780498"/>
                    </a:moveTo>
                    <a:lnTo>
                      <a:pt x="2235200" y="0"/>
                    </a:lnTo>
                    <a:lnTo>
                      <a:pt x="7823200" y="6780498"/>
                    </a:lnTo>
                    <a:lnTo>
                      <a:pt x="0" y="678049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5"/>
              <p:cNvSpPr/>
              <p:nvPr/>
            </p:nvSpPr>
            <p:spPr>
              <a:xfrm>
                <a:off x="0" y="2556164"/>
                <a:ext cx="2036700" cy="4318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" name="Google Shape;43;p5"/>
            <p:cNvSpPr/>
            <p:nvPr/>
          </p:nvSpPr>
          <p:spPr>
            <a:xfrm flipH="1" rot="10800000">
              <a:off x="0" y="94484"/>
              <a:ext cx="3425400" cy="4056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5"/>
          <p:cNvSpPr/>
          <p:nvPr/>
        </p:nvSpPr>
        <p:spPr>
          <a:xfrm>
            <a:off x="294475" y="2131125"/>
            <a:ext cx="69801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Major League Baseball (MLB)</a:t>
            </a:r>
            <a:endParaRPr b="1" i="0" sz="3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296975" y="2748237"/>
            <a:ext cx="58365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Analyzing the 2022 Season</a:t>
            </a:r>
            <a:endParaRPr sz="2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11568017" y="269024"/>
            <a:ext cx="35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/>
        </p:nvSpPr>
        <p:spPr>
          <a:xfrm>
            <a:off x="11568017" y="269024"/>
            <a:ext cx="35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-2721" y="794479"/>
            <a:ext cx="7620001" cy="464695"/>
          </a:xfrm>
          <a:custGeom>
            <a:rect b="b" l="l" r="r" t="t"/>
            <a:pathLst>
              <a:path extrusionOk="0" h="464695" w="7620001">
                <a:moveTo>
                  <a:pt x="0" y="0"/>
                </a:moveTo>
                <a:lnTo>
                  <a:pt x="7620001" y="0"/>
                </a:lnTo>
                <a:lnTo>
                  <a:pt x="7365168" y="464695"/>
                </a:lnTo>
                <a:lnTo>
                  <a:pt x="0" y="4646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4919756" y="1735645"/>
            <a:ext cx="7272300" cy="460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2608" y="1725121"/>
            <a:ext cx="5730939" cy="4619438"/>
            <a:chOff x="2033" y="709"/>
            <a:chExt cx="3610" cy="2903"/>
          </a:xfrm>
        </p:grpSpPr>
        <p:sp>
          <p:nvSpPr>
            <p:cNvPr id="55" name="Google Shape;55;p6"/>
            <p:cNvSpPr/>
            <p:nvPr/>
          </p:nvSpPr>
          <p:spPr>
            <a:xfrm>
              <a:off x="2033" y="709"/>
              <a:ext cx="3551" cy="2903"/>
            </a:xfrm>
            <a:custGeom>
              <a:rect b="b" l="l" r="r" t="t"/>
              <a:pathLst>
                <a:path extrusionOk="0" h="1225" w="1500">
                  <a:moveTo>
                    <a:pt x="13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4"/>
                    <a:pt x="0" y="1224"/>
                    <a:pt x="0" y="1224"/>
                  </a:cubicBezTo>
                  <a:cubicBezTo>
                    <a:pt x="1343" y="1225"/>
                    <a:pt x="1343" y="1225"/>
                    <a:pt x="1343" y="1225"/>
                  </a:cubicBezTo>
                  <a:cubicBezTo>
                    <a:pt x="1443" y="1053"/>
                    <a:pt x="1500" y="826"/>
                    <a:pt x="1500" y="613"/>
                  </a:cubicBezTo>
                  <a:cubicBezTo>
                    <a:pt x="1500" y="400"/>
                    <a:pt x="1442" y="200"/>
                    <a:pt x="1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5188" y="709"/>
              <a:ext cx="455" cy="1233"/>
            </a:xfrm>
            <a:custGeom>
              <a:rect b="b" l="l" r="r" t="t"/>
              <a:pathLst>
                <a:path extrusionOk="0" h="521" w="192">
                  <a:moveTo>
                    <a:pt x="1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8" y="47"/>
                    <a:pt x="49" y="94"/>
                    <a:pt x="68" y="141"/>
                  </a:cubicBezTo>
                  <a:cubicBezTo>
                    <a:pt x="84" y="180"/>
                    <a:pt x="98" y="221"/>
                    <a:pt x="110" y="262"/>
                  </a:cubicBezTo>
                  <a:cubicBezTo>
                    <a:pt x="111" y="263"/>
                    <a:pt x="111" y="264"/>
                    <a:pt x="111" y="264"/>
                  </a:cubicBezTo>
                  <a:cubicBezTo>
                    <a:pt x="112" y="266"/>
                    <a:pt x="112" y="267"/>
                    <a:pt x="112" y="269"/>
                  </a:cubicBezTo>
                  <a:cubicBezTo>
                    <a:pt x="137" y="352"/>
                    <a:pt x="153" y="435"/>
                    <a:pt x="159" y="521"/>
                  </a:cubicBezTo>
                  <a:cubicBezTo>
                    <a:pt x="177" y="447"/>
                    <a:pt x="187" y="369"/>
                    <a:pt x="189" y="290"/>
                  </a:cubicBezTo>
                  <a:cubicBezTo>
                    <a:pt x="192" y="200"/>
                    <a:pt x="184" y="84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6"/>
          <p:cNvSpPr txBox="1"/>
          <p:nvPr/>
        </p:nvSpPr>
        <p:spPr>
          <a:xfrm>
            <a:off x="193400" y="1992475"/>
            <a:ext cx="440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98425" y="2517025"/>
            <a:ext cx="5508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3 Data Sets:</a:t>
            </a:r>
            <a:endParaRPr b="1"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b="1" lang="en-US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Pitching statistics by pitch type and pitcher for the season.</a:t>
            </a:r>
            <a:endParaRPr b="1"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b="1" lang="en-US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Data on every pitch thrown by Angels Pitcher Shohei Ohtani during the season.</a:t>
            </a:r>
            <a:endParaRPr b="1"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Char char="●"/>
            </a:pPr>
            <a:r>
              <a:rPr b="1" lang="en-US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Batter performance by month.</a:t>
            </a:r>
            <a:endParaRPr b="1"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725" y="152400"/>
            <a:ext cx="563981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/>
        </p:nvSpPr>
        <p:spPr>
          <a:xfrm>
            <a:off x="11568017" y="269024"/>
            <a:ext cx="35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-2721" y="794479"/>
            <a:ext cx="7620001" cy="464695"/>
          </a:xfrm>
          <a:custGeom>
            <a:rect b="b" l="l" r="r" t="t"/>
            <a:pathLst>
              <a:path extrusionOk="0" h="464695" w="7620001">
                <a:moveTo>
                  <a:pt x="0" y="0"/>
                </a:moveTo>
                <a:lnTo>
                  <a:pt x="7620001" y="0"/>
                </a:lnTo>
                <a:lnTo>
                  <a:pt x="7365168" y="464695"/>
                </a:lnTo>
                <a:lnTo>
                  <a:pt x="0" y="4646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919756" y="1735645"/>
            <a:ext cx="7272300" cy="460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-12608" y="1725121"/>
            <a:ext cx="5730939" cy="4619438"/>
            <a:chOff x="2033" y="709"/>
            <a:chExt cx="3610" cy="2903"/>
          </a:xfrm>
        </p:grpSpPr>
        <p:sp>
          <p:nvSpPr>
            <p:cNvPr id="73" name="Google Shape;73;p8"/>
            <p:cNvSpPr/>
            <p:nvPr/>
          </p:nvSpPr>
          <p:spPr>
            <a:xfrm>
              <a:off x="2033" y="709"/>
              <a:ext cx="3551" cy="2903"/>
            </a:xfrm>
            <a:custGeom>
              <a:rect b="b" l="l" r="r" t="t"/>
              <a:pathLst>
                <a:path extrusionOk="0" h="1225" w="1500">
                  <a:moveTo>
                    <a:pt x="13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4"/>
                    <a:pt x="0" y="1224"/>
                    <a:pt x="0" y="1224"/>
                  </a:cubicBezTo>
                  <a:cubicBezTo>
                    <a:pt x="1343" y="1225"/>
                    <a:pt x="1343" y="1225"/>
                    <a:pt x="1343" y="1225"/>
                  </a:cubicBezTo>
                  <a:cubicBezTo>
                    <a:pt x="1443" y="1053"/>
                    <a:pt x="1500" y="826"/>
                    <a:pt x="1500" y="613"/>
                  </a:cubicBezTo>
                  <a:cubicBezTo>
                    <a:pt x="1500" y="400"/>
                    <a:pt x="1442" y="200"/>
                    <a:pt x="1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5188" y="709"/>
              <a:ext cx="455" cy="1233"/>
            </a:xfrm>
            <a:custGeom>
              <a:rect b="b" l="l" r="r" t="t"/>
              <a:pathLst>
                <a:path extrusionOk="0" h="521" w="192">
                  <a:moveTo>
                    <a:pt x="1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8" y="47"/>
                    <a:pt x="49" y="94"/>
                    <a:pt x="68" y="141"/>
                  </a:cubicBezTo>
                  <a:cubicBezTo>
                    <a:pt x="84" y="180"/>
                    <a:pt x="98" y="221"/>
                    <a:pt x="110" y="262"/>
                  </a:cubicBezTo>
                  <a:cubicBezTo>
                    <a:pt x="111" y="263"/>
                    <a:pt x="111" y="264"/>
                    <a:pt x="111" y="264"/>
                  </a:cubicBezTo>
                  <a:cubicBezTo>
                    <a:pt x="112" y="266"/>
                    <a:pt x="112" y="267"/>
                    <a:pt x="112" y="269"/>
                  </a:cubicBezTo>
                  <a:cubicBezTo>
                    <a:pt x="137" y="352"/>
                    <a:pt x="153" y="435"/>
                    <a:pt x="159" y="521"/>
                  </a:cubicBezTo>
                  <a:cubicBezTo>
                    <a:pt x="177" y="447"/>
                    <a:pt x="187" y="369"/>
                    <a:pt x="189" y="290"/>
                  </a:cubicBezTo>
                  <a:cubicBezTo>
                    <a:pt x="192" y="200"/>
                    <a:pt x="184" y="84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8"/>
          <p:cNvSpPr txBox="1"/>
          <p:nvPr/>
        </p:nvSpPr>
        <p:spPr>
          <a:xfrm>
            <a:off x="193400" y="1992475"/>
            <a:ext cx="4408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 Left Handed or Right Handed Pitchers Have An Advantage?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255850" y="4288725"/>
            <a:ext cx="51846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Hit Difference of 45.29</a:t>
            </a: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%!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8" title="Left Handed (%) and Right Handed (%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325" y="2246852"/>
            <a:ext cx="6303726" cy="38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 txBox="1"/>
          <p:nvPr/>
        </p:nvSpPr>
        <p:spPr>
          <a:xfrm>
            <a:off x="93700" y="3048350"/>
            <a:ext cx="5508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Which Pitch Type Has The Greatest Difference Between Left Handed and Right Handed Pitchers?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/>
        </p:nvSpPr>
        <p:spPr>
          <a:xfrm>
            <a:off x="11568017" y="269024"/>
            <a:ext cx="35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-2721" y="794479"/>
            <a:ext cx="7620001" cy="464695"/>
          </a:xfrm>
          <a:custGeom>
            <a:rect b="b" l="l" r="r" t="t"/>
            <a:pathLst>
              <a:path extrusionOk="0" h="464695" w="7620001">
                <a:moveTo>
                  <a:pt x="0" y="0"/>
                </a:moveTo>
                <a:lnTo>
                  <a:pt x="7620001" y="0"/>
                </a:lnTo>
                <a:lnTo>
                  <a:pt x="7365168" y="464695"/>
                </a:lnTo>
                <a:lnTo>
                  <a:pt x="0" y="4646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4919756" y="1735645"/>
            <a:ext cx="7272300" cy="460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9"/>
          <p:cNvGrpSpPr/>
          <p:nvPr/>
        </p:nvGrpSpPr>
        <p:grpSpPr>
          <a:xfrm>
            <a:off x="-12608" y="1725121"/>
            <a:ext cx="5730939" cy="4619438"/>
            <a:chOff x="2033" y="709"/>
            <a:chExt cx="3610" cy="2903"/>
          </a:xfrm>
        </p:grpSpPr>
        <p:sp>
          <p:nvSpPr>
            <p:cNvPr id="87" name="Google Shape;87;p9"/>
            <p:cNvSpPr/>
            <p:nvPr/>
          </p:nvSpPr>
          <p:spPr>
            <a:xfrm>
              <a:off x="2033" y="709"/>
              <a:ext cx="3551" cy="2903"/>
            </a:xfrm>
            <a:custGeom>
              <a:rect b="b" l="l" r="r" t="t"/>
              <a:pathLst>
                <a:path extrusionOk="0" h="1225" w="1500">
                  <a:moveTo>
                    <a:pt x="13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24"/>
                    <a:pt x="0" y="1224"/>
                    <a:pt x="0" y="1224"/>
                  </a:cubicBezTo>
                  <a:cubicBezTo>
                    <a:pt x="1343" y="1225"/>
                    <a:pt x="1343" y="1225"/>
                    <a:pt x="1343" y="1225"/>
                  </a:cubicBezTo>
                  <a:cubicBezTo>
                    <a:pt x="1443" y="1053"/>
                    <a:pt x="1500" y="826"/>
                    <a:pt x="1500" y="613"/>
                  </a:cubicBezTo>
                  <a:cubicBezTo>
                    <a:pt x="1500" y="400"/>
                    <a:pt x="1442" y="200"/>
                    <a:pt x="1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5188" y="709"/>
              <a:ext cx="455" cy="1233"/>
            </a:xfrm>
            <a:custGeom>
              <a:rect b="b" l="l" r="r" t="t"/>
              <a:pathLst>
                <a:path extrusionOk="0" h="521" w="192">
                  <a:moveTo>
                    <a:pt x="1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8" y="47"/>
                    <a:pt x="49" y="94"/>
                    <a:pt x="68" y="141"/>
                  </a:cubicBezTo>
                  <a:cubicBezTo>
                    <a:pt x="84" y="180"/>
                    <a:pt x="98" y="221"/>
                    <a:pt x="110" y="262"/>
                  </a:cubicBezTo>
                  <a:cubicBezTo>
                    <a:pt x="111" y="263"/>
                    <a:pt x="111" y="264"/>
                    <a:pt x="111" y="264"/>
                  </a:cubicBezTo>
                  <a:cubicBezTo>
                    <a:pt x="112" y="266"/>
                    <a:pt x="112" y="267"/>
                    <a:pt x="112" y="269"/>
                  </a:cubicBezTo>
                  <a:cubicBezTo>
                    <a:pt x="137" y="352"/>
                    <a:pt x="153" y="435"/>
                    <a:pt x="159" y="521"/>
                  </a:cubicBezTo>
                  <a:cubicBezTo>
                    <a:pt x="177" y="447"/>
                    <a:pt x="187" y="369"/>
                    <a:pt x="189" y="290"/>
                  </a:cubicBezTo>
                  <a:cubicBezTo>
                    <a:pt x="192" y="200"/>
                    <a:pt x="184" y="84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9"/>
          <p:cNvSpPr txBox="1"/>
          <p:nvPr/>
        </p:nvSpPr>
        <p:spPr>
          <a:xfrm>
            <a:off x="567300" y="3048350"/>
            <a:ext cx="4408200" cy="16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How many pitchers have seven or more different types of pitches that they have thrown 50 or more times?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255850" y="4288725"/>
            <a:ext cx="51846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93700" y="3048350"/>
            <a:ext cx="55089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" name="Google Shape;92;p9" title="Count vs. Play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350" y="2278727"/>
            <a:ext cx="6005676" cy="37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004">
      <a:dk1>
        <a:srgbClr val="4751A3"/>
      </a:dk1>
      <a:lt1>
        <a:srgbClr val="FFFFFF"/>
      </a:lt1>
      <a:dk2>
        <a:srgbClr val="43B3E6"/>
      </a:dk2>
      <a:lt2>
        <a:srgbClr val="FFFFFF"/>
      </a:lt2>
      <a:accent1>
        <a:srgbClr val="4751A3"/>
      </a:accent1>
      <a:accent2>
        <a:srgbClr val="43B3E6"/>
      </a:accent2>
      <a:accent3>
        <a:srgbClr val="4751A3"/>
      </a:accent3>
      <a:accent4>
        <a:srgbClr val="43B3E6"/>
      </a:accent4>
      <a:accent5>
        <a:srgbClr val="4751A3"/>
      </a:accent5>
      <a:accent6>
        <a:srgbClr val="43B3E6"/>
      </a:accent6>
      <a:hlink>
        <a:srgbClr val="44546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