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Barlow Semi Condensed"/>
      <p:regular r:id="rId53"/>
      <p:bold r:id="rId54"/>
      <p:italic r:id="rId55"/>
      <p:boldItalic r:id="rId56"/>
    </p:embeddedFont>
    <p:embeddedFont>
      <p:font typeface="Barlow Semi Condensed SemiBold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BarlowSemiCondensedSemiBold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BarlowSemiCondensed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5.xml"/><Relationship Id="rId55" Type="http://schemas.openxmlformats.org/officeDocument/2006/relationships/font" Target="fonts/BarlowSemiCondensed-italic.fntdata"/><Relationship Id="rId10" Type="http://schemas.openxmlformats.org/officeDocument/2006/relationships/slide" Target="slides/slide4.xml"/><Relationship Id="rId54" Type="http://schemas.openxmlformats.org/officeDocument/2006/relationships/font" Target="fonts/BarlowSemiCondensed-bold.fntdata"/><Relationship Id="rId13" Type="http://schemas.openxmlformats.org/officeDocument/2006/relationships/slide" Target="slides/slide7.xml"/><Relationship Id="rId57" Type="http://schemas.openxmlformats.org/officeDocument/2006/relationships/font" Target="fonts/BarlowSemiCondensedSemiBold-regular.fntdata"/><Relationship Id="rId12" Type="http://schemas.openxmlformats.org/officeDocument/2006/relationships/slide" Target="slides/slide6.xml"/><Relationship Id="rId56" Type="http://schemas.openxmlformats.org/officeDocument/2006/relationships/font" Target="fonts/BarlowSemiCondensed-boldItalic.fntdata"/><Relationship Id="rId15" Type="http://schemas.openxmlformats.org/officeDocument/2006/relationships/slide" Target="slides/slide9.xml"/><Relationship Id="rId59" Type="http://schemas.openxmlformats.org/officeDocument/2006/relationships/font" Target="fonts/BarlowSemiCondensedSemiBold-italic.fntdata"/><Relationship Id="rId14" Type="http://schemas.openxmlformats.org/officeDocument/2006/relationships/slide" Target="slides/slide8.xml"/><Relationship Id="rId58" Type="http://schemas.openxmlformats.org/officeDocument/2006/relationships/font" Target="fonts/BarlowSemiCondensedSemiBo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236d83591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Lalitha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we are Team 2A. Today we’re here to talk about our machine learning project on Diabetes prediction.</a:t>
            </a:r>
            <a:endParaRPr/>
          </a:p>
        </p:txBody>
      </p:sp>
      <p:sp>
        <p:nvSpPr>
          <p:cNvPr id="127" name="Google Shape;127;g2a236d83591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236d8359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a236d83591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236d83591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a236d83591_6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236d83591_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a236d83591_9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236d83591_9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a236d83591_9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25941f4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since we have a large dataset,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Logistic Regression is a relatively simple and computationally efficient algorithm, making it suitable for large datasets or scenarios where computational resources are limited, 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Trees are fairly robust to: types of variables (numeric/continuous, categorical), how many are irrelevant, etc.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Random forest: provide high accuracy and generalization performance across a variety of datasets. By aggregating predictions from multiple trees, Random Forest reduces both variance and bias. This ensemble approach tends to produce more stable and reliable predictions.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a25941f499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25941f49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a25941f499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a25941f49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a25941f499_0_2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25941f49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*reason why we look at recall rate instead of overall accuracy: 希望能準確預測到實際上患有糖尿病的人</a:t>
            </a:r>
            <a:endParaRPr/>
          </a:p>
        </p:txBody>
      </p:sp>
      <p:sp>
        <p:nvSpPr>
          <p:cNvPr id="266" name="Google Shape;266;g2a25941f499_0_2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25941f49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a25941f499_0_2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25941f499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a25941f499_0_3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236d83591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is a chronic condition that changes your body’s sugar cycle. There are a lot of factors that affect diabetes and it poses significant risks of additional complications. It is increasing in numbers everyday. </a:t>
            </a:r>
            <a:endParaRPr/>
          </a:p>
        </p:txBody>
      </p:sp>
      <p:sp>
        <p:nvSpPr>
          <p:cNvPr id="135" name="Google Shape;135;g2a236d83591_2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25941f49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2a25941f499_0_3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25941f499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Logistic Regression is a relatively simple and computationally efficient algorithm, making it suitable for large datasets or scenarios where computational resources are limited.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a25941f499_0_3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25941f499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*雖然overall accuracy比還沒processing來的低，但recall rate提升了(0.61-&gt;0.89)，預測class 1的準確度提升，是我們樂見的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a25941f499_0_3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a25941f499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a25941f499_0_3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a25941f49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Logistic Regression is a relatively simple and computationally efficient algorithm, making it suitable for large datasets or scenarios where computational resources are limited.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2a25941f499_0_3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a25941f499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*提這邊oversampling的數字跟undersampling沒什麼差別，所以這些數字是我們最終跑logistic的結果</a:t>
            </a:r>
            <a:endParaRPr/>
          </a:p>
        </p:txBody>
      </p:sp>
      <p:sp>
        <p:nvSpPr>
          <p:cNvPr id="333" name="Google Shape;333;g2a25941f499_0_3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25941f49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To search for better result, we test Decision Tree for potential improvements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2a25941f499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a25941f4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Before data preprocessing, it demonstrated notably improved data quality overall</a:t>
            </a:r>
            <a:r>
              <a:rPr lang="en"/>
              <a:t>, </a:t>
            </a:r>
            <a:r>
              <a:rPr lang="en"/>
              <a:t>but there’s 26% of true positive not being indentified, (which 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 healthcare, can have severe consequences)</a:t>
            </a:r>
            <a:endParaRPr/>
          </a:p>
        </p:txBody>
      </p:sp>
      <p:sp>
        <p:nvSpPr>
          <p:cNvPr id="346" name="Google Shape;346;g2a25941f49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a236d83591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to increase the recall rate, we conduct similar data engineering techniques as what we have done for Logistic regression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g2a236d83591_2_1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a25941f49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/>
              <a:t>First, undersampling</a:t>
            </a:r>
            <a:endParaRPr/>
          </a:p>
        </p:txBody>
      </p:sp>
      <p:sp>
        <p:nvSpPr>
          <p:cNvPr id="370" name="Google Shape;370;g2a25941f499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236d835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the statistics for America. 38 million people 1 out of 10 people have diabetes and more than 8 in 10 people are pre-diabetic. So it is a widespread disease which has serious impact on lives of patients.</a:t>
            </a:r>
            <a:endParaRPr/>
          </a:p>
        </p:txBody>
      </p:sp>
      <p:sp>
        <p:nvSpPr>
          <p:cNvPr id="143" name="Google Shape;143;g2a236d83591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a25941f49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and pre-pruning our tree using GridSearchCV to get best fit model that has max_depth equals 13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a25941f499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a25941f49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result. w</a:t>
            </a:r>
            <a:r>
              <a:rPr lang="en"/>
              <a:t>hile the overall accuracy reduces, the recall rate has notably improved to 92%, surpassing logistic regression's performance.</a:t>
            </a:r>
            <a:endParaRPr/>
          </a:p>
        </p:txBody>
      </p:sp>
      <p:sp>
        <p:nvSpPr>
          <p:cNvPr id="384" name="Google Shape;384;g2a25941f499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a25941f49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What about the result after oversampling?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2a25941f499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a25941f49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and pre-pruning?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2a25941f499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25941f49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The outcome is even better with higher overall accuracy and recall score.</a:t>
            </a:r>
            <a:endParaRPr/>
          </a:p>
        </p:txBody>
      </p:sp>
      <p:sp>
        <p:nvSpPr>
          <p:cNvPr id="406" name="Google Shape;406;g2a25941f499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a25941f49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Considering this, we wonder how much better our predictions could get with a random forest.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g2a25941f499_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a25941f49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Without data preprocessing, we obtain very high accuracy scores but low ability in classifying positive instances.</a:t>
            </a:r>
            <a:endParaRPr/>
          </a:p>
        </p:txBody>
      </p:sp>
      <p:sp>
        <p:nvSpPr>
          <p:cNvPr id="419" name="Google Shape;419;g2a25941f499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a25941f49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again, we oversample class 0 data</a:t>
            </a:r>
            <a:endParaRPr/>
          </a:p>
        </p:txBody>
      </p:sp>
      <p:sp>
        <p:nvSpPr>
          <p:cNvPr id="427" name="Google Shape;427;g2a25941f499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a25941f49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making both class balanced</a:t>
            </a:r>
            <a:endParaRPr/>
          </a:p>
        </p:txBody>
      </p:sp>
      <p:sp>
        <p:nvSpPr>
          <p:cNvPr id="440" name="Google Shape;440;g2a25941f499_0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a25941f499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outcome is exceptionally remarkable, with overall and prediction accuracy for actual diabetes patients reaching nearly 100%, which couldn’t be higher!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2a25941f499_0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236d83591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a236d83591_2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a25941f49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the feature: HbA1c_level, blood_glucose, and age are the very key contributors to this promising outcome, as we can also infer from the heatmap we had presented.</a:t>
            </a:r>
            <a:endParaRPr/>
          </a:p>
        </p:txBody>
      </p:sp>
      <p:sp>
        <p:nvSpPr>
          <p:cNvPr id="455" name="Google Shape;455;g2a25941f499_0_2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62e8276e7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0" name="Google Shape;460;g262e8276e77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62e8276e7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262e8276e77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236d83591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Abhinav</a:t>
            </a:r>
            <a:endParaRPr/>
          </a:p>
        </p:txBody>
      </p:sp>
      <p:sp>
        <p:nvSpPr>
          <p:cNvPr id="157" name="Google Shape;157;g2a236d83591_2_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236d83591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Abhinav</a:t>
            </a:r>
            <a:endParaRPr/>
          </a:p>
        </p:txBody>
      </p:sp>
      <p:sp>
        <p:nvSpPr>
          <p:cNvPr id="165" name="Google Shape;165;g2a236d83591_2_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236d83591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Abhinav</a:t>
            </a:r>
            <a:endParaRPr/>
          </a:p>
        </p:txBody>
      </p:sp>
      <p:sp>
        <p:nvSpPr>
          <p:cNvPr id="174" name="Google Shape;174;g2a236d83591_2_1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236d8359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there is 100,000 data, and no missing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先</a:t>
            </a:r>
            <a:r>
              <a:rPr lang="en"/>
              <a:t>提一下</a:t>
            </a:r>
            <a:r>
              <a:rPr lang="en"/>
              <a:t>Smoking history value 的category</a:t>
            </a:r>
            <a:r>
              <a:rPr lang="en"/>
              <a:t>看起來有些重疊，為後面data transformation做鋪成</a:t>
            </a:r>
            <a:endParaRPr/>
          </a:p>
        </p:txBody>
      </p:sp>
      <p:sp>
        <p:nvSpPr>
          <p:cNvPr id="194" name="Google Shape;194;g2a236d83591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25941f49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*mention how imbalance the class is (with percentage )</a:t>
            </a:r>
            <a:endParaRPr/>
          </a:p>
        </p:txBody>
      </p:sp>
      <p:sp>
        <p:nvSpPr>
          <p:cNvPr id="204" name="Google Shape;204;g2a25941f499_0_3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2.png"/><Relationship Id="rId4" Type="http://schemas.openxmlformats.org/officeDocument/2006/relationships/image" Target="../media/image18.png"/><Relationship Id="rId5" Type="http://schemas.openxmlformats.org/officeDocument/2006/relationships/image" Target="../media/image26.png"/><Relationship Id="rId6" Type="http://schemas.openxmlformats.org/officeDocument/2006/relationships/image" Target="../media/image4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Relationship Id="rId7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5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4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3.png"/><Relationship Id="rId4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3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4937643" y="803700"/>
            <a:ext cx="3536913" cy="3433867"/>
          </a:xfrm>
          <a:custGeom>
            <a:rect b="b" l="l" r="r" t="t"/>
            <a:pathLst>
              <a:path extrusionOk="0" h="6867734" w="7073826">
                <a:moveTo>
                  <a:pt x="0" y="0"/>
                </a:moveTo>
                <a:lnTo>
                  <a:pt x="7073826" y="0"/>
                </a:lnTo>
                <a:lnTo>
                  <a:pt x="7073826" y="6867734"/>
                </a:lnTo>
                <a:lnTo>
                  <a:pt x="0" y="68677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25"/>
          <p:cNvSpPr txBox="1"/>
          <p:nvPr/>
        </p:nvSpPr>
        <p:spPr>
          <a:xfrm>
            <a:off x="514350" y="509588"/>
            <a:ext cx="3267579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TEAM 2A</a:t>
            </a:r>
            <a:endParaRPr sz="700"/>
          </a:p>
        </p:txBody>
      </p:sp>
      <p:sp>
        <p:nvSpPr>
          <p:cNvPr id="131" name="Google Shape;131;p25"/>
          <p:cNvSpPr txBox="1"/>
          <p:nvPr/>
        </p:nvSpPr>
        <p:spPr>
          <a:xfrm>
            <a:off x="1336175" y="1570885"/>
            <a:ext cx="4423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400" u="none" cap="none" strike="noStrike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Diabetes </a:t>
            </a:r>
            <a:r>
              <a:rPr b="1" lang="en" sz="54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</a:t>
            </a:r>
            <a:r>
              <a:rPr b="1" i="0" lang="en" sz="5400" u="none" cap="none" strike="noStrike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rediction</a:t>
            </a:r>
            <a:endParaRPr b="1" sz="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514350" y="4383722"/>
            <a:ext cx="6374194" cy="245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Abhinav Samavedula, Chun Hui Tsai, Hilary Nguyen, Lalitha Bhupalam, Ruicheng Li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/>
        </p:nvSpPr>
        <p:spPr>
          <a:xfrm>
            <a:off x="1090601" y="285075"/>
            <a:ext cx="733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 visualization</a:t>
            </a:r>
            <a:r>
              <a:rPr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sz="25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(Univariate-numerical)</a:t>
            </a:r>
            <a:endParaRPr sz="40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00" y="1055463"/>
            <a:ext cx="3803799" cy="1513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122" y="1053075"/>
            <a:ext cx="3791778" cy="15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900" y="3086100"/>
            <a:ext cx="3803801" cy="1514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7775" y="3086601"/>
            <a:ext cx="3796473" cy="15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/>
        </p:nvSpPr>
        <p:spPr>
          <a:xfrm>
            <a:off x="549225" y="285075"/>
            <a:ext cx="80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 visualization </a:t>
            </a:r>
            <a:r>
              <a:rPr lang="en" sz="25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(multivariate-categorical)</a:t>
            </a:r>
            <a:endParaRPr sz="40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7367163" y="3086112"/>
            <a:ext cx="1776846" cy="2057400"/>
          </a:xfrm>
          <a:custGeom>
            <a:rect b="b" l="l" r="r" t="t"/>
            <a:pathLst>
              <a:path extrusionOk="0" h="4114800" w="3553691">
                <a:moveTo>
                  <a:pt x="0" y="0"/>
                </a:moveTo>
                <a:lnTo>
                  <a:pt x="3553691" y="0"/>
                </a:lnTo>
                <a:lnTo>
                  <a:pt x="355369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25" name="Google Shape;2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650" y="1063377"/>
            <a:ext cx="3750624" cy="18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7750" y="1063375"/>
            <a:ext cx="3750590" cy="18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675" y="3050675"/>
            <a:ext cx="3750575" cy="18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67750" y="3083249"/>
            <a:ext cx="3750575" cy="1844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/>
        </p:nvSpPr>
        <p:spPr>
          <a:xfrm>
            <a:off x="549225" y="285075"/>
            <a:ext cx="80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 visualization </a:t>
            </a:r>
            <a:r>
              <a:rPr lang="en" sz="25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(multivariate-numerical)</a:t>
            </a:r>
            <a:endParaRPr sz="40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4" name="Google Shape;234;p36"/>
          <p:cNvSpPr/>
          <p:nvPr/>
        </p:nvSpPr>
        <p:spPr>
          <a:xfrm>
            <a:off x="7367163" y="3086112"/>
            <a:ext cx="1776846" cy="2057400"/>
          </a:xfrm>
          <a:custGeom>
            <a:rect b="b" l="l" r="r" t="t"/>
            <a:pathLst>
              <a:path extrusionOk="0" h="4114800" w="3553691">
                <a:moveTo>
                  <a:pt x="0" y="0"/>
                </a:moveTo>
                <a:lnTo>
                  <a:pt x="3553691" y="0"/>
                </a:lnTo>
                <a:lnTo>
                  <a:pt x="355369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35" name="Google Shape;23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89440"/>
            <a:ext cx="9143999" cy="2534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/>
        </p:nvSpPr>
        <p:spPr>
          <a:xfrm>
            <a:off x="1090601" y="285075"/>
            <a:ext cx="733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 visualization </a:t>
            </a:r>
            <a:r>
              <a:rPr lang="en" sz="25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(Correlation Matrix)</a:t>
            </a:r>
            <a:endParaRPr sz="40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138" y="994175"/>
            <a:ext cx="4177733" cy="3938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/>
        </p:nvSpPr>
        <p:spPr>
          <a:xfrm>
            <a:off x="1090601" y="285075"/>
            <a:ext cx="733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Models</a:t>
            </a:r>
            <a:endParaRPr b="1" sz="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7" name="Google Shape;247;p38"/>
          <p:cNvSpPr/>
          <p:nvPr/>
        </p:nvSpPr>
        <p:spPr>
          <a:xfrm>
            <a:off x="7986527" y="3443402"/>
            <a:ext cx="1160423" cy="1698934"/>
          </a:xfrm>
          <a:custGeom>
            <a:rect b="b" l="l" r="r" t="t"/>
            <a:pathLst>
              <a:path extrusionOk="0" h="4530490" w="2883039">
                <a:moveTo>
                  <a:pt x="0" y="0"/>
                </a:moveTo>
                <a:lnTo>
                  <a:pt x="2883040" y="0"/>
                </a:lnTo>
                <a:lnTo>
                  <a:pt x="2883040" y="4530490"/>
                </a:lnTo>
                <a:lnTo>
                  <a:pt x="0" y="45304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8" name="Google Shape;248;p38"/>
          <p:cNvSpPr txBox="1"/>
          <p:nvPr/>
        </p:nvSpPr>
        <p:spPr>
          <a:xfrm>
            <a:off x="666399" y="1214225"/>
            <a:ext cx="6978600" cy="14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 SemiBold"/>
              <a:buChar char="●"/>
            </a:pP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Logistic</a:t>
            </a: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 Regression: </a:t>
            </a:r>
            <a:r>
              <a:rPr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suitable for large datasets</a:t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 SemiBold"/>
              <a:buChar char="●"/>
            </a:pP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Decision Tree: </a:t>
            </a:r>
            <a:r>
              <a:rPr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robust to different types of variables, can capture complex, non-linear patterns in the data</a:t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 SemiBold"/>
              <a:buChar char="●"/>
            </a:pP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Random Forest: </a:t>
            </a:r>
            <a:r>
              <a:rPr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less prone to overfitting</a:t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/>
        </p:nvSpPr>
        <p:spPr>
          <a:xfrm>
            <a:off x="905401" y="2110650"/>
            <a:ext cx="733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Logistic Regression</a:t>
            </a:r>
            <a:endParaRPr b="1" sz="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/>
        </p:nvSpPr>
        <p:spPr>
          <a:xfrm>
            <a:off x="1869300" y="362625"/>
            <a:ext cx="540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Preprocessing Steps</a:t>
            </a:r>
            <a:endParaRPr b="1" sz="4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59" name="Google Shape;259;p40"/>
          <p:cNvGrpSpPr/>
          <p:nvPr/>
        </p:nvGrpSpPr>
        <p:grpSpPr>
          <a:xfrm>
            <a:off x="991973" y="1065176"/>
            <a:ext cx="5776423" cy="639244"/>
            <a:chOff x="-5905367" y="478400"/>
            <a:chExt cx="8293500" cy="1704651"/>
          </a:xfrm>
        </p:grpSpPr>
        <p:sp>
          <p:nvSpPr>
            <p:cNvPr id="260" name="Google Shape;260;p40"/>
            <p:cNvSpPr txBox="1"/>
            <p:nvPr/>
          </p:nvSpPr>
          <p:spPr>
            <a:xfrm>
              <a:off x="-5905367" y="478400"/>
              <a:ext cx="82935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 u="sng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Step 1: </a:t>
              </a:r>
              <a:endParaRPr sz="700" u="sng"/>
            </a:p>
          </p:txBody>
        </p:sp>
        <p:sp>
          <p:nvSpPr>
            <p:cNvPr id="261" name="Google Shape;261;p40"/>
            <p:cNvSpPr txBox="1"/>
            <p:nvPr/>
          </p:nvSpPr>
          <p:spPr>
            <a:xfrm>
              <a:off x="-5905367" y="1526351"/>
              <a:ext cx="82935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30200" lvl="0" marL="45720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A0E"/>
                </a:buClr>
                <a:buSzPts val="1600"/>
                <a:buFont typeface="Barlow Semi Condensed"/>
                <a:buChar char="●"/>
              </a:pPr>
              <a:r>
                <a:rPr b="1" lang="en" sz="16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Encoding  </a:t>
              </a:r>
              <a:r>
                <a:rPr lang="en" sz="16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categorical-&gt; numerical</a:t>
              </a:r>
              <a:endParaRPr sz="12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sp>
        <p:nvSpPr>
          <p:cNvPr id="262" name="Google Shape;262;p40"/>
          <p:cNvSpPr/>
          <p:nvPr/>
        </p:nvSpPr>
        <p:spPr>
          <a:xfrm>
            <a:off x="5987275" y="1456375"/>
            <a:ext cx="1293978" cy="3065785"/>
          </a:xfrm>
          <a:custGeom>
            <a:rect b="b" l="l" r="r" t="t"/>
            <a:pathLst>
              <a:path extrusionOk="0" h="4258035" w="1889019">
                <a:moveTo>
                  <a:pt x="0" y="0"/>
                </a:moveTo>
                <a:lnTo>
                  <a:pt x="1889019" y="0"/>
                </a:lnTo>
                <a:lnTo>
                  <a:pt x="1889019" y="4258035"/>
                </a:lnTo>
                <a:lnTo>
                  <a:pt x="0" y="42580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3" name="Google Shape;263;p40"/>
          <p:cNvSpPr/>
          <p:nvPr/>
        </p:nvSpPr>
        <p:spPr>
          <a:xfrm>
            <a:off x="7679068" y="1564856"/>
            <a:ext cx="312888" cy="3065785"/>
          </a:xfrm>
          <a:custGeom>
            <a:rect b="b" l="l" r="r" t="t"/>
            <a:pathLst>
              <a:path extrusionOk="0" h="4258035" w="456771">
                <a:moveTo>
                  <a:pt x="0" y="0"/>
                </a:moveTo>
                <a:lnTo>
                  <a:pt x="456771" y="0"/>
                </a:lnTo>
                <a:lnTo>
                  <a:pt x="456771" y="4258035"/>
                </a:lnTo>
                <a:lnTo>
                  <a:pt x="0" y="42580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98" y="2571750"/>
            <a:ext cx="4942627" cy="17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1"/>
          <p:cNvSpPr txBox="1"/>
          <p:nvPr/>
        </p:nvSpPr>
        <p:spPr>
          <a:xfrm>
            <a:off x="666400" y="450825"/>
            <a:ext cx="7779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Train test split: 75%, 25%</a:t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LogisticRegression(random_state=42, solver='newton-cholesky')</a:t>
            </a:r>
            <a:endParaRPr sz="18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 SemiBold"/>
              <a:buChar char="●"/>
            </a:pP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Train accuracy score:  0.96103</a:t>
            </a:r>
            <a:endParaRPr b="1" sz="1800">
              <a:solidFill>
                <a:srgbClr val="2D1A0E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 SemiBold"/>
              <a:buChar char="●"/>
            </a:pP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Test accuracy score:  0.95876</a:t>
            </a:r>
            <a:endParaRPr b="1" sz="1800">
              <a:solidFill>
                <a:srgbClr val="2D1A0E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270" name="Google Shape;270;p41"/>
          <p:cNvSpPr/>
          <p:nvPr/>
        </p:nvSpPr>
        <p:spPr>
          <a:xfrm>
            <a:off x="3165225" y="3189650"/>
            <a:ext cx="483600" cy="219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8025" y="1341746"/>
            <a:ext cx="3604724" cy="299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/>
        </p:nvSpPr>
        <p:spPr>
          <a:xfrm>
            <a:off x="1869300" y="362625"/>
            <a:ext cx="540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Preprocessing Steps</a:t>
            </a:r>
            <a:endParaRPr b="1" sz="4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77" name="Google Shape;277;p42"/>
          <p:cNvGrpSpPr/>
          <p:nvPr/>
        </p:nvGrpSpPr>
        <p:grpSpPr>
          <a:xfrm>
            <a:off x="991973" y="1065176"/>
            <a:ext cx="5776423" cy="3397744"/>
            <a:chOff x="-5905367" y="478400"/>
            <a:chExt cx="8293500" cy="9060651"/>
          </a:xfrm>
        </p:grpSpPr>
        <p:sp>
          <p:nvSpPr>
            <p:cNvPr id="278" name="Google Shape;278;p42"/>
            <p:cNvSpPr txBox="1"/>
            <p:nvPr/>
          </p:nvSpPr>
          <p:spPr>
            <a:xfrm>
              <a:off x="-5905367" y="478400"/>
              <a:ext cx="82935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 u="sng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Step 1: </a:t>
              </a:r>
              <a:endParaRPr sz="700" u="sng"/>
            </a:p>
          </p:txBody>
        </p:sp>
        <p:sp>
          <p:nvSpPr>
            <p:cNvPr id="279" name="Google Shape;279;p42"/>
            <p:cNvSpPr txBox="1"/>
            <p:nvPr/>
          </p:nvSpPr>
          <p:spPr>
            <a:xfrm>
              <a:off x="-5905367" y="1526351"/>
              <a:ext cx="8293500" cy="80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30200" lvl="0" marL="45720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600"/>
                <a:buFont typeface="Barlow Semi Condensed"/>
                <a:buChar char="●"/>
              </a:pPr>
              <a:r>
                <a:rPr b="1" lang="en" sz="1600">
                  <a:solidFill>
                    <a:srgbClr val="666666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Encoding</a:t>
              </a:r>
              <a:r>
                <a:rPr b="1" lang="en" sz="1600">
                  <a:solidFill>
                    <a:srgbClr val="666666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 </a:t>
              </a:r>
              <a:r>
                <a:rPr lang="en" sz="1600">
                  <a:solidFill>
                    <a:srgbClr val="666666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categorical-&gt; numerical</a:t>
              </a:r>
              <a:endParaRPr sz="16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-330200" lvl="0" marL="45720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A0E"/>
                </a:buClr>
                <a:buSzPts val="1600"/>
                <a:buFont typeface="Barlow Semi Condensed"/>
                <a:buChar char="●"/>
              </a:pPr>
              <a:r>
                <a:rPr b="1" lang="en" sz="16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Drop</a:t>
              </a:r>
              <a:r>
                <a:rPr lang="en" sz="16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‘gender’=’Other’ </a:t>
              </a:r>
              <a:endParaRPr sz="16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-330200" lvl="0" marL="45720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A0E"/>
                </a:buClr>
                <a:buSzPts val="1600"/>
                <a:buFont typeface="Barlow Semi Condensed"/>
                <a:buChar char="●"/>
              </a:pPr>
              <a:r>
                <a:rPr b="1" lang="en" sz="16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Transformation</a:t>
              </a:r>
              <a:r>
                <a:rPr lang="en" sz="16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in ‘smoking_history’ column</a:t>
              </a:r>
              <a:endParaRPr sz="16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45720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'not_current' -&gt; 'former' </a:t>
              </a:r>
              <a:endParaRPr sz="16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45720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'ever' -&gt; 'current' </a:t>
              </a:r>
              <a:endParaRPr sz="16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-330200" lvl="0" marL="45720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A0E"/>
                </a:buClr>
                <a:buSzPts val="1600"/>
                <a:buFont typeface="Barlow Semi Condensed"/>
                <a:buChar char="●"/>
              </a:pPr>
              <a:r>
                <a:rPr b="1" lang="en" sz="16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Get dummies</a:t>
              </a:r>
              <a:r>
                <a:rPr lang="en" sz="16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for ‘smoking_history’ column</a:t>
              </a:r>
              <a:endParaRPr sz="16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-330200" lvl="0" marL="45720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A0E"/>
                </a:buClr>
                <a:buSzPts val="1600"/>
                <a:buFont typeface="Barlow Semi Condensed"/>
                <a:buChar char="●"/>
              </a:pPr>
              <a:r>
                <a:rPr b="1" lang="en" sz="16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Standardize </a:t>
              </a:r>
              <a:r>
                <a:rPr lang="en" sz="16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numeric data</a:t>
              </a:r>
              <a:endParaRPr sz="16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45720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['age', 'bmi', 'HbA1c_level', 'blood_glucose_level']</a:t>
              </a:r>
              <a:endParaRPr sz="16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45720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sp>
        <p:nvSpPr>
          <p:cNvPr id="280" name="Google Shape;280;p42"/>
          <p:cNvSpPr/>
          <p:nvPr/>
        </p:nvSpPr>
        <p:spPr>
          <a:xfrm>
            <a:off x="5987275" y="1456375"/>
            <a:ext cx="1293978" cy="3065785"/>
          </a:xfrm>
          <a:custGeom>
            <a:rect b="b" l="l" r="r" t="t"/>
            <a:pathLst>
              <a:path extrusionOk="0" h="4258035" w="1889019">
                <a:moveTo>
                  <a:pt x="0" y="0"/>
                </a:moveTo>
                <a:lnTo>
                  <a:pt x="1889019" y="0"/>
                </a:lnTo>
                <a:lnTo>
                  <a:pt x="1889019" y="4258035"/>
                </a:lnTo>
                <a:lnTo>
                  <a:pt x="0" y="42580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1" name="Google Shape;281;p42"/>
          <p:cNvSpPr/>
          <p:nvPr/>
        </p:nvSpPr>
        <p:spPr>
          <a:xfrm>
            <a:off x="7679068" y="1564856"/>
            <a:ext cx="312888" cy="3065785"/>
          </a:xfrm>
          <a:custGeom>
            <a:rect b="b" l="l" r="r" t="t"/>
            <a:pathLst>
              <a:path extrusionOk="0" h="4258035" w="456771">
                <a:moveTo>
                  <a:pt x="0" y="0"/>
                </a:moveTo>
                <a:lnTo>
                  <a:pt x="456771" y="0"/>
                </a:lnTo>
                <a:lnTo>
                  <a:pt x="456771" y="4258035"/>
                </a:lnTo>
                <a:lnTo>
                  <a:pt x="0" y="42580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/>
        </p:nvSpPr>
        <p:spPr>
          <a:xfrm>
            <a:off x="1869300" y="362625"/>
            <a:ext cx="540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Preprocessing Steps</a:t>
            </a:r>
            <a:endParaRPr b="1" sz="4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87" name="Google Shape;287;p43"/>
          <p:cNvGrpSpPr/>
          <p:nvPr/>
        </p:nvGrpSpPr>
        <p:grpSpPr>
          <a:xfrm>
            <a:off x="1151248" y="1842063"/>
            <a:ext cx="5776423" cy="1415044"/>
            <a:chOff x="-5905367" y="478400"/>
            <a:chExt cx="8293500" cy="3773451"/>
          </a:xfrm>
        </p:grpSpPr>
        <p:sp>
          <p:nvSpPr>
            <p:cNvPr id="288" name="Google Shape;288;p43"/>
            <p:cNvSpPr txBox="1"/>
            <p:nvPr/>
          </p:nvSpPr>
          <p:spPr>
            <a:xfrm>
              <a:off x="-5905367" y="478400"/>
              <a:ext cx="82935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 u="sng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Step 2: Resampling</a:t>
              </a:r>
              <a:endParaRPr sz="700" u="sng"/>
            </a:p>
          </p:txBody>
        </p:sp>
        <p:sp>
          <p:nvSpPr>
            <p:cNvPr id="289" name="Google Shape;289;p43"/>
            <p:cNvSpPr txBox="1"/>
            <p:nvPr/>
          </p:nvSpPr>
          <p:spPr>
            <a:xfrm>
              <a:off x="-5905367" y="1526351"/>
              <a:ext cx="8293500" cy="27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2900" lvl="0" marL="45720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A0E"/>
                </a:buClr>
                <a:buSzPts val="1800"/>
                <a:buFont typeface="Barlow Semi Condensed"/>
                <a:buChar char="●"/>
              </a:pPr>
              <a:r>
                <a:rPr b="1" lang="en" sz="18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Undersampling</a:t>
              </a:r>
              <a:r>
                <a:rPr lang="en" sz="18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-RandomUnderSampler</a:t>
              </a:r>
              <a:endParaRPr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-342900" lvl="0" marL="45720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A0E"/>
                </a:buClr>
                <a:buSzPts val="1800"/>
                <a:buFont typeface="Barlow Semi Condensed"/>
                <a:buChar char="●"/>
              </a:pPr>
              <a:r>
                <a:rPr b="1" lang="en" sz="18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Oversampling</a:t>
              </a:r>
              <a:r>
                <a:rPr lang="en" sz="18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-RandomOverSampler</a:t>
              </a:r>
              <a:endParaRPr sz="16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45720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sp>
        <p:nvSpPr>
          <p:cNvPr id="290" name="Google Shape;290;p43"/>
          <p:cNvSpPr/>
          <p:nvPr/>
        </p:nvSpPr>
        <p:spPr>
          <a:xfrm>
            <a:off x="5987275" y="1456375"/>
            <a:ext cx="1293978" cy="3065785"/>
          </a:xfrm>
          <a:custGeom>
            <a:rect b="b" l="l" r="r" t="t"/>
            <a:pathLst>
              <a:path extrusionOk="0" h="4258035" w="1889019">
                <a:moveTo>
                  <a:pt x="0" y="0"/>
                </a:moveTo>
                <a:lnTo>
                  <a:pt x="1889019" y="0"/>
                </a:lnTo>
                <a:lnTo>
                  <a:pt x="1889019" y="4258035"/>
                </a:lnTo>
                <a:lnTo>
                  <a:pt x="0" y="42580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1" name="Google Shape;291;p43"/>
          <p:cNvSpPr/>
          <p:nvPr/>
        </p:nvSpPr>
        <p:spPr>
          <a:xfrm>
            <a:off x="7679068" y="1564856"/>
            <a:ext cx="312888" cy="3065785"/>
          </a:xfrm>
          <a:custGeom>
            <a:rect b="b" l="l" r="r" t="t"/>
            <a:pathLst>
              <a:path extrusionOk="0" h="4258035" w="456771">
                <a:moveTo>
                  <a:pt x="0" y="0"/>
                </a:moveTo>
                <a:lnTo>
                  <a:pt x="456771" y="0"/>
                </a:lnTo>
                <a:lnTo>
                  <a:pt x="456771" y="4258035"/>
                </a:lnTo>
                <a:lnTo>
                  <a:pt x="0" y="42580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92" name="Google Shape;292;p43"/>
          <p:cNvGrpSpPr/>
          <p:nvPr/>
        </p:nvGrpSpPr>
        <p:grpSpPr>
          <a:xfrm>
            <a:off x="1151247" y="3184638"/>
            <a:ext cx="4110303" cy="1046049"/>
            <a:chOff x="-12673400" y="1546467"/>
            <a:chExt cx="10960809" cy="2789464"/>
          </a:xfrm>
        </p:grpSpPr>
        <p:sp>
          <p:nvSpPr>
            <p:cNvPr id="293" name="Google Shape;293;p43"/>
            <p:cNvSpPr txBox="1"/>
            <p:nvPr/>
          </p:nvSpPr>
          <p:spPr>
            <a:xfrm>
              <a:off x="-12673400" y="1546467"/>
              <a:ext cx="82935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 u="sng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Step</a:t>
              </a:r>
              <a:r>
                <a:rPr b="1" i="0" lang="en" sz="1800" u="sng" cap="none" strike="noStrike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 </a:t>
              </a:r>
              <a:r>
                <a:rPr b="1" lang="en" sz="1800" u="sng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3</a:t>
              </a:r>
              <a:r>
                <a:rPr b="1" i="0" lang="en" sz="1800" u="sng" cap="none" strike="noStrike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: </a:t>
              </a:r>
              <a:r>
                <a:rPr b="1" lang="en" sz="1800" u="sng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Hyperparameter selection</a:t>
              </a:r>
              <a:endParaRPr sz="700" u="sng"/>
            </a:p>
          </p:txBody>
        </p:sp>
        <p:sp>
          <p:nvSpPr>
            <p:cNvPr id="294" name="Google Shape;294;p43"/>
            <p:cNvSpPr txBox="1"/>
            <p:nvPr/>
          </p:nvSpPr>
          <p:spPr>
            <a:xfrm>
              <a:off x="-12673391" y="2594431"/>
              <a:ext cx="10960800" cy="17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2900" lvl="0" marL="45720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A0E"/>
                </a:buClr>
                <a:buSzPts val="1800"/>
                <a:buFont typeface="Barlow Semi Condensed"/>
                <a:buChar char="●"/>
              </a:pPr>
              <a:r>
                <a:rPr lang="en" sz="18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GridSearchCV</a:t>
              </a:r>
              <a:endParaRPr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/>
          <p:nvPr/>
        </p:nvSpPr>
        <p:spPr>
          <a:xfrm>
            <a:off x="5683364" y="435413"/>
            <a:ext cx="2897651" cy="4272676"/>
          </a:xfrm>
          <a:custGeom>
            <a:rect b="b" l="l" r="r" t="t"/>
            <a:pathLst>
              <a:path extrusionOk="0" h="8545352" w="5795302">
                <a:moveTo>
                  <a:pt x="0" y="0"/>
                </a:moveTo>
                <a:lnTo>
                  <a:pt x="5795302" y="0"/>
                </a:lnTo>
                <a:lnTo>
                  <a:pt x="5795302" y="8545352"/>
                </a:lnTo>
                <a:lnTo>
                  <a:pt x="0" y="85453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8" name="Google Shape;138;p26"/>
          <p:cNvGrpSpPr/>
          <p:nvPr/>
        </p:nvGrpSpPr>
        <p:grpSpPr>
          <a:xfrm>
            <a:off x="1197250" y="1052117"/>
            <a:ext cx="4119550" cy="2550538"/>
            <a:chOff x="1821067" y="-222942"/>
            <a:chExt cx="10985467" cy="6801435"/>
          </a:xfrm>
        </p:grpSpPr>
        <p:sp>
          <p:nvSpPr>
            <p:cNvPr id="139" name="Google Shape;139;p26"/>
            <p:cNvSpPr txBox="1"/>
            <p:nvPr/>
          </p:nvSpPr>
          <p:spPr>
            <a:xfrm>
              <a:off x="1821067" y="-222942"/>
              <a:ext cx="10491600" cy="19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8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Diabetes: </a:t>
              </a:r>
              <a:endParaRPr b="1" sz="70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40" name="Google Shape;140;p26"/>
            <p:cNvSpPr txBox="1"/>
            <p:nvPr/>
          </p:nvSpPr>
          <p:spPr>
            <a:xfrm>
              <a:off x="2314933" y="2514693"/>
              <a:ext cx="10491600" cy="406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none" cap="none" strike="noStrike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A chronic health condition that affects how your body turns food into energy. Most of the food you eat is broken down into sugar and released into your bloodstream.</a:t>
              </a:r>
              <a:endParaRPr sz="7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/>
        </p:nvSpPr>
        <p:spPr>
          <a:xfrm>
            <a:off x="1090601" y="285075"/>
            <a:ext cx="733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Resampling</a:t>
            </a:r>
            <a:endParaRPr b="1" sz="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00" name="Google Shape;300;p44"/>
          <p:cNvSpPr txBox="1"/>
          <p:nvPr/>
        </p:nvSpPr>
        <p:spPr>
          <a:xfrm>
            <a:off x="666399" y="1214225"/>
            <a:ext cx="69786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"/>
              <a:buChar char="●"/>
            </a:pPr>
            <a:r>
              <a:rPr b="1"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Undersampling</a:t>
            </a:r>
            <a:r>
              <a:rPr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-RandomUnderSampler</a:t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01" name="Google Shape;30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363" y="1723975"/>
            <a:ext cx="6234675" cy="28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/>
        </p:nvSpPr>
        <p:spPr>
          <a:xfrm>
            <a:off x="1090601" y="285075"/>
            <a:ext cx="733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Hyperparameter selection</a:t>
            </a:r>
            <a:endParaRPr b="1" sz="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07" name="Google Shape;307;p45"/>
          <p:cNvSpPr txBox="1"/>
          <p:nvPr/>
        </p:nvSpPr>
        <p:spPr>
          <a:xfrm>
            <a:off x="666399" y="1214225"/>
            <a:ext cx="69786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"/>
              <a:buChar char="●"/>
            </a:pPr>
            <a:r>
              <a:rPr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GridSearchCV</a:t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08" name="Google Shape;3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000" y="1611400"/>
            <a:ext cx="6978599" cy="133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50" y="2533625"/>
            <a:ext cx="5101676" cy="18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6"/>
          <p:cNvSpPr txBox="1"/>
          <p:nvPr/>
        </p:nvSpPr>
        <p:spPr>
          <a:xfrm>
            <a:off x="666400" y="835525"/>
            <a:ext cx="69786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Train test split: 75%, 25%</a:t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 SemiBold"/>
              <a:buChar char="●"/>
            </a:pP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Train accuracy score:  </a:t>
            </a: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0.88471</a:t>
            </a:r>
            <a:endParaRPr b="1" sz="1800">
              <a:solidFill>
                <a:srgbClr val="2D1A0E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 SemiBold"/>
              <a:buChar char="●"/>
            </a:pP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Test accuracy score: </a:t>
            </a: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0.88541</a:t>
            </a:r>
            <a:endParaRPr b="1" sz="1800">
              <a:solidFill>
                <a:srgbClr val="2D1A0E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315" name="Google Shape;315;p46"/>
          <p:cNvSpPr/>
          <p:nvPr/>
        </p:nvSpPr>
        <p:spPr>
          <a:xfrm>
            <a:off x="3089025" y="3189650"/>
            <a:ext cx="483600" cy="219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5125" y="1442975"/>
            <a:ext cx="3490676" cy="29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/>
        </p:nvSpPr>
        <p:spPr>
          <a:xfrm>
            <a:off x="1090601" y="285075"/>
            <a:ext cx="733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Resampling</a:t>
            </a:r>
            <a:endParaRPr b="1" sz="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22" name="Google Shape;322;p47"/>
          <p:cNvSpPr txBox="1"/>
          <p:nvPr/>
        </p:nvSpPr>
        <p:spPr>
          <a:xfrm>
            <a:off x="666399" y="1214225"/>
            <a:ext cx="69786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"/>
              <a:buChar char="●"/>
            </a:pPr>
            <a:r>
              <a:rPr b="1"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Ove</a:t>
            </a:r>
            <a:r>
              <a:rPr b="1"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rsampling</a:t>
            </a:r>
            <a:r>
              <a:rPr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-RandomOverSampler</a:t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23" name="Google Shape;3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475" y="1762750"/>
            <a:ext cx="5653600" cy="25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/>
        </p:nvSpPr>
        <p:spPr>
          <a:xfrm>
            <a:off x="1090601" y="285075"/>
            <a:ext cx="733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Hyperparameter selection</a:t>
            </a:r>
            <a:endParaRPr sz="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29" name="Google Shape;329;p48"/>
          <p:cNvSpPr txBox="1"/>
          <p:nvPr/>
        </p:nvSpPr>
        <p:spPr>
          <a:xfrm>
            <a:off x="666399" y="1214225"/>
            <a:ext cx="69786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"/>
              <a:buChar char="●"/>
            </a:pPr>
            <a:r>
              <a:rPr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GridSearchCV</a:t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30" name="Google Shape;33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000" y="1611400"/>
            <a:ext cx="6978599" cy="133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75" y="2495550"/>
            <a:ext cx="4995350" cy="17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9"/>
          <p:cNvSpPr txBox="1"/>
          <p:nvPr/>
        </p:nvSpPr>
        <p:spPr>
          <a:xfrm>
            <a:off x="666400" y="835525"/>
            <a:ext cx="69786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Train test split: 75%, 25%</a:t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 SemiBold"/>
              <a:buChar char="●"/>
            </a:pP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Train accuracy score:  </a:t>
            </a: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0.88458</a:t>
            </a:r>
            <a:endParaRPr b="1" sz="1800">
              <a:solidFill>
                <a:srgbClr val="2D1A0E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 SemiBold"/>
              <a:buChar char="●"/>
            </a:pP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Test accuracy score: </a:t>
            </a: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0.88702</a:t>
            </a:r>
            <a:endParaRPr b="1" sz="1800">
              <a:solidFill>
                <a:srgbClr val="2D1A0E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337" name="Google Shape;337;p49"/>
          <p:cNvSpPr/>
          <p:nvPr/>
        </p:nvSpPr>
        <p:spPr>
          <a:xfrm>
            <a:off x="3165225" y="3189650"/>
            <a:ext cx="483600" cy="219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4225" y="1508344"/>
            <a:ext cx="3437075" cy="2833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/>
        </p:nvSpPr>
        <p:spPr>
          <a:xfrm>
            <a:off x="905401" y="2110650"/>
            <a:ext cx="733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Decision Tree</a:t>
            </a:r>
            <a:endParaRPr b="1" sz="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1"/>
          <p:cNvSpPr txBox="1"/>
          <p:nvPr/>
        </p:nvSpPr>
        <p:spPr>
          <a:xfrm>
            <a:off x="666400" y="835525"/>
            <a:ext cx="69786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Train test split: 75%, 25%</a:t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 SemiBold"/>
              <a:buChar char="●"/>
            </a:pP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Train accuracy score:  0.99932</a:t>
            </a:r>
            <a:endParaRPr b="1" sz="1800">
              <a:solidFill>
                <a:srgbClr val="2D1A0E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 SemiBold"/>
              <a:buChar char="●"/>
            </a:pP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Test accuracy score:  0.95476</a:t>
            </a:r>
            <a:endParaRPr b="1" sz="1800">
              <a:solidFill>
                <a:srgbClr val="2D1A0E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pic>
        <p:nvPicPr>
          <p:cNvPr id="349" name="Google Shape;34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400" y="2504750"/>
            <a:ext cx="4745325" cy="17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8025" y="1533723"/>
            <a:ext cx="3336287" cy="27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1"/>
          <p:cNvSpPr/>
          <p:nvPr/>
        </p:nvSpPr>
        <p:spPr>
          <a:xfrm>
            <a:off x="3165225" y="3189650"/>
            <a:ext cx="483600" cy="219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2"/>
          <p:cNvSpPr txBox="1"/>
          <p:nvPr/>
        </p:nvSpPr>
        <p:spPr>
          <a:xfrm>
            <a:off x="1869300" y="362625"/>
            <a:ext cx="540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Preprocessing Steps</a:t>
            </a:r>
            <a:endParaRPr b="1" sz="4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57" name="Google Shape;357;p52"/>
          <p:cNvGrpSpPr/>
          <p:nvPr/>
        </p:nvGrpSpPr>
        <p:grpSpPr>
          <a:xfrm>
            <a:off x="991973" y="1065176"/>
            <a:ext cx="5776423" cy="1673682"/>
            <a:chOff x="-5905367" y="478400"/>
            <a:chExt cx="8293500" cy="4463151"/>
          </a:xfrm>
        </p:grpSpPr>
        <p:sp>
          <p:nvSpPr>
            <p:cNvPr id="358" name="Google Shape;358;p52"/>
            <p:cNvSpPr txBox="1"/>
            <p:nvPr/>
          </p:nvSpPr>
          <p:spPr>
            <a:xfrm>
              <a:off x="-5905367" y="478400"/>
              <a:ext cx="82935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 u="sng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Step 1: </a:t>
              </a:r>
              <a:endParaRPr sz="700" u="sng"/>
            </a:p>
          </p:txBody>
        </p:sp>
        <p:sp>
          <p:nvSpPr>
            <p:cNvPr id="359" name="Google Shape;359;p52"/>
            <p:cNvSpPr txBox="1"/>
            <p:nvPr/>
          </p:nvSpPr>
          <p:spPr>
            <a:xfrm>
              <a:off x="-5905367" y="1526351"/>
              <a:ext cx="8293500" cy="34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30200" lvl="0" marL="45720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A0E"/>
                </a:buClr>
                <a:buSzPts val="1600"/>
                <a:buFont typeface="Barlow Semi Condensed"/>
                <a:buChar char="●"/>
              </a:pPr>
              <a:r>
                <a:rPr b="1" lang="en" sz="16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Drop</a:t>
              </a:r>
              <a:r>
                <a:rPr lang="en" sz="16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‘gender’=’other’</a:t>
              </a:r>
              <a:endParaRPr sz="16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-330200" lvl="0" marL="45720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A0E"/>
                </a:buClr>
                <a:buSzPts val="1600"/>
                <a:buFont typeface="Barlow Semi Condensed"/>
                <a:buChar char="●"/>
              </a:pPr>
              <a:r>
                <a:rPr b="1" lang="en" sz="16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Transformation</a:t>
              </a:r>
              <a:r>
                <a:rPr lang="en" sz="16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in ‘smoking_history’ column</a:t>
              </a:r>
              <a:endParaRPr sz="16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45720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'not_current' -&gt; 'former' </a:t>
              </a:r>
              <a:endParaRPr sz="16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45720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'ever' -&gt; 'current' </a:t>
              </a:r>
              <a:endParaRPr sz="12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grpSp>
        <p:nvGrpSpPr>
          <p:cNvPr id="360" name="Google Shape;360;p52"/>
          <p:cNvGrpSpPr/>
          <p:nvPr/>
        </p:nvGrpSpPr>
        <p:grpSpPr>
          <a:xfrm>
            <a:off x="1010022" y="2901638"/>
            <a:ext cx="4110303" cy="1057974"/>
            <a:chOff x="-12673400" y="1546467"/>
            <a:chExt cx="10960809" cy="2821264"/>
          </a:xfrm>
        </p:grpSpPr>
        <p:sp>
          <p:nvSpPr>
            <p:cNvPr id="361" name="Google Shape;361;p52"/>
            <p:cNvSpPr txBox="1"/>
            <p:nvPr/>
          </p:nvSpPr>
          <p:spPr>
            <a:xfrm>
              <a:off x="-12673400" y="1546467"/>
              <a:ext cx="82935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 u="sng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Step</a:t>
              </a:r>
              <a:r>
                <a:rPr b="1" i="0" lang="en" sz="1800" u="sng" cap="none" strike="noStrike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 2: Resampling</a:t>
              </a:r>
              <a:endParaRPr sz="700" u="sng"/>
            </a:p>
          </p:txBody>
        </p:sp>
        <p:sp>
          <p:nvSpPr>
            <p:cNvPr id="362" name="Google Shape;362;p52"/>
            <p:cNvSpPr txBox="1"/>
            <p:nvPr/>
          </p:nvSpPr>
          <p:spPr>
            <a:xfrm>
              <a:off x="-12673391" y="2594431"/>
              <a:ext cx="10960800" cy="177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2900" lvl="0" marL="45720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A0E"/>
                </a:buClr>
                <a:buSzPts val="1800"/>
                <a:buFont typeface="Barlow Semi Condensed"/>
                <a:buChar char="●"/>
              </a:pPr>
              <a:r>
                <a:rPr b="1" lang="en" sz="18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Undersampling</a:t>
              </a:r>
              <a:r>
                <a:rPr lang="en" sz="18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-RandomUnderSampler</a:t>
              </a:r>
              <a:endParaRPr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-342900" lvl="0" marL="45720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A0E"/>
                </a:buClr>
                <a:buSzPts val="1800"/>
                <a:buFont typeface="Barlow Semi Condensed"/>
                <a:buChar char="●"/>
              </a:pPr>
              <a:r>
                <a:rPr b="1" lang="en" sz="18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Oversampling</a:t>
              </a:r>
              <a:r>
                <a:rPr lang="en" sz="18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-RandomOverSampler</a:t>
              </a:r>
              <a:endParaRPr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grpSp>
        <p:nvGrpSpPr>
          <p:cNvPr id="363" name="Google Shape;363;p52"/>
          <p:cNvGrpSpPr/>
          <p:nvPr/>
        </p:nvGrpSpPr>
        <p:grpSpPr>
          <a:xfrm>
            <a:off x="1053047" y="4122388"/>
            <a:ext cx="4110303" cy="670074"/>
            <a:chOff x="-12673400" y="1546467"/>
            <a:chExt cx="10960809" cy="1786864"/>
          </a:xfrm>
        </p:grpSpPr>
        <p:sp>
          <p:nvSpPr>
            <p:cNvPr id="364" name="Google Shape;364;p52"/>
            <p:cNvSpPr txBox="1"/>
            <p:nvPr/>
          </p:nvSpPr>
          <p:spPr>
            <a:xfrm>
              <a:off x="-12673400" y="1546467"/>
              <a:ext cx="82935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 u="sng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Step</a:t>
              </a:r>
              <a:r>
                <a:rPr b="1" i="0" lang="en" sz="1800" u="sng" cap="none" strike="noStrike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 </a:t>
              </a:r>
              <a:r>
                <a:rPr b="1" lang="en" sz="1800" u="sng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3</a:t>
              </a:r>
              <a:r>
                <a:rPr b="1" i="0" lang="en" sz="1800" u="sng" cap="none" strike="noStrike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: </a:t>
              </a:r>
              <a:r>
                <a:rPr b="1" lang="en" sz="1800" u="sng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Hyperparameter selection</a:t>
              </a:r>
              <a:endParaRPr sz="700" u="sng"/>
            </a:p>
          </p:txBody>
        </p:sp>
        <p:sp>
          <p:nvSpPr>
            <p:cNvPr id="365" name="Google Shape;365;p52"/>
            <p:cNvSpPr txBox="1"/>
            <p:nvPr/>
          </p:nvSpPr>
          <p:spPr>
            <a:xfrm>
              <a:off x="-12673391" y="2594431"/>
              <a:ext cx="10960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2900" lvl="0" marL="45720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A0E"/>
                </a:buClr>
                <a:buSzPts val="1800"/>
                <a:buFont typeface="Barlow Semi Condensed"/>
                <a:buChar char="●"/>
              </a:pPr>
              <a:r>
                <a:rPr lang="en" sz="18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pruning</a:t>
              </a:r>
              <a:endParaRPr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sp>
        <p:nvSpPr>
          <p:cNvPr id="366" name="Google Shape;366;p52"/>
          <p:cNvSpPr/>
          <p:nvPr/>
        </p:nvSpPr>
        <p:spPr>
          <a:xfrm>
            <a:off x="5987275" y="1456375"/>
            <a:ext cx="1293978" cy="3065785"/>
          </a:xfrm>
          <a:custGeom>
            <a:rect b="b" l="l" r="r" t="t"/>
            <a:pathLst>
              <a:path extrusionOk="0" h="4258035" w="1889019">
                <a:moveTo>
                  <a:pt x="0" y="0"/>
                </a:moveTo>
                <a:lnTo>
                  <a:pt x="1889019" y="0"/>
                </a:lnTo>
                <a:lnTo>
                  <a:pt x="1889019" y="4258035"/>
                </a:lnTo>
                <a:lnTo>
                  <a:pt x="0" y="42580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7" name="Google Shape;367;p52"/>
          <p:cNvSpPr/>
          <p:nvPr/>
        </p:nvSpPr>
        <p:spPr>
          <a:xfrm>
            <a:off x="7679068" y="1564856"/>
            <a:ext cx="312888" cy="3065785"/>
          </a:xfrm>
          <a:custGeom>
            <a:rect b="b" l="l" r="r" t="t"/>
            <a:pathLst>
              <a:path extrusionOk="0" h="4258035" w="456771">
                <a:moveTo>
                  <a:pt x="0" y="0"/>
                </a:moveTo>
                <a:lnTo>
                  <a:pt x="456771" y="0"/>
                </a:lnTo>
                <a:lnTo>
                  <a:pt x="456771" y="4258035"/>
                </a:lnTo>
                <a:lnTo>
                  <a:pt x="0" y="42580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/>
          <p:nvPr/>
        </p:nvSpPr>
        <p:spPr>
          <a:xfrm>
            <a:off x="1090601" y="285075"/>
            <a:ext cx="733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Resampling</a:t>
            </a:r>
            <a:endParaRPr b="1" sz="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73" name="Google Shape;373;p53"/>
          <p:cNvSpPr txBox="1"/>
          <p:nvPr/>
        </p:nvSpPr>
        <p:spPr>
          <a:xfrm>
            <a:off x="666399" y="1214225"/>
            <a:ext cx="69786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"/>
              <a:buChar char="●"/>
            </a:pPr>
            <a:r>
              <a:rPr b="1"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Undersampling</a:t>
            </a:r>
            <a:r>
              <a:rPr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-RandomUnderSampler</a:t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74" name="Google Shape;37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363" y="1723975"/>
            <a:ext cx="6234675" cy="28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7"/>
          <p:cNvGrpSpPr/>
          <p:nvPr/>
        </p:nvGrpSpPr>
        <p:grpSpPr>
          <a:xfrm>
            <a:off x="2520463" y="139300"/>
            <a:ext cx="4977113" cy="1989255"/>
            <a:chOff x="0" y="-2502587"/>
            <a:chExt cx="13272300" cy="5304680"/>
          </a:xfrm>
        </p:grpSpPr>
        <p:sp>
          <p:nvSpPr>
            <p:cNvPr id="146" name="Google Shape;146;p27"/>
            <p:cNvSpPr txBox="1"/>
            <p:nvPr/>
          </p:nvSpPr>
          <p:spPr>
            <a:xfrm>
              <a:off x="0" y="-2502587"/>
              <a:ext cx="13272300" cy="16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Statistics:USA</a:t>
              </a:r>
              <a:endParaRPr b="1" sz="400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47" name="Google Shape;147;p27"/>
            <p:cNvSpPr txBox="1"/>
            <p:nvPr/>
          </p:nvSpPr>
          <p:spPr>
            <a:xfrm>
              <a:off x="0" y="2514693"/>
              <a:ext cx="104916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 b="37663" l="0" r="0" t="16931"/>
          <a:stretch/>
        </p:blipFill>
        <p:spPr>
          <a:xfrm>
            <a:off x="1252725" y="812950"/>
            <a:ext cx="6638549" cy="408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4"/>
          <p:cNvSpPr txBox="1"/>
          <p:nvPr/>
        </p:nvSpPr>
        <p:spPr>
          <a:xfrm>
            <a:off x="1090601" y="285075"/>
            <a:ext cx="733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Hyperparameter selection</a:t>
            </a:r>
            <a:endParaRPr b="1" sz="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80" name="Google Shape;380;p54"/>
          <p:cNvSpPr txBox="1"/>
          <p:nvPr/>
        </p:nvSpPr>
        <p:spPr>
          <a:xfrm>
            <a:off x="666399" y="1214225"/>
            <a:ext cx="69786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"/>
              <a:buChar char="●"/>
            </a:pPr>
            <a:r>
              <a:rPr b="1"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Pre-pruning </a:t>
            </a:r>
            <a:r>
              <a:rPr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using GridSearchCV</a:t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81" name="Google Shape;38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00" y="1627002"/>
            <a:ext cx="7748599" cy="84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54" y="2571750"/>
            <a:ext cx="4716896" cy="17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5"/>
          <p:cNvSpPr txBox="1"/>
          <p:nvPr/>
        </p:nvSpPr>
        <p:spPr>
          <a:xfrm>
            <a:off x="666400" y="835525"/>
            <a:ext cx="69786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Train test split: 75%, 25%</a:t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 SemiBold"/>
              <a:buChar char="●"/>
            </a:pP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Train accuracy score:  </a:t>
            </a: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0.90729</a:t>
            </a:r>
            <a:endParaRPr b="1" sz="1800">
              <a:solidFill>
                <a:srgbClr val="2D1A0E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 SemiBold"/>
              <a:buChar char="●"/>
            </a:pP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Test accuracy score: </a:t>
            </a: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0.89694</a:t>
            </a:r>
            <a:endParaRPr b="1" sz="1800">
              <a:solidFill>
                <a:srgbClr val="2D1A0E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388" name="Google Shape;388;p55"/>
          <p:cNvSpPr/>
          <p:nvPr/>
        </p:nvSpPr>
        <p:spPr>
          <a:xfrm>
            <a:off x="3165225" y="3189650"/>
            <a:ext cx="483600" cy="219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1550" y="1319375"/>
            <a:ext cx="3580576" cy="29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6"/>
          <p:cNvSpPr txBox="1"/>
          <p:nvPr/>
        </p:nvSpPr>
        <p:spPr>
          <a:xfrm>
            <a:off x="1090601" y="285075"/>
            <a:ext cx="733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Resampling</a:t>
            </a:r>
            <a:endParaRPr b="1" sz="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95" name="Google Shape;395;p56"/>
          <p:cNvSpPr txBox="1"/>
          <p:nvPr/>
        </p:nvSpPr>
        <p:spPr>
          <a:xfrm>
            <a:off x="666399" y="1214225"/>
            <a:ext cx="69786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"/>
              <a:buChar char="●"/>
            </a:pPr>
            <a:r>
              <a:rPr b="1"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Oversampling</a:t>
            </a:r>
            <a:r>
              <a:rPr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-RandomOverSampler</a:t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96" name="Google Shape;39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00" y="1820700"/>
            <a:ext cx="5653600" cy="25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/>
        </p:nvSpPr>
        <p:spPr>
          <a:xfrm>
            <a:off x="1090601" y="285075"/>
            <a:ext cx="733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Hyperparameter selection</a:t>
            </a:r>
            <a:endParaRPr b="1" sz="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02" name="Google Shape;402;p57"/>
          <p:cNvSpPr txBox="1"/>
          <p:nvPr/>
        </p:nvSpPr>
        <p:spPr>
          <a:xfrm>
            <a:off x="666399" y="1214225"/>
            <a:ext cx="69786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"/>
              <a:buChar char="●"/>
            </a:pPr>
            <a:r>
              <a:rPr b="1"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Pre-pruning </a:t>
            </a:r>
            <a:r>
              <a:rPr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using GridSearchCV</a:t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403" name="Google Shape;40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01" y="1700325"/>
            <a:ext cx="7742201" cy="7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50" y="2497101"/>
            <a:ext cx="4770675" cy="17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8"/>
          <p:cNvSpPr txBox="1"/>
          <p:nvPr/>
        </p:nvSpPr>
        <p:spPr>
          <a:xfrm>
            <a:off x="666400" y="835525"/>
            <a:ext cx="69786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Train test split: 75%, 25%</a:t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 SemiBold"/>
              <a:buChar char="●"/>
            </a:pP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Train accuracy score:  0.92865</a:t>
            </a:r>
            <a:endParaRPr b="1" sz="1800">
              <a:solidFill>
                <a:srgbClr val="2D1A0E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 SemiBold"/>
              <a:buChar char="●"/>
            </a:pP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Test accuracy score: 0.92184</a:t>
            </a:r>
            <a:endParaRPr b="1" sz="1800">
              <a:solidFill>
                <a:srgbClr val="2D1A0E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410" name="Google Shape;410;p58"/>
          <p:cNvSpPr/>
          <p:nvPr/>
        </p:nvSpPr>
        <p:spPr>
          <a:xfrm>
            <a:off x="3165225" y="3189650"/>
            <a:ext cx="483600" cy="219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4976" y="1624700"/>
            <a:ext cx="3225950" cy="26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9"/>
          <p:cNvSpPr txBox="1"/>
          <p:nvPr/>
        </p:nvSpPr>
        <p:spPr>
          <a:xfrm>
            <a:off x="905401" y="2110650"/>
            <a:ext cx="733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Random Forest</a:t>
            </a:r>
            <a:endParaRPr b="1" sz="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400" y="2553300"/>
            <a:ext cx="4699225" cy="17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60"/>
          <p:cNvSpPr txBox="1"/>
          <p:nvPr/>
        </p:nvSpPr>
        <p:spPr>
          <a:xfrm>
            <a:off x="666400" y="450825"/>
            <a:ext cx="7779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Train test split: 75%, 25%</a:t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RandomForestClassifier(n_estimators = 100, criterion='entropy', random_state=42)</a:t>
            </a:r>
            <a:endParaRPr sz="18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 SemiBold"/>
              <a:buChar char="●"/>
            </a:pP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Train accuracy score:  0.99932</a:t>
            </a:r>
            <a:endParaRPr b="1" sz="1800">
              <a:solidFill>
                <a:srgbClr val="2D1A0E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 SemiBold"/>
              <a:buChar char="●"/>
            </a:pP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Test accuracy score:  </a:t>
            </a: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0.96964</a:t>
            </a:r>
            <a:endParaRPr b="1" sz="1800">
              <a:solidFill>
                <a:srgbClr val="2D1A0E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423" name="Google Shape;423;p60"/>
          <p:cNvSpPr/>
          <p:nvPr/>
        </p:nvSpPr>
        <p:spPr>
          <a:xfrm>
            <a:off x="3165225" y="3189650"/>
            <a:ext cx="483600" cy="219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8025" y="1461650"/>
            <a:ext cx="3484325" cy="28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1"/>
          <p:cNvSpPr txBox="1"/>
          <p:nvPr/>
        </p:nvSpPr>
        <p:spPr>
          <a:xfrm>
            <a:off x="1869300" y="348150"/>
            <a:ext cx="540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Preprocessing Steps</a:t>
            </a:r>
            <a:endParaRPr b="1" sz="4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430" name="Google Shape;430;p61"/>
          <p:cNvGrpSpPr/>
          <p:nvPr/>
        </p:nvGrpSpPr>
        <p:grpSpPr>
          <a:xfrm>
            <a:off x="948498" y="1564851"/>
            <a:ext cx="5776423" cy="1673682"/>
            <a:chOff x="-5905367" y="478400"/>
            <a:chExt cx="8293500" cy="4463151"/>
          </a:xfrm>
        </p:grpSpPr>
        <p:sp>
          <p:nvSpPr>
            <p:cNvPr id="431" name="Google Shape;431;p61"/>
            <p:cNvSpPr txBox="1"/>
            <p:nvPr/>
          </p:nvSpPr>
          <p:spPr>
            <a:xfrm>
              <a:off x="-5905367" y="478400"/>
              <a:ext cx="82935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 u="sng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Step 1: </a:t>
              </a:r>
              <a:endParaRPr sz="700" u="sng"/>
            </a:p>
          </p:txBody>
        </p:sp>
        <p:sp>
          <p:nvSpPr>
            <p:cNvPr id="432" name="Google Shape;432;p61"/>
            <p:cNvSpPr txBox="1"/>
            <p:nvPr/>
          </p:nvSpPr>
          <p:spPr>
            <a:xfrm>
              <a:off x="-5905367" y="1526351"/>
              <a:ext cx="8293500" cy="34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30200" lvl="0" marL="45720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A0E"/>
                </a:buClr>
                <a:buSzPts val="1600"/>
                <a:buFont typeface="Barlow Semi Condensed"/>
                <a:buChar char="●"/>
              </a:pPr>
              <a:r>
                <a:rPr b="1" lang="en" sz="16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Drop</a:t>
              </a:r>
              <a:r>
                <a:rPr lang="en" sz="16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‘gender’=’other’</a:t>
              </a:r>
              <a:endParaRPr sz="16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-330200" lvl="0" marL="45720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A0E"/>
                </a:buClr>
                <a:buSzPts val="1600"/>
                <a:buFont typeface="Barlow Semi Condensed"/>
                <a:buChar char="●"/>
              </a:pPr>
              <a:r>
                <a:rPr b="1" lang="en" sz="16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Transformation</a:t>
              </a:r>
              <a:r>
                <a:rPr lang="en" sz="16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in ‘smoking_history’ column</a:t>
              </a:r>
              <a:endParaRPr sz="16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45720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6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'not_current' -&gt; 'former' </a:t>
              </a:r>
              <a:endParaRPr sz="16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45720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6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'ever' -&gt; 'current' </a:t>
              </a:r>
              <a:endParaRPr sz="12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grpSp>
        <p:nvGrpSpPr>
          <p:cNvPr id="433" name="Google Shape;433;p61"/>
          <p:cNvGrpSpPr/>
          <p:nvPr/>
        </p:nvGrpSpPr>
        <p:grpSpPr>
          <a:xfrm>
            <a:off x="966547" y="3401313"/>
            <a:ext cx="4110303" cy="670074"/>
            <a:chOff x="-12673400" y="1546467"/>
            <a:chExt cx="10960809" cy="1786864"/>
          </a:xfrm>
        </p:grpSpPr>
        <p:sp>
          <p:nvSpPr>
            <p:cNvPr id="434" name="Google Shape;434;p61"/>
            <p:cNvSpPr txBox="1"/>
            <p:nvPr/>
          </p:nvSpPr>
          <p:spPr>
            <a:xfrm>
              <a:off x="-12673400" y="1546467"/>
              <a:ext cx="82935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 u="sng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Step</a:t>
              </a:r>
              <a:r>
                <a:rPr b="1" i="0" lang="en" sz="1800" u="sng" cap="none" strike="noStrike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 2: Resampling</a:t>
              </a:r>
              <a:endParaRPr sz="700" u="sng"/>
            </a:p>
          </p:txBody>
        </p:sp>
        <p:sp>
          <p:nvSpPr>
            <p:cNvPr id="435" name="Google Shape;435;p61"/>
            <p:cNvSpPr txBox="1"/>
            <p:nvPr/>
          </p:nvSpPr>
          <p:spPr>
            <a:xfrm>
              <a:off x="-12673391" y="2594431"/>
              <a:ext cx="10960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2900" lvl="0" marL="45720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A0E"/>
                </a:buClr>
                <a:buSzPts val="1800"/>
                <a:buFont typeface="Barlow Semi Condensed"/>
                <a:buChar char="●"/>
              </a:pPr>
              <a:r>
                <a:rPr b="1" lang="en" sz="18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Oversampling</a:t>
              </a:r>
              <a:r>
                <a:rPr lang="en" sz="18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-RandomOverSampler</a:t>
              </a:r>
              <a:endParaRPr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sp>
        <p:nvSpPr>
          <p:cNvPr id="436" name="Google Shape;436;p61"/>
          <p:cNvSpPr/>
          <p:nvPr/>
        </p:nvSpPr>
        <p:spPr>
          <a:xfrm>
            <a:off x="5987275" y="1456375"/>
            <a:ext cx="1293978" cy="3065785"/>
          </a:xfrm>
          <a:custGeom>
            <a:rect b="b" l="l" r="r" t="t"/>
            <a:pathLst>
              <a:path extrusionOk="0" h="4258035" w="1889019">
                <a:moveTo>
                  <a:pt x="0" y="0"/>
                </a:moveTo>
                <a:lnTo>
                  <a:pt x="1889019" y="0"/>
                </a:lnTo>
                <a:lnTo>
                  <a:pt x="1889019" y="4258035"/>
                </a:lnTo>
                <a:lnTo>
                  <a:pt x="0" y="42580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7" name="Google Shape;437;p61"/>
          <p:cNvSpPr/>
          <p:nvPr/>
        </p:nvSpPr>
        <p:spPr>
          <a:xfrm>
            <a:off x="7679068" y="1564856"/>
            <a:ext cx="312888" cy="3065785"/>
          </a:xfrm>
          <a:custGeom>
            <a:rect b="b" l="l" r="r" t="t"/>
            <a:pathLst>
              <a:path extrusionOk="0" h="4258035" w="456771">
                <a:moveTo>
                  <a:pt x="0" y="0"/>
                </a:moveTo>
                <a:lnTo>
                  <a:pt x="456771" y="0"/>
                </a:lnTo>
                <a:lnTo>
                  <a:pt x="456771" y="4258035"/>
                </a:lnTo>
                <a:lnTo>
                  <a:pt x="0" y="42580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 txBox="1"/>
          <p:nvPr/>
        </p:nvSpPr>
        <p:spPr>
          <a:xfrm>
            <a:off x="1090601" y="285075"/>
            <a:ext cx="733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Resampling</a:t>
            </a:r>
            <a:endParaRPr b="1" sz="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43" name="Google Shape;443;p62"/>
          <p:cNvSpPr txBox="1"/>
          <p:nvPr/>
        </p:nvSpPr>
        <p:spPr>
          <a:xfrm>
            <a:off x="666399" y="1214225"/>
            <a:ext cx="69786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"/>
              <a:buChar char="●"/>
            </a:pPr>
            <a:r>
              <a:rPr b="1"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Over</a:t>
            </a:r>
            <a:r>
              <a:rPr b="1"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sampling</a:t>
            </a:r>
            <a:r>
              <a:rPr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-RandomOverSampler</a:t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444" name="Google Shape;44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00" y="1795100"/>
            <a:ext cx="6326150" cy="28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57" y="2571750"/>
            <a:ext cx="5073618" cy="17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3"/>
          <p:cNvSpPr txBox="1"/>
          <p:nvPr/>
        </p:nvSpPr>
        <p:spPr>
          <a:xfrm>
            <a:off x="666400" y="450825"/>
            <a:ext cx="7779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Train test split: 75%, 25%</a:t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RandomForestClassifier(n_estimators = 100, criterion='entropy', random_state=42)</a:t>
            </a:r>
            <a:endParaRPr sz="18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1A0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 SemiBold"/>
              <a:buChar char="●"/>
            </a:pP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Train accuracy score:  </a:t>
            </a: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0.99923</a:t>
            </a:r>
            <a:endParaRPr b="1" sz="1800">
              <a:solidFill>
                <a:srgbClr val="2D1A0E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  <a:p>
            <a:pPr indent="-342900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D1A0E"/>
              </a:buClr>
              <a:buSzPts val="1800"/>
              <a:buFont typeface="Barlow Semi Condensed SemiBold"/>
              <a:buChar char="●"/>
            </a:pP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Test accuracy score:  </a:t>
            </a: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0.99003</a:t>
            </a:r>
            <a:endParaRPr b="1" sz="1800">
              <a:solidFill>
                <a:srgbClr val="2D1A0E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451" name="Google Shape;451;p63"/>
          <p:cNvSpPr/>
          <p:nvPr/>
        </p:nvSpPr>
        <p:spPr>
          <a:xfrm>
            <a:off x="3027500" y="3204300"/>
            <a:ext cx="483600" cy="219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8575" y="1398000"/>
            <a:ext cx="3536200" cy="29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4572004" y="2110050"/>
            <a:ext cx="451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But why?</a:t>
            </a:r>
            <a:endParaRPr sz="6000"/>
          </a:p>
        </p:txBody>
      </p:sp>
      <p:sp>
        <p:nvSpPr>
          <p:cNvPr id="154" name="Google Shape;154;p28"/>
          <p:cNvSpPr/>
          <p:nvPr/>
        </p:nvSpPr>
        <p:spPr>
          <a:xfrm>
            <a:off x="648529" y="514350"/>
            <a:ext cx="2949097" cy="3975499"/>
          </a:xfrm>
          <a:custGeom>
            <a:rect b="b" l="l" r="r" t="t"/>
            <a:pathLst>
              <a:path extrusionOk="0" h="7950997" w="5898194">
                <a:moveTo>
                  <a:pt x="0" y="0"/>
                </a:moveTo>
                <a:lnTo>
                  <a:pt x="5898195" y="0"/>
                </a:lnTo>
                <a:lnTo>
                  <a:pt x="5898195" y="7950997"/>
                </a:lnTo>
                <a:lnTo>
                  <a:pt x="0" y="7950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641" y="164025"/>
            <a:ext cx="6454722" cy="48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65"/>
          <p:cNvGrpSpPr/>
          <p:nvPr/>
        </p:nvGrpSpPr>
        <p:grpSpPr>
          <a:xfrm>
            <a:off x="201925" y="1520550"/>
            <a:ext cx="2768133" cy="2601112"/>
            <a:chOff x="0" y="-76200"/>
            <a:chExt cx="6079800" cy="6936299"/>
          </a:xfrm>
        </p:grpSpPr>
        <p:sp>
          <p:nvSpPr>
            <p:cNvPr id="463" name="Google Shape;463;p65"/>
            <p:cNvSpPr txBox="1"/>
            <p:nvPr/>
          </p:nvSpPr>
          <p:spPr>
            <a:xfrm>
              <a:off x="0" y="1112999"/>
              <a:ext cx="6079800" cy="57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Logistic Regression Model:</a:t>
              </a:r>
              <a:r>
                <a:rPr lang="en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Not best</a:t>
              </a:r>
              <a:endParaRPr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-317500" lvl="0" marL="45720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A0E"/>
                </a:buClr>
                <a:buSzPts val="1400"/>
                <a:buFont typeface="Barlow Semi Condensed"/>
                <a:buAutoNum type="arabicPeriod"/>
              </a:pPr>
              <a:r>
                <a:rPr lang="en" u="sng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Without Preprocessing</a:t>
              </a:r>
              <a:endParaRPr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45720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Recall: 0.61</a:t>
              </a:r>
              <a:endParaRPr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-317500" lvl="0" marL="45720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A0E"/>
                </a:buClr>
                <a:buSzPts val="1400"/>
                <a:buFont typeface="Barlow Semi Condensed"/>
                <a:buAutoNum type="arabicPeriod"/>
              </a:pPr>
              <a:r>
                <a:rPr lang="en" u="sng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Preprocessing:  OverSampling</a:t>
              </a:r>
              <a:endParaRPr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45720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Recall: 0.89</a:t>
              </a:r>
              <a:endParaRPr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45720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-317500" lvl="0" marL="457200" marR="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A0E"/>
                </a:buClr>
                <a:buSzPts val="1400"/>
                <a:buFont typeface="Barlow Semi Condensed"/>
                <a:buChar char="-"/>
              </a:pPr>
              <a:r>
                <a:rPr lang="en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Not suitable for our dataset</a:t>
              </a:r>
              <a:endParaRPr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464" name="Google Shape;464;p65"/>
            <p:cNvSpPr txBox="1"/>
            <p:nvPr/>
          </p:nvSpPr>
          <p:spPr>
            <a:xfrm>
              <a:off x="0" y="-76200"/>
              <a:ext cx="6079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Method </a:t>
              </a:r>
              <a:r>
                <a:rPr b="1" i="0" lang="en" sz="1800" u="none" cap="none" strike="noStrike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1</a:t>
              </a:r>
              <a:endParaRPr sz="700"/>
            </a:p>
          </p:txBody>
        </p:sp>
      </p:grpSp>
      <p:grpSp>
        <p:nvGrpSpPr>
          <p:cNvPr id="465" name="Google Shape;465;p65"/>
          <p:cNvGrpSpPr/>
          <p:nvPr/>
        </p:nvGrpSpPr>
        <p:grpSpPr>
          <a:xfrm>
            <a:off x="3295000" y="1482250"/>
            <a:ext cx="2857508" cy="3031162"/>
            <a:chOff x="-21298" y="-231000"/>
            <a:chExt cx="6079805" cy="8083100"/>
          </a:xfrm>
        </p:grpSpPr>
        <p:sp>
          <p:nvSpPr>
            <p:cNvPr id="466" name="Google Shape;466;p65"/>
            <p:cNvSpPr txBox="1"/>
            <p:nvPr/>
          </p:nvSpPr>
          <p:spPr>
            <a:xfrm>
              <a:off x="-21298" y="750200"/>
              <a:ext cx="6079800" cy="71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Decision Tree:</a:t>
              </a:r>
              <a:r>
                <a:rPr lang="en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Good, but not best</a:t>
              </a:r>
              <a:endParaRPr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-304800" lvl="0" marL="45720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A0E"/>
                </a:buClr>
                <a:buSzPts val="1200"/>
                <a:buFont typeface="Barlow Semi Condensed"/>
                <a:buAutoNum type="arabicPeriod"/>
              </a:pPr>
              <a:r>
                <a:rPr lang="en" sz="1200" u="sng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Without Preprocessing</a:t>
              </a:r>
              <a:endParaRPr sz="12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457200" lvl="0" marL="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Recall: 0.74</a:t>
              </a:r>
              <a:endParaRPr sz="12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-304800" lvl="0" marL="45720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A0E"/>
                </a:buClr>
                <a:buSzPts val="1200"/>
                <a:buFont typeface="Barlow Semi Condensed"/>
                <a:buAutoNum type="arabicPeriod"/>
              </a:pPr>
              <a:r>
                <a:rPr lang="en" sz="1200" u="sng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Preprocessing:  UnderSampling</a:t>
              </a:r>
              <a:endParaRPr sz="12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457200" lvl="0" marL="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Recall: 0.92</a:t>
              </a:r>
              <a:endParaRPr sz="12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-304800" lvl="0" marL="45720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A0E"/>
                </a:buClr>
                <a:buSzPts val="1200"/>
                <a:buFont typeface="Barlow Semi Condensed"/>
                <a:buAutoNum type="arabicPeriod"/>
              </a:pPr>
              <a:r>
                <a:rPr lang="en" sz="1200" u="sng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Preprocessing:  OverSampling</a:t>
              </a:r>
              <a:endParaRPr sz="12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457200" lvl="0" marL="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Recall: 0.94</a:t>
              </a:r>
              <a:endParaRPr sz="12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137160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137160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0" marR="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467" name="Google Shape;467;p65"/>
            <p:cNvSpPr txBox="1"/>
            <p:nvPr/>
          </p:nvSpPr>
          <p:spPr>
            <a:xfrm>
              <a:off x="-21294" y="-231000"/>
              <a:ext cx="6079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Method </a:t>
              </a:r>
              <a:r>
                <a:rPr b="1" i="0" lang="en" sz="1800" u="none" cap="none" strike="noStrike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2</a:t>
              </a:r>
              <a:endParaRPr sz="700"/>
            </a:p>
          </p:txBody>
        </p:sp>
      </p:grpSp>
      <p:grpSp>
        <p:nvGrpSpPr>
          <p:cNvPr id="468" name="Google Shape;468;p65"/>
          <p:cNvGrpSpPr/>
          <p:nvPr/>
        </p:nvGrpSpPr>
        <p:grpSpPr>
          <a:xfrm>
            <a:off x="6273673" y="1614075"/>
            <a:ext cx="2570992" cy="3207900"/>
            <a:chOff x="-43067" y="29800"/>
            <a:chExt cx="6122867" cy="8554399"/>
          </a:xfrm>
        </p:grpSpPr>
        <p:sp>
          <p:nvSpPr>
            <p:cNvPr id="469" name="Google Shape;469;p65"/>
            <p:cNvSpPr txBox="1"/>
            <p:nvPr/>
          </p:nvSpPr>
          <p:spPr>
            <a:xfrm>
              <a:off x="0" y="1112999"/>
              <a:ext cx="6079800" cy="74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Random Forest:</a:t>
              </a:r>
              <a:r>
                <a:rPr lang="en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Best </a:t>
              </a:r>
              <a:endParaRPr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-317500" lvl="0" marL="457200" marR="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A0E"/>
                </a:buClr>
                <a:buSzPts val="1400"/>
                <a:buFont typeface="Barlow Semi Condensed"/>
                <a:buAutoNum type="arabicPeriod"/>
              </a:pPr>
              <a:r>
                <a:rPr lang="en" u="sng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Without Preprocessing:</a:t>
              </a:r>
              <a:endParaRPr u="sng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0" marR="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	Recall: 0.68</a:t>
              </a:r>
              <a:endParaRPr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-317500" lvl="0" marL="45720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A0E"/>
                </a:buClr>
                <a:buSzPts val="1400"/>
                <a:buFont typeface="Barlow Semi Condensed"/>
                <a:buAutoNum type="arabicPeriod"/>
              </a:pPr>
              <a:r>
                <a:rPr lang="en" u="sng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Preprocessing:  OverSampling</a:t>
              </a:r>
              <a:endParaRPr sz="16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457200" lvl="0" marL="0" marR="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Recall: 1.0 </a:t>
              </a:r>
              <a:endParaRPr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457200" lvl="0" marL="0" marR="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-317500" lvl="0" marL="457200" marR="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A0E"/>
                </a:buClr>
                <a:buSzPts val="1400"/>
                <a:buFont typeface="Barlow Semi Condensed"/>
                <a:buChar char="-"/>
              </a:pPr>
              <a:r>
                <a:rPr lang="en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Most accurate overall</a:t>
              </a:r>
              <a:endParaRPr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0" marR="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0" marR="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	</a:t>
              </a:r>
              <a:endParaRPr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470" name="Google Shape;470;p65"/>
            <p:cNvSpPr txBox="1"/>
            <p:nvPr/>
          </p:nvSpPr>
          <p:spPr>
            <a:xfrm>
              <a:off x="-43067" y="29800"/>
              <a:ext cx="6079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Method </a:t>
              </a:r>
              <a:r>
                <a:rPr b="1" i="0" lang="en" sz="1800" u="none" cap="none" strike="noStrike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3</a:t>
              </a:r>
              <a:endParaRPr sz="700"/>
            </a:p>
          </p:txBody>
        </p:sp>
      </p:grpSp>
      <p:sp>
        <p:nvSpPr>
          <p:cNvPr id="471" name="Google Shape;471;p65"/>
          <p:cNvSpPr txBox="1"/>
          <p:nvPr/>
        </p:nvSpPr>
        <p:spPr>
          <a:xfrm>
            <a:off x="266375" y="0"/>
            <a:ext cx="857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Takeaways &amp; Recommendation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72" name="Google Shape;472;p65"/>
          <p:cNvSpPr/>
          <p:nvPr/>
        </p:nvSpPr>
        <p:spPr>
          <a:xfrm>
            <a:off x="7211150" y="923625"/>
            <a:ext cx="518700" cy="456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65"/>
          <p:cNvSpPr/>
          <p:nvPr/>
        </p:nvSpPr>
        <p:spPr>
          <a:xfrm>
            <a:off x="1215975" y="800400"/>
            <a:ext cx="518700" cy="5160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65"/>
          <p:cNvSpPr/>
          <p:nvPr/>
        </p:nvSpPr>
        <p:spPr>
          <a:xfrm>
            <a:off x="4464788" y="800388"/>
            <a:ext cx="518700" cy="5160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6"/>
          <p:cNvSpPr txBox="1"/>
          <p:nvPr/>
        </p:nvSpPr>
        <p:spPr>
          <a:xfrm>
            <a:off x="1810801" y="2042350"/>
            <a:ext cx="73332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Thank you!</a:t>
            </a:r>
            <a:endParaRPr b="1" sz="32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80" name="Google Shape;480;p66"/>
          <p:cNvSpPr txBox="1"/>
          <p:nvPr/>
        </p:nvSpPr>
        <p:spPr>
          <a:xfrm>
            <a:off x="3599246" y="3643425"/>
            <a:ext cx="2280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81" name="Google Shape;481;p66"/>
          <p:cNvSpPr txBox="1"/>
          <p:nvPr/>
        </p:nvSpPr>
        <p:spPr>
          <a:xfrm>
            <a:off x="3599246" y="2017858"/>
            <a:ext cx="2279925" cy="26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482" name="Google Shape;482;p66"/>
          <p:cNvSpPr txBox="1"/>
          <p:nvPr/>
        </p:nvSpPr>
        <p:spPr>
          <a:xfrm>
            <a:off x="1565543" y="2898833"/>
            <a:ext cx="228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1:1</a:t>
            </a:r>
            <a:endParaRPr sz="1700"/>
          </a:p>
        </p:txBody>
      </p:sp>
      <p:sp>
        <p:nvSpPr>
          <p:cNvPr id="483" name="Google Shape;483;p66"/>
          <p:cNvSpPr/>
          <p:nvPr/>
        </p:nvSpPr>
        <p:spPr>
          <a:xfrm>
            <a:off x="1241068" y="785094"/>
            <a:ext cx="1012716" cy="3459653"/>
          </a:xfrm>
          <a:custGeom>
            <a:rect b="b" l="l" r="r" t="t"/>
            <a:pathLst>
              <a:path extrusionOk="0" h="4258035" w="983219">
                <a:moveTo>
                  <a:pt x="0" y="0"/>
                </a:moveTo>
                <a:lnTo>
                  <a:pt x="983219" y="0"/>
                </a:lnTo>
                <a:lnTo>
                  <a:pt x="983219" y="4258035"/>
                </a:lnTo>
                <a:lnTo>
                  <a:pt x="0" y="42580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/>
        </p:nvSpPr>
        <p:spPr>
          <a:xfrm>
            <a:off x="-3" y="3567900"/>
            <a:ext cx="425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Patient Benefit</a:t>
            </a:r>
            <a:endParaRPr b="1" sz="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4052750" y="3583200"/>
            <a:ext cx="5162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Health Provider Benefit</a:t>
            </a:r>
            <a:endParaRPr b="1" sz="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13025" cy="3197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738" y="152400"/>
            <a:ext cx="3301325" cy="33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/>
          <p:nvPr/>
        </p:nvSpPr>
        <p:spPr>
          <a:xfrm>
            <a:off x="4558146" y="-305294"/>
            <a:ext cx="12674" cy="5806075"/>
          </a:xfrm>
          <a:prstGeom prst="rect">
            <a:avLst/>
          </a:prstGeom>
          <a:solidFill>
            <a:srgbClr val="F5F1E9">
              <a:alpha val="29803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30"/>
          <p:cNvGrpSpPr/>
          <p:nvPr/>
        </p:nvGrpSpPr>
        <p:grpSpPr>
          <a:xfrm>
            <a:off x="407225" y="352050"/>
            <a:ext cx="4477275" cy="3340037"/>
            <a:chOff x="-285667" y="-4140607"/>
            <a:chExt cx="11939400" cy="8906767"/>
          </a:xfrm>
        </p:grpSpPr>
        <p:sp>
          <p:nvSpPr>
            <p:cNvPr id="169" name="Google Shape;169;p30"/>
            <p:cNvSpPr txBox="1"/>
            <p:nvPr/>
          </p:nvSpPr>
          <p:spPr>
            <a:xfrm>
              <a:off x="-285667" y="-4140607"/>
              <a:ext cx="11939400" cy="16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Data source</a:t>
              </a:r>
              <a:endParaRPr b="1" sz="70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70" name="Google Shape;170;p30"/>
            <p:cNvSpPr txBox="1"/>
            <p:nvPr/>
          </p:nvSpPr>
          <p:spPr>
            <a:xfrm>
              <a:off x="277667" y="-2162340"/>
              <a:ext cx="10079700" cy="69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Kaggle dataset : Diabetes </a:t>
              </a:r>
              <a:r>
                <a:rPr lang="en" sz="22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prediction</a:t>
              </a:r>
              <a:r>
                <a:rPr lang="en" sz="22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Dataset</a:t>
              </a:r>
              <a:endParaRPr sz="22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Has data similar to what you find in a Healthcare institution.</a:t>
              </a:r>
              <a:endParaRPr sz="19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275" y="578725"/>
            <a:ext cx="3731400" cy="37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/>
          <p:nvPr/>
        </p:nvSpPr>
        <p:spPr>
          <a:xfrm>
            <a:off x="928575" y="1053300"/>
            <a:ext cx="1862209" cy="3784045"/>
          </a:xfrm>
          <a:custGeom>
            <a:rect b="b" l="l" r="r" t="t"/>
            <a:pathLst>
              <a:path extrusionOk="0" h="8408989" w="4433830">
                <a:moveTo>
                  <a:pt x="0" y="0"/>
                </a:moveTo>
                <a:lnTo>
                  <a:pt x="4433830" y="0"/>
                </a:lnTo>
                <a:lnTo>
                  <a:pt x="4433830" y="8408988"/>
                </a:lnTo>
                <a:lnTo>
                  <a:pt x="0" y="84089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31"/>
          <p:cNvSpPr txBox="1"/>
          <p:nvPr/>
        </p:nvSpPr>
        <p:spPr>
          <a:xfrm>
            <a:off x="1241076" y="285075"/>
            <a:ext cx="733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Data: Summary and Description</a:t>
            </a:r>
            <a:endParaRPr b="1" sz="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3263522" y="2455650"/>
            <a:ext cx="2279925" cy="984712"/>
            <a:chOff x="0" y="-76200"/>
            <a:chExt cx="6079800" cy="2625899"/>
          </a:xfrm>
        </p:grpSpPr>
        <p:sp>
          <p:nvSpPr>
            <p:cNvPr id="179" name="Google Shape;179;p31"/>
            <p:cNvSpPr txBox="1"/>
            <p:nvPr/>
          </p:nvSpPr>
          <p:spPr>
            <a:xfrm>
              <a:off x="0" y="1112999"/>
              <a:ext cx="6079800" cy="14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45F06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HbA1c(Haemoglobin A1c  level), Blood Glucose levels </a:t>
              </a:r>
              <a:endParaRPr sz="700">
                <a:solidFill>
                  <a:srgbClr val="B45F06"/>
                </a:solidFill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0" y="-76200"/>
              <a:ext cx="6079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Blood Glucose Data</a:t>
              </a:r>
              <a:endParaRPr sz="700"/>
            </a:p>
          </p:txBody>
        </p:sp>
      </p:grpSp>
      <p:grpSp>
        <p:nvGrpSpPr>
          <p:cNvPr id="181" name="Google Shape;181;p31"/>
          <p:cNvGrpSpPr/>
          <p:nvPr/>
        </p:nvGrpSpPr>
        <p:grpSpPr>
          <a:xfrm>
            <a:off x="5877918" y="2455650"/>
            <a:ext cx="2279925" cy="661387"/>
            <a:chOff x="0" y="-76200"/>
            <a:chExt cx="6079800" cy="1763699"/>
          </a:xfrm>
        </p:grpSpPr>
        <p:sp>
          <p:nvSpPr>
            <p:cNvPr id="182" name="Google Shape;182;p31"/>
            <p:cNvSpPr txBox="1"/>
            <p:nvPr/>
          </p:nvSpPr>
          <p:spPr>
            <a:xfrm>
              <a:off x="0" y="1112999"/>
              <a:ext cx="60798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Heart disease</a:t>
              </a:r>
              <a:r>
                <a:rPr lang="en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, </a:t>
              </a:r>
              <a:r>
                <a:rPr lang="en">
                  <a:solidFill>
                    <a:srgbClr val="B45F06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Hypertension </a:t>
              </a:r>
              <a:endParaRPr sz="700">
                <a:solidFill>
                  <a:srgbClr val="B45F06"/>
                </a:solidFill>
              </a:endParaRPr>
            </a:p>
          </p:txBody>
        </p:sp>
        <p:sp>
          <p:nvSpPr>
            <p:cNvPr id="183" name="Google Shape;183;p31"/>
            <p:cNvSpPr txBox="1"/>
            <p:nvPr/>
          </p:nvSpPr>
          <p:spPr>
            <a:xfrm>
              <a:off x="0" y="-76200"/>
              <a:ext cx="6079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Heart and BP history</a:t>
              </a:r>
              <a:endParaRPr sz="700"/>
            </a:p>
          </p:txBody>
        </p:sp>
      </p:grpSp>
      <p:grpSp>
        <p:nvGrpSpPr>
          <p:cNvPr id="184" name="Google Shape;184;p31"/>
          <p:cNvGrpSpPr/>
          <p:nvPr/>
        </p:nvGrpSpPr>
        <p:grpSpPr>
          <a:xfrm>
            <a:off x="3263522" y="1626633"/>
            <a:ext cx="2279925" cy="661387"/>
            <a:chOff x="0" y="-76200"/>
            <a:chExt cx="6079800" cy="1763699"/>
          </a:xfrm>
        </p:grpSpPr>
        <p:sp>
          <p:nvSpPr>
            <p:cNvPr id="185" name="Google Shape;185;p31"/>
            <p:cNvSpPr txBox="1"/>
            <p:nvPr/>
          </p:nvSpPr>
          <p:spPr>
            <a:xfrm>
              <a:off x="0" y="1112999"/>
              <a:ext cx="60798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45F06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Age</a:t>
              </a:r>
              <a:r>
                <a:rPr lang="en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, </a:t>
              </a:r>
              <a:r>
                <a:rPr lang="en">
                  <a:solidFill>
                    <a:srgbClr val="38761D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Gender </a:t>
              </a:r>
              <a:endParaRPr sz="700">
                <a:solidFill>
                  <a:srgbClr val="38761D"/>
                </a:solidFill>
              </a:endParaRPr>
            </a:p>
          </p:txBody>
        </p:sp>
        <p:sp>
          <p:nvSpPr>
            <p:cNvPr id="186" name="Google Shape;186;p31"/>
            <p:cNvSpPr txBox="1"/>
            <p:nvPr/>
          </p:nvSpPr>
          <p:spPr>
            <a:xfrm>
              <a:off x="0" y="-76200"/>
              <a:ext cx="6079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Demographic Data</a:t>
              </a:r>
              <a:endParaRPr sz="700"/>
            </a:p>
          </p:txBody>
        </p:sp>
      </p:grpSp>
      <p:grpSp>
        <p:nvGrpSpPr>
          <p:cNvPr id="187" name="Google Shape;187;p31"/>
          <p:cNvGrpSpPr/>
          <p:nvPr/>
        </p:nvGrpSpPr>
        <p:grpSpPr>
          <a:xfrm>
            <a:off x="5877918" y="1626633"/>
            <a:ext cx="2279925" cy="661387"/>
            <a:chOff x="0" y="-76200"/>
            <a:chExt cx="6079800" cy="1763699"/>
          </a:xfrm>
        </p:grpSpPr>
        <p:sp>
          <p:nvSpPr>
            <p:cNvPr id="188" name="Google Shape;188;p31"/>
            <p:cNvSpPr txBox="1"/>
            <p:nvPr/>
          </p:nvSpPr>
          <p:spPr>
            <a:xfrm>
              <a:off x="0" y="1112999"/>
              <a:ext cx="60798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45F06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BMI </a:t>
              </a:r>
              <a:r>
                <a:rPr lang="en">
                  <a:solidFill>
                    <a:srgbClr val="2D1A0E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, </a:t>
              </a:r>
              <a:r>
                <a:rPr lang="en">
                  <a:solidFill>
                    <a:srgbClr val="38761D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Smoking History</a:t>
              </a:r>
              <a:endParaRPr sz="700">
                <a:solidFill>
                  <a:srgbClr val="38761D"/>
                </a:solidFill>
              </a:endParaRPr>
            </a:p>
          </p:txBody>
        </p:sp>
        <p:sp>
          <p:nvSpPr>
            <p:cNvPr id="189" name="Google Shape;189;p31"/>
            <p:cNvSpPr txBox="1"/>
            <p:nvPr/>
          </p:nvSpPr>
          <p:spPr>
            <a:xfrm>
              <a:off x="0" y="-76200"/>
              <a:ext cx="6079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D1A0E"/>
                  </a:solidFill>
                  <a:latin typeface="Barlow Semi Condensed SemiBold"/>
                  <a:ea typeface="Barlow Semi Condensed SemiBold"/>
                  <a:cs typeface="Barlow Semi Condensed SemiBold"/>
                  <a:sym typeface="Barlow Semi Condensed SemiBold"/>
                </a:rPr>
                <a:t>Lifestyle Data</a:t>
              </a:r>
              <a:endParaRPr sz="700"/>
            </a:p>
          </p:txBody>
        </p:sp>
      </p:grpSp>
      <p:sp>
        <p:nvSpPr>
          <p:cNvPr id="190" name="Google Shape;190;p31"/>
          <p:cNvSpPr txBox="1"/>
          <p:nvPr/>
        </p:nvSpPr>
        <p:spPr>
          <a:xfrm>
            <a:off x="6709800" y="4621800"/>
            <a:ext cx="24342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categorical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n" sz="16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numeric</a:t>
            </a:r>
            <a:endParaRPr sz="160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4350200" y="3637025"/>
            <a:ext cx="30000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D1A0E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Class (prediction)</a:t>
            </a:r>
            <a:endParaRPr b="1" sz="1800">
              <a:solidFill>
                <a:srgbClr val="2D1A0E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  <a:p>
            <a:pPr indent="0" lvl="0" marL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Diabetes</a:t>
            </a:r>
            <a:endParaRPr b="1" sz="1800">
              <a:solidFill>
                <a:srgbClr val="2D1A0E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/>
        </p:nvSpPr>
        <p:spPr>
          <a:xfrm>
            <a:off x="1090601" y="285075"/>
            <a:ext cx="733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 visualization</a:t>
            </a:r>
            <a:r>
              <a:rPr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sz="25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(Univariate-categorical)</a:t>
            </a:r>
            <a:endParaRPr sz="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7" name="Google Shape;197;p32"/>
          <p:cNvSpPr/>
          <p:nvPr/>
        </p:nvSpPr>
        <p:spPr>
          <a:xfrm>
            <a:off x="7367163" y="3086112"/>
            <a:ext cx="1776846" cy="2057400"/>
          </a:xfrm>
          <a:custGeom>
            <a:rect b="b" l="l" r="r" t="t"/>
            <a:pathLst>
              <a:path extrusionOk="0" h="4114800" w="3553691">
                <a:moveTo>
                  <a:pt x="0" y="0"/>
                </a:moveTo>
                <a:lnTo>
                  <a:pt x="3553691" y="0"/>
                </a:lnTo>
                <a:lnTo>
                  <a:pt x="355369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700" y="991625"/>
            <a:ext cx="3039400" cy="188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991625"/>
            <a:ext cx="3039400" cy="1880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086125"/>
            <a:ext cx="3039400" cy="184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66688" y="3086126"/>
            <a:ext cx="3039425" cy="1880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9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/>
        </p:nvSpPr>
        <p:spPr>
          <a:xfrm>
            <a:off x="391375" y="285075"/>
            <a:ext cx="845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 visualization </a:t>
            </a:r>
            <a:r>
              <a:rPr lang="en" sz="2500">
                <a:solidFill>
                  <a:srgbClr val="2D1A0E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(Univariate-categorical)</a:t>
            </a:r>
            <a:endParaRPr sz="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7" name="Google Shape;207;p33"/>
          <p:cNvSpPr/>
          <p:nvPr/>
        </p:nvSpPr>
        <p:spPr>
          <a:xfrm>
            <a:off x="7367163" y="3086112"/>
            <a:ext cx="1776846" cy="2057400"/>
          </a:xfrm>
          <a:custGeom>
            <a:rect b="b" l="l" r="r" t="t"/>
            <a:pathLst>
              <a:path extrusionOk="0" h="4114800" w="3553691">
                <a:moveTo>
                  <a:pt x="0" y="0"/>
                </a:moveTo>
                <a:lnTo>
                  <a:pt x="3553691" y="0"/>
                </a:lnTo>
                <a:lnTo>
                  <a:pt x="355369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08" name="Google Shape;2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375" y="1372383"/>
            <a:ext cx="4799050" cy="29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 rotWithShape="1">
          <a:blip r:embed="rId5">
            <a:alphaModFix/>
          </a:blip>
          <a:srcRect b="0" l="23762" r="26751" t="0"/>
          <a:stretch/>
        </p:blipFill>
        <p:spPr>
          <a:xfrm>
            <a:off x="5409125" y="1372375"/>
            <a:ext cx="2449056" cy="29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