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handoutMasterIdLst>
    <p:handoutMasterId r:id="rId31"/>
  </p:handoutMasterIdLst>
  <p:sldIdLst>
    <p:sldId id="256" r:id="rId5"/>
    <p:sldId id="285" r:id="rId6"/>
    <p:sldId id="283" r:id="rId7"/>
    <p:sldId id="282" r:id="rId8"/>
    <p:sldId id="284" r:id="rId9"/>
    <p:sldId id="303" r:id="rId10"/>
    <p:sldId id="304" r:id="rId11"/>
    <p:sldId id="290" r:id="rId12"/>
    <p:sldId id="289" r:id="rId13"/>
    <p:sldId id="286" r:id="rId14"/>
    <p:sldId id="293" r:id="rId15"/>
    <p:sldId id="294" r:id="rId16"/>
    <p:sldId id="295" r:id="rId17"/>
    <p:sldId id="292" r:id="rId18"/>
    <p:sldId id="291" r:id="rId19"/>
    <p:sldId id="299" r:id="rId20"/>
    <p:sldId id="298" r:id="rId21"/>
    <p:sldId id="297" r:id="rId22"/>
    <p:sldId id="302" r:id="rId23"/>
    <p:sldId id="301" r:id="rId24"/>
    <p:sldId id="300" r:id="rId25"/>
    <p:sldId id="308" r:id="rId26"/>
    <p:sldId id="307" r:id="rId27"/>
    <p:sldId id="306"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5"/>
            <p14:sldId id="283"/>
            <p14:sldId id="282"/>
            <p14:sldId id="284"/>
            <p14:sldId id="303"/>
            <p14:sldId id="304"/>
            <p14:sldId id="290"/>
            <p14:sldId id="289"/>
            <p14:sldId id="286"/>
            <p14:sldId id="293"/>
            <p14:sldId id="294"/>
            <p14:sldId id="295"/>
            <p14:sldId id="292"/>
            <p14:sldId id="291"/>
            <p14:sldId id="299"/>
            <p14:sldId id="298"/>
            <p14:sldId id="297"/>
            <p14:sldId id="302"/>
            <p14:sldId id="301"/>
            <p14:sldId id="300"/>
            <p14:sldId id="308"/>
            <p14:sldId id="307"/>
            <p14:sldId id="306"/>
            <p14:sldId id="30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7440" autoAdjust="0"/>
  </p:normalViewPr>
  <p:slideViewPr>
    <p:cSldViewPr snapToGrid="0">
      <p:cViewPr varScale="1">
        <p:scale>
          <a:sx n="160" d="100"/>
          <a:sy n="160" d="100"/>
        </p:scale>
        <p:origin x="114"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11/28/2023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11/28/2023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images.search.yahoo.com/yhs/search?p=youtube+pic+thank+you&amp;fr=yhs-syndic8-active8&amp;type=sourceAUD1&amp;hspart=syndic8&amp;hsimp=yhs-active8&amp;imgurl=https%3A%2F%2Fi.ytimg.com%2Fvi%2FjzC50UShM6U%2Fmaxresdefault.jpg#id=0&amp;iurl=https%3A%2F%2Fi.ytimg.com%2Fvi%2FjzC50UShM6U%2Fmaxresdefault.jpg&amp;action=clic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l" fontAlgn="base"/>
            <a:r>
              <a:rPr lang="en-US" sz="3600" b="1" i="0" dirty="0">
                <a:solidFill>
                  <a:schemeClr val="bg1"/>
                </a:solidFill>
                <a:effectLst/>
                <a:latin typeface="zeitung"/>
              </a:rPr>
              <a:t>Global YouTube Statistics 2023</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Data Source: https://www.kaggle.com/datasets/nelgiriyewithana/global-youtube-statistics-2023</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C3-0BC7-4E70-9B10-9821613F3F22}"/>
              </a:ext>
            </a:extLst>
          </p:cNvPr>
          <p:cNvSpPr>
            <a:spLocks noGrp="1"/>
          </p:cNvSpPr>
          <p:nvPr>
            <p:ph type="title"/>
          </p:nvPr>
        </p:nvSpPr>
        <p:spPr/>
        <p:txBody>
          <a:bodyPr>
            <a:normAutofit fontScale="90000"/>
          </a:bodyPr>
          <a:lstStyle/>
          <a:p>
            <a:r>
              <a:rPr lang="en-US" sz="2800" dirty="0">
                <a:latin typeface="Segoe UI Light" panose="020B0502040204020203" pitchFamily="34" charset="0"/>
                <a:cs typeface="Segoe UI Light" panose="020B0502040204020203" pitchFamily="34" charset="0"/>
              </a:rPr>
              <a:t>Multiple Linear Regression – Residual Analysis</a:t>
            </a:r>
            <a:endParaRPr lang="en-US" dirty="0"/>
          </a:p>
        </p:txBody>
      </p:sp>
      <p:sp>
        <p:nvSpPr>
          <p:cNvPr id="3" name="Content Placeholder 2">
            <a:extLst>
              <a:ext uri="{FF2B5EF4-FFF2-40B4-BE49-F238E27FC236}">
                <a16:creationId xmlns:a16="http://schemas.microsoft.com/office/drawing/2014/main" id="{535A22F6-CA3D-5EB3-6771-DF0A00FD0DC9}"/>
              </a:ext>
            </a:extLst>
          </p:cNvPr>
          <p:cNvSpPr>
            <a:spLocks noGrp="1"/>
          </p:cNvSpPr>
          <p:nvPr>
            <p:ph sz="quarter" idx="10"/>
          </p:nvPr>
        </p:nvSpPr>
        <p:spPr>
          <a:xfrm>
            <a:off x="539496" y="1435608"/>
            <a:ext cx="4198758" cy="3977640"/>
          </a:xfrm>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Residual analysis to check linear model assumptions: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looks to be there are problems with linear patterns, normality, constant variance. It is nonlinear pattern. There are outliers/unusual observations exists y=3, 418. </a:t>
            </a:r>
          </a:p>
        </p:txBody>
      </p:sp>
      <p:pic>
        <p:nvPicPr>
          <p:cNvPr id="6" name="Picture 5">
            <a:extLst>
              <a:ext uri="{FF2B5EF4-FFF2-40B4-BE49-F238E27FC236}">
                <a16:creationId xmlns:a16="http://schemas.microsoft.com/office/drawing/2014/main" id="{BBE78E81-5AF0-7C2A-C044-5DF6ACC88851}"/>
              </a:ext>
            </a:extLst>
          </p:cNvPr>
          <p:cNvPicPr>
            <a:picLocks noChangeAspect="1"/>
          </p:cNvPicPr>
          <p:nvPr/>
        </p:nvPicPr>
        <p:blipFill>
          <a:blip r:embed="rId2"/>
          <a:stretch>
            <a:fillRect/>
          </a:stretch>
        </p:blipFill>
        <p:spPr>
          <a:xfrm>
            <a:off x="4738254" y="1211283"/>
            <a:ext cx="7202489" cy="5646717"/>
          </a:xfrm>
          <a:prstGeom prst="rect">
            <a:avLst/>
          </a:prstGeom>
        </p:spPr>
      </p:pic>
    </p:spTree>
    <p:extLst>
      <p:ext uri="{BB962C8B-B14F-4D97-AF65-F5344CB8AC3E}">
        <p14:creationId xmlns:p14="http://schemas.microsoft.com/office/powerpoint/2010/main" val="395323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155A-324F-DB8D-E8DC-5D5AC71991EF}"/>
              </a:ext>
            </a:extLst>
          </p:cNvPr>
          <p:cNvSpPr>
            <a:spLocks noGrp="1"/>
          </p:cNvSpPr>
          <p:nvPr>
            <p:ph type="title"/>
          </p:nvPr>
        </p:nvSpPr>
        <p:spPr>
          <a:xfrm>
            <a:off x="521207" y="448056"/>
            <a:ext cx="11146299" cy="640080"/>
          </a:xfrm>
        </p:spPr>
        <p:txBody>
          <a:bodyPr>
            <a:normAutofit/>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Multi Linear Regression Model – Cook’s Distance</a:t>
            </a:r>
            <a:endParaRPr lang="en-US" dirty="0"/>
          </a:p>
        </p:txBody>
      </p:sp>
      <p:sp>
        <p:nvSpPr>
          <p:cNvPr id="3" name="Content Placeholder 2">
            <a:extLst>
              <a:ext uri="{FF2B5EF4-FFF2-40B4-BE49-F238E27FC236}">
                <a16:creationId xmlns:a16="http://schemas.microsoft.com/office/drawing/2014/main" id="{5D8350E3-A8DD-B337-6371-AC9ACD1A32C4}"/>
              </a:ext>
            </a:extLst>
          </p:cNvPr>
          <p:cNvSpPr>
            <a:spLocks noGrp="1"/>
          </p:cNvSpPr>
          <p:nvPr>
            <p:ph sz="quarter" idx="10"/>
          </p:nvPr>
        </p:nvSpPr>
        <p:spPr>
          <a:xfrm>
            <a:off x="539496" y="1435608"/>
            <a:ext cx="4062192" cy="3977640"/>
          </a:xfrm>
        </p:spPr>
        <p:txBody>
          <a:bodyPr/>
          <a:lstStyle/>
          <a:p>
            <a:r>
              <a:rPr lang="en-US" sz="1800" kern="100" dirty="0">
                <a:latin typeface="Calibri" panose="020F0502020204030204" pitchFamily="34" charset="0"/>
                <a:cs typeface="Times New Roman" panose="02020603050405020304" pitchFamily="18" charset="0"/>
              </a:rPr>
              <a:t>Cook's distance was used to assess the impact of individual observations on the Linear regression model, revealing that the data point 287 at y=12 is and influential observation that affects the model's predictions.</a:t>
            </a:r>
          </a:p>
        </p:txBody>
      </p:sp>
      <p:pic>
        <p:nvPicPr>
          <p:cNvPr id="4" name="Picture 3">
            <a:extLst>
              <a:ext uri="{FF2B5EF4-FFF2-40B4-BE49-F238E27FC236}">
                <a16:creationId xmlns:a16="http://schemas.microsoft.com/office/drawing/2014/main" id="{C178F40B-AE16-1D0F-1D2B-2023F19C558B}"/>
              </a:ext>
            </a:extLst>
          </p:cNvPr>
          <p:cNvPicPr>
            <a:picLocks noChangeAspect="1"/>
          </p:cNvPicPr>
          <p:nvPr/>
        </p:nvPicPr>
        <p:blipFill>
          <a:blip r:embed="rId2"/>
          <a:stretch>
            <a:fillRect/>
          </a:stretch>
        </p:blipFill>
        <p:spPr>
          <a:xfrm>
            <a:off x="4601688" y="1335974"/>
            <a:ext cx="7356764" cy="5308270"/>
          </a:xfrm>
          <a:prstGeom prst="rect">
            <a:avLst/>
          </a:prstGeom>
        </p:spPr>
      </p:pic>
    </p:spTree>
    <p:extLst>
      <p:ext uri="{BB962C8B-B14F-4D97-AF65-F5344CB8AC3E}">
        <p14:creationId xmlns:p14="http://schemas.microsoft.com/office/powerpoint/2010/main" val="265794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155A-324F-DB8D-E8DC-5D5AC71991EF}"/>
              </a:ext>
            </a:extLst>
          </p:cNvPr>
          <p:cNvSpPr>
            <a:spLocks noGrp="1"/>
          </p:cNvSpPr>
          <p:nvPr>
            <p:ph type="title"/>
          </p:nvPr>
        </p:nvSpPr>
        <p:spPr/>
        <p:txBody>
          <a:bodyPr>
            <a:normAutofit fontScale="90000"/>
          </a:bodyPr>
          <a:lstStyle/>
          <a:p>
            <a:r>
              <a:rPr lang="en-US" dirty="0"/>
              <a:t>Multi Linear Regression – Log Transformations</a:t>
            </a:r>
          </a:p>
        </p:txBody>
      </p:sp>
      <p:sp>
        <p:nvSpPr>
          <p:cNvPr id="3" name="Content Placeholder 2">
            <a:extLst>
              <a:ext uri="{FF2B5EF4-FFF2-40B4-BE49-F238E27FC236}">
                <a16:creationId xmlns:a16="http://schemas.microsoft.com/office/drawing/2014/main" id="{5D8350E3-A8DD-B337-6371-AC9ACD1A32C4}"/>
              </a:ext>
            </a:extLst>
          </p:cNvPr>
          <p:cNvSpPr>
            <a:spLocks noGrp="1"/>
          </p:cNvSpPr>
          <p:nvPr>
            <p:ph sz="quarter" idx="10"/>
          </p:nvPr>
        </p:nvSpPr>
        <p:spPr>
          <a:xfrm>
            <a:off x="539495" y="1435608"/>
            <a:ext cx="5053783" cy="3403587"/>
          </a:xfrm>
        </p:spPr>
        <p:txBody>
          <a:bodyPr>
            <a:normAutofit/>
          </a:bodyPr>
          <a:lstStyle/>
          <a:p>
            <a:r>
              <a:rPr lang="en-US" sz="1400" b="1" dirty="0"/>
              <a:t>Applied Log transformations to improve the model fit:</a:t>
            </a:r>
          </a:p>
          <a:p>
            <a:pPr marL="0" marR="0">
              <a:lnSpc>
                <a:spcPct val="107000"/>
              </a:lnSpc>
              <a:spcBef>
                <a:spcPts val="0"/>
              </a:spcBef>
              <a:spcAft>
                <a:spcPts val="800"/>
              </a:spcAft>
            </a:pPr>
            <a:r>
              <a:rPr lang="en-US" sz="1400" dirty="0"/>
              <a:t>Video views is more significant. Adjusted R^2 is 55% which is not the best model. Overall model p value 2.2e-16 is significant.</a:t>
            </a:r>
          </a:p>
          <a:p>
            <a:endParaRPr lang="en-US" sz="1400" dirty="0"/>
          </a:p>
        </p:txBody>
      </p:sp>
      <p:pic>
        <p:nvPicPr>
          <p:cNvPr id="4" name="Picture 3">
            <a:extLst>
              <a:ext uri="{FF2B5EF4-FFF2-40B4-BE49-F238E27FC236}">
                <a16:creationId xmlns:a16="http://schemas.microsoft.com/office/drawing/2014/main" id="{997B230C-4F29-FF2F-BA8A-2D6839410D9F}"/>
              </a:ext>
            </a:extLst>
          </p:cNvPr>
          <p:cNvPicPr>
            <a:picLocks noChangeAspect="1"/>
          </p:cNvPicPr>
          <p:nvPr/>
        </p:nvPicPr>
        <p:blipFill>
          <a:blip r:embed="rId2"/>
          <a:stretch>
            <a:fillRect/>
          </a:stretch>
        </p:blipFill>
        <p:spPr>
          <a:xfrm>
            <a:off x="2155371" y="2792008"/>
            <a:ext cx="3437908" cy="2630384"/>
          </a:xfrm>
          <a:prstGeom prst="rect">
            <a:avLst/>
          </a:prstGeom>
        </p:spPr>
      </p:pic>
      <p:pic>
        <p:nvPicPr>
          <p:cNvPr id="6" name="Picture 5">
            <a:extLst>
              <a:ext uri="{FF2B5EF4-FFF2-40B4-BE49-F238E27FC236}">
                <a16:creationId xmlns:a16="http://schemas.microsoft.com/office/drawing/2014/main" id="{0F14F24D-7C39-630B-9E99-849293F55C4E}"/>
              </a:ext>
            </a:extLst>
          </p:cNvPr>
          <p:cNvPicPr>
            <a:picLocks noChangeAspect="1"/>
          </p:cNvPicPr>
          <p:nvPr/>
        </p:nvPicPr>
        <p:blipFill>
          <a:blip r:embed="rId3"/>
          <a:stretch>
            <a:fillRect/>
          </a:stretch>
        </p:blipFill>
        <p:spPr>
          <a:xfrm>
            <a:off x="5593279" y="1181595"/>
            <a:ext cx="6343402" cy="5427023"/>
          </a:xfrm>
          <a:prstGeom prst="rect">
            <a:avLst/>
          </a:prstGeom>
        </p:spPr>
      </p:pic>
    </p:spTree>
    <p:extLst>
      <p:ext uri="{BB962C8B-B14F-4D97-AF65-F5344CB8AC3E}">
        <p14:creationId xmlns:p14="http://schemas.microsoft.com/office/powerpoint/2010/main" val="247358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6C12-7018-E0C3-5C4C-339B14E80308}"/>
              </a:ext>
            </a:extLst>
          </p:cNvPr>
          <p:cNvSpPr>
            <a:spLocks noGrp="1"/>
          </p:cNvSpPr>
          <p:nvPr>
            <p:ph type="title"/>
          </p:nvPr>
        </p:nvSpPr>
        <p:spPr>
          <a:xfrm>
            <a:off x="521207" y="448056"/>
            <a:ext cx="10938481" cy="640080"/>
          </a:xfrm>
        </p:spPr>
        <p:txBody>
          <a:bodyPr>
            <a:normAutofit/>
          </a:bodyPr>
          <a:lstStyle/>
          <a:p>
            <a:r>
              <a:rPr lang="en-US" dirty="0"/>
              <a:t>Multi Linear Regression – Log Transformations – Residual Analysis</a:t>
            </a:r>
          </a:p>
        </p:txBody>
      </p:sp>
      <p:sp>
        <p:nvSpPr>
          <p:cNvPr id="3" name="Content Placeholder 2">
            <a:extLst>
              <a:ext uri="{FF2B5EF4-FFF2-40B4-BE49-F238E27FC236}">
                <a16:creationId xmlns:a16="http://schemas.microsoft.com/office/drawing/2014/main" id="{430A3432-D6E3-0ABC-CC0E-2F4CD28BB387}"/>
              </a:ext>
            </a:extLst>
          </p:cNvPr>
          <p:cNvSpPr>
            <a:spLocks noGrp="1"/>
          </p:cNvSpPr>
          <p:nvPr>
            <p:ph sz="quarter" idx="10"/>
          </p:nvPr>
        </p:nvSpPr>
        <p:spPr/>
        <p:txBody>
          <a:bodyPr/>
          <a:lstStyle/>
          <a:p>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Residual analysis to check linear model assumptions:</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It looks to be there are problems with linear patterns, normality, constant variance. There are outliers exists y=1, 418. </a:t>
            </a:r>
          </a:p>
          <a:p>
            <a:endParaRPr lang="en-US" dirty="0"/>
          </a:p>
        </p:txBody>
      </p:sp>
      <p:pic>
        <p:nvPicPr>
          <p:cNvPr id="5" name="Picture 4">
            <a:extLst>
              <a:ext uri="{FF2B5EF4-FFF2-40B4-BE49-F238E27FC236}">
                <a16:creationId xmlns:a16="http://schemas.microsoft.com/office/drawing/2014/main" id="{761D104F-D9B0-A04A-35A4-7FFBF8088D57}"/>
              </a:ext>
            </a:extLst>
          </p:cNvPr>
          <p:cNvPicPr>
            <a:picLocks noChangeAspect="1"/>
          </p:cNvPicPr>
          <p:nvPr/>
        </p:nvPicPr>
        <p:blipFill>
          <a:blip r:embed="rId2"/>
          <a:stretch>
            <a:fillRect/>
          </a:stretch>
        </p:blipFill>
        <p:spPr>
          <a:xfrm>
            <a:off x="5326083" y="1217221"/>
            <a:ext cx="6603216" cy="5640779"/>
          </a:xfrm>
          <a:prstGeom prst="rect">
            <a:avLst/>
          </a:prstGeom>
        </p:spPr>
      </p:pic>
    </p:spTree>
    <p:extLst>
      <p:ext uri="{BB962C8B-B14F-4D97-AF65-F5344CB8AC3E}">
        <p14:creationId xmlns:p14="http://schemas.microsoft.com/office/powerpoint/2010/main" val="317574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1A28-4723-8D70-E9C4-AD4005E3D30E}"/>
              </a:ext>
            </a:extLst>
          </p:cNvPr>
          <p:cNvSpPr>
            <a:spLocks noGrp="1"/>
          </p:cNvSpPr>
          <p:nvPr>
            <p:ph type="title"/>
          </p:nvPr>
        </p:nvSpPr>
        <p:spPr/>
        <p:txBody>
          <a:bodyPr>
            <a:normAutofit fontScale="90000"/>
          </a:bodyPr>
          <a:lstStyle/>
          <a:p>
            <a:r>
              <a:rPr lang="en-US" dirty="0"/>
              <a:t>Multi Linear Regression – Sqrt Transformations</a:t>
            </a:r>
          </a:p>
        </p:txBody>
      </p:sp>
      <p:sp>
        <p:nvSpPr>
          <p:cNvPr id="3" name="Content Placeholder 2">
            <a:extLst>
              <a:ext uri="{FF2B5EF4-FFF2-40B4-BE49-F238E27FC236}">
                <a16:creationId xmlns:a16="http://schemas.microsoft.com/office/drawing/2014/main" id="{70112339-0027-15CB-1EF7-28187298710B}"/>
              </a:ext>
            </a:extLst>
          </p:cNvPr>
          <p:cNvSpPr>
            <a:spLocks noGrp="1"/>
          </p:cNvSpPr>
          <p:nvPr>
            <p:ph sz="quarter" idx="10"/>
          </p:nvPr>
        </p:nvSpPr>
        <p:spPr/>
        <p:txBody>
          <a:bodyPr/>
          <a:lstStyle/>
          <a:p>
            <a:r>
              <a:rPr lang="en-US" sz="1600" b="1" dirty="0"/>
              <a:t>Applied Sqrt transformations to improve the model fit:</a:t>
            </a:r>
          </a:p>
          <a:p>
            <a:pPr marL="0" marR="0">
              <a:lnSpc>
                <a:spcPct val="107000"/>
              </a:lnSpc>
              <a:spcBef>
                <a:spcPts val="0"/>
              </a:spcBef>
              <a:spcAft>
                <a:spcPts val="800"/>
              </a:spcAft>
            </a:pPr>
            <a:r>
              <a:rPr lang="en-US" sz="1600" dirty="0"/>
              <a:t>Video views is more significant (standard error = 2.973e-09, p value = 2e-16). Adjusted R^2 is 70% which is good model. Overall model p value 2.2e-16 is significant, F test = 82.26.</a:t>
            </a:r>
          </a:p>
          <a:p>
            <a:pPr marL="0" marR="0">
              <a:lnSpc>
                <a:spcPct val="107000"/>
              </a:lnSpc>
              <a:spcBef>
                <a:spcPts val="0"/>
              </a:spcBef>
              <a:spcAft>
                <a:spcPts val="800"/>
              </a:spcAft>
            </a:pPr>
            <a:endParaRPr lang="en-US" sz="1600" dirty="0"/>
          </a:p>
          <a:p>
            <a:pPr marL="0" marR="0">
              <a:lnSpc>
                <a:spcPct val="107000"/>
              </a:lnSpc>
              <a:spcBef>
                <a:spcPts val="0"/>
              </a:spcBef>
              <a:spcAft>
                <a:spcPts val="800"/>
              </a:spcAft>
            </a:pPr>
            <a:r>
              <a:rPr lang="en-US" sz="1600" dirty="0"/>
              <a:t>Sqrt transformations model is much better choice than Log transformations model.</a:t>
            </a:r>
          </a:p>
          <a:p>
            <a:endParaRPr lang="en-US" dirty="0"/>
          </a:p>
        </p:txBody>
      </p:sp>
      <p:pic>
        <p:nvPicPr>
          <p:cNvPr id="9" name="Picture 8">
            <a:extLst>
              <a:ext uri="{FF2B5EF4-FFF2-40B4-BE49-F238E27FC236}">
                <a16:creationId xmlns:a16="http://schemas.microsoft.com/office/drawing/2014/main" id="{30705FDC-1BAD-FC33-02F0-D0325C77B2F3}"/>
              </a:ext>
            </a:extLst>
          </p:cNvPr>
          <p:cNvPicPr>
            <a:picLocks noChangeAspect="1"/>
          </p:cNvPicPr>
          <p:nvPr/>
        </p:nvPicPr>
        <p:blipFill>
          <a:blip r:embed="rId2"/>
          <a:stretch>
            <a:fillRect/>
          </a:stretch>
        </p:blipFill>
        <p:spPr>
          <a:xfrm>
            <a:off x="4956047" y="1216231"/>
            <a:ext cx="6982117" cy="5380512"/>
          </a:xfrm>
          <a:prstGeom prst="rect">
            <a:avLst/>
          </a:prstGeom>
        </p:spPr>
      </p:pic>
      <p:pic>
        <p:nvPicPr>
          <p:cNvPr id="11" name="Picture 10">
            <a:extLst>
              <a:ext uri="{FF2B5EF4-FFF2-40B4-BE49-F238E27FC236}">
                <a16:creationId xmlns:a16="http://schemas.microsoft.com/office/drawing/2014/main" id="{BDE7190B-AB46-6A6F-2848-B0326B3CEC7C}"/>
              </a:ext>
            </a:extLst>
          </p:cNvPr>
          <p:cNvPicPr>
            <a:picLocks noChangeAspect="1"/>
          </p:cNvPicPr>
          <p:nvPr/>
        </p:nvPicPr>
        <p:blipFill>
          <a:blip r:embed="rId3"/>
          <a:stretch>
            <a:fillRect/>
          </a:stretch>
        </p:blipFill>
        <p:spPr>
          <a:xfrm>
            <a:off x="1650670" y="4381995"/>
            <a:ext cx="3305376" cy="2173184"/>
          </a:xfrm>
          <a:prstGeom prst="rect">
            <a:avLst/>
          </a:prstGeom>
        </p:spPr>
      </p:pic>
    </p:spTree>
    <p:extLst>
      <p:ext uri="{BB962C8B-B14F-4D97-AF65-F5344CB8AC3E}">
        <p14:creationId xmlns:p14="http://schemas.microsoft.com/office/powerpoint/2010/main" val="203172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ECBE-6234-0104-9018-F1B25F93EA5D}"/>
              </a:ext>
            </a:extLst>
          </p:cNvPr>
          <p:cNvSpPr>
            <a:spLocks noGrp="1"/>
          </p:cNvSpPr>
          <p:nvPr>
            <p:ph type="title"/>
          </p:nvPr>
        </p:nvSpPr>
        <p:spPr>
          <a:xfrm>
            <a:off x="521207" y="448056"/>
            <a:ext cx="11045359" cy="640080"/>
          </a:xfrm>
        </p:spPr>
        <p:txBody>
          <a:bodyPr>
            <a:normAutofit/>
          </a:bodyPr>
          <a:lstStyle/>
          <a:p>
            <a:r>
              <a:rPr lang="en-US" dirty="0"/>
              <a:t>Multi Linear Regression – Sqrt Transformations - Residual Analysis</a:t>
            </a:r>
          </a:p>
        </p:txBody>
      </p:sp>
      <p:sp>
        <p:nvSpPr>
          <p:cNvPr id="3" name="Content Placeholder 2">
            <a:extLst>
              <a:ext uri="{FF2B5EF4-FFF2-40B4-BE49-F238E27FC236}">
                <a16:creationId xmlns:a16="http://schemas.microsoft.com/office/drawing/2014/main" id="{BFA290FD-A27A-2D44-42B2-BBF7FA784DF3}"/>
              </a:ext>
            </a:extLst>
          </p:cNvPr>
          <p:cNvSpPr>
            <a:spLocks noGrp="1"/>
          </p:cNvSpPr>
          <p:nvPr>
            <p:ph sz="quarter" idx="10"/>
          </p:nvPr>
        </p:nvSpPr>
        <p:spPr/>
        <p: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Residual analysis to check linear model assumptions: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looks to be there are problems with linear patterns, normality, constant variance. There are outliers exists y=3, 1. </a:t>
            </a:r>
          </a:p>
          <a:p>
            <a:endParaRPr lang="en-US" dirty="0"/>
          </a:p>
        </p:txBody>
      </p:sp>
      <p:pic>
        <p:nvPicPr>
          <p:cNvPr id="5" name="Picture 4">
            <a:extLst>
              <a:ext uri="{FF2B5EF4-FFF2-40B4-BE49-F238E27FC236}">
                <a16:creationId xmlns:a16="http://schemas.microsoft.com/office/drawing/2014/main" id="{6D6BF9CD-EBDE-9315-BB16-44EE7495A6BF}"/>
              </a:ext>
            </a:extLst>
          </p:cNvPr>
          <p:cNvPicPr>
            <a:picLocks noChangeAspect="1"/>
          </p:cNvPicPr>
          <p:nvPr/>
        </p:nvPicPr>
        <p:blipFill>
          <a:blip r:embed="rId2"/>
          <a:stretch>
            <a:fillRect/>
          </a:stretch>
        </p:blipFill>
        <p:spPr>
          <a:xfrm>
            <a:off x="5088578" y="1211284"/>
            <a:ext cx="6846124" cy="5385460"/>
          </a:xfrm>
          <a:prstGeom prst="rect">
            <a:avLst/>
          </a:prstGeom>
        </p:spPr>
      </p:pic>
    </p:spTree>
    <p:extLst>
      <p:ext uri="{BB962C8B-B14F-4D97-AF65-F5344CB8AC3E}">
        <p14:creationId xmlns:p14="http://schemas.microsoft.com/office/powerpoint/2010/main" val="263342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413E-89A8-C828-C2EF-03154111CA11}"/>
              </a:ext>
            </a:extLst>
          </p:cNvPr>
          <p:cNvSpPr>
            <a:spLocks noGrp="1"/>
          </p:cNvSpPr>
          <p:nvPr>
            <p:ph type="title"/>
          </p:nvPr>
        </p:nvSpPr>
        <p:spPr>
          <a:xfrm>
            <a:off x="521207" y="136566"/>
            <a:ext cx="11478809" cy="694707"/>
          </a:xfrm>
        </p:spPr>
        <p:txBody>
          <a:bodyPr>
            <a:normAutofit/>
          </a:bodyPr>
          <a:lstStyle/>
          <a:p>
            <a:r>
              <a:rPr lang="en-US" sz="2000" dirty="0"/>
              <a:t>Multi Linear Regression – Correlation Analysis – Subscribers and Video Views highly correlated</a:t>
            </a:r>
          </a:p>
        </p:txBody>
      </p:sp>
      <p:pic>
        <p:nvPicPr>
          <p:cNvPr id="5" name="Picture 4">
            <a:extLst>
              <a:ext uri="{FF2B5EF4-FFF2-40B4-BE49-F238E27FC236}">
                <a16:creationId xmlns:a16="http://schemas.microsoft.com/office/drawing/2014/main" id="{029837CD-4678-8E45-A1C0-BC72E05AF15E}"/>
              </a:ext>
            </a:extLst>
          </p:cNvPr>
          <p:cNvPicPr>
            <a:picLocks noChangeAspect="1"/>
          </p:cNvPicPr>
          <p:nvPr/>
        </p:nvPicPr>
        <p:blipFill>
          <a:blip r:embed="rId2"/>
          <a:stretch>
            <a:fillRect/>
          </a:stretch>
        </p:blipFill>
        <p:spPr>
          <a:xfrm>
            <a:off x="255320" y="831273"/>
            <a:ext cx="11689042" cy="5783283"/>
          </a:xfrm>
          <a:prstGeom prst="rect">
            <a:avLst/>
          </a:prstGeom>
        </p:spPr>
      </p:pic>
    </p:spTree>
    <p:extLst>
      <p:ext uri="{BB962C8B-B14F-4D97-AF65-F5344CB8AC3E}">
        <p14:creationId xmlns:p14="http://schemas.microsoft.com/office/powerpoint/2010/main" val="89354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F4BE-7F7E-36C9-98DC-37176C128CCF}"/>
              </a:ext>
            </a:extLst>
          </p:cNvPr>
          <p:cNvSpPr>
            <a:spLocks noGrp="1"/>
          </p:cNvSpPr>
          <p:nvPr>
            <p:ph type="title"/>
          </p:nvPr>
        </p:nvSpPr>
        <p:spPr/>
        <p:txBody>
          <a:bodyPr/>
          <a:lstStyle/>
          <a:p>
            <a:r>
              <a:rPr lang="en-US" dirty="0"/>
              <a:t>Polynomial Regression Model </a:t>
            </a:r>
          </a:p>
        </p:txBody>
      </p:sp>
      <p:sp>
        <p:nvSpPr>
          <p:cNvPr id="3" name="Content Placeholder 2">
            <a:extLst>
              <a:ext uri="{FF2B5EF4-FFF2-40B4-BE49-F238E27FC236}">
                <a16:creationId xmlns:a16="http://schemas.microsoft.com/office/drawing/2014/main" id="{FE934E4D-393B-644B-A05D-FE5A247A4FD1}"/>
              </a:ext>
            </a:extLst>
          </p:cNvPr>
          <p:cNvSpPr>
            <a:spLocks noGrp="1"/>
          </p:cNvSpPr>
          <p:nvPr>
            <p:ph sz="quarter" idx="10"/>
          </p:nvPr>
        </p:nvSpPr>
        <p:spPr>
          <a:xfrm>
            <a:off x="539495" y="1435607"/>
            <a:ext cx="5219541" cy="4618643"/>
          </a:xfrm>
        </p:spPr>
        <p:txBody>
          <a:bodyPr>
            <a:normAutofit/>
          </a:bodyPr>
          <a:lstStyle/>
          <a:p>
            <a:pPr>
              <a:lnSpc>
                <a:spcPct val="107000"/>
              </a:lnSpc>
              <a:spcBef>
                <a:spcPts val="0"/>
              </a:spcBef>
              <a:spcAft>
                <a:spcPts val="800"/>
              </a:spcAft>
            </a:pPr>
            <a:r>
              <a:rPr lang="en-US" sz="1400" b="1" kern="100" dirty="0">
                <a:latin typeface="Calibri" panose="020F0502020204030204" pitchFamily="34" charset="0"/>
                <a:cs typeface="Times New Roman" panose="02020603050405020304" pitchFamily="18" charset="0"/>
              </a:rPr>
              <a:t>How does the interaction between video views and unemployment rate influence the subscriber count?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Regression model:</a:t>
            </a:r>
          </a:p>
          <a:p>
            <a:pPr marL="0" marR="0">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Y= subscribers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X1 = Video Views, x2 = unemployment rate</a:t>
            </a:r>
            <a:endParaRPr lang="en-US" sz="1400" kern="0" dirty="0">
              <a:effectLst/>
              <a:latin typeface="Times-Roman"/>
              <a:ea typeface="Calibri" panose="020F0502020204030204" pitchFamily="34" charset="0"/>
              <a:cs typeface="Times-Roman"/>
            </a:endParaRPr>
          </a:p>
          <a:p>
            <a:pPr marL="457200">
              <a:lnSpc>
                <a:spcPct val="107000"/>
              </a:lnSpc>
              <a:spcBef>
                <a:spcPts val="0"/>
              </a:spcBef>
              <a:spcAft>
                <a:spcPts val="0"/>
              </a:spcAft>
            </a:pPr>
            <a:r>
              <a:rPr lang="en-US" sz="1400" kern="0" dirty="0">
                <a:effectLst/>
                <a:latin typeface="Times-Roman"/>
                <a:ea typeface="Calibri" panose="020F0502020204030204" pitchFamily="34" charset="0"/>
                <a:cs typeface="Times-Roman"/>
              </a:rPr>
              <a:t>Y = </a:t>
            </a:r>
            <a:r>
              <a:rPr lang="el-GR" sz="1400" kern="0" dirty="0">
                <a:latin typeface="Times-Roman"/>
              </a:rPr>
              <a:t>β₀</a:t>
            </a:r>
            <a:r>
              <a:rPr lang="en-US" sz="1400" kern="0" dirty="0">
                <a:latin typeface="Times-Roman"/>
              </a:rPr>
              <a:t>+ </a:t>
            </a:r>
            <a:r>
              <a:rPr lang="el-GR" sz="1400" kern="0" dirty="0">
                <a:latin typeface="Times-Roman"/>
              </a:rPr>
              <a:t>β</a:t>
            </a:r>
            <a:r>
              <a:rPr lang="en-US" sz="1400" kern="0" dirty="0">
                <a:latin typeface="Times-Roman"/>
              </a:rPr>
              <a:t>1 x1 +</a:t>
            </a:r>
            <a:r>
              <a:rPr lang="el-GR" sz="1400" kern="0" dirty="0">
                <a:latin typeface="Times-Roman"/>
              </a:rPr>
              <a:t>β</a:t>
            </a:r>
            <a:r>
              <a:rPr lang="en-US" sz="1400" kern="0" dirty="0">
                <a:latin typeface="Times-Roman"/>
              </a:rPr>
              <a:t>2 x2 + </a:t>
            </a:r>
            <a:r>
              <a:rPr lang="el-GR" sz="1400" kern="0" dirty="0">
                <a:latin typeface="Times-Roman"/>
              </a:rPr>
              <a:t>β</a:t>
            </a:r>
            <a:r>
              <a:rPr lang="en-US" sz="1400" kern="0" dirty="0">
                <a:latin typeface="Times-Roman"/>
              </a:rPr>
              <a:t>11 x1^2 + </a:t>
            </a:r>
            <a:r>
              <a:rPr lang="el-GR" sz="1400" kern="0" dirty="0">
                <a:latin typeface="Times-Roman"/>
              </a:rPr>
              <a:t>β</a:t>
            </a:r>
            <a:r>
              <a:rPr lang="en-US" sz="1400" kern="0" dirty="0">
                <a:latin typeface="Times-Roman"/>
              </a:rPr>
              <a:t>22 x2^2 + </a:t>
            </a:r>
            <a:r>
              <a:rPr lang="el-GR" sz="1400" kern="0" dirty="0">
                <a:latin typeface="Times-Roman"/>
              </a:rPr>
              <a:t>β</a:t>
            </a:r>
            <a:r>
              <a:rPr lang="en-US" sz="1400" kern="0" dirty="0">
                <a:latin typeface="Times-Roman"/>
              </a:rPr>
              <a:t>12 x1 x2</a:t>
            </a:r>
          </a:p>
          <a:p>
            <a:pPr marL="457200">
              <a:lnSpc>
                <a:spcPct val="107000"/>
              </a:lnSpc>
              <a:spcBef>
                <a:spcPts val="0"/>
              </a:spcBef>
              <a:spcAft>
                <a:spcPts val="0"/>
              </a:spcAft>
            </a:pPr>
            <a:endParaRPr lang="en-US" sz="1400" kern="0" dirty="0">
              <a:latin typeface="Times-Roman"/>
            </a:endParaRPr>
          </a:p>
          <a:p>
            <a:pPr marL="457200">
              <a:lnSpc>
                <a:spcPct val="107000"/>
              </a:lnSpc>
              <a:spcBef>
                <a:spcPts val="0"/>
              </a:spcBef>
              <a:spcAft>
                <a:spcPts val="0"/>
              </a:spcAft>
            </a:pPr>
            <a:r>
              <a:rPr lang="en-US" sz="1400" kern="0" dirty="0">
                <a:latin typeface="Times-Roman"/>
              </a:rPr>
              <a:t>Y = 6.971e+06 + 1.028e-03 x1 + 1.240e+06 x2 + 1.018e-16 x1^2 – 5.620e+04 x2^2 – 9.095e-06 x1x2</a:t>
            </a:r>
          </a:p>
          <a:p>
            <a:pPr marL="457200">
              <a:lnSpc>
                <a:spcPct val="107000"/>
              </a:lnSpc>
              <a:spcBef>
                <a:spcPts val="0"/>
              </a:spcBef>
              <a:spcAft>
                <a:spcPts val="0"/>
              </a:spcAft>
            </a:pPr>
            <a:endParaRPr lang="en-US" sz="1400" kern="0" dirty="0">
              <a:latin typeface="Times-Roman"/>
            </a:endParaRPr>
          </a:p>
          <a:p>
            <a:pPr>
              <a:lnSpc>
                <a:spcPct val="107000"/>
              </a:lnSpc>
              <a:spcBef>
                <a:spcPts val="0"/>
              </a:spcBef>
              <a:spcAft>
                <a:spcPts val="800"/>
              </a:spcAft>
            </a:pPr>
            <a:r>
              <a:rPr lang="en-US" sz="1400" kern="100" dirty="0">
                <a:latin typeface="Calibri" panose="020F0502020204030204" pitchFamily="34" charset="0"/>
                <a:cs typeface="Times New Roman" panose="02020603050405020304" pitchFamily="18" charset="0"/>
              </a:rPr>
              <a:t>Video views are more significant (p value = 2e-16). Adjusted R^2 is 74% which is good model. Overall model p value 2.2e-16 is significant, F test = 240 which is very high.</a:t>
            </a:r>
          </a:p>
          <a:p>
            <a:pPr>
              <a:lnSpc>
                <a:spcPct val="107000"/>
              </a:lnSpc>
              <a:spcBef>
                <a:spcPts val="0"/>
              </a:spcBef>
              <a:spcAft>
                <a:spcPts val="800"/>
              </a:spcAft>
            </a:pPr>
            <a:r>
              <a:rPr lang="en-US" sz="1400" kern="0" dirty="0">
                <a:latin typeface="Times-Roman"/>
              </a:rPr>
              <a:t>The interaction between video views and unemployment rate does not influence the subscriber count and as they are not significant predictors (p value 0.1658 &gt; alpha 0.05). </a:t>
            </a:r>
            <a:endParaRPr lang="en-US" kern="0" dirty="0">
              <a:latin typeface="Times-Roman"/>
            </a:endParaRPr>
          </a:p>
        </p:txBody>
      </p:sp>
      <p:pic>
        <p:nvPicPr>
          <p:cNvPr id="7" name="Picture 6">
            <a:extLst>
              <a:ext uri="{FF2B5EF4-FFF2-40B4-BE49-F238E27FC236}">
                <a16:creationId xmlns:a16="http://schemas.microsoft.com/office/drawing/2014/main" id="{98857029-8A5F-9CD0-0324-F073796F1A14}"/>
              </a:ext>
            </a:extLst>
          </p:cNvPr>
          <p:cNvPicPr>
            <a:picLocks noChangeAspect="1"/>
          </p:cNvPicPr>
          <p:nvPr/>
        </p:nvPicPr>
        <p:blipFill>
          <a:blip r:embed="rId2"/>
          <a:stretch>
            <a:fillRect/>
          </a:stretch>
        </p:blipFill>
        <p:spPr>
          <a:xfrm>
            <a:off x="5759037" y="1204726"/>
            <a:ext cx="6172200" cy="4732935"/>
          </a:xfrm>
          <a:prstGeom prst="rect">
            <a:avLst/>
          </a:prstGeom>
        </p:spPr>
      </p:pic>
    </p:spTree>
    <p:extLst>
      <p:ext uri="{BB962C8B-B14F-4D97-AF65-F5344CB8AC3E}">
        <p14:creationId xmlns:p14="http://schemas.microsoft.com/office/powerpoint/2010/main" val="397876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801F-9CF2-6EB7-1FB5-68AA902224C4}"/>
              </a:ext>
            </a:extLst>
          </p:cNvPr>
          <p:cNvSpPr>
            <a:spLocks noGrp="1"/>
          </p:cNvSpPr>
          <p:nvPr>
            <p:ph type="title"/>
          </p:nvPr>
        </p:nvSpPr>
        <p:spPr>
          <a:xfrm>
            <a:off x="521207" y="448056"/>
            <a:ext cx="9074055" cy="640080"/>
          </a:xfrm>
        </p:spPr>
        <p:txBody>
          <a:bodyPr>
            <a:normAutofit/>
          </a:bodyPr>
          <a:lstStyle/>
          <a:p>
            <a:r>
              <a:rPr lang="en-US" dirty="0"/>
              <a:t>Multi Linear Regression Model: Video views, Categories</a:t>
            </a:r>
          </a:p>
        </p:txBody>
      </p:sp>
      <p:sp>
        <p:nvSpPr>
          <p:cNvPr id="3" name="Content Placeholder 2">
            <a:extLst>
              <a:ext uri="{FF2B5EF4-FFF2-40B4-BE49-F238E27FC236}">
                <a16:creationId xmlns:a16="http://schemas.microsoft.com/office/drawing/2014/main" id="{D98AD013-0646-CBDB-B870-3367665434FE}"/>
              </a:ext>
            </a:extLst>
          </p:cNvPr>
          <p:cNvSpPr>
            <a:spLocks noGrp="1"/>
          </p:cNvSpPr>
          <p:nvPr>
            <p:ph sz="quarter" idx="10"/>
          </p:nvPr>
        </p:nvSpPr>
        <p:spPr>
          <a:xfrm>
            <a:off x="539496" y="1435608"/>
            <a:ext cx="4977024" cy="5113634"/>
          </a:xfrm>
        </p:spPr>
        <p:txBody>
          <a:bodyPr>
            <a:normAutofit fontScale="92500" lnSpcReduction="10000"/>
          </a:bodyPr>
          <a:lstStyle/>
          <a:p>
            <a:pPr>
              <a:lnSpc>
                <a:spcPct val="107000"/>
              </a:lnSpc>
              <a:spcBef>
                <a:spcPts val="0"/>
              </a:spcBef>
              <a:spcAft>
                <a:spcPts val="800"/>
              </a:spcAft>
            </a:pPr>
            <a:r>
              <a:rPr lang="en-US" sz="1500" b="1" kern="100" dirty="0">
                <a:latin typeface="Calibri" panose="020F0502020204030204" pitchFamily="34" charset="0"/>
                <a:cs typeface="Times New Roman" panose="02020603050405020304" pitchFamily="18" charset="0"/>
              </a:rPr>
              <a:t>How does the significance of video views compare to content categories in predicting subscriber count?</a:t>
            </a:r>
          </a:p>
          <a:p>
            <a:pPr marL="0" marR="0">
              <a:lnSpc>
                <a:spcPct val="107000"/>
              </a:lnSpc>
              <a:spcBef>
                <a:spcPts val="0"/>
              </a:spcBef>
              <a:spcAft>
                <a:spcPts val="800"/>
              </a:spcAf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Regression model:</a:t>
            </a:r>
          </a:p>
          <a:p>
            <a:pPr marL="0" marR="0">
              <a:lnSpc>
                <a:spcPct val="107000"/>
              </a:lnSpc>
              <a:spcBef>
                <a:spcPts val="0"/>
              </a:spcBef>
              <a:spcAft>
                <a:spcPts val="800"/>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Y= subscribers</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X1 = Video Views, x2 = category</a:t>
            </a:r>
          </a:p>
          <a:p>
            <a:pPr marL="457200">
              <a:lnSpc>
                <a:spcPct val="107000"/>
              </a:lnSpc>
              <a:spcBef>
                <a:spcPts val="0"/>
              </a:spcBef>
              <a:spcAft>
                <a:spcPts val="0"/>
              </a:spcAft>
            </a:pPr>
            <a:r>
              <a:rPr lang="en-US" sz="1500" kern="0" dirty="0">
                <a:effectLst/>
                <a:latin typeface="Times-Roman"/>
                <a:ea typeface="Calibri" panose="020F0502020204030204" pitchFamily="34" charset="0"/>
                <a:cs typeface="Times-Roman"/>
              </a:rPr>
              <a:t>Y = 8.822e+06 + 9.765e-04 x1 + 1.649e+06 c1 + 3.004e+06 c2 + 2.845e+06 c3 + 2.600e+06 c4 + 3.048e+06 c5 + 3.668e+06 c6 + 8.883e+06 c7 + 3.962e+06 c8 + 2.163e+06 c9 + 3.145e+06 c10 + 2.261e+07 c11 + 3.390e+06 c12 - 7.822e+05 c13 + 7.723e+06 c14 - 2.341e+06 c15 + 2.477e+06 c16 + 1.538e+07 c17</a:t>
            </a:r>
          </a:p>
          <a:p>
            <a:pPr marL="457200">
              <a:lnSpc>
                <a:spcPct val="107000"/>
              </a:lnSpc>
              <a:spcBef>
                <a:spcPts val="0"/>
              </a:spcBef>
              <a:spcAft>
                <a:spcPts val="0"/>
              </a:spcAft>
            </a:pPr>
            <a:endParaRPr lang="en-US" sz="1500" kern="0" dirty="0">
              <a:latin typeface="Times-Roman"/>
            </a:endParaRPr>
          </a:p>
          <a:p>
            <a:pPr>
              <a:lnSpc>
                <a:spcPct val="127000"/>
              </a:lnSpc>
              <a:spcBef>
                <a:spcPts val="0"/>
              </a:spcBef>
              <a:spcAft>
                <a:spcPts val="800"/>
              </a:spcAft>
            </a:pPr>
            <a:r>
              <a:rPr lang="en-US" sz="1500" kern="0" dirty="0">
                <a:latin typeface="Times-Roman"/>
              </a:rPr>
              <a:t>To increase the subscriber growth, strategies should primarily aim to boost video views, as they show a significant relationship with subscribers count (p value 2e-16 &lt; alpha 0.05). </a:t>
            </a:r>
          </a:p>
          <a:p>
            <a:pPr>
              <a:lnSpc>
                <a:spcPct val="127000"/>
              </a:lnSpc>
              <a:spcBef>
                <a:spcPts val="0"/>
              </a:spcBef>
              <a:spcAft>
                <a:spcPts val="800"/>
              </a:spcAft>
            </a:pPr>
            <a:r>
              <a:rPr lang="en-US" sz="1500" kern="0" dirty="0">
                <a:latin typeface="Times-Roman"/>
              </a:rPr>
              <a:t>Content categories, are not significant predictors in this analysis, it may still influence viewer engagement and should not be disregarded, as they might interact with other unexamined factors to affect subscriber growth.</a:t>
            </a:r>
          </a:p>
          <a:p>
            <a:pPr>
              <a:lnSpc>
                <a:spcPct val="127000"/>
              </a:lnSpc>
              <a:spcBef>
                <a:spcPts val="0"/>
              </a:spcBef>
              <a:spcAft>
                <a:spcPts val="800"/>
              </a:spcAft>
            </a:pPr>
            <a:endParaRPr lang="en-US" sz="1500" kern="0" dirty="0">
              <a:latin typeface="Times-Roman"/>
            </a:endParaRPr>
          </a:p>
        </p:txBody>
      </p:sp>
      <p:pic>
        <p:nvPicPr>
          <p:cNvPr id="5" name="Picture 4">
            <a:extLst>
              <a:ext uri="{FF2B5EF4-FFF2-40B4-BE49-F238E27FC236}">
                <a16:creationId xmlns:a16="http://schemas.microsoft.com/office/drawing/2014/main" id="{A106B4E2-B2B4-03C9-D533-210B54129E8C}"/>
              </a:ext>
            </a:extLst>
          </p:cNvPr>
          <p:cNvPicPr>
            <a:picLocks noChangeAspect="1"/>
          </p:cNvPicPr>
          <p:nvPr/>
        </p:nvPicPr>
        <p:blipFill>
          <a:blip r:embed="rId2"/>
          <a:stretch>
            <a:fillRect/>
          </a:stretch>
        </p:blipFill>
        <p:spPr>
          <a:xfrm>
            <a:off x="5516520" y="1217221"/>
            <a:ext cx="6400368" cy="5640779"/>
          </a:xfrm>
          <a:prstGeom prst="rect">
            <a:avLst/>
          </a:prstGeom>
        </p:spPr>
      </p:pic>
    </p:spTree>
    <p:extLst>
      <p:ext uri="{BB962C8B-B14F-4D97-AF65-F5344CB8AC3E}">
        <p14:creationId xmlns:p14="http://schemas.microsoft.com/office/powerpoint/2010/main" val="42443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801F-9CF2-6EB7-1FB5-68AA902224C4}"/>
              </a:ext>
            </a:extLst>
          </p:cNvPr>
          <p:cNvSpPr>
            <a:spLocks noGrp="1"/>
          </p:cNvSpPr>
          <p:nvPr>
            <p:ph type="title"/>
          </p:nvPr>
        </p:nvSpPr>
        <p:spPr>
          <a:xfrm>
            <a:off x="521207" y="448056"/>
            <a:ext cx="9038429" cy="640080"/>
          </a:xfrm>
        </p:spPr>
        <p:txBody>
          <a:bodyPr>
            <a:normAutofit/>
          </a:bodyPr>
          <a:lstStyle/>
          <a:p>
            <a:r>
              <a:rPr lang="en-US" dirty="0"/>
              <a:t>Multi Linear Regression Model: Video views, Categories</a:t>
            </a:r>
          </a:p>
        </p:txBody>
      </p:sp>
      <p:sp>
        <p:nvSpPr>
          <p:cNvPr id="3" name="Content Placeholder 2">
            <a:extLst>
              <a:ext uri="{FF2B5EF4-FFF2-40B4-BE49-F238E27FC236}">
                <a16:creationId xmlns:a16="http://schemas.microsoft.com/office/drawing/2014/main" id="{D98AD013-0646-CBDB-B870-3367665434FE}"/>
              </a:ext>
            </a:extLst>
          </p:cNvPr>
          <p:cNvSpPr>
            <a:spLocks noGrp="1"/>
          </p:cNvSpPr>
          <p:nvPr>
            <p:ph sz="quarter" idx="10"/>
          </p:nvPr>
        </p:nvSpPr>
        <p:spPr>
          <a:xfrm>
            <a:off x="539496" y="1435608"/>
            <a:ext cx="4786588" cy="3977640"/>
          </a:xfrm>
        </p:spPr>
        <p:txBody>
          <a:bodyPr>
            <a:normAutofit/>
          </a:bodyPr>
          <a:lstStyle/>
          <a:p>
            <a:r>
              <a:rPr lang="en-US" sz="1400" dirty="0"/>
              <a:t>By including the interactive terms will the model be improved.</a:t>
            </a:r>
          </a:p>
          <a:p>
            <a:r>
              <a:rPr lang="en-US" sz="1400" dirty="0"/>
              <a:t>Yes, Model looks to be a good fit with Adjusted R^2 = 74%. Overall model p value (2.2e-16) &lt; alpha (0.05). </a:t>
            </a:r>
          </a:p>
          <a:p>
            <a:r>
              <a:rPr lang="en-US" sz="1400" dirty="0"/>
              <a:t>Category comedy is significant (p value 0.0303 &lt; alpha 0.05) predictor in the model. </a:t>
            </a:r>
          </a:p>
        </p:txBody>
      </p:sp>
      <p:pic>
        <p:nvPicPr>
          <p:cNvPr id="5" name="Picture 4">
            <a:extLst>
              <a:ext uri="{FF2B5EF4-FFF2-40B4-BE49-F238E27FC236}">
                <a16:creationId xmlns:a16="http://schemas.microsoft.com/office/drawing/2014/main" id="{9CA0849E-6015-8A02-9BD9-3AE72F6E5979}"/>
              </a:ext>
            </a:extLst>
          </p:cNvPr>
          <p:cNvPicPr>
            <a:picLocks noChangeAspect="1"/>
          </p:cNvPicPr>
          <p:nvPr/>
        </p:nvPicPr>
        <p:blipFill>
          <a:blip r:embed="rId2"/>
          <a:stretch>
            <a:fillRect/>
          </a:stretch>
        </p:blipFill>
        <p:spPr>
          <a:xfrm>
            <a:off x="5385460" y="1199408"/>
            <a:ext cx="6506197" cy="5658592"/>
          </a:xfrm>
          <a:prstGeom prst="rect">
            <a:avLst/>
          </a:prstGeom>
        </p:spPr>
      </p:pic>
    </p:spTree>
    <p:extLst>
      <p:ext uri="{BB962C8B-B14F-4D97-AF65-F5344CB8AC3E}">
        <p14:creationId xmlns:p14="http://schemas.microsoft.com/office/powerpoint/2010/main" val="380488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a:effectLst/>
                <a:latin typeface="Calibri" panose="020F0502020204030204" pitchFamily="34" charset="0"/>
                <a:ea typeface="Calibri" panose="020F0502020204030204" pitchFamily="34" charset="0"/>
                <a:cs typeface="Times New Roman" panose="02020603050405020304" pitchFamily="18" charset="0"/>
              </a:rPr>
              <a:t>Youtube</a:t>
            </a:r>
            <a:r>
              <a:rPr lang="en-US" dirty="0">
                <a:effectLst/>
                <a:latin typeface="Calibri" panose="020F0502020204030204" pitchFamily="34" charset="0"/>
                <a:ea typeface="Calibri" panose="020F0502020204030204" pitchFamily="34" charset="0"/>
                <a:cs typeface="Times New Roman" panose="02020603050405020304" pitchFamily="18" charset="0"/>
              </a:rPr>
              <a:t> Subscribers Prediction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11381216" cy="472171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2000" dirty="0">
              <a:latin typeface="Segoe UI" panose="020B0502040204020203" pitchFamily="34" charset="0"/>
              <a:cs typeface="Segoe UI" panose="020B0502040204020203" pitchFamily="34" charset="0"/>
            </a:endParaRPr>
          </a:p>
        </p:txBody>
      </p:sp>
      <p:sp>
        <p:nvSpPr>
          <p:cNvPr id="4" name="Content Placeholder 17">
            <a:extLst>
              <a:ext uri="{FF2B5EF4-FFF2-40B4-BE49-F238E27FC236}">
                <a16:creationId xmlns:a16="http://schemas.microsoft.com/office/drawing/2014/main" id="{91B01810-36C6-2199-11E8-8A334AEFE830}"/>
              </a:ext>
            </a:extLst>
          </p:cNvPr>
          <p:cNvSpPr txBox="1">
            <a:spLocks/>
          </p:cNvSpPr>
          <p:nvPr/>
        </p:nvSpPr>
        <p:spPr>
          <a:xfrm>
            <a:off x="541610" y="1524707"/>
            <a:ext cx="8275819" cy="31601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a:latin typeface="Segoe UI" panose="020B0502040204020203" pitchFamily="34" charset="0"/>
                <a:cs typeface="Segoe UI" panose="020B0502040204020203" pitchFamily="34" charset="0"/>
              </a:rPr>
              <a:t>Problem Statement: </a:t>
            </a:r>
            <a:r>
              <a:rPr lang="en-US" sz="1800" dirty="0">
                <a:latin typeface="Segoe UI" panose="020B0502040204020203" pitchFamily="34" charset="0"/>
                <a:cs typeface="Segoe UI" panose="020B0502040204020203" pitchFamily="34" charset="0"/>
              </a:rPr>
              <a:t>YouTube channel owners may not have adequate knowledge or expertise to assess the current subscription trend or predict the future growth. Need to identify factors such as video views, engagement, trends which will help prediction analysis.</a:t>
            </a:r>
            <a:endParaRPr lang="en-US" sz="1800" b="1" dirty="0">
              <a:latin typeface="Segoe UI" panose="020B0502040204020203" pitchFamily="34" charset="0"/>
              <a:cs typeface="Segoe UI" panose="020B0502040204020203" pitchFamily="34" charset="0"/>
            </a:endParaRPr>
          </a:p>
          <a:p>
            <a:pPr marL="0" lvl="0" indent="0">
              <a:spcAft>
                <a:spcPts val="600"/>
              </a:spcAft>
              <a:buNone/>
              <a:defRPr/>
            </a:pPr>
            <a:r>
              <a:rPr lang="en-US" sz="1800" b="1" dirty="0">
                <a:latin typeface="Segoe UI" panose="020B0502040204020203" pitchFamily="34" charset="0"/>
                <a:cs typeface="Segoe UI" panose="020B0502040204020203" pitchFamily="34" charset="0"/>
              </a:rPr>
              <a:t>Objective: </a:t>
            </a:r>
            <a:r>
              <a:rPr lang="en-US" sz="1800" dirty="0">
                <a:latin typeface="Segoe UI" panose="020B0502040204020203" pitchFamily="34" charset="0"/>
                <a:cs typeface="Segoe UI" panose="020B0502040204020203" pitchFamily="34" charset="0"/>
              </a:rPr>
              <a:t>The primary objective of this prediction analysis is to develop a statistical model(s) that can accurately forecast future subscriber numbers based on historical data and relevant predictor variables. The model should help identify key factors that significantly impact subscriber growth, allowing channel owners to tailor their content and marketing strategies effectively. </a:t>
            </a:r>
          </a:p>
        </p:txBody>
      </p:sp>
    </p:spTree>
    <p:extLst>
      <p:ext uri="{BB962C8B-B14F-4D97-AF65-F5344CB8AC3E}">
        <p14:creationId xmlns:p14="http://schemas.microsoft.com/office/powerpoint/2010/main" val="2767343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801F-9CF2-6EB7-1FB5-68AA902224C4}"/>
              </a:ext>
            </a:extLst>
          </p:cNvPr>
          <p:cNvSpPr>
            <a:spLocks noGrp="1"/>
          </p:cNvSpPr>
          <p:nvPr>
            <p:ph type="title"/>
          </p:nvPr>
        </p:nvSpPr>
        <p:spPr>
          <a:xfrm>
            <a:off x="521207" y="448056"/>
            <a:ext cx="10629723" cy="640080"/>
          </a:xfrm>
        </p:spPr>
        <p:txBody>
          <a:bodyPr>
            <a:normAutofit fontScale="90000"/>
          </a:bodyPr>
          <a:lstStyle/>
          <a:p>
            <a:r>
              <a:rPr lang="en-US" dirty="0"/>
              <a:t>Multi Linear Regression Model: Video views, Categories, video views rank</a:t>
            </a:r>
          </a:p>
        </p:txBody>
      </p:sp>
      <p:sp>
        <p:nvSpPr>
          <p:cNvPr id="3" name="Content Placeholder 2">
            <a:extLst>
              <a:ext uri="{FF2B5EF4-FFF2-40B4-BE49-F238E27FC236}">
                <a16:creationId xmlns:a16="http://schemas.microsoft.com/office/drawing/2014/main" id="{D98AD013-0646-CBDB-B870-3367665434FE}"/>
              </a:ext>
            </a:extLst>
          </p:cNvPr>
          <p:cNvSpPr>
            <a:spLocks noGrp="1"/>
          </p:cNvSpPr>
          <p:nvPr>
            <p:ph sz="quarter" idx="10"/>
          </p:nvPr>
        </p:nvSpPr>
        <p:spPr/>
        <p:txBody>
          <a:bodyPr/>
          <a:lstStyle/>
          <a:p>
            <a:r>
              <a:rPr lang="en-US" sz="1600" b="1" kern="100" dirty="0">
                <a:latin typeface="Calibri" panose="020F0502020204030204" pitchFamily="34" charset="0"/>
                <a:cs typeface="Times New Roman" panose="02020603050405020304" pitchFamily="18" charset="0"/>
              </a:rPr>
              <a:t>How does the significance of video views compare to content categories, video views rank in predicting subscriber count?</a:t>
            </a:r>
          </a:p>
          <a:p>
            <a:r>
              <a:rPr lang="en-US" sz="1600" kern="100" dirty="0">
                <a:latin typeface="Calibri" panose="020F0502020204030204" pitchFamily="34" charset="0"/>
                <a:cs typeface="Times New Roman" panose="02020603050405020304" pitchFamily="18" charset="0"/>
              </a:rPr>
              <a:t>Video views rank and its interaction with Categories is not significant for predicting subscribers count might need further reevaluation.</a:t>
            </a:r>
          </a:p>
          <a:p>
            <a:r>
              <a:rPr lang="en-US" sz="1600" kern="100" dirty="0">
                <a:latin typeface="Calibri" panose="020F0502020204030204" pitchFamily="34" charset="0"/>
                <a:cs typeface="Times New Roman" panose="02020603050405020304" pitchFamily="18" charset="0"/>
              </a:rPr>
              <a:t>Adjusted R^2 = 73% model is a good fit. P value &lt;2.2e-16 is very significant.</a:t>
            </a:r>
          </a:p>
          <a:p>
            <a:endParaRPr lang="en-US" dirty="0"/>
          </a:p>
        </p:txBody>
      </p:sp>
      <p:pic>
        <p:nvPicPr>
          <p:cNvPr id="5" name="Picture 4">
            <a:extLst>
              <a:ext uri="{FF2B5EF4-FFF2-40B4-BE49-F238E27FC236}">
                <a16:creationId xmlns:a16="http://schemas.microsoft.com/office/drawing/2014/main" id="{DA32937B-CAC9-A188-CD7E-758387F7F16D}"/>
              </a:ext>
            </a:extLst>
          </p:cNvPr>
          <p:cNvPicPr>
            <a:picLocks noChangeAspect="1"/>
          </p:cNvPicPr>
          <p:nvPr/>
        </p:nvPicPr>
        <p:blipFill>
          <a:blip r:embed="rId2"/>
          <a:stretch>
            <a:fillRect/>
          </a:stretch>
        </p:blipFill>
        <p:spPr>
          <a:xfrm>
            <a:off x="5450774" y="1211282"/>
            <a:ext cx="6472262" cy="5599216"/>
          </a:xfrm>
          <a:prstGeom prst="rect">
            <a:avLst/>
          </a:prstGeom>
        </p:spPr>
      </p:pic>
    </p:spTree>
    <p:extLst>
      <p:ext uri="{BB962C8B-B14F-4D97-AF65-F5344CB8AC3E}">
        <p14:creationId xmlns:p14="http://schemas.microsoft.com/office/powerpoint/2010/main" val="114004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552E-AD7C-4AC9-D1BD-0FA483731E34}"/>
              </a:ext>
            </a:extLst>
          </p:cNvPr>
          <p:cNvSpPr>
            <a:spLocks noGrp="1"/>
          </p:cNvSpPr>
          <p:nvPr>
            <p:ph type="title"/>
          </p:nvPr>
        </p:nvSpPr>
        <p:spPr/>
        <p:txBody>
          <a:bodyPr/>
          <a:lstStyle/>
          <a:p>
            <a:r>
              <a:rPr lang="en-US" dirty="0"/>
              <a:t>Average Subscribers for each country</a:t>
            </a:r>
          </a:p>
        </p:txBody>
      </p:sp>
      <p:sp>
        <p:nvSpPr>
          <p:cNvPr id="3" name="Content Placeholder 2">
            <a:extLst>
              <a:ext uri="{FF2B5EF4-FFF2-40B4-BE49-F238E27FC236}">
                <a16:creationId xmlns:a16="http://schemas.microsoft.com/office/drawing/2014/main" id="{922B1A6D-CA48-C712-BCAE-0DC602371065}"/>
              </a:ext>
            </a:extLst>
          </p:cNvPr>
          <p:cNvSpPr>
            <a:spLocks noGrp="1"/>
          </p:cNvSpPr>
          <p:nvPr>
            <p:ph sz="quarter" idx="10"/>
          </p:nvPr>
        </p:nvSpPr>
        <p:spPr/>
        <p:txBody>
          <a:bodyPr>
            <a:normAutofit/>
          </a:bodyPr>
          <a:lstStyle/>
          <a:p>
            <a:r>
              <a:rPr lang="en-US" sz="1800" kern="100" dirty="0">
                <a:latin typeface="Calibri" panose="020F0502020204030204" pitchFamily="34" charset="0"/>
                <a:cs typeface="Times New Roman" panose="02020603050405020304" pitchFamily="18" charset="0"/>
              </a:rPr>
              <a:t>The country with the highest average number of subscribers is Cuba, and the country with the lowest is Sweden. This could suggest a wide disparity in YouTube subscriber counts across countries.</a:t>
            </a:r>
          </a:p>
        </p:txBody>
      </p:sp>
      <p:pic>
        <p:nvPicPr>
          <p:cNvPr id="5" name="Picture 4">
            <a:extLst>
              <a:ext uri="{FF2B5EF4-FFF2-40B4-BE49-F238E27FC236}">
                <a16:creationId xmlns:a16="http://schemas.microsoft.com/office/drawing/2014/main" id="{0A1FFF6B-B142-D1CA-B732-64CEFD2D85C7}"/>
              </a:ext>
            </a:extLst>
          </p:cNvPr>
          <p:cNvPicPr>
            <a:picLocks noChangeAspect="1"/>
          </p:cNvPicPr>
          <p:nvPr/>
        </p:nvPicPr>
        <p:blipFill>
          <a:blip r:embed="rId2"/>
          <a:stretch>
            <a:fillRect/>
          </a:stretch>
        </p:blipFill>
        <p:spPr>
          <a:xfrm>
            <a:off x="5051884" y="1217221"/>
            <a:ext cx="6877120" cy="5367647"/>
          </a:xfrm>
          <a:prstGeom prst="rect">
            <a:avLst/>
          </a:prstGeom>
        </p:spPr>
      </p:pic>
    </p:spTree>
    <p:extLst>
      <p:ext uri="{BB962C8B-B14F-4D97-AF65-F5344CB8AC3E}">
        <p14:creationId xmlns:p14="http://schemas.microsoft.com/office/powerpoint/2010/main" val="283437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32D1-20F9-41C9-22F9-F2FDFE2B4167}"/>
              </a:ext>
            </a:extLst>
          </p:cNvPr>
          <p:cNvSpPr>
            <a:spLocks noGrp="1"/>
          </p:cNvSpPr>
          <p:nvPr>
            <p:ph type="title"/>
          </p:nvPr>
        </p:nvSpPr>
        <p:spPr/>
        <p:txBody>
          <a:bodyPr/>
          <a:lstStyle/>
          <a:p>
            <a:r>
              <a:rPr lang="en-US" dirty="0" err="1"/>
              <a:t>Anova</a:t>
            </a:r>
            <a:r>
              <a:rPr lang="en-US" dirty="0"/>
              <a:t> – Subscribers, Country</a:t>
            </a:r>
          </a:p>
        </p:txBody>
      </p:sp>
      <p:sp>
        <p:nvSpPr>
          <p:cNvPr id="3" name="Content Placeholder 2">
            <a:extLst>
              <a:ext uri="{FF2B5EF4-FFF2-40B4-BE49-F238E27FC236}">
                <a16:creationId xmlns:a16="http://schemas.microsoft.com/office/drawing/2014/main" id="{284A4BD6-5005-8935-44ED-A867C8117AAD}"/>
              </a:ext>
            </a:extLst>
          </p:cNvPr>
          <p:cNvSpPr>
            <a:spLocks noGrp="1"/>
          </p:cNvSpPr>
          <p:nvPr>
            <p:ph sz="quarter" idx="10"/>
          </p:nvPr>
        </p:nvSpPr>
        <p:spPr/>
        <p:txBody>
          <a:bodyPr>
            <a:normAutofit fontScale="92500"/>
          </a:bodyPr>
          <a:lstStyle/>
          <a:p>
            <a:r>
              <a:rPr lang="en-US" sz="1600" dirty="0" err="1"/>
              <a:t>Df</a:t>
            </a:r>
            <a:r>
              <a:rPr lang="en-US" sz="1600" dirty="0"/>
              <a:t>: There are 37 </a:t>
            </a:r>
            <a:r>
              <a:rPr lang="en-US" sz="1600" dirty="0" err="1"/>
              <a:t>df</a:t>
            </a:r>
            <a:r>
              <a:rPr lang="en-US" sz="1600" dirty="0"/>
              <a:t> suggests that there are 38 countries in the dataset.</a:t>
            </a:r>
          </a:p>
          <a:p>
            <a:r>
              <a:rPr lang="en-US" sz="1600" dirty="0"/>
              <a:t>Sum of squares Regression (Country) is larger.</a:t>
            </a:r>
          </a:p>
          <a:p>
            <a:r>
              <a:rPr lang="en-US" sz="1600" dirty="0"/>
              <a:t>Mean square Regression (Country) is smaller.</a:t>
            </a:r>
          </a:p>
          <a:p>
            <a:r>
              <a:rPr lang="en-US" sz="1600" dirty="0"/>
              <a:t>F value = 0.615, P value (0.964) &gt; alpha (0.05) we fail to reject null, and we do not have sufficient evidence to say that country is a significant variable, other factors need to be considered</a:t>
            </a:r>
            <a:r>
              <a:rPr lang="en-US" dirty="0"/>
              <a:t>.</a:t>
            </a:r>
          </a:p>
          <a:p>
            <a:endParaRPr lang="en-US" dirty="0"/>
          </a:p>
        </p:txBody>
      </p:sp>
      <p:pic>
        <p:nvPicPr>
          <p:cNvPr id="6" name="Picture 5">
            <a:extLst>
              <a:ext uri="{FF2B5EF4-FFF2-40B4-BE49-F238E27FC236}">
                <a16:creationId xmlns:a16="http://schemas.microsoft.com/office/drawing/2014/main" id="{C0401D1A-9E78-DD11-36E4-F5336B6DB3B8}"/>
              </a:ext>
            </a:extLst>
          </p:cNvPr>
          <p:cNvPicPr>
            <a:picLocks noChangeAspect="1"/>
          </p:cNvPicPr>
          <p:nvPr/>
        </p:nvPicPr>
        <p:blipFill>
          <a:blip r:embed="rId2"/>
          <a:stretch>
            <a:fillRect/>
          </a:stretch>
        </p:blipFill>
        <p:spPr>
          <a:xfrm>
            <a:off x="5007104" y="1585665"/>
            <a:ext cx="4457700" cy="1133475"/>
          </a:xfrm>
          <a:prstGeom prst="rect">
            <a:avLst/>
          </a:prstGeom>
        </p:spPr>
      </p:pic>
    </p:spTree>
    <p:extLst>
      <p:ext uri="{BB962C8B-B14F-4D97-AF65-F5344CB8AC3E}">
        <p14:creationId xmlns:p14="http://schemas.microsoft.com/office/powerpoint/2010/main" val="426005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3C8A-1E20-39DD-1260-048B0CBB480E}"/>
              </a:ext>
            </a:extLst>
          </p:cNvPr>
          <p:cNvSpPr>
            <a:spLocks noGrp="1"/>
          </p:cNvSpPr>
          <p:nvPr>
            <p:ph type="title"/>
          </p:nvPr>
        </p:nvSpPr>
        <p:spPr/>
        <p:txBody>
          <a:bodyPr/>
          <a:lstStyle/>
          <a:p>
            <a:r>
              <a:rPr lang="en-US" dirty="0"/>
              <a:t>Summary - Subscribers, Country</a:t>
            </a:r>
          </a:p>
        </p:txBody>
      </p:sp>
      <p:sp>
        <p:nvSpPr>
          <p:cNvPr id="3" name="Content Placeholder 2">
            <a:extLst>
              <a:ext uri="{FF2B5EF4-FFF2-40B4-BE49-F238E27FC236}">
                <a16:creationId xmlns:a16="http://schemas.microsoft.com/office/drawing/2014/main" id="{E61F72C1-41AA-E2AD-0C41-94CD96C2F277}"/>
              </a:ext>
            </a:extLst>
          </p:cNvPr>
          <p:cNvSpPr>
            <a:spLocks noGrp="1"/>
          </p:cNvSpPr>
          <p:nvPr>
            <p:ph sz="quarter" idx="10"/>
          </p:nvPr>
        </p:nvSpPr>
        <p:spPr/>
        <p:txBody>
          <a:bodyPr>
            <a:normAutofit fontScale="92500" lnSpcReduction="20000"/>
          </a:bodyPr>
          <a:lstStyle/>
          <a:p>
            <a:r>
              <a:rPr lang="en-US" sz="1800" dirty="0"/>
              <a:t>Individual predictors for Country variable p values are not significant indicating that none of the Countries have direct effect on subscribers’ growth. </a:t>
            </a:r>
          </a:p>
          <a:p>
            <a:r>
              <a:rPr lang="en-US" sz="1800" dirty="0"/>
              <a:t>Adjusted R^2 is very low, indicating that model is not a good. P value is &gt; alpha we do not have sufficient evidence to claim that Countries have direct effect on subscribers’ growth.</a:t>
            </a:r>
          </a:p>
          <a:p>
            <a:r>
              <a:rPr lang="en-US" dirty="0"/>
              <a:t> </a:t>
            </a:r>
          </a:p>
        </p:txBody>
      </p:sp>
      <p:pic>
        <p:nvPicPr>
          <p:cNvPr id="5" name="Picture 4">
            <a:extLst>
              <a:ext uri="{FF2B5EF4-FFF2-40B4-BE49-F238E27FC236}">
                <a16:creationId xmlns:a16="http://schemas.microsoft.com/office/drawing/2014/main" id="{C5C7E8E7-69D5-B9E6-2334-3552C15AAA56}"/>
              </a:ext>
            </a:extLst>
          </p:cNvPr>
          <p:cNvPicPr>
            <a:picLocks noChangeAspect="1"/>
          </p:cNvPicPr>
          <p:nvPr/>
        </p:nvPicPr>
        <p:blipFill>
          <a:blip r:embed="rId2"/>
          <a:stretch>
            <a:fillRect/>
          </a:stretch>
        </p:blipFill>
        <p:spPr>
          <a:xfrm>
            <a:off x="5747657" y="1199407"/>
            <a:ext cx="6177936" cy="5391398"/>
          </a:xfrm>
          <a:prstGeom prst="rect">
            <a:avLst/>
          </a:prstGeom>
        </p:spPr>
      </p:pic>
    </p:spTree>
    <p:extLst>
      <p:ext uri="{BB962C8B-B14F-4D97-AF65-F5344CB8AC3E}">
        <p14:creationId xmlns:p14="http://schemas.microsoft.com/office/powerpoint/2010/main" val="412371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B862C-4A89-513F-2027-360B8FA688F7}"/>
              </a:ext>
            </a:extLst>
          </p:cNvPr>
          <p:cNvSpPr>
            <a:spLocks noGrp="1"/>
          </p:cNvSpPr>
          <p:nvPr>
            <p:ph sz="quarter" idx="10"/>
          </p:nvPr>
        </p:nvSpPr>
        <p:spPr>
          <a:xfrm>
            <a:off x="539496" y="1435608"/>
            <a:ext cx="11876156" cy="799592"/>
          </a:xfrm>
        </p:spPr>
        <p:txBody>
          <a:bodyPr/>
          <a:lstStyle/>
          <a:p>
            <a:r>
              <a:rPr lang="en-US" dirty="0"/>
              <a:t>This layered approach to regression analysis aims to equip YouTube content creators with a data-driven strategy for growth</a:t>
            </a:r>
          </a:p>
        </p:txBody>
      </p:sp>
      <p:sp>
        <p:nvSpPr>
          <p:cNvPr id="4" name="Title 1">
            <a:extLst>
              <a:ext uri="{FF2B5EF4-FFF2-40B4-BE49-F238E27FC236}">
                <a16:creationId xmlns:a16="http://schemas.microsoft.com/office/drawing/2014/main" id="{DE99EB97-FCDF-B78A-60E4-6036D771826B}"/>
              </a:ext>
            </a:extLst>
          </p:cNvPr>
          <p:cNvSpPr>
            <a:spLocks noGrp="1"/>
          </p:cNvSpPr>
          <p:nvPr>
            <p:ph type="title"/>
          </p:nvPr>
        </p:nvSpPr>
        <p:spPr>
          <a:xfrm>
            <a:off x="521207" y="448056"/>
            <a:ext cx="6877119" cy="640080"/>
          </a:xfrm>
        </p:spPr>
        <p:txBody>
          <a:bodyPr/>
          <a:lstStyle/>
          <a:p>
            <a:r>
              <a:rPr lang="en-US" dirty="0"/>
              <a:t>Conclusion</a:t>
            </a:r>
          </a:p>
        </p:txBody>
      </p:sp>
      <p:pic>
        <p:nvPicPr>
          <p:cNvPr id="5" name="Picture 4">
            <a:hlinkClick r:id="rId2"/>
            <a:extLst>
              <a:ext uri="{FF2B5EF4-FFF2-40B4-BE49-F238E27FC236}">
                <a16:creationId xmlns:a16="http://schemas.microsoft.com/office/drawing/2014/main" id="{C59C000E-9DAA-541A-5FEA-F5B68DEF36EA}"/>
              </a:ext>
            </a:extLst>
          </p:cNvPr>
          <p:cNvPicPr>
            <a:picLocks noChangeAspect="1"/>
          </p:cNvPicPr>
          <p:nvPr/>
        </p:nvPicPr>
        <p:blipFill>
          <a:blip r:embed="rId3"/>
          <a:stretch>
            <a:fillRect/>
          </a:stretch>
        </p:blipFill>
        <p:spPr>
          <a:xfrm>
            <a:off x="591671" y="1968284"/>
            <a:ext cx="2755153" cy="1701270"/>
          </a:xfrm>
          <a:prstGeom prst="rect">
            <a:avLst/>
          </a:prstGeom>
        </p:spPr>
      </p:pic>
    </p:spTree>
    <p:extLst>
      <p:ext uri="{BB962C8B-B14F-4D97-AF65-F5344CB8AC3E}">
        <p14:creationId xmlns:p14="http://schemas.microsoft.com/office/powerpoint/2010/main" val="427718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5641-C89F-EB66-DAB6-87BD0E14FD04}"/>
              </a:ext>
            </a:extLst>
          </p:cNvPr>
          <p:cNvSpPr>
            <a:spLocks noGrp="1"/>
          </p:cNvSpPr>
          <p:nvPr>
            <p:ph type="title"/>
          </p:nvPr>
        </p:nvSpPr>
        <p:spPr/>
        <p:txBody>
          <a:bodyPr/>
          <a:lstStyle/>
          <a:p>
            <a:r>
              <a:rPr lang="en-US" dirty="0" err="1"/>
              <a:t>RCode</a:t>
            </a:r>
            <a:endParaRPr lang="en-US" dirty="0"/>
          </a:p>
        </p:txBody>
      </p:sp>
      <p:sp>
        <p:nvSpPr>
          <p:cNvPr id="3" name="Content Placeholder 2">
            <a:extLst>
              <a:ext uri="{FF2B5EF4-FFF2-40B4-BE49-F238E27FC236}">
                <a16:creationId xmlns:a16="http://schemas.microsoft.com/office/drawing/2014/main" id="{3965EB75-2E6B-A6AA-42AF-E7AE83C136BC}"/>
              </a:ext>
            </a:extLst>
          </p:cNvPr>
          <p:cNvSpPr>
            <a:spLocks noGrp="1"/>
          </p:cNvSpPr>
          <p:nvPr>
            <p:ph sz="quarter" idx="10"/>
          </p:nvPr>
        </p:nvSpPr>
        <p:spPr>
          <a:xfrm>
            <a:off x="539495" y="1435607"/>
            <a:ext cx="11466457" cy="5119571"/>
          </a:xfrm>
        </p:spPr>
        <p:txBody>
          <a:bodyPr>
            <a:noAutofit/>
          </a:bodyPr>
          <a:lstStyle/>
          <a:p>
            <a:r>
              <a:rPr lang="en-US" sz="800" dirty="0"/>
              <a:t>##############################################Model2##########################</a:t>
            </a:r>
          </a:p>
          <a:p>
            <a:r>
              <a:rPr lang="en-US" sz="800" dirty="0" err="1"/>
              <a:t>setwd</a:t>
            </a:r>
            <a:r>
              <a:rPr lang="en-US" sz="800" dirty="0"/>
              <a:t>("C:\\Lalitha_UHCL\\Fall_2023\\datasets")</a:t>
            </a:r>
          </a:p>
          <a:p>
            <a:r>
              <a:rPr lang="en-US" sz="800" dirty="0" err="1"/>
              <a:t>df</a:t>
            </a:r>
            <a:r>
              <a:rPr lang="en-US" sz="800" dirty="0"/>
              <a:t> = read.csv("Global YouTube Statistics.csv", header = TRUE, </a:t>
            </a:r>
            <a:r>
              <a:rPr lang="en-US" sz="800" dirty="0" err="1"/>
              <a:t>sep</a:t>
            </a:r>
            <a:r>
              <a:rPr lang="en-US" sz="800" dirty="0"/>
              <a:t> = ",")</a:t>
            </a:r>
          </a:p>
          <a:p>
            <a:r>
              <a:rPr lang="en-US" sz="800" dirty="0" err="1"/>
              <a:t>Df</a:t>
            </a:r>
            <a:endParaRPr lang="en-US" sz="800" dirty="0"/>
          </a:p>
          <a:p>
            <a:r>
              <a:rPr lang="en-US" sz="800" dirty="0"/>
              <a:t>#check for columns names</a:t>
            </a:r>
          </a:p>
          <a:p>
            <a:r>
              <a:rPr lang="en-US" sz="800" dirty="0"/>
              <a:t>print(names(</a:t>
            </a:r>
            <a:r>
              <a:rPr lang="en-US" sz="800" dirty="0" err="1"/>
              <a:t>df</a:t>
            </a:r>
            <a:r>
              <a:rPr lang="en-US" sz="800" dirty="0"/>
              <a:t>))</a:t>
            </a:r>
          </a:p>
          <a:p>
            <a:r>
              <a:rPr lang="en-US" sz="800" dirty="0"/>
              <a:t>############################</a:t>
            </a:r>
          </a:p>
          <a:p>
            <a:r>
              <a:rPr lang="en-US" sz="800" dirty="0"/>
              <a:t>##########Train and Test data split</a:t>
            </a:r>
          </a:p>
          <a:p>
            <a:r>
              <a:rPr lang="en-US" sz="800" dirty="0"/>
              <a:t>##############################</a:t>
            </a:r>
          </a:p>
          <a:p>
            <a:r>
              <a:rPr lang="en-US" sz="800" dirty="0"/>
              <a:t>#install.packages("caTools")</a:t>
            </a:r>
          </a:p>
          <a:p>
            <a:r>
              <a:rPr lang="en-US" sz="800" dirty="0"/>
              <a:t>library(</a:t>
            </a:r>
            <a:r>
              <a:rPr lang="en-US" sz="800" dirty="0" err="1"/>
              <a:t>caTools</a:t>
            </a:r>
            <a:r>
              <a:rPr lang="en-US" sz="800" dirty="0"/>
              <a:t>)</a:t>
            </a:r>
          </a:p>
          <a:p>
            <a:r>
              <a:rPr lang="en-US" sz="800" dirty="0"/>
              <a:t># Set a random seed for reproducibility of results.</a:t>
            </a:r>
          </a:p>
          <a:p>
            <a:r>
              <a:rPr lang="en-US" sz="800" dirty="0" err="1"/>
              <a:t>set.seed</a:t>
            </a:r>
            <a:r>
              <a:rPr lang="en-US" sz="800" dirty="0"/>
              <a:t>(123)</a:t>
            </a:r>
          </a:p>
          <a:p>
            <a:endParaRPr lang="en-US" sz="800" dirty="0"/>
          </a:p>
          <a:p>
            <a:r>
              <a:rPr lang="en-US" sz="800" dirty="0"/>
              <a:t># Split the </a:t>
            </a:r>
            <a:r>
              <a:rPr lang="en-US" sz="800" dirty="0" err="1"/>
              <a:t>dataframe</a:t>
            </a:r>
            <a:r>
              <a:rPr lang="en-US" sz="800" dirty="0"/>
              <a:t> into training and testing sets using </a:t>
            </a:r>
            <a:r>
              <a:rPr lang="en-US" sz="800" dirty="0" err="1"/>
              <a:t>sample.split</a:t>
            </a:r>
            <a:r>
              <a:rPr lang="en-US" sz="800" dirty="0"/>
              <a:t> </a:t>
            </a:r>
          </a:p>
          <a:p>
            <a:r>
              <a:rPr lang="en-US" sz="800" dirty="0"/>
              <a:t># to ensure that approximately 70% of the data is used for training.</a:t>
            </a:r>
          </a:p>
          <a:p>
            <a:r>
              <a:rPr lang="en-US" sz="800" dirty="0" err="1"/>
              <a:t>splitIndex</a:t>
            </a:r>
            <a:r>
              <a:rPr lang="en-US" sz="800" dirty="0"/>
              <a:t> &lt;- </a:t>
            </a:r>
            <a:r>
              <a:rPr lang="en-US" sz="800" dirty="0" err="1"/>
              <a:t>sample.split</a:t>
            </a:r>
            <a:r>
              <a:rPr lang="en-US" sz="800" dirty="0"/>
              <a:t>(</a:t>
            </a:r>
            <a:r>
              <a:rPr lang="en-US" sz="800" dirty="0" err="1"/>
              <a:t>df$subscribers</a:t>
            </a:r>
            <a:r>
              <a:rPr lang="en-US" sz="800" dirty="0"/>
              <a:t>, </a:t>
            </a:r>
            <a:r>
              <a:rPr lang="en-US" sz="800" dirty="0" err="1"/>
              <a:t>SplitRatio</a:t>
            </a:r>
            <a:r>
              <a:rPr lang="en-US" sz="800" dirty="0"/>
              <a:t> = 0.7)</a:t>
            </a:r>
          </a:p>
          <a:p>
            <a:r>
              <a:rPr lang="en-US" sz="800" dirty="0" err="1"/>
              <a:t>train_data</a:t>
            </a:r>
            <a:r>
              <a:rPr lang="en-US" sz="800" dirty="0"/>
              <a:t> &lt;- </a:t>
            </a:r>
            <a:r>
              <a:rPr lang="en-US" sz="800" dirty="0" err="1"/>
              <a:t>df</a:t>
            </a:r>
            <a:r>
              <a:rPr lang="en-US" sz="800" dirty="0"/>
              <a:t>[</a:t>
            </a:r>
            <a:r>
              <a:rPr lang="en-US" sz="800" dirty="0" err="1"/>
              <a:t>splitIndex</a:t>
            </a:r>
            <a:r>
              <a:rPr lang="en-US" sz="800" dirty="0"/>
              <a:t>, ]</a:t>
            </a:r>
          </a:p>
          <a:p>
            <a:r>
              <a:rPr lang="en-US" sz="800" dirty="0" err="1"/>
              <a:t>test_data</a:t>
            </a:r>
            <a:r>
              <a:rPr lang="en-US" sz="800" dirty="0"/>
              <a:t> &lt;- </a:t>
            </a:r>
            <a:r>
              <a:rPr lang="en-US" sz="800" dirty="0" err="1"/>
              <a:t>df</a:t>
            </a:r>
            <a:r>
              <a:rPr lang="en-US" sz="800" dirty="0"/>
              <a:t>[!</a:t>
            </a:r>
            <a:r>
              <a:rPr lang="en-US" sz="800" dirty="0" err="1"/>
              <a:t>splitIndex</a:t>
            </a:r>
            <a:r>
              <a:rPr lang="en-US" sz="800" dirty="0"/>
              <a:t>, ]</a:t>
            </a:r>
          </a:p>
          <a:p>
            <a:endParaRPr lang="en-US" sz="800" dirty="0"/>
          </a:p>
          <a:p>
            <a:r>
              <a:rPr lang="en-US" sz="800" dirty="0"/>
              <a:t># Removed rows with any missing values (NA) in training and testing data to avoid errors in model fitting and prediction.</a:t>
            </a:r>
          </a:p>
          <a:p>
            <a:r>
              <a:rPr lang="en-US" sz="800" dirty="0"/>
              <a:t># Missing data can lead to 'nan' in RMSE calculations because missing values in the predictors or response </a:t>
            </a:r>
          </a:p>
          <a:p>
            <a:r>
              <a:rPr lang="en-US" sz="800" dirty="0"/>
              <a:t># can't be used in model computations.</a:t>
            </a:r>
          </a:p>
          <a:p>
            <a:r>
              <a:rPr lang="en-US" sz="800" dirty="0" err="1"/>
              <a:t>train_data</a:t>
            </a:r>
            <a:r>
              <a:rPr lang="en-US" sz="800" dirty="0"/>
              <a:t> &lt;- </a:t>
            </a:r>
            <a:r>
              <a:rPr lang="en-US" sz="800" dirty="0" err="1"/>
              <a:t>na.omit</a:t>
            </a:r>
            <a:r>
              <a:rPr lang="en-US" sz="800" dirty="0"/>
              <a:t>(</a:t>
            </a:r>
            <a:r>
              <a:rPr lang="en-US" sz="800" dirty="0" err="1"/>
              <a:t>train_data</a:t>
            </a:r>
            <a:r>
              <a:rPr lang="en-US" sz="800" dirty="0"/>
              <a:t>)</a:t>
            </a:r>
          </a:p>
          <a:p>
            <a:r>
              <a:rPr lang="en-US" sz="800" dirty="0" err="1"/>
              <a:t>test_data</a:t>
            </a:r>
            <a:r>
              <a:rPr lang="en-US" sz="800" dirty="0"/>
              <a:t> &lt;- </a:t>
            </a:r>
            <a:r>
              <a:rPr lang="en-US" sz="800" dirty="0" err="1"/>
              <a:t>na.omit</a:t>
            </a:r>
            <a:r>
              <a:rPr lang="en-US" sz="800" dirty="0"/>
              <a:t>(</a:t>
            </a:r>
            <a:r>
              <a:rPr lang="en-US" sz="800" dirty="0" err="1"/>
              <a:t>test_data</a:t>
            </a:r>
            <a:r>
              <a:rPr lang="en-US" sz="800" dirty="0"/>
              <a:t>)</a:t>
            </a:r>
          </a:p>
          <a:p>
            <a:endParaRPr lang="en-US" sz="800" dirty="0"/>
          </a:p>
          <a:p>
            <a:r>
              <a:rPr lang="en-US" sz="800" dirty="0"/>
              <a:t>############################</a:t>
            </a:r>
          </a:p>
          <a:p>
            <a:r>
              <a:rPr lang="en-US" sz="800" dirty="0"/>
              <a:t>##########Fit linear regression model and Residual Analysis</a:t>
            </a:r>
          </a:p>
          <a:p>
            <a:r>
              <a:rPr lang="en-US" sz="800" dirty="0"/>
              <a:t>##############################</a:t>
            </a:r>
          </a:p>
          <a:p>
            <a:r>
              <a:rPr lang="en-US" sz="800" dirty="0"/>
              <a:t># create linear regression model</a:t>
            </a:r>
          </a:p>
          <a:p>
            <a:r>
              <a:rPr lang="en-US" sz="800" dirty="0" err="1"/>
              <a:t>modellm</a:t>
            </a:r>
            <a:r>
              <a:rPr lang="en-US" sz="800" dirty="0"/>
              <a:t> &lt;- </a:t>
            </a:r>
            <a:r>
              <a:rPr lang="en-US" sz="800" dirty="0" err="1"/>
              <a:t>lm</a:t>
            </a:r>
            <a:r>
              <a:rPr lang="en-US" sz="800" dirty="0"/>
              <a:t>(subscribers ~ </a:t>
            </a:r>
            <a:r>
              <a:rPr lang="en-US" sz="800" dirty="0" err="1"/>
              <a:t>video.views</a:t>
            </a:r>
            <a:r>
              <a:rPr lang="en-US" sz="800" dirty="0"/>
              <a:t> + uploads + video_views_for_the_last_30_days + </a:t>
            </a:r>
            <a:r>
              <a:rPr lang="en-US" sz="800" dirty="0" err="1"/>
              <a:t>highest_monthly_earnings</a:t>
            </a:r>
            <a:r>
              <a:rPr lang="en-US" sz="800" dirty="0"/>
              <a:t> + </a:t>
            </a:r>
            <a:r>
              <a:rPr lang="en-US" sz="800" dirty="0" err="1"/>
              <a:t>lowest_monthly_earnings</a:t>
            </a:r>
            <a:r>
              <a:rPr lang="en-US" sz="800" dirty="0"/>
              <a:t> +</a:t>
            </a:r>
          </a:p>
          <a:p>
            <a:r>
              <a:rPr lang="en-US" sz="800" dirty="0"/>
              <a:t>              </a:t>
            </a:r>
            <a:r>
              <a:rPr lang="en-US" sz="800" dirty="0" err="1"/>
              <a:t>highest_yearly_earnings</a:t>
            </a:r>
            <a:r>
              <a:rPr lang="en-US" sz="800" dirty="0"/>
              <a:t> + </a:t>
            </a:r>
            <a:r>
              <a:rPr lang="en-US" sz="800" dirty="0" err="1"/>
              <a:t>lowest_yearly_earnings</a:t>
            </a:r>
            <a:r>
              <a:rPr lang="en-US" sz="800" dirty="0"/>
              <a:t> + subscribers_for_last_30_days + </a:t>
            </a:r>
            <a:r>
              <a:rPr lang="en-US" sz="800" dirty="0" err="1"/>
              <a:t>Gross.tertiary.education.enrollment</a:t>
            </a:r>
            <a:r>
              <a:rPr lang="en-US" sz="800" dirty="0"/>
              <a:t>.... + </a:t>
            </a:r>
          </a:p>
          <a:p>
            <a:r>
              <a:rPr lang="en-US" sz="800" dirty="0"/>
              <a:t>              Population + </a:t>
            </a:r>
            <a:r>
              <a:rPr lang="en-US" sz="800" dirty="0" err="1"/>
              <a:t>Unemployment.rate</a:t>
            </a:r>
            <a:r>
              <a:rPr lang="en-US" sz="800" dirty="0"/>
              <a:t> + </a:t>
            </a:r>
            <a:r>
              <a:rPr lang="en-US" sz="800" dirty="0" err="1"/>
              <a:t>Urban_population</a:t>
            </a:r>
            <a:r>
              <a:rPr lang="en-US" sz="800" dirty="0"/>
              <a:t>, data = </a:t>
            </a:r>
            <a:r>
              <a:rPr lang="en-US" sz="800" dirty="0" err="1"/>
              <a:t>train_data</a:t>
            </a:r>
            <a:r>
              <a:rPr lang="en-US" sz="800" dirty="0"/>
              <a:t>)</a:t>
            </a:r>
          </a:p>
          <a:p>
            <a:endParaRPr lang="en-US" sz="800" dirty="0"/>
          </a:p>
          <a:p>
            <a:r>
              <a:rPr lang="en-US" sz="800" dirty="0"/>
              <a:t>summary(</a:t>
            </a:r>
            <a:r>
              <a:rPr lang="en-US" sz="800" dirty="0" err="1"/>
              <a:t>modellm</a:t>
            </a:r>
            <a:r>
              <a:rPr lang="en-US" sz="800" dirty="0"/>
              <a:t>)</a:t>
            </a:r>
          </a:p>
          <a:p>
            <a:r>
              <a:rPr lang="en-US" sz="800" dirty="0" err="1"/>
              <a:t>anova</a:t>
            </a:r>
            <a:r>
              <a:rPr lang="en-US" sz="800" dirty="0"/>
              <a:t>(</a:t>
            </a:r>
            <a:r>
              <a:rPr lang="en-US" sz="800" dirty="0" err="1"/>
              <a:t>modellm</a:t>
            </a:r>
            <a:r>
              <a:rPr lang="en-US" sz="800" dirty="0"/>
              <a:t>)</a:t>
            </a:r>
          </a:p>
          <a:p>
            <a:r>
              <a:rPr lang="en-US" sz="800" dirty="0"/>
              <a:t>###confidence interval##########</a:t>
            </a:r>
          </a:p>
          <a:p>
            <a:r>
              <a:rPr lang="en-US" sz="800" dirty="0" err="1"/>
              <a:t>confint</a:t>
            </a:r>
            <a:r>
              <a:rPr lang="en-US" sz="800" dirty="0"/>
              <a:t>(</a:t>
            </a:r>
            <a:r>
              <a:rPr lang="en-US" sz="800" dirty="0" err="1"/>
              <a:t>modellm</a:t>
            </a:r>
            <a:r>
              <a:rPr lang="en-US" sz="800" dirty="0"/>
              <a:t>, '</a:t>
            </a:r>
            <a:r>
              <a:rPr lang="en-US" sz="800" dirty="0" err="1"/>
              <a:t>video.views</a:t>
            </a:r>
            <a:r>
              <a:rPr lang="en-US" sz="800" dirty="0"/>
              <a:t>', level=0.95)</a:t>
            </a:r>
          </a:p>
          <a:p>
            <a:endParaRPr lang="en-US" sz="800" dirty="0"/>
          </a:p>
          <a:p>
            <a:r>
              <a:rPr lang="en-US" sz="800" dirty="0"/>
              <a:t>############################</a:t>
            </a:r>
          </a:p>
          <a:p>
            <a:r>
              <a:rPr lang="en-US" sz="800" dirty="0"/>
              <a:t>##########predictions on linear regression model</a:t>
            </a:r>
          </a:p>
          <a:p>
            <a:r>
              <a:rPr lang="en-US" sz="800" dirty="0"/>
              <a:t>##############################</a:t>
            </a:r>
          </a:p>
          <a:p>
            <a:r>
              <a:rPr lang="en-US" sz="800" dirty="0"/>
              <a:t># Use the model to make predictions on the train data set to evaluate how well the model performs on unseen data (test data).</a:t>
            </a:r>
          </a:p>
          <a:p>
            <a:r>
              <a:rPr lang="en-US" sz="800" dirty="0" err="1"/>
              <a:t>predicted_lm</a:t>
            </a:r>
            <a:r>
              <a:rPr lang="en-US" sz="800" dirty="0"/>
              <a:t> &lt;- predict(</a:t>
            </a:r>
            <a:r>
              <a:rPr lang="en-US" sz="800" dirty="0" err="1"/>
              <a:t>modellm</a:t>
            </a:r>
            <a:r>
              <a:rPr lang="en-US" sz="800" dirty="0"/>
              <a:t>, </a:t>
            </a:r>
            <a:r>
              <a:rPr lang="en-US" sz="800" dirty="0" err="1"/>
              <a:t>test_data</a:t>
            </a:r>
            <a:r>
              <a:rPr lang="en-US" sz="800" dirty="0"/>
              <a:t>)</a:t>
            </a:r>
          </a:p>
          <a:p>
            <a:endParaRPr lang="en-US" sz="800" dirty="0"/>
          </a:p>
          <a:p>
            <a:r>
              <a:rPr lang="en-US" sz="800" dirty="0"/>
              <a:t># Summarize the predictions to understand the distribution of predicted subscriber counts.</a:t>
            </a:r>
          </a:p>
          <a:p>
            <a:r>
              <a:rPr lang="en-US" sz="800" dirty="0"/>
              <a:t>summary(</a:t>
            </a:r>
            <a:r>
              <a:rPr lang="en-US" sz="800" dirty="0" err="1"/>
              <a:t>predicted_lm</a:t>
            </a:r>
            <a:r>
              <a:rPr lang="en-US" sz="800" dirty="0"/>
              <a:t>)</a:t>
            </a:r>
          </a:p>
          <a:p>
            <a:endParaRPr lang="en-US" sz="800" dirty="0"/>
          </a:p>
          <a:p>
            <a:r>
              <a:rPr lang="en-US" sz="800" dirty="0"/>
              <a:t># Store the actual subscriber counts from the test set to compare against the predicted values.</a:t>
            </a:r>
          </a:p>
          <a:p>
            <a:r>
              <a:rPr lang="en-US" sz="800" dirty="0"/>
              <a:t>actual &lt;- </a:t>
            </a:r>
            <a:r>
              <a:rPr lang="en-US" sz="800" dirty="0" err="1"/>
              <a:t>test_data$subscribers</a:t>
            </a:r>
            <a:endParaRPr lang="en-US" sz="800" dirty="0"/>
          </a:p>
          <a:p>
            <a:r>
              <a:rPr lang="en-US" sz="800" dirty="0"/>
              <a:t>summary(actual)</a:t>
            </a:r>
          </a:p>
          <a:p>
            <a:endParaRPr lang="en-US" sz="800" dirty="0"/>
          </a:p>
          <a:p>
            <a:r>
              <a:rPr lang="en-US" sz="800" dirty="0"/>
              <a:t># Calculate the Root Mean Squared Error (RMSE) to measure the average magnitude of the errors between our predictions and actual values.</a:t>
            </a:r>
          </a:p>
          <a:p>
            <a:r>
              <a:rPr lang="en-US" sz="800" dirty="0"/>
              <a:t># RMSE is a standard way to measure the error of a model in predicting quantitative data.</a:t>
            </a:r>
          </a:p>
          <a:p>
            <a:r>
              <a:rPr lang="en-US" sz="800" dirty="0" err="1"/>
              <a:t>rmse</a:t>
            </a:r>
            <a:r>
              <a:rPr lang="en-US" sz="800" dirty="0"/>
              <a:t> &lt;- sqrt(mean((actual - </a:t>
            </a:r>
            <a:r>
              <a:rPr lang="en-US" sz="800" dirty="0" err="1"/>
              <a:t>predicted_lm</a:t>
            </a:r>
            <a:r>
              <a:rPr lang="en-US" sz="800" dirty="0"/>
              <a:t>)^2))</a:t>
            </a:r>
          </a:p>
          <a:p>
            <a:endParaRPr lang="en-US" sz="800" dirty="0"/>
          </a:p>
          <a:p>
            <a:r>
              <a:rPr lang="en-US" sz="800" dirty="0"/>
              <a:t># RMSE to see how much, on average, the predictions deviate from the actual subscriber counts.</a:t>
            </a:r>
          </a:p>
          <a:p>
            <a:r>
              <a:rPr lang="en-US" sz="800" dirty="0"/>
              <a:t>print(</a:t>
            </a:r>
            <a:r>
              <a:rPr lang="en-US" sz="800" dirty="0" err="1"/>
              <a:t>rmse</a:t>
            </a:r>
            <a:r>
              <a:rPr lang="en-US" sz="800" dirty="0"/>
              <a:t>)</a:t>
            </a:r>
          </a:p>
          <a:p>
            <a:endParaRPr lang="en-US" sz="800" dirty="0"/>
          </a:p>
          <a:p>
            <a:r>
              <a:rPr lang="en-US" sz="800" dirty="0"/>
              <a:t># Load necessary library</a:t>
            </a:r>
          </a:p>
          <a:p>
            <a:r>
              <a:rPr lang="en-US" sz="800" dirty="0"/>
              <a:t>library(ggplot2)</a:t>
            </a:r>
          </a:p>
          <a:p>
            <a:endParaRPr lang="en-US" sz="800" dirty="0"/>
          </a:p>
          <a:p>
            <a:r>
              <a:rPr lang="en-US" sz="800" dirty="0"/>
              <a:t># Create a data frame for plotting</a:t>
            </a:r>
          </a:p>
          <a:p>
            <a:r>
              <a:rPr lang="en-US" sz="800" dirty="0" err="1"/>
              <a:t>plot_rmse_data</a:t>
            </a:r>
            <a:r>
              <a:rPr lang="en-US" sz="800" dirty="0"/>
              <a:t> &lt;- </a:t>
            </a:r>
            <a:r>
              <a:rPr lang="en-US" sz="800" dirty="0" err="1"/>
              <a:t>data.frame</a:t>
            </a:r>
            <a:r>
              <a:rPr lang="en-US" sz="800" dirty="0"/>
              <a:t>(Actual = actual, Predicted = </a:t>
            </a:r>
            <a:r>
              <a:rPr lang="en-US" sz="800" dirty="0" err="1"/>
              <a:t>predicted_lm</a:t>
            </a:r>
            <a:r>
              <a:rPr lang="en-US" sz="800" dirty="0"/>
              <a:t>)</a:t>
            </a:r>
          </a:p>
          <a:p>
            <a:r>
              <a:rPr lang="en-US" sz="800" dirty="0" err="1"/>
              <a:t>plot_rmse_data</a:t>
            </a:r>
            <a:endParaRPr lang="en-US" sz="800" dirty="0"/>
          </a:p>
          <a:p>
            <a:endParaRPr lang="en-US" sz="800" dirty="0"/>
          </a:p>
          <a:p>
            <a:r>
              <a:rPr lang="en-US" sz="800" dirty="0"/>
              <a:t># Create the scatter plot with ggplot2</a:t>
            </a:r>
          </a:p>
          <a:p>
            <a:r>
              <a:rPr lang="en-US" sz="800" dirty="0" err="1"/>
              <a:t>ggplot</a:t>
            </a:r>
            <a:r>
              <a:rPr lang="en-US" sz="800" dirty="0"/>
              <a:t>(</a:t>
            </a:r>
            <a:r>
              <a:rPr lang="en-US" sz="800" dirty="0" err="1"/>
              <a:t>plot_rmse_data</a:t>
            </a:r>
            <a:r>
              <a:rPr lang="en-US" sz="800" dirty="0"/>
              <a:t>, </a:t>
            </a:r>
            <a:r>
              <a:rPr lang="en-US" sz="800" dirty="0" err="1"/>
              <a:t>aes</a:t>
            </a:r>
            <a:r>
              <a:rPr lang="en-US" sz="800" dirty="0"/>
              <a:t>(x = Actual, y = Predicted)) +</a:t>
            </a:r>
          </a:p>
          <a:p>
            <a:r>
              <a:rPr lang="en-US" sz="800" dirty="0"/>
              <a:t>  </a:t>
            </a:r>
            <a:r>
              <a:rPr lang="en-US" sz="800" dirty="0" err="1"/>
              <a:t>geom_point</a:t>
            </a:r>
            <a:r>
              <a:rPr lang="en-US" sz="800" dirty="0"/>
              <a:t>(color = 'blue') +  # Add points</a:t>
            </a:r>
          </a:p>
          <a:p>
            <a:r>
              <a:rPr lang="en-US" sz="800" dirty="0"/>
              <a:t>  </a:t>
            </a:r>
            <a:r>
              <a:rPr lang="en-US" sz="800" dirty="0" err="1"/>
              <a:t>geom_abline</a:t>
            </a:r>
            <a:r>
              <a:rPr lang="en-US" sz="800" dirty="0"/>
              <a:t>(intercept = 0, slope = 1, </a:t>
            </a:r>
            <a:r>
              <a:rPr lang="en-US" sz="800" dirty="0" err="1"/>
              <a:t>linetype</a:t>
            </a:r>
            <a:r>
              <a:rPr lang="en-US" sz="800" dirty="0"/>
              <a:t> = "dashed", color = "red") +  # Add a dashed line y=x</a:t>
            </a:r>
          </a:p>
          <a:p>
            <a:r>
              <a:rPr lang="en-US" sz="800" dirty="0"/>
              <a:t>  </a:t>
            </a:r>
            <a:r>
              <a:rPr lang="en-US" sz="800" dirty="0" err="1"/>
              <a:t>geom_text</a:t>
            </a:r>
            <a:r>
              <a:rPr lang="en-US" sz="800" dirty="0"/>
              <a:t>(</a:t>
            </a:r>
            <a:r>
              <a:rPr lang="en-US" sz="800" dirty="0" err="1"/>
              <a:t>aes</a:t>
            </a:r>
            <a:r>
              <a:rPr lang="en-US" sz="800" dirty="0"/>
              <a:t>(x = quantile(Actual, 0.1), y = max(Predicted), label = paste("RMSE:", round(</a:t>
            </a:r>
            <a:r>
              <a:rPr lang="en-US" sz="800" dirty="0" err="1"/>
              <a:t>rmse</a:t>
            </a:r>
            <a:r>
              <a:rPr lang="en-US" sz="800" dirty="0"/>
              <a:t>, 2))), </a:t>
            </a:r>
            <a:r>
              <a:rPr lang="en-US" sz="800" dirty="0" err="1"/>
              <a:t>hjust</a:t>
            </a:r>
            <a:r>
              <a:rPr lang="en-US" sz="800" dirty="0"/>
              <a:t> = 0, </a:t>
            </a:r>
            <a:r>
              <a:rPr lang="en-US" sz="800" dirty="0" err="1"/>
              <a:t>vjust</a:t>
            </a:r>
            <a:r>
              <a:rPr lang="en-US" sz="800" dirty="0"/>
              <a:t> = 1, color = "red") +</a:t>
            </a:r>
          </a:p>
          <a:p>
            <a:r>
              <a:rPr lang="en-US" sz="800" dirty="0"/>
              <a:t>  labs(x = "Actual Subscriber Counts", y = "Predicted Subscriber Counts", title = "Actual vs Predicted Subscriber Counts") +</a:t>
            </a:r>
          </a:p>
          <a:p>
            <a:r>
              <a:rPr lang="en-US" sz="800" dirty="0"/>
              <a:t>  </a:t>
            </a:r>
            <a:r>
              <a:rPr lang="en-US" sz="800" dirty="0" err="1"/>
              <a:t>theme_minimal</a:t>
            </a:r>
            <a:r>
              <a:rPr lang="en-US" sz="800" dirty="0"/>
              <a:t>()  # Use a minimal theme</a:t>
            </a:r>
          </a:p>
          <a:p>
            <a:endParaRPr lang="en-US" sz="800" dirty="0"/>
          </a:p>
          <a:p>
            <a:r>
              <a:rPr lang="en-US" sz="800" dirty="0"/>
              <a:t>##########################</a:t>
            </a:r>
          </a:p>
          <a:p>
            <a:r>
              <a:rPr lang="en-US" sz="800" dirty="0"/>
              <a:t>#Residual Analysis</a:t>
            </a:r>
          </a:p>
          <a:p>
            <a:r>
              <a:rPr lang="en-US" sz="800" dirty="0"/>
              <a:t>############################</a:t>
            </a:r>
          </a:p>
          <a:p>
            <a:endParaRPr lang="en-US" sz="800" dirty="0"/>
          </a:p>
          <a:p>
            <a:r>
              <a:rPr lang="en-US" sz="800" dirty="0"/>
              <a:t># Set up the graphics layout to a 2x2 grid</a:t>
            </a:r>
          </a:p>
          <a:p>
            <a:r>
              <a:rPr lang="en-US" sz="800" dirty="0"/>
              <a:t>par(</a:t>
            </a:r>
            <a:r>
              <a:rPr lang="en-US" sz="800" dirty="0" err="1"/>
              <a:t>mfrow</a:t>
            </a:r>
            <a:r>
              <a:rPr lang="en-US" sz="800" dirty="0"/>
              <a:t>=c(2,2))</a:t>
            </a:r>
          </a:p>
          <a:p>
            <a:endParaRPr lang="en-US" sz="800" dirty="0"/>
          </a:p>
          <a:p>
            <a:r>
              <a:rPr lang="en-US" sz="800" dirty="0"/>
              <a:t># Plot the four diagnostic plots</a:t>
            </a:r>
          </a:p>
          <a:p>
            <a:r>
              <a:rPr lang="en-US" sz="800" dirty="0"/>
              <a:t>plot(</a:t>
            </a:r>
            <a:r>
              <a:rPr lang="en-US" sz="800" dirty="0" err="1"/>
              <a:t>modellm</a:t>
            </a:r>
            <a:r>
              <a:rPr lang="en-US" sz="800" dirty="0"/>
              <a:t>, which = 1) # Residuals vs. Fitted</a:t>
            </a:r>
          </a:p>
          <a:p>
            <a:r>
              <a:rPr lang="en-US" sz="800" dirty="0"/>
              <a:t>plot(</a:t>
            </a:r>
            <a:r>
              <a:rPr lang="en-US" sz="800" dirty="0" err="1"/>
              <a:t>modellm</a:t>
            </a:r>
            <a:r>
              <a:rPr lang="en-US" sz="800" dirty="0"/>
              <a:t>, which = 2) # Normal Q-Q</a:t>
            </a:r>
          </a:p>
          <a:p>
            <a:r>
              <a:rPr lang="en-US" sz="800" dirty="0"/>
              <a:t>plot(</a:t>
            </a:r>
            <a:r>
              <a:rPr lang="en-US" sz="800" dirty="0" err="1"/>
              <a:t>modellm</a:t>
            </a:r>
            <a:r>
              <a:rPr lang="en-US" sz="800" dirty="0"/>
              <a:t>, which = 3) # Scale-Location</a:t>
            </a:r>
          </a:p>
          <a:p>
            <a:r>
              <a:rPr lang="en-US" sz="800" dirty="0"/>
              <a:t>plot(</a:t>
            </a:r>
            <a:r>
              <a:rPr lang="en-US" sz="800" dirty="0" err="1"/>
              <a:t>modellm</a:t>
            </a:r>
            <a:r>
              <a:rPr lang="en-US" sz="800" dirty="0"/>
              <a:t>, which = 4) # Cooks distance</a:t>
            </a:r>
          </a:p>
          <a:p>
            <a:r>
              <a:rPr lang="en-US" sz="800" dirty="0"/>
              <a:t>plot(</a:t>
            </a:r>
            <a:r>
              <a:rPr lang="en-US" sz="800" dirty="0" err="1"/>
              <a:t>modellm</a:t>
            </a:r>
            <a:r>
              <a:rPr lang="en-US" sz="800" dirty="0"/>
              <a:t>, which = 5) # Residuals vs. Leverage</a:t>
            </a:r>
          </a:p>
          <a:p>
            <a:endParaRPr lang="en-US" sz="800" dirty="0"/>
          </a:p>
          <a:p>
            <a:r>
              <a:rPr lang="en-US" sz="800" dirty="0"/>
              <a:t># Reset to default layout</a:t>
            </a:r>
          </a:p>
          <a:p>
            <a:r>
              <a:rPr lang="en-US" sz="800" dirty="0"/>
              <a:t>par(</a:t>
            </a:r>
            <a:r>
              <a:rPr lang="en-US" sz="800" dirty="0" err="1"/>
              <a:t>mfrow</a:t>
            </a:r>
            <a:r>
              <a:rPr lang="en-US" sz="800" dirty="0"/>
              <a:t>=c(1,1))</a:t>
            </a:r>
          </a:p>
          <a:p>
            <a:r>
              <a:rPr lang="en-US" sz="800" dirty="0"/>
              <a:t>############################</a:t>
            </a:r>
          </a:p>
          <a:p>
            <a:r>
              <a:rPr lang="en-US" sz="800" dirty="0"/>
              <a:t>##########log transformation on Linear Model</a:t>
            </a:r>
          </a:p>
          <a:p>
            <a:r>
              <a:rPr lang="en-US" sz="800" dirty="0"/>
              <a:t>##############################</a:t>
            </a:r>
          </a:p>
          <a:p>
            <a:r>
              <a:rPr lang="en-US" sz="800" dirty="0"/>
              <a:t>#transformations on </a:t>
            </a:r>
            <a:r>
              <a:rPr lang="en-US" sz="800" dirty="0" err="1"/>
              <a:t>lm</a:t>
            </a:r>
            <a:r>
              <a:rPr lang="en-US" sz="800" dirty="0"/>
              <a:t>;</a:t>
            </a:r>
          </a:p>
          <a:p>
            <a:r>
              <a:rPr lang="en-US" sz="800" dirty="0"/>
              <a:t># Applied log transformation to 'subscribers'</a:t>
            </a:r>
          </a:p>
          <a:p>
            <a:r>
              <a:rPr lang="en-US" sz="800" dirty="0" err="1"/>
              <a:t>train_data$log_subscribers</a:t>
            </a:r>
            <a:r>
              <a:rPr lang="en-US" sz="800" dirty="0"/>
              <a:t> = log(</a:t>
            </a:r>
            <a:r>
              <a:rPr lang="en-US" sz="800" dirty="0" err="1"/>
              <a:t>train_data$subscribers</a:t>
            </a:r>
            <a:r>
              <a:rPr lang="en-US" sz="800" dirty="0"/>
              <a:t> + 1)</a:t>
            </a:r>
          </a:p>
          <a:p>
            <a:r>
              <a:rPr lang="en-US" sz="800" dirty="0" err="1"/>
              <a:t>train_data</a:t>
            </a:r>
            <a:endParaRPr lang="en-US" sz="800" dirty="0"/>
          </a:p>
          <a:p>
            <a:endParaRPr lang="en-US" sz="800" dirty="0"/>
          </a:p>
          <a:p>
            <a:r>
              <a:rPr lang="en-US" sz="800" dirty="0"/>
              <a:t># Fit the linear model with the log-transformed response variable</a:t>
            </a:r>
          </a:p>
          <a:p>
            <a:r>
              <a:rPr lang="en-US" sz="800" dirty="0" err="1"/>
              <a:t>log_model</a:t>
            </a:r>
            <a:r>
              <a:rPr lang="en-US" sz="800" dirty="0"/>
              <a:t> &lt;- </a:t>
            </a:r>
            <a:r>
              <a:rPr lang="en-US" sz="800" dirty="0" err="1"/>
              <a:t>lm</a:t>
            </a:r>
            <a:r>
              <a:rPr lang="en-US" sz="800" dirty="0"/>
              <a:t>(</a:t>
            </a:r>
            <a:r>
              <a:rPr lang="en-US" sz="800" dirty="0" err="1"/>
              <a:t>log_subscribers</a:t>
            </a:r>
            <a:r>
              <a:rPr lang="en-US" sz="800" dirty="0"/>
              <a:t> ~ </a:t>
            </a:r>
            <a:r>
              <a:rPr lang="en-US" sz="800" dirty="0" err="1"/>
              <a:t>video.views</a:t>
            </a:r>
            <a:r>
              <a:rPr lang="en-US" sz="800" dirty="0"/>
              <a:t> + uploads + video_views_for_the_last_30_days + </a:t>
            </a:r>
            <a:r>
              <a:rPr lang="en-US" sz="800" dirty="0" err="1"/>
              <a:t>highest_monthly_earnings</a:t>
            </a:r>
            <a:r>
              <a:rPr lang="en-US" sz="800" dirty="0"/>
              <a:t> + </a:t>
            </a:r>
          </a:p>
          <a:p>
            <a:r>
              <a:rPr lang="en-US" sz="800" dirty="0"/>
              <a:t>                  </a:t>
            </a:r>
            <a:r>
              <a:rPr lang="en-US" sz="800" dirty="0" err="1"/>
              <a:t>lowest_monthly_earnings</a:t>
            </a:r>
            <a:r>
              <a:rPr lang="en-US" sz="800" dirty="0"/>
              <a:t> + </a:t>
            </a:r>
            <a:r>
              <a:rPr lang="en-US" sz="800" dirty="0" err="1"/>
              <a:t>highest_yearly_earnings</a:t>
            </a:r>
            <a:r>
              <a:rPr lang="en-US" sz="800" dirty="0"/>
              <a:t> + </a:t>
            </a:r>
            <a:r>
              <a:rPr lang="en-US" sz="800" dirty="0" err="1"/>
              <a:t>lowest_yearly_earnings</a:t>
            </a:r>
            <a:r>
              <a:rPr lang="en-US" sz="800" dirty="0"/>
              <a:t> + subscribers_for_last_30_days + </a:t>
            </a:r>
          </a:p>
          <a:p>
            <a:r>
              <a:rPr lang="en-US" sz="800" dirty="0"/>
              <a:t>                  </a:t>
            </a:r>
            <a:r>
              <a:rPr lang="en-US" sz="800" dirty="0" err="1"/>
              <a:t>Gross.tertiary.education.enrollment</a:t>
            </a:r>
            <a:r>
              <a:rPr lang="en-US" sz="800" dirty="0"/>
              <a:t>.... + Population + </a:t>
            </a:r>
            <a:r>
              <a:rPr lang="en-US" sz="800" dirty="0" err="1"/>
              <a:t>Unemployment.rate</a:t>
            </a:r>
            <a:r>
              <a:rPr lang="en-US" sz="800" dirty="0"/>
              <a:t> + </a:t>
            </a:r>
            <a:r>
              <a:rPr lang="en-US" sz="800" dirty="0" err="1"/>
              <a:t>Urban_population</a:t>
            </a:r>
            <a:r>
              <a:rPr lang="en-US" sz="800" dirty="0"/>
              <a:t>, </a:t>
            </a:r>
          </a:p>
          <a:p>
            <a:r>
              <a:rPr lang="en-US" sz="800" dirty="0"/>
              <a:t>                data = </a:t>
            </a:r>
            <a:r>
              <a:rPr lang="en-US" sz="800" dirty="0" err="1"/>
              <a:t>train_data</a:t>
            </a:r>
            <a:r>
              <a:rPr lang="en-US" sz="800" dirty="0"/>
              <a:t>)</a:t>
            </a:r>
          </a:p>
          <a:p>
            <a:endParaRPr lang="en-US" sz="800" dirty="0"/>
          </a:p>
          <a:p>
            <a:r>
              <a:rPr lang="en-US" sz="800" dirty="0"/>
              <a:t># Summarize the log-transformed model</a:t>
            </a:r>
          </a:p>
          <a:p>
            <a:r>
              <a:rPr lang="en-US" sz="800" dirty="0"/>
              <a:t>summary(</a:t>
            </a:r>
            <a:r>
              <a:rPr lang="en-US" sz="800" dirty="0" err="1"/>
              <a:t>log_model</a:t>
            </a:r>
            <a:r>
              <a:rPr lang="en-US" sz="800" dirty="0"/>
              <a:t>)</a:t>
            </a:r>
          </a:p>
          <a:p>
            <a:endParaRPr lang="en-US" sz="800" dirty="0"/>
          </a:p>
          <a:p>
            <a:r>
              <a:rPr lang="en-US" sz="800" dirty="0"/>
              <a:t># As the sum of predictors increases, the log-transformed subscribers also tend to increase.</a:t>
            </a:r>
          </a:p>
          <a:p>
            <a:r>
              <a:rPr lang="en-US" sz="800" dirty="0"/>
              <a:t>plot(</a:t>
            </a:r>
            <a:r>
              <a:rPr lang="en-US" sz="800" dirty="0" err="1"/>
              <a:t>train_data$log_subscribers</a:t>
            </a:r>
            <a:r>
              <a:rPr lang="en-US" sz="800" dirty="0"/>
              <a:t>, </a:t>
            </a:r>
            <a:r>
              <a:rPr lang="en-US" sz="800" dirty="0" err="1"/>
              <a:t>train_data$video.views</a:t>
            </a:r>
            <a:r>
              <a:rPr lang="en-US" sz="800" dirty="0"/>
              <a:t> + </a:t>
            </a:r>
            <a:r>
              <a:rPr lang="en-US" sz="800" dirty="0" err="1"/>
              <a:t>train_data$uploads</a:t>
            </a:r>
            <a:r>
              <a:rPr lang="en-US" sz="800" dirty="0"/>
              <a:t> + train_data$video_views_for_the_last_30_days + </a:t>
            </a:r>
          </a:p>
          <a:p>
            <a:r>
              <a:rPr lang="en-US" sz="800" dirty="0"/>
              <a:t>       </a:t>
            </a:r>
            <a:r>
              <a:rPr lang="en-US" sz="800" dirty="0" err="1"/>
              <a:t>train_data$highest_monthly_earnings</a:t>
            </a:r>
            <a:r>
              <a:rPr lang="en-US" sz="800" dirty="0"/>
              <a:t> + </a:t>
            </a:r>
            <a:r>
              <a:rPr lang="en-US" sz="800" dirty="0" err="1"/>
              <a:t>train_data$lowest_monthly_earnings</a:t>
            </a:r>
            <a:r>
              <a:rPr lang="en-US" sz="800" dirty="0"/>
              <a:t> + </a:t>
            </a:r>
            <a:r>
              <a:rPr lang="en-US" sz="800" dirty="0" err="1"/>
              <a:t>train_data$highest_yearly_earnings</a:t>
            </a:r>
            <a:r>
              <a:rPr lang="en-US" sz="800" dirty="0"/>
              <a:t> + </a:t>
            </a:r>
          </a:p>
          <a:p>
            <a:r>
              <a:rPr lang="en-US" sz="800" dirty="0"/>
              <a:t>       </a:t>
            </a:r>
            <a:r>
              <a:rPr lang="en-US" sz="800" dirty="0" err="1"/>
              <a:t>train_data$lowest_yearly_earnings</a:t>
            </a:r>
            <a:r>
              <a:rPr lang="en-US" sz="800" dirty="0"/>
              <a:t> + train_data$subscribers_for_last_30_days + </a:t>
            </a:r>
            <a:r>
              <a:rPr lang="en-US" sz="800" dirty="0" err="1"/>
              <a:t>train_data$Gross.tertiary.education.enrollment</a:t>
            </a:r>
            <a:r>
              <a:rPr lang="en-US" sz="800" dirty="0"/>
              <a:t>.... + </a:t>
            </a:r>
          </a:p>
          <a:p>
            <a:r>
              <a:rPr lang="en-US" sz="800" dirty="0"/>
              <a:t>       </a:t>
            </a:r>
            <a:r>
              <a:rPr lang="en-US" sz="800" dirty="0" err="1"/>
              <a:t>train_data$Population</a:t>
            </a:r>
            <a:r>
              <a:rPr lang="en-US" sz="800" dirty="0"/>
              <a:t> + </a:t>
            </a:r>
            <a:r>
              <a:rPr lang="en-US" sz="800" dirty="0" err="1"/>
              <a:t>train_data$Unemployment.rate</a:t>
            </a:r>
            <a:r>
              <a:rPr lang="en-US" sz="800" dirty="0"/>
              <a:t> + </a:t>
            </a:r>
            <a:r>
              <a:rPr lang="en-US" sz="800" dirty="0" err="1"/>
              <a:t>train_data$Urban_population</a:t>
            </a:r>
            <a:r>
              <a:rPr lang="en-US" sz="800" dirty="0"/>
              <a:t> + 1, # Adding 1 to avoid log(0)</a:t>
            </a:r>
          </a:p>
          <a:p>
            <a:r>
              <a:rPr lang="en-US" sz="800" dirty="0"/>
              <a:t>     </a:t>
            </a:r>
            <a:r>
              <a:rPr lang="en-US" sz="800" dirty="0" err="1"/>
              <a:t>pch</a:t>
            </a:r>
            <a:r>
              <a:rPr lang="en-US" sz="800" dirty="0"/>
              <a:t>=20, col=2, </a:t>
            </a:r>
            <a:r>
              <a:rPr lang="en-US" sz="800" dirty="0" err="1"/>
              <a:t>xlab</a:t>
            </a:r>
            <a:r>
              <a:rPr lang="en-US" sz="800" dirty="0"/>
              <a:t>="Sum of predictors", </a:t>
            </a:r>
            <a:r>
              <a:rPr lang="en-US" sz="800" dirty="0" err="1"/>
              <a:t>ylab</a:t>
            </a:r>
            <a:r>
              <a:rPr lang="en-US" sz="800" dirty="0"/>
              <a:t>="Log(Subscribers)")</a:t>
            </a:r>
          </a:p>
          <a:p>
            <a:endParaRPr lang="en-US" sz="800" dirty="0"/>
          </a:p>
          <a:p>
            <a:r>
              <a:rPr lang="en-US" sz="800" dirty="0"/>
              <a:t># Set up the graphics layout to a 2x2 grid</a:t>
            </a:r>
          </a:p>
          <a:p>
            <a:r>
              <a:rPr lang="en-US" sz="800" dirty="0"/>
              <a:t>par(</a:t>
            </a:r>
            <a:r>
              <a:rPr lang="en-US" sz="800" dirty="0" err="1"/>
              <a:t>mfrow</a:t>
            </a:r>
            <a:r>
              <a:rPr lang="en-US" sz="800" dirty="0"/>
              <a:t>=c(2,2))</a:t>
            </a:r>
          </a:p>
          <a:p>
            <a:endParaRPr lang="en-US" sz="800" dirty="0"/>
          </a:p>
          <a:p>
            <a:r>
              <a:rPr lang="en-US" sz="800" dirty="0"/>
              <a:t># Residuals vs. Fitted Values Plot</a:t>
            </a:r>
          </a:p>
          <a:p>
            <a:r>
              <a:rPr lang="en-US" sz="800" dirty="0"/>
              <a:t>plot(</a:t>
            </a:r>
            <a:r>
              <a:rPr lang="en-US" sz="800" dirty="0" err="1"/>
              <a:t>log_model</a:t>
            </a:r>
            <a:r>
              <a:rPr lang="en-US" sz="800" dirty="0"/>
              <a:t>, which = 1)</a:t>
            </a:r>
          </a:p>
          <a:p>
            <a:endParaRPr lang="en-US" sz="800" dirty="0"/>
          </a:p>
          <a:p>
            <a:r>
              <a:rPr lang="en-US" sz="800" dirty="0"/>
              <a:t># Normal Q-Q Plot</a:t>
            </a:r>
          </a:p>
          <a:p>
            <a:r>
              <a:rPr lang="en-US" sz="800" dirty="0"/>
              <a:t>plot(</a:t>
            </a:r>
            <a:r>
              <a:rPr lang="en-US" sz="800" dirty="0" err="1"/>
              <a:t>log_model</a:t>
            </a:r>
            <a:r>
              <a:rPr lang="en-US" sz="800" dirty="0"/>
              <a:t>, which = 2)</a:t>
            </a:r>
          </a:p>
          <a:p>
            <a:endParaRPr lang="en-US" sz="800" dirty="0"/>
          </a:p>
          <a:p>
            <a:r>
              <a:rPr lang="en-US" sz="800" dirty="0"/>
              <a:t># Scale-Location (Spread-Location) Plot</a:t>
            </a:r>
          </a:p>
          <a:p>
            <a:r>
              <a:rPr lang="en-US" sz="800" dirty="0"/>
              <a:t>plot(</a:t>
            </a:r>
            <a:r>
              <a:rPr lang="en-US" sz="800" dirty="0" err="1"/>
              <a:t>log_model</a:t>
            </a:r>
            <a:r>
              <a:rPr lang="en-US" sz="800" dirty="0"/>
              <a:t>, which = 3)</a:t>
            </a:r>
          </a:p>
          <a:p>
            <a:endParaRPr lang="en-US" sz="800" dirty="0"/>
          </a:p>
          <a:p>
            <a:r>
              <a:rPr lang="en-US" sz="800" dirty="0"/>
              <a:t># Residuals vs. Leverage Plot</a:t>
            </a:r>
          </a:p>
          <a:p>
            <a:r>
              <a:rPr lang="en-US" sz="800" dirty="0"/>
              <a:t>plot(</a:t>
            </a:r>
            <a:r>
              <a:rPr lang="en-US" sz="800" dirty="0" err="1"/>
              <a:t>log_model</a:t>
            </a:r>
            <a:r>
              <a:rPr lang="en-US" sz="800" dirty="0"/>
              <a:t>, which = 5)</a:t>
            </a:r>
          </a:p>
          <a:p>
            <a:endParaRPr lang="en-US" sz="800" dirty="0"/>
          </a:p>
          <a:p>
            <a:endParaRPr lang="en-US" sz="800" dirty="0"/>
          </a:p>
          <a:p>
            <a:r>
              <a:rPr lang="en-US" sz="800" dirty="0"/>
              <a:t>############################</a:t>
            </a:r>
          </a:p>
          <a:p>
            <a:r>
              <a:rPr lang="en-US" sz="800" dirty="0"/>
              <a:t>##########sqrt transformations on Linear Model</a:t>
            </a:r>
          </a:p>
          <a:p>
            <a:r>
              <a:rPr lang="en-US" sz="800" dirty="0"/>
              <a:t>##############################</a:t>
            </a:r>
          </a:p>
          <a:p>
            <a:endParaRPr lang="en-US" sz="800" dirty="0"/>
          </a:p>
          <a:p>
            <a:r>
              <a:rPr lang="en-US" sz="800" dirty="0"/>
              <a:t># Applied square root transformation to 'subscribers'</a:t>
            </a:r>
          </a:p>
          <a:p>
            <a:r>
              <a:rPr lang="en-US" sz="800" dirty="0" err="1"/>
              <a:t>train_data$sqrt_subscribers</a:t>
            </a:r>
            <a:r>
              <a:rPr lang="en-US" sz="800" dirty="0"/>
              <a:t> = sqrt(</a:t>
            </a:r>
            <a:r>
              <a:rPr lang="en-US" sz="800" dirty="0" err="1"/>
              <a:t>train_data$subscribers</a:t>
            </a:r>
            <a:r>
              <a:rPr lang="en-US" sz="800" dirty="0"/>
              <a:t>)</a:t>
            </a:r>
          </a:p>
          <a:p>
            <a:endParaRPr lang="en-US" sz="800" dirty="0"/>
          </a:p>
          <a:p>
            <a:r>
              <a:rPr lang="en-US" sz="800" dirty="0"/>
              <a:t># Fit the linear model with the square root transformed response variable</a:t>
            </a:r>
          </a:p>
          <a:p>
            <a:r>
              <a:rPr lang="en-US" sz="800" dirty="0" err="1"/>
              <a:t>sqrt_model</a:t>
            </a:r>
            <a:r>
              <a:rPr lang="en-US" sz="800" dirty="0"/>
              <a:t> &lt;- </a:t>
            </a:r>
            <a:r>
              <a:rPr lang="en-US" sz="800" dirty="0" err="1"/>
              <a:t>lm</a:t>
            </a:r>
            <a:r>
              <a:rPr lang="en-US" sz="800" dirty="0"/>
              <a:t>(</a:t>
            </a:r>
            <a:r>
              <a:rPr lang="en-US" sz="800" dirty="0" err="1"/>
              <a:t>sqrt_subscribers</a:t>
            </a:r>
            <a:r>
              <a:rPr lang="en-US" sz="800" dirty="0"/>
              <a:t> ~ </a:t>
            </a:r>
            <a:r>
              <a:rPr lang="en-US" sz="800" dirty="0" err="1"/>
              <a:t>video.views</a:t>
            </a:r>
            <a:r>
              <a:rPr lang="en-US" sz="800" dirty="0"/>
              <a:t> + uploads + video_views_for_the_last_30_days + </a:t>
            </a:r>
            <a:r>
              <a:rPr lang="en-US" sz="800" dirty="0" err="1"/>
              <a:t>highest_monthly_earnings</a:t>
            </a:r>
            <a:r>
              <a:rPr lang="en-US" sz="800" dirty="0"/>
              <a:t> + </a:t>
            </a:r>
          </a:p>
          <a:p>
            <a:r>
              <a:rPr lang="en-US" sz="800" dirty="0"/>
              <a:t>                   </a:t>
            </a:r>
            <a:r>
              <a:rPr lang="en-US" sz="800" dirty="0" err="1"/>
              <a:t>lowest_monthly_earnings</a:t>
            </a:r>
            <a:r>
              <a:rPr lang="en-US" sz="800" dirty="0"/>
              <a:t> + </a:t>
            </a:r>
            <a:r>
              <a:rPr lang="en-US" sz="800" dirty="0" err="1"/>
              <a:t>highest_yearly_earnings</a:t>
            </a:r>
            <a:r>
              <a:rPr lang="en-US" sz="800" dirty="0"/>
              <a:t> + </a:t>
            </a:r>
            <a:r>
              <a:rPr lang="en-US" sz="800" dirty="0" err="1"/>
              <a:t>lowest_yearly_earnings</a:t>
            </a:r>
            <a:r>
              <a:rPr lang="en-US" sz="800" dirty="0"/>
              <a:t> + subscribers_for_last_30_days + </a:t>
            </a:r>
          </a:p>
          <a:p>
            <a:r>
              <a:rPr lang="en-US" sz="800" dirty="0"/>
              <a:t>                   </a:t>
            </a:r>
            <a:r>
              <a:rPr lang="en-US" sz="800" dirty="0" err="1"/>
              <a:t>Gross.tertiary.education.enrollment</a:t>
            </a:r>
            <a:r>
              <a:rPr lang="en-US" sz="800" dirty="0"/>
              <a:t>.... + Population + </a:t>
            </a:r>
            <a:r>
              <a:rPr lang="en-US" sz="800" dirty="0" err="1"/>
              <a:t>Unemployment.rate</a:t>
            </a:r>
            <a:r>
              <a:rPr lang="en-US" sz="800" dirty="0"/>
              <a:t> + </a:t>
            </a:r>
            <a:r>
              <a:rPr lang="en-US" sz="800" dirty="0" err="1"/>
              <a:t>Urban_population</a:t>
            </a:r>
            <a:r>
              <a:rPr lang="en-US" sz="800" dirty="0"/>
              <a:t>, </a:t>
            </a:r>
          </a:p>
          <a:p>
            <a:r>
              <a:rPr lang="en-US" sz="800" dirty="0"/>
              <a:t>                 data = </a:t>
            </a:r>
            <a:r>
              <a:rPr lang="en-US" sz="800" dirty="0" err="1"/>
              <a:t>train_data</a:t>
            </a:r>
            <a:r>
              <a:rPr lang="en-US" sz="800" dirty="0"/>
              <a:t>)</a:t>
            </a:r>
          </a:p>
          <a:p>
            <a:r>
              <a:rPr lang="en-US" sz="800" dirty="0"/>
              <a:t>summary(</a:t>
            </a:r>
            <a:r>
              <a:rPr lang="en-US" sz="800" dirty="0" err="1"/>
              <a:t>sqrt_model</a:t>
            </a:r>
            <a:r>
              <a:rPr lang="en-US" sz="800" dirty="0"/>
              <a:t>)</a:t>
            </a:r>
          </a:p>
          <a:p>
            <a:r>
              <a:rPr lang="en-US" sz="800" dirty="0"/>
              <a:t># Plot the original subscribers vs. the predictors (summed for simplicity)</a:t>
            </a:r>
          </a:p>
          <a:p>
            <a:r>
              <a:rPr lang="en-US" sz="800" dirty="0"/>
              <a:t>plot(</a:t>
            </a:r>
            <a:r>
              <a:rPr lang="en-US" sz="800" dirty="0" err="1"/>
              <a:t>train_data$sqrt_subscribers</a:t>
            </a:r>
            <a:r>
              <a:rPr lang="en-US" sz="800" dirty="0"/>
              <a:t>, </a:t>
            </a:r>
            <a:r>
              <a:rPr lang="en-US" sz="800" dirty="0" err="1"/>
              <a:t>train_data$video.views</a:t>
            </a:r>
            <a:r>
              <a:rPr lang="en-US" sz="800" dirty="0"/>
              <a:t> + </a:t>
            </a:r>
            <a:r>
              <a:rPr lang="en-US" sz="800" dirty="0" err="1"/>
              <a:t>train_data$uploads</a:t>
            </a:r>
            <a:r>
              <a:rPr lang="en-US" sz="800" dirty="0"/>
              <a:t> + train_data$video_views_for_the_last_30_days + </a:t>
            </a:r>
          </a:p>
          <a:p>
            <a:r>
              <a:rPr lang="en-US" sz="800" dirty="0"/>
              <a:t>       </a:t>
            </a:r>
            <a:r>
              <a:rPr lang="en-US" sz="800" dirty="0" err="1"/>
              <a:t>train_data$highest_monthly_earnings</a:t>
            </a:r>
            <a:r>
              <a:rPr lang="en-US" sz="800" dirty="0"/>
              <a:t> + </a:t>
            </a:r>
            <a:r>
              <a:rPr lang="en-US" sz="800" dirty="0" err="1"/>
              <a:t>train_data$lowest_monthly_earnings</a:t>
            </a:r>
            <a:r>
              <a:rPr lang="en-US" sz="800" dirty="0"/>
              <a:t> + </a:t>
            </a:r>
            <a:r>
              <a:rPr lang="en-US" sz="800" dirty="0" err="1"/>
              <a:t>train_data$highest_yearly_earnings</a:t>
            </a:r>
            <a:r>
              <a:rPr lang="en-US" sz="800" dirty="0"/>
              <a:t> + </a:t>
            </a:r>
          </a:p>
          <a:p>
            <a:r>
              <a:rPr lang="en-US" sz="800" dirty="0"/>
              <a:t>       </a:t>
            </a:r>
            <a:r>
              <a:rPr lang="en-US" sz="800" dirty="0" err="1"/>
              <a:t>train_data$lowest_yearly_earnings</a:t>
            </a:r>
            <a:r>
              <a:rPr lang="en-US" sz="800" dirty="0"/>
              <a:t> + train_data$subscribers_for_last_30_days + </a:t>
            </a:r>
            <a:r>
              <a:rPr lang="en-US" sz="800" dirty="0" err="1"/>
              <a:t>train_data$Gross.tertiary.education.enrollment</a:t>
            </a:r>
            <a:r>
              <a:rPr lang="en-US" sz="800" dirty="0"/>
              <a:t>.... + </a:t>
            </a:r>
          </a:p>
          <a:p>
            <a:r>
              <a:rPr lang="en-US" sz="800" dirty="0"/>
              <a:t>       </a:t>
            </a:r>
            <a:r>
              <a:rPr lang="en-US" sz="800" dirty="0" err="1"/>
              <a:t>train_data$Population</a:t>
            </a:r>
            <a:r>
              <a:rPr lang="en-US" sz="800" dirty="0"/>
              <a:t> + </a:t>
            </a:r>
            <a:r>
              <a:rPr lang="en-US" sz="800" dirty="0" err="1"/>
              <a:t>train_data$Unemployment.rate</a:t>
            </a:r>
            <a:r>
              <a:rPr lang="en-US" sz="800" dirty="0"/>
              <a:t> + </a:t>
            </a:r>
            <a:r>
              <a:rPr lang="en-US" sz="800" dirty="0" err="1"/>
              <a:t>train_data$Urban_population</a:t>
            </a:r>
            <a:r>
              <a:rPr lang="en-US" sz="800" dirty="0"/>
              <a:t>, </a:t>
            </a:r>
          </a:p>
          <a:p>
            <a:r>
              <a:rPr lang="en-US" sz="800" dirty="0"/>
              <a:t>     </a:t>
            </a:r>
            <a:r>
              <a:rPr lang="en-US" sz="800" dirty="0" err="1"/>
              <a:t>pch</a:t>
            </a:r>
            <a:r>
              <a:rPr lang="en-US" sz="800" dirty="0"/>
              <a:t>=20, col=2, </a:t>
            </a:r>
            <a:r>
              <a:rPr lang="en-US" sz="800" dirty="0" err="1"/>
              <a:t>xlab</a:t>
            </a:r>
            <a:r>
              <a:rPr lang="en-US" sz="800" dirty="0"/>
              <a:t>="Sum of predictors", </a:t>
            </a:r>
            <a:r>
              <a:rPr lang="en-US" sz="800" dirty="0" err="1"/>
              <a:t>ylab</a:t>
            </a:r>
            <a:r>
              <a:rPr lang="en-US" sz="800" dirty="0"/>
              <a:t>="</a:t>
            </a:r>
            <a:r>
              <a:rPr lang="en-US" sz="800" dirty="0" err="1"/>
              <a:t>sqrt_subscribers</a:t>
            </a:r>
            <a:r>
              <a:rPr lang="en-US" sz="800" dirty="0"/>
              <a:t>")</a:t>
            </a:r>
          </a:p>
          <a:p>
            <a:endParaRPr lang="en-US" sz="800" dirty="0"/>
          </a:p>
          <a:p>
            <a:endParaRPr lang="en-US" sz="800" dirty="0"/>
          </a:p>
          <a:p>
            <a:r>
              <a:rPr lang="en-US" sz="800" dirty="0"/>
              <a:t># Set up the graphics layout to a 2x2 grid</a:t>
            </a:r>
          </a:p>
          <a:p>
            <a:r>
              <a:rPr lang="en-US" sz="800" dirty="0"/>
              <a:t>par(</a:t>
            </a:r>
            <a:r>
              <a:rPr lang="en-US" sz="800" dirty="0" err="1"/>
              <a:t>mfrow</a:t>
            </a:r>
            <a:r>
              <a:rPr lang="en-US" sz="800" dirty="0"/>
              <a:t>=c(2,2))</a:t>
            </a:r>
          </a:p>
          <a:p>
            <a:endParaRPr lang="en-US" sz="800" dirty="0"/>
          </a:p>
          <a:p>
            <a:r>
              <a:rPr lang="en-US" sz="800" dirty="0"/>
              <a:t># Residuals vs. Fitted Values Plot</a:t>
            </a:r>
          </a:p>
          <a:p>
            <a:r>
              <a:rPr lang="en-US" sz="800" dirty="0"/>
              <a:t>plot(</a:t>
            </a:r>
            <a:r>
              <a:rPr lang="en-US" sz="800" dirty="0" err="1"/>
              <a:t>sqrt_model</a:t>
            </a:r>
            <a:r>
              <a:rPr lang="en-US" sz="800" dirty="0"/>
              <a:t>, which = 1)</a:t>
            </a:r>
          </a:p>
          <a:p>
            <a:endParaRPr lang="en-US" sz="800" dirty="0"/>
          </a:p>
          <a:p>
            <a:r>
              <a:rPr lang="en-US" sz="800" dirty="0"/>
              <a:t># Normal Q-Q Plot</a:t>
            </a:r>
          </a:p>
          <a:p>
            <a:r>
              <a:rPr lang="en-US" sz="800" dirty="0"/>
              <a:t>plot(</a:t>
            </a:r>
            <a:r>
              <a:rPr lang="en-US" sz="800" dirty="0" err="1"/>
              <a:t>sqrt_model</a:t>
            </a:r>
            <a:r>
              <a:rPr lang="en-US" sz="800" dirty="0"/>
              <a:t>, which = 2)</a:t>
            </a:r>
          </a:p>
          <a:p>
            <a:endParaRPr lang="en-US" sz="800" dirty="0"/>
          </a:p>
          <a:p>
            <a:r>
              <a:rPr lang="en-US" sz="800" dirty="0"/>
              <a:t># Scale-Location (Spread-Location) Plot</a:t>
            </a:r>
          </a:p>
          <a:p>
            <a:r>
              <a:rPr lang="en-US" sz="800" dirty="0"/>
              <a:t>plot(</a:t>
            </a:r>
            <a:r>
              <a:rPr lang="en-US" sz="800" dirty="0" err="1"/>
              <a:t>sqrt_model</a:t>
            </a:r>
            <a:r>
              <a:rPr lang="en-US" sz="800" dirty="0"/>
              <a:t>, which = 3)</a:t>
            </a:r>
          </a:p>
          <a:p>
            <a:endParaRPr lang="en-US" sz="800" dirty="0"/>
          </a:p>
          <a:p>
            <a:r>
              <a:rPr lang="en-US" sz="800" dirty="0"/>
              <a:t># Residuals vs. Leverage Plot</a:t>
            </a:r>
          </a:p>
          <a:p>
            <a:r>
              <a:rPr lang="en-US" sz="800" dirty="0"/>
              <a:t>plot(</a:t>
            </a:r>
            <a:r>
              <a:rPr lang="en-US" sz="800" dirty="0" err="1"/>
              <a:t>sqrt_model</a:t>
            </a:r>
            <a:r>
              <a:rPr lang="en-US" sz="800" dirty="0"/>
              <a:t>, which = 5)</a:t>
            </a:r>
          </a:p>
          <a:p>
            <a:endParaRPr lang="en-US" sz="800" dirty="0"/>
          </a:p>
          <a:p>
            <a:r>
              <a:rPr lang="en-US" sz="800" dirty="0"/>
              <a:t>############################</a:t>
            </a:r>
          </a:p>
          <a:p>
            <a:r>
              <a:rPr lang="en-US" sz="800" dirty="0"/>
              <a:t>######Multicollinearity Issues</a:t>
            </a:r>
          </a:p>
          <a:p>
            <a:r>
              <a:rPr lang="en-US" sz="800" dirty="0"/>
              <a:t>##############################</a:t>
            </a:r>
          </a:p>
          <a:p>
            <a:r>
              <a:rPr lang="en-US" sz="800" dirty="0"/>
              <a:t>#created </a:t>
            </a:r>
            <a:r>
              <a:rPr lang="en-US" sz="800" dirty="0" err="1"/>
              <a:t>df</a:t>
            </a:r>
            <a:r>
              <a:rPr lang="en-US" sz="800" dirty="0"/>
              <a:t> with columns to check correlation</a:t>
            </a:r>
          </a:p>
          <a:p>
            <a:r>
              <a:rPr lang="en-US" sz="800" dirty="0" err="1"/>
              <a:t>predictors_df</a:t>
            </a:r>
            <a:r>
              <a:rPr lang="en-US" sz="800" dirty="0"/>
              <a:t> &lt;- </a:t>
            </a:r>
            <a:r>
              <a:rPr lang="en-US" sz="800" dirty="0" err="1"/>
              <a:t>train_data</a:t>
            </a:r>
            <a:r>
              <a:rPr lang="en-US" sz="800" dirty="0"/>
              <a:t>[, c("subscribers", "</a:t>
            </a:r>
            <a:r>
              <a:rPr lang="en-US" sz="800" dirty="0" err="1"/>
              <a:t>video.views</a:t>
            </a:r>
            <a:r>
              <a:rPr lang="en-US" sz="800" dirty="0"/>
              <a:t>", "uploads", "video_views_for_the_last_30_days", "</a:t>
            </a:r>
            <a:r>
              <a:rPr lang="en-US" sz="800" dirty="0" err="1"/>
              <a:t>highest_monthly_earnings</a:t>
            </a:r>
            <a:r>
              <a:rPr lang="en-US" sz="800" dirty="0"/>
              <a:t>", "</a:t>
            </a:r>
            <a:r>
              <a:rPr lang="en-US" sz="800" dirty="0" err="1"/>
              <a:t>lowest_monthly_earnings</a:t>
            </a:r>
            <a:r>
              <a:rPr lang="en-US" sz="800" dirty="0"/>
              <a:t>",</a:t>
            </a:r>
          </a:p>
          <a:p>
            <a:r>
              <a:rPr lang="en-US" sz="800" dirty="0"/>
              <a:t>                                  "</a:t>
            </a:r>
            <a:r>
              <a:rPr lang="en-US" sz="800" dirty="0" err="1"/>
              <a:t>highest_yearly_earnings</a:t>
            </a:r>
            <a:r>
              <a:rPr lang="en-US" sz="800" dirty="0"/>
              <a:t>", "</a:t>
            </a:r>
            <a:r>
              <a:rPr lang="en-US" sz="800" dirty="0" err="1"/>
              <a:t>lowest_yearly_earnings</a:t>
            </a:r>
            <a:r>
              <a:rPr lang="en-US" sz="800" dirty="0"/>
              <a:t>", "subscribers_for_last_30_days", "</a:t>
            </a:r>
            <a:r>
              <a:rPr lang="en-US" sz="800" dirty="0" err="1"/>
              <a:t>Gross.tertiary.education.enrollment</a:t>
            </a:r>
            <a:r>
              <a:rPr lang="en-US" sz="800" dirty="0"/>
              <a:t>....", </a:t>
            </a:r>
          </a:p>
          <a:p>
            <a:r>
              <a:rPr lang="en-US" sz="800" dirty="0"/>
              <a:t>                                  "Population", "</a:t>
            </a:r>
            <a:r>
              <a:rPr lang="en-US" sz="800" dirty="0" err="1"/>
              <a:t>Unemployment.rate</a:t>
            </a:r>
            <a:r>
              <a:rPr lang="en-US" sz="800" dirty="0"/>
              <a:t>", "</a:t>
            </a:r>
            <a:r>
              <a:rPr lang="en-US" sz="800" dirty="0" err="1"/>
              <a:t>Urban_population</a:t>
            </a:r>
            <a:r>
              <a:rPr lang="en-US" sz="800" dirty="0"/>
              <a:t>")]</a:t>
            </a:r>
          </a:p>
          <a:p>
            <a:endParaRPr lang="en-US" sz="800" dirty="0"/>
          </a:p>
          <a:p>
            <a:r>
              <a:rPr lang="en-US" sz="800" dirty="0"/>
              <a:t># correlation matrix...</a:t>
            </a:r>
          </a:p>
          <a:p>
            <a:r>
              <a:rPr lang="en-US" sz="800" dirty="0" err="1"/>
              <a:t>cor_matrix</a:t>
            </a:r>
            <a:r>
              <a:rPr lang="en-US" sz="800" dirty="0"/>
              <a:t> = round(</a:t>
            </a:r>
            <a:r>
              <a:rPr lang="en-US" sz="800" dirty="0" err="1"/>
              <a:t>cor</a:t>
            </a:r>
            <a:r>
              <a:rPr lang="en-US" sz="800" dirty="0"/>
              <a:t>(</a:t>
            </a:r>
            <a:r>
              <a:rPr lang="en-US" sz="800" dirty="0" err="1"/>
              <a:t>predictors_df</a:t>
            </a:r>
            <a:r>
              <a:rPr lang="en-US" sz="800" dirty="0"/>
              <a:t>),2)</a:t>
            </a:r>
          </a:p>
          <a:p>
            <a:r>
              <a:rPr lang="en-US" sz="800" dirty="0" err="1"/>
              <a:t>cor_matrix</a:t>
            </a:r>
            <a:endParaRPr lang="en-US" sz="800" dirty="0"/>
          </a:p>
          <a:p>
            <a:r>
              <a:rPr lang="en-US" sz="800" dirty="0"/>
              <a:t># correlation matrix...plotting</a:t>
            </a:r>
          </a:p>
          <a:p>
            <a:r>
              <a:rPr lang="en-US" sz="800" dirty="0"/>
              <a:t>pairs(</a:t>
            </a:r>
            <a:r>
              <a:rPr lang="en-US" sz="800" dirty="0" err="1"/>
              <a:t>cor_matrix</a:t>
            </a:r>
            <a:r>
              <a:rPr lang="en-US" sz="800" dirty="0"/>
              <a:t>)</a:t>
            </a:r>
          </a:p>
          <a:p>
            <a:endParaRPr lang="en-US" sz="800" dirty="0"/>
          </a:p>
          <a:p>
            <a:r>
              <a:rPr lang="en-US" sz="800" dirty="0"/>
              <a:t>############################</a:t>
            </a:r>
          </a:p>
          <a:p>
            <a:r>
              <a:rPr lang="en-US" sz="800" dirty="0"/>
              <a:t>######Polynomial Regression Model</a:t>
            </a:r>
          </a:p>
          <a:p>
            <a:r>
              <a:rPr lang="en-US" sz="800" dirty="0"/>
              <a:t>##############################</a:t>
            </a:r>
          </a:p>
          <a:p>
            <a:r>
              <a:rPr lang="en-US" sz="800" dirty="0"/>
              <a:t>#########################################      </a:t>
            </a:r>
          </a:p>
          <a:p>
            <a:r>
              <a:rPr lang="en-US" sz="800" dirty="0"/>
              <a:t># Multiple models test to see which one is the best model</a:t>
            </a:r>
          </a:p>
          <a:p>
            <a:r>
              <a:rPr lang="en-US" sz="800" dirty="0"/>
              <a:t># Fit a linear model with the new polynomial and interaction terms</a:t>
            </a:r>
          </a:p>
          <a:p>
            <a:r>
              <a:rPr lang="en-US" sz="800" dirty="0"/>
              <a:t>model_poly_interaction_1 &lt;- </a:t>
            </a:r>
            <a:r>
              <a:rPr lang="en-US" sz="800" dirty="0" err="1"/>
              <a:t>lm</a:t>
            </a:r>
            <a:r>
              <a:rPr lang="en-US" sz="800" dirty="0"/>
              <a:t>(subscribers ~ uploads + </a:t>
            </a:r>
            <a:r>
              <a:rPr lang="en-US" sz="800" dirty="0" err="1"/>
              <a:t>highest_monthly_earnings</a:t>
            </a:r>
            <a:r>
              <a:rPr lang="en-US" sz="800" dirty="0"/>
              <a:t> +I(uploads^2) + I(highest_monthly_earnings^2) + I(uploads * </a:t>
            </a:r>
            <a:r>
              <a:rPr lang="en-US" sz="800" dirty="0" err="1"/>
              <a:t>highest_monthly_earnings</a:t>
            </a:r>
            <a:r>
              <a:rPr lang="en-US" sz="800" dirty="0"/>
              <a:t>) ,data = </a:t>
            </a:r>
            <a:r>
              <a:rPr lang="en-US" sz="800" dirty="0" err="1"/>
              <a:t>train_data</a:t>
            </a:r>
            <a:r>
              <a:rPr lang="en-US" sz="800" dirty="0"/>
              <a:t>)</a:t>
            </a:r>
          </a:p>
          <a:p>
            <a:r>
              <a:rPr lang="en-US" sz="800" dirty="0"/>
              <a:t># Summarize the new model</a:t>
            </a:r>
          </a:p>
          <a:p>
            <a:r>
              <a:rPr lang="en-US" sz="800" dirty="0"/>
              <a:t>summary(model_poly_interaction_1)</a:t>
            </a:r>
          </a:p>
          <a:p>
            <a:r>
              <a:rPr lang="en-US" sz="800" dirty="0" err="1"/>
              <a:t>anova</a:t>
            </a:r>
            <a:r>
              <a:rPr lang="en-US" sz="800" dirty="0"/>
              <a:t>(model_poly_interaction_1)</a:t>
            </a:r>
          </a:p>
          <a:p>
            <a:endParaRPr lang="en-US" sz="800" dirty="0"/>
          </a:p>
          <a:p>
            <a:endParaRPr lang="en-US" sz="800" dirty="0"/>
          </a:p>
          <a:p>
            <a:r>
              <a:rPr lang="en-US" sz="800" dirty="0"/>
              <a:t>model_poly_interaction_2 &lt;- </a:t>
            </a:r>
            <a:r>
              <a:rPr lang="en-US" sz="800" dirty="0" err="1"/>
              <a:t>lm</a:t>
            </a:r>
            <a:r>
              <a:rPr lang="en-US" sz="800" dirty="0"/>
              <a:t>(subscribers ~ </a:t>
            </a:r>
            <a:r>
              <a:rPr lang="en-US" sz="800" dirty="0" err="1"/>
              <a:t>video.views</a:t>
            </a:r>
            <a:r>
              <a:rPr lang="en-US" sz="800" dirty="0"/>
              <a:t> + Population +I(video.views^2) + I(Population^2) + I(</a:t>
            </a:r>
            <a:r>
              <a:rPr lang="en-US" sz="800" dirty="0" err="1"/>
              <a:t>video.views</a:t>
            </a:r>
            <a:r>
              <a:rPr lang="en-US" sz="800" dirty="0"/>
              <a:t> * Population) ,data = </a:t>
            </a:r>
            <a:r>
              <a:rPr lang="en-US" sz="800" dirty="0" err="1"/>
              <a:t>train_data</a:t>
            </a:r>
            <a:r>
              <a:rPr lang="en-US" sz="800" dirty="0"/>
              <a:t>)</a:t>
            </a:r>
          </a:p>
          <a:p>
            <a:r>
              <a:rPr lang="en-US" sz="800" dirty="0"/>
              <a:t># Summarize the new model</a:t>
            </a:r>
          </a:p>
          <a:p>
            <a:r>
              <a:rPr lang="en-US" sz="800" dirty="0"/>
              <a:t>summary(model_poly_interaction_2)</a:t>
            </a:r>
          </a:p>
          <a:p>
            <a:endParaRPr lang="en-US" sz="800" dirty="0"/>
          </a:p>
          <a:p>
            <a:r>
              <a:rPr lang="en-US" sz="800" dirty="0"/>
              <a:t>model_poly_interaction_4 &lt;- </a:t>
            </a:r>
            <a:r>
              <a:rPr lang="en-US" sz="800" dirty="0" err="1"/>
              <a:t>lm</a:t>
            </a:r>
            <a:r>
              <a:rPr lang="en-US" sz="800" dirty="0"/>
              <a:t>(subscribers ~ </a:t>
            </a:r>
            <a:r>
              <a:rPr lang="en-US" sz="800" dirty="0" err="1"/>
              <a:t>Urban_population</a:t>
            </a:r>
            <a:r>
              <a:rPr lang="en-US" sz="800" dirty="0"/>
              <a:t> + </a:t>
            </a:r>
            <a:r>
              <a:rPr lang="en-US" sz="800" dirty="0" err="1"/>
              <a:t>video.views</a:t>
            </a:r>
            <a:r>
              <a:rPr lang="en-US" sz="800" dirty="0"/>
              <a:t> +I(Urban_population^2) + I(video.views^2) + I(</a:t>
            </a:r>
            <a:r>
              <a:rPr lang="en-US" sz="800" dirty="0" err="1"/>
              <a:t>Urban_population</a:t>
            </a:r>
            <a:r>
              <a:rPr lang="en-US" sz="800" dirty="0"/>
              <a:t> * </a:t>
            </a:r>
            <a:r>
              <a:rPr lang="en-US" sz="800" dirty="0" err="1"/>
              <a:t>video.views</a:t>
            </a:r>
            <a:r>
              <a:rPr lang="en-US" sz="800" dirty="0"/>
              <a:t>) ,data = </a:t>
            </a:r>
            <a:r>
              <a:rPr lang="en-US" sz="800" dirty="0" err="1"/>
              <a:t>train_data</a:t>
            </a:r>
            <a:r>
              <a:rPr lang="en-US" sz="800" dirty="0"/>
              <a:t>)</a:t>
            </a:r>
          </a:p>
          <a:p>
            <a:r>
              <a:rPr lang="en-US" sz="800" dirty="0"/>
              <a:t># Summarize the new model</a:t>
            </a:r>
          </a:p>
          <a:p>
            <a:r>
              <a:rPr lang="en-US" sz="800" dirty="0"/>
              <a:t>summary(model_poly_interaction_4)</a:t>
            </a:r>
          </a:p>
          <a:p>
            <a:endParaRPr lang="en-US" sz="800" dirty="0"/>
          </a:p>
          <a:p>
            <a:r>
              <a:rPr lang="en-US" sz="800" dirty="0"/>
              <a:t>model_poly_interaction_5 &lt;- </a:t>
            </a:r>
            <a:r>
              <a:rPr lang="en-US" sz="800" dirty="0" err="1"/>
              <a:t>lm</a:t>
            </a:r>
            <a:r>
              <a:rPr lang="en-US" sz="800" dirty="0"/>
              <a:t>(subscribers ~ </a:t>
            </a:r>
            <a:r>
              <a:rPr lang="en-US" sz="800" dirty="0" err="1"/>
              <a:t>video.views</a:t>
            </a:r>
            <a:r>
              <a:rPr lang="en-US" sz="800" dirty="0"/>
              <a:t> + </a:t>
            </a:r>
            <a:r>
              <a:rPr lang="en-US" sz="800" dirty="0" err="1"/>
              <a:t>highest_monthly_earnings</a:t>
            </a:r>
            <a:r>
              <a:rPr lang="en-US" sz="800" dirty="0"/>
              <a:t> +I(video.views^2) + I(highest_monthly_earnings^2) + I(</a:t>
            </a:r>
            <a:r>
              <a:rPr lang="en-US" sz="800" dirty="0" err="1"/>
              <a:t>video.views</a:t>
            </a:r>
            <a:r>
              <a:rPr lang="en-US" sz="800" dirty="0"/>
              <a:t> * </a:t>
            </a:r>
            <a:r>
              <a:rPr lang="en-US" sz="800" dirty="0" err="1"/>
              <a:t>highest_monthly_earnings</a:t>
            </a:r>
            <a:r>
              <a:rPr lang="en-US" sz="800" dirty="0"/>
              <a:t>) ,data = </a:t>
            </a:r>
            <a:r>
              <a:rPr lang="en-US" sz="800" dirty="0" err="1"/>
              <a:t>train_data</a:t>
            </a:r>
            <a:r>
              <a:rPr lang="en-US" sz="800" dirty="0"/>
              <a:t>)</a:t>
            </a:r>
          </a:p>
          <a:p>
            <a:r>
              <a:rPr lang="en-US" sz="800" dirty="0"/>
              <a:t># Summarize the new model</a:t>
            </a:r>
          </a:p>
          <a:p>
            <a:r>
              <a:rPr lang="en-US" sz="800" dirty="0"/>
              <a:t>summary(model_poly_interaction_5)</a:t>
            </a:r>
          </a:p>
          <a:p>
            <a:r>
              <a:rPr lang="en-US" sz="800" dirty="0" err="1"/>
              <a:t>anova</a:t>
            </a:r>
            <a:r>
              <a:rPr lang="en-US" sz="800" dirty="0"/>
              <a:t>(model_poly_interaction_5)</a:t>
            </a:r>
          </a:p>
          <a:p>
            <a:r>
              <a:rPr lang="en-US" sz="800" dirty="0"/>
              <a:t>########</a:t>
            </a:r>
          </a:p>
          <a:p>
            <a:endParaRPr lang="en-US" sz="800" dirty="0"/>
          </a:p>
          <a:p>
            <a:r>
              <a:rPr lang="en-US" sz="800" dirty="0"/>
              <a:t>model_poly_interaction_3 &lt;- </a:t>
            </a:r>
            <a:r>
              <a:rPr lang="en-US" sz="800" dirty="0" err="1"/>
              <a:t>lm</a:t>
            </a:r>
            <a:r>
              <a:rPr lang="en-US" sz="800" dirty="0"/>
              <a:t>(subscribers ~ </a:t>
            </a:r>
            <a:r>
              <a:rPr lang="en-US" sz="800" dirty="0" err="1"/>
              <a:t>video.views</a:t>
            </a:r>
            <a:r>
              <a:rPr lang="en-US" sz="800" dirty="0"/>
              <a:t> + </a:t>
            </a:r>
            <a:r>
              <a:rPr lang="en-US" sz="800" dirty="0" err="1"/>
              <a:t>Unemployment.rate</a:t>
            </a:r>
            <a:r>
              <a:rPr lang="en-US" sz="800" dirty="0"/>
              <a:t> +I(video.views^2) + I(Unemployment.rate^2) + I(</a:t>
            </a:r>
            <a:r>
              <a:rPr lang="en-US" sz="800" dirty="0" err="1"/>
              <a:t>video.views</a:t>
            </a:r>
            <a:r>
              <a:rPr lang="en-US" sz="800" dirty="0"/>
              <a:t> * </a:t>
            </a:r>
            <a:r>
              <a:rPr lang="en-US" sz="800" dirty="0" err="1"/>
              <a:t>Unemployment.rate</a:t>
            </a:r>
            <a:r>
              <a:rPr lang="en-US" sz="800" dirty="0"/>
              <a:t>) ,data = </a:t>
            </a:r>
            <a:r>
              <a:rPr lang="en-US" sz="800" dirty="0" err="1"/>
              <a:t>train_data</a:t>
            </a:r>
            <a:r>
              <a:rPr lang="en-US" sz="800" dirty="0"/>
              <a:t>)</a:t>
            </a:r>
          </a:p>
          <a:p>
            <a:r>
              <a:rPr lang="en-US" sz="800" dirty="0"/>
              <a:t># Summarize the new model</a:t>
            </a:r>
          </a:p>
          <a:p>
            <a:r>
              <a:rPr lang="en-US" sz="800" dirty="0"/>
              <a:t>summary(model_poly_interaction_3)</a:t>
            </a:r>
          </a:p>
          <a:p>
            <a:endParaRPr lang="en-US" sz="800" dirty="0"/>
          </a:p>
          <a:p>
            <a:r>
              <a:rPr lang="en-US" sz="800" dirty="0"/>
              <a:t># Set up the graphics layout to a 2x2 grid</a:t>
            </a:r>
          </a:p>
          <a:p>
            <a:r>
              <a:rPr lang="en-US" sz="800" dirty="0"/>
              <a:t>par(</a:t>
            </a:r>
            <a:r>
              <a:rPr lang="en-US" sz="800" dirty="0" err="1"/>
              <a:t>mfrow</a:t>
            </a:r>
            <a:r>
              <a:rPr lang="en-US" sz="800" dirty="0"/>
              <a:t>=c(2,2))</a:t>
            </a:r>
          </a:p>
          <a:p>
            <a:endParaRPr lang="en-US" sz="800" dirty="0"/>
          </a:p>
          <a:p>
            <a:r>
              <a:rPr lang="en-US" sz="800" dirty="0"/>
              <a:t># Residuals vs. Fitted Values Plot</a:t>
            </a:r>
          </a:p>
          <a:p>
            <a:r>
              <a:rPr lang="en-US" sz="800" dirty="0"/>
              <a:t>plot(model_poly_interaction_3, which = 1)</a:t>
            </a:r>
          </a:p>
          <a:p>
            <a:endParaRPr lang="en-US" sz="800" dirty="0"/>
          </a:p>
          <a:p>
            <a:r>
              <a:rPr lang="en-US" sz="800" dirty="0"/>
              <a:t># Normal Q-Q Plot</a:t>
            </a:r>
          </a:p>
          <a:p>
            <a:r>
              <a:rPr lang="en-US" sz="800" dirty="0"/>
              <a:t>plot(model_poly_interaction_3, which = 2)</a:t>
            </a:r>
          </a:p>
          <a:p>
            <a:endParaRPr lang="en-US" sz="800" dirty="0"/>
          </a:p>
          <a:p>
            <a:r>
              <a:rPr lang="en-US" sz="800" dirty="0"/>
              <a:t># Scale-Location (Spread-Location) Plot</a:t>
            </a:r>
          </a:p>
          <a:p>
            <a:r>
              <a:rPr lang="en-US" sz="800" dirty="0"/>
              <a:t>plot(model_poly_interaction_3, which = 3)</a:t>
            </a:r>
          </a:p>
          <a:p>
            <a:endParaRPr lang="en-US" sz="800" dirty="0"/>
          </a:p>
          <a:p>
            <a:r>
              <a:rPr lang="en-US" sz="800" dirty="0"/>
              <a:t># Residuals vs. Leverage Plot</a:t>
            </a:r>
          </a:p>
          <a:p>
            <a:r>
              <a:rPr lang="en-US" sz="800" dirty="0"/>
              <a:t>plot(model_poly_interaction_3, which = 5)</a:t>
            </a:r>
          </a:p>
          <a:p>
            <a:r>
              <a:rPr lang="en-US" sz="800" dirty="0"/>
              <a:t>##########################</a:t>
            </a:r>
          </a:p>
          <a:p>
            <a:r>
              <a:rPr lang="en-US" sz="800" dirty="0"/>
              <a:t>##########by category</a:t>
            </a:r>
          </a:p>
          <a:p>
            <a:r>
              <a:rPr lang="en-US" sz="800" dirty="0"/>
              <a:t>##########################</a:t>
            </a:r>
          </a:p>
          <a:p>
            <a:r>
              <a:rPr lang="en-US" sz="800" dirty="0"/>
              <a:t># Convert Category to a factor if it's not already</a:t>
            </a:r>
          </a:p>
          <a:p>
            <a:r>
              <a:rPr lang="en-US" sz="800" dirty="0" err="1"/>
              <a:t>df$category</a:t>
            </a:r>
            <a:r>
              <a:rPr lang="en-US" sz="800" dirty="0"/>
              <a:t> &lt;- </a:t>
            </a:r>
            <a:r>
              <a:rPr lang="en-US" sz="800" dirty="0" err="1"/>
              <a:t>as.factor</a:t>
            </a:r>
            <a:r>
              <a:rPr lang="en-US" sz="800" dirty="0"/>
              <a:t>(</a:t>
            </a:r>
            <a:r>
              <a:rPr lang="en-US" sz="800" dirty="0" err="1"/>
              <a:t>df$category</a:t>
            </a:r>
            <a:r>
              <a:rPr lang="en-US" sz="800" dirty="0"/>
              <a:t>)</a:t>
            </a:r>
          </a:p>
          <a:p>
            <a:r>
              <a:rPr lang="en-US" sz="800" dirty="0" err="1"/>
              <a:t>df$category</a:t>
            </a:r>
            <a:endParaRPr lang="en-US" sz="800" dirty="0"/>
          </a:p>
          <a:p>
            <a:endParaRPr lang="en-US" sz="800" dirty="0"/>
          </a:p>
          <a:p>
            <a:r>
              <a:rPr lang="en-US" sz="800" dirty="0"/>
              <a:t># Build the regression model</a:t>
            </a:r>
          </a:p>
          <a:p>
            <a:r>
              <a:rPr lang="en-US" sz="800" dirty="0" err="1"/>
              <a:t>lmmodel_Category</a:t>
            </a:r>
            <a:r>
              <a:rPr lang="en-US" sz="800" dirty="0"/>
              <a:t> &lt;- </a:t>
            </a:r>
            <a:r>
              <a:rPr lang="en-US" sz="800" dirty="0" err="1"/>
              <a:t>lm</a:t>
            </a:r>
            <a:r>
              <a:rPr lang="en-US" sz="800" dirty="0"/>
              <a:t>(subscribers ~ </a:t>
            </a:r>
            <a:r>
              <a:rPr lang="en-US" sz="800" dirty="0" err="1"/>
              <a:t>video.views</a:t>
            </a:r>
            <a:r>
              <a:rPr lang="en-US" sz="800" dirty="0"/>
              <a:t> + category, data = </a:t>
            </a:r>
            <a:r>
              <a:rPr lang="en-US" sz="800" dirty="0" err="1"/>
              <a:t>train_data</a:t>
            </a:r>
            <a:r>
              <a:rPr lang="en-US" sz="800" dirty="0"/>
              <a:t>)</a:t>
            </a:r>
          </a:p>
          <a:p>
            <a:r>
              <a:rPr lang="en-US" sz="800" dirty="0"/>
              <a:t>summary(</a:t>
            </a:r>
            <a:r>
              <a:rPr lang="en-US" sz="800" dirty="0" err="1"/>
              <a:t>lmmodel_Category</a:t>
            </a:r>
            <a:r>
              <a:rPr lang="en-US" sz="800" dirty="0"/>
              <a:t>)</a:t>
            </a:r>
          </a:p>
          <a:p>
            <a:endParaRPr lang="en-US" sz="800" dirty="0"/>
          </a:p>
          <a:p>
            <a:r>
              <a:rPr lang="en-US" sz="800" dirty="0"/>
              <a:t># Build the regression model with interaction terms</a:t>
            </a:r>
          </a:p>
          <a:p>
            <a:r>
              <a:rPr lang="en-US" sz="800" dirty="0" err="1"/>
              <a:t>lmmodel_Category_interaction</a:t>
            </a:r>
            <a:r>
              <a:rPr lang="en-US" sz="800" dirty="0"/>
              <a:t> &lt;- </a:t>
            </a:r>
            <a:r>
              <a:rPr lang="en-US" sz="800" dirty="0" err="1"/>
              <a:t>lm</a:t>
            </a:r>
            <a:r>
              <a:rPr lang="en-US" sz="800" dirty="0"/>
              <a:t>(subscribers ~ </a:t>
            </a:r>
            <a:r>
              <a:rPr lang="en-US" sz="800" dirty="0" err="1"/>
              <a:t>video.views</a:t>
            </a:r>
            <a:r>
              <a:rPr lang="en-US" sz="800" dirty="0"/>
              <a:t> + category + (</a:t>
            </a:r>
            <a:r>
              <a:rPr lang="en-US" sz="800" dirty="0" err="1"/>
              <a:t>video.views</a:t>
            </a:r>
            <a:r>
              <a:rPr lang="en-US" sz="800" dirty="0"/>
              <a:t> * category), data = </a:t>
            </a:r>
            <a:r>
              <a:rPr lang="en-US" sz="800" dirty="0" err="1"/>
              <a:t>train_data</a:t>
            </a:r>
            <a:r>
              <a:rPr lang="en-US" sz="800" dirty="0"/>
              <a:t>)</a:t>
            </a:r>
          </a:p>
          <a:p>
            <a:r>
              <a:rPr lang="en-US" sz="800" dirty="0"/>
              <a:t>summary(</a:t>
            </a:r>
            <a:r>
              <a:rPr lang="en-US" sz="800" dirty="0" err="1"/>
              <a:t>lmmodel_Category_interaction</a:t>
            </a:r>
            <a:r>
              <a:rPr lang="en-US" sz="800" dirty="0"/>
              <a:t>)</a:t>
            </a:r>
          </a:p>
          <a:p>
            <a:endParaRPr lang="en-US" sz="800" dirty="0"/>
          </a:p>
          <a:p>
            <a:r>
              <a:rPr lang="en-US" sz="800" dirty="0"/>
              <a:t>##########################</a:t>
            </a:r>
          </a:p>
          <a:p>
            <a:r>
              <a:rPr lang="en-US" sz="800" dirty="0"/>
              <a:t>##########by category and video view rank</a:t>
            </a:r>
          </a:p>
          <a:p>
            <a:r>
              <a:rPr lang="en-US" sz="800" dirty="0"/>
              <a:t>##########################</a:t>
            </a:r>
          </a:p>
          <a:p>
            <a:r>
              <a:rPr lang="en-US" sz="800" dirty="0"/>
              <a:t># Convert Category to a factor if it's not already</a:t>
            </a:r>
          </a:p>
          <a:p>
            <a:r>
              <a:rPr lang="en-US" sz="800" dirty="0" err="1"/>
              <a:t>df$category</a:t>
            </a:r>
            <a:r>
              <a:rPr lang="en-US" sz="800" dirty="0"/>
              <a:t> &lt;- </a:t>
            </a:r>
            <a:r>
              <a:rPr lang="en-US" sz="800" dirty="0" err="1"/>
              <a:t>as.factor</a:t>
            </a:r>
            <a:r>
              <a:rPr lang="en-US" sz="800" dirty="0"/>
              <a:t>(</a:t>
            </a:r>
            <a:r>
              <a:rPr lang="en-US" sz="800" dirty="0" err="1"/>
              <a:t>df$category</a:t>
            </a:r>
            <a:r>
              <a:rPr lang="en-US" sz="800" dirty="0"/>
              <a:t>)</a:t>
            </a:r>
          </a:p>
          <a:p>
            <a:r>
              <a:rPr lang="en-US" sz="800" dirty="0" err="1"/>
              <a:t>df$category</a:t>
            </a:r>
            <a:endParaRPr lang="en-US" sz="800" dirty="0"/>
          </a:p>
          <a:p>
            <a:endParaRPr lang="en-US" sz="800" dirty="0"/>
          </a:p>
          <a:p>
            <a:r>
              <a:rPr lang="en-US" sz="800" dirty="0"/>
              <a:t># Build the regression model with an interaction term</a:t>
            </a:r>
          </a:p>
          <a:p>
            <a:r>
              <a:rPr lang="en-US" sz="800" dirty="0" err="1"/>
              <a:t>lmmodel_Category_viewrank</a:t>
            </a:r>
            <a:r>
              <a:rPr lang="en-US" sz="800" dirty="0"/>
              <a:t> &lt;- </a:t>
            </a:r>
            <a:r>
              <a:rPr lang="en-US" sz="800" dirty="0" err="1"/>
              <a:t>lm</a:t>
            </a:r>
            <a:r>
              <a:rPr lang="en-US" sz="800" dirty="0"/>
              <a:t>(subscribers ~ </a:t>
            </a:r>
            <a:r>
              <a:rPr lang="en-US" sz="800" dirty="0" err="1"/>
              <a:t>video.views</a:t>
            </a:r>
            <a:r>
              <a:rPr lang="en-US" sz="800" dirty="0"/>
              <a:t> + category + </a:t>
            </a:r>
            <a:r>
              <a:rPr lang="en-US" sz="800" dirty="0" err="1"/>
              <a:t>video_views_rank</a:t>
            </a:r>
            <a:r>
              <a:rPr lang="en-US" sz="800" dirty="0"/>
              <a:t> + (category*</a:t>
            </a:r>
            <a:r>
              <a:rPr lang="en-US" sz="800" dirty="0" err="1"/>
              <a:t>video_views_rank</a:t>
            </a:r>
            <a:r>
              <a:rPr lang="en-US" sz="800" dirty="0"/>
              <a:t>), data = </a:t>
            </a:r>
            <a:r>
              <a:rPr lang="en-US" sz="800" dirty="0" err="1"/>
              <a:t>train_data</a:t>
            </a:r>
            <a:r>
              <a:rPr lang="en-US" sz="800" dirty="0"/>
              <a:t>)</a:t>
            </a:r>
          </a:p>
          <a:p>
            <a:r>
              <a:rPr lang="en-US" sz="800" dirty="0"/>
              <a:t>summary(</a:t>
            </a:r>
            <a:r>
              <a:rPr lang="en-US" sz="800" dirty="0" err="1"/>
              <a:t>lmmodel_Category_viewrank</a:t>
            </a:r>
            <a:r>
              <a:rPr lang="en-US" sz="800" dirty="0"/>
              <a:t>)</a:t>
            </a:r>
          </a:p>
          <a:p>
            <a:endParaRPr lang="en-US" sz="800" dirty="0"/>
          </a:p>
          <a:p>
            <a:r>
              <a:rPr lang="en-US" sz="800" dirty="0"/>
              <a:t>##########################</a:t>
            </a:r>
          </a:p>
          <a:p>
            <a:r>
              <a:rPr lang="en-US" sz="800" dirty="0"/>
              <a:t>#average subscribers count - by country</a:t>
            </a:r>
          </a:p>
          <a:p>
            <a:r>
              <a:rPr lang="en-US" sz="800" dirty="0"/>
              <a:t>##########################</a:t>
            </a:r>
          </a:p>
          <a:p>
            <a:r>
              <a:rPr lang="en-US" sz="800" dirty="0" err="1"/>
              <a:t>avg_subscribers</a:t>
            </a:r>
            <a:r>
              <a:rPr lang="en-US" sz="800" dirty="0"/>
              <a:t> = aggregate(subscribers ~ Country, data = </a:t>
            </a:r>
            <a:r>
              <a:rPr lang="en-US" sz="800" dirty="0" err="1"/>
              <a:t>train_data</a:t>
            </a:r>
            <a:r>
              <a:rPr lang="en-US" sz="800" dirty="0"/>
              <a:t>, FUN = mean)</a:t>
            </a:r>
          </a:p>
          <a:p>
            <a:r>
              <a:rPr lang="en-US" sz="800" dirty="0" err="1"/>
              <a:t>avg_subscribers</a:t>
            </a:r>
            <a:endParaRPr lang="en-US" sz="800" dirty="0"/>
          </a:p>
          <a:p>
            <a:endParaRPr lang="en-US" sz="800" dirty="0"/>
          </a:p>
          <a:p>
            <a:r>
              <a:rPr lang="en-US" sz="800" dirty="0" err="1"/>
              <a:t>country_with_lowest_avg</a:t>
            </a:r>
            <a:r>
              <a:rPr lang="en-US" sz="800" dirty="0"/>
              <a:t> &lt;- </a:t>
            </a:r>
            <a:r>
              <a:rPr lang="en-US" sz="800" dirty="0" err="1"/>
              <a:t>avg_subscribers$Country</a:t>
            </a:r>
            <a:r>
              <a:rPr lang="en-US" sz="800" dirty="0"/>
              <a:t>[</a:t>
            </a:r>
            <a:r>
              <a:rPr lang="en-US" sz="800" dirty="0" err="1"/>
              <a:t>which.min</a:t>
            </a:r>
            <a:r>
              <a:rPr lang="en-US" sz="800" dirty="0"/>
              <a:t>(</a:t>
            </a:r>
            <a:r>
              <a:rPr lang="en-US" sz="800" dirty="0" err="1"/>
              <a:t>avg_subscribers$subscribers</a:t>
            </a:r>
            <a:r>
              <a:rPr lang="en-US" sz="800" dirty="0"/>
              <a:t>)]</a:t>
            </a:r>
          </a:p>
          <a:p>
            <a:r>
              <a:rPr lang="en-US" sz="800" dirty="0" err="1"/>
              <a:t>country_with_lowest_avg</a:t>
            </a:r>
            <a:endParaRPr lang="en-US" sz="800" dirty="0"/>
          </a:p>
          <a:p>
            <a:r>
              <a:rPr lang="en-US" sz="800" dirty="0" err="1"/>
              <a:t>country_with_highest_avg</a:t>
            </a:r>
            <a:r>
              <a:rPr lang="en-US" sz="800" dirty="0"/>
              <a:t> &lt;- </a:t>
            </a:r>
            <a:r>
              <a:rPr lang="en-US" sz="800" dirty="0" err="1"/>
              <a:t>avg_subscribers$Country</a:t>
            </a:r>
            <a:r>
              <a:rPr lang="en-US" sz="800" dirty="0"/>
              <a:t>[</a:t>
            </a:r>
            <a:r>
              <a:rPr lang="en-US" sz="800" dirty="0" err="1"/>
              <a:t>which.max</a:t>
            </a:r>
            <a:r>
              <a:rPr lang="en-US" sz="800" dirty="0"/>
              <a:t>(</a:t>
            </a:r>
            <a:r>
              <a:rPr lang="en-US" sz="800" dirty="0" err="1"/>
              <a:t>avg_subscribers$subscribers</a:t>
            </a:r>
            <a:r>
              <a:rPr lang="en-US" sz="800" dirty="0"/>
              <a:t>)]</a:t>
            </a:r>
          </a:p>
          <a:p>
            <a:r>
              <a:rPr lang="en-US" sz="800" dirty="0" err="1"/>
              <a:t>country_with_highest_avg</a:t>
            </a:r>
            <a:endParaRPr lang="en-US" sz="800" dirty="0"/>
          </a:p>
          <a:p>
            <a:endParaRPr lang="en-US" sz="800" dirty="0"/>
          </a:p>
          <a:p>
            <a:r>
              <a:rPr lang="en-US" sz="800" dirty="0"/>
              <a:t>##########################</a:t>
            </a:r>
          </a:p>
          <a:p>
            <a:r>
              <a:rPr lang="en-US" sz="800" dirty="0"/>
              <a:t>#anova - by country</a:t>
            </a:r>
          </a:p>
          <a:p>
            <a:r>
              <a:rPr lang="en-US" sz="800" dirty="0"/>
              <a:t>##########################</a:t>
            </a:r>
          </a:p>
          <a:p>
            <a:r>
              <a:rPr lang="en-US" sz="800" dirty="0" err="1"/>
              <a:t>model_Country</a:t>
            </a:r>
            <a:r>
              <a:rPr lang="en-US" sz="800" dirty="0"/>
              <a:t> &lt;- </a:t>
            </a:r>
            <a:r>
              <a:rPr lang="en-US" sz="800" dirty="0" err="1"/>
              <a:t>lm</a:t>
            </a:r>
            <a:r>
              <a:rPr lang="en-US" sz="800" dirty="0"/>
              <a:t>(subscribers ~ Country, data = </a:t>
            </a:r>
            <a:r>
              <a:rPr lang="en-US" sz="800" dirty="0" err="1"/>
              <a:t>train_data</a:t>
            </a:r>
            <a:r>
              <a:rPr lang="en-US" sz="800" dirty="0"/>
              <a:t>)</a:t>
            </a:r>
          </a:p>
          <a:p>
            <a:r>
              <a:rPr lang="en-US" sz="800" dirty="0" err="1"/>
              <a:t>anova</a:t>
            </a:r>
            <a:r>
              <a:rPr lang="en-US" sz="800" dirty="0"/>
              <a:t>(</a:t>
            </a:r>
            <a:r>
              <a:rPr lang="en-US" sz="800" dirty="0" err="1"/>
              <a:t>model_Country</a:t>
            </a:r>
            <a:r>
              <a:rPr lang="en-US" sz="800" dirty="0"/>
              <a:t>)</a:t>
            </a:r>
          </a:p>
          <a:p>
            <a:r>
              <a:rPr lang="en-US" sz="800" dirty="0"/>
              <a:t>summary(</a:t>
            </a:r>
            <a:r>
              <a:rPr lang="en-US" sz="800" dirty="0" err="1"/>
              <a:t>model_Country</a:t>
            </a:r>
            <a:r>
              <a:rPr lang="en-US" sz="800" dirty="0"/>
              <a:t>)</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p:txBody>
      </p:sp>
    </p:spTree>
    <p:extLst>
      <p:ext uri="{BB962C8B-B14F-4D97-AF65-F5344CB8AC3E}">
        <p14:creationId xmlns:p14="http://schemas.microsoft.com/office/powerpoint/2010/main" val="69836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err="1">
                <a:effectLst/>
                <a:latin typeface="Calibri" panose="020F0502020204030204" pitchFamily="34" charset="0"/>
                <a:ea typeface="Calibri" panose="020F0502020204030204" pitchFamily="34" charset="0"/>
                <a:cs typeface="Times New Roman" panose="02020603050405020304" pitchFamily="18" charset="0"/>
              </a:rPr>
              <a:t>Youtube</a:t>
            </a:r>
            <a:r>
              <a:rPr lang="en-US" dirty="0">
                <a:effectLst/>
                <a:latin typeface="Calibri" panose="020F0502020204030204" pitchFamily="34" charset="0"/>
                <a:ea typeface="Calibri" panose="020F0502020204030204" pitchFamily="34" charset="0"/>
                <a:cs typeface="Times New Roman" panose="02020603050405020304" pitchFamily="18" charset="0"/>
              </a:rPr>
              <a:t> Subscribers Prediction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7"/>
            <a:ext cx="5259485" cy="472171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Response variable/output variable/labeled data/dependent (y) variable: </a:t>
            </a:r>
          </a:p>
          <a:p>
            <a:pPr marL="0" lvl="0" indent="0">
              <a:spcAft>
                <a:spcPts val="600"/>
              </a:spcAft>
              <a:buNone/>
              <a:defRPr/>
            </a:pPr>
            <a:r>
              <a:rPr lang="en-US" sz="1600" dirty="0">
                <a:latin typeface="Segoe UI" panose="020B0502040204020203" pitchFamily="34" charset="0"/>
                <a:cs typeface="Segoe UI" panose="020B0502040204020203" pitchFamily="34" charset="0"/>
              </a:rPr>
              <a:t>Y: Subscribers</a:t>
            </a:r>
          </a:p>
          <a:p>
            <a:pPr marL="0" lvl="0" indent="0">
              <a:spcAft>
                <a:spcPts val="600"/>
              </a:spcAft>
              <a:buNone/>
              <a:defRPr/>
            </a:pPr>
            <a:r>
              <a:rPr lang="en-US" sz="1600" dirty="0">
                <a:latin typeface="Segoe UI" panose="020B0502040204020203" pitchFamily="34" charset="0"/>
                <a:cs typeface="Segoe UI" panose="020B0502040204020203" pitchFamily="34" charset="0"/>
              </a:rPr>
              <a:t>Predictor variable/input attributes/ input features/ independent variables (x):</a:t>
            </a:r>
          </a:p>
          <a:p>
            <a:pPr marL="0" lvl="0" indent="0">
              <a:spcAft>
                <a:spcPts val="600"/>
              </a:spcAft>
              <a:buNone/>
              <a:defRPr/>
            </a:pPr>
            <a:r>
              <a:rPr lang="en-US" sz="1600" dirty="0">
                <a:latin typeface="Segoe UI" panose="020B0502040204020203" pitchFamily="34" charset="0"/>
                <a:cs typeface="Segoe UI" panose="020B0502040204020203" pitchFamily="34" charset="0"/>
              </a:rPr>
              <a:t>X1: Video Views</a:t>
            </a:r>
          </a:p>
          <a:p>
            <a:pPr marL="0" lvl="0" indent="0">
              <a:spcAft>
                <a:spcPts val="600"/>
              </a:spcAft>
              <a:buNone/>
              <a:defRPr/>
            </a:pPr>
            <a:r>
              <a:rPr lang="en-US" sz="1600" dirty="0">
                <a:latin typeface="Segoe UI" panose="020B0502040204020203" pitchFamily="34" charset="0"/>
                <a:cs typeface="Segoe UI" panose="020B0502040204020203" pitchFamily="34" charset="0"/>
              </a:rPr>
              <a:t>X2: Uploads</a:t>
            </a:r>
          </a:p>
          <a:p>
            <a:pPr marL="0" lvl="0" indent="0">
              <a:spcAft>
                <a:spcPts val="600"/>
              </a:spcAft>
              <a:buNone/>
              <a:defRPr/>
            </a:pPr>
            <a:r>
              <a:rPr lang="en-US" sz="1600" dirty="0">
                <a:latin typeface="Segoe UI" panose="020B0502040204020203" pitchFamily="34" charset="0"/>
                <a:cs typeface="Segoe UI" panose="020B0502040204020203" pitchFamily="34" charset="0"/>
              </a:rPr>
              <a:t>X3: video_views_for_the_last_30_days</a:t>
            </a:r>
          </a:p>
          <a:p>
            <a:pPr marL="0" lvl="0" indent="0">
              <a:spcAft>
                <a:spcPts val="600"/>
              </a:spcAft>
              <a:buNone/>
              <a:defRPr/>
            </a:pPr>
            <a:r>
              <a:rPr lang="en-US" sz="1600" dirty="0">
                <a:latin typeface="Segoe UI" panose="020B0502040204020203" pitchFamily="34" charset="0"/>
                <a:cs typeface="Segoe UI" panose="020B0502040204020203" pitchFamily="34" charset="0"/>
              </a:rPr>
              <a:t>X4: </a:t>
            </a:r>
            <a:r>
              <a:rPr lang="en-US" sz="1600" b="0" i="0" dirty="0" err="1">
                <a:solidFill>
                  <a:srgbClr val="374151"/>
                </a:solidFill>
                <a:effectLst/>
                <a:latin typeface="Söhne"/>
              </a:rPr>
              <a:t>highest_monthly_earnings</a:t>
            </a:r>
            <a:endParaRPr lang="en-US" sz="1600" b="0" i="0" dirty="0">
              <a:solidFill>
                <a:srgbClr val="374151"/>
              </a:solidFill>
              <a:effectLst/>
              <a:latin typeface="Söhne"/>
            </a:endParaRPr>
          </a:p>
          <a:p>
            <a:pPr marL="0" lvl="0" indent="0">
              <a:spcAft>
                <a:spcPts val="600"/>
              </a:spcAft>
              <a:buNone/>
              <a:defRPr/>
            </a:pPr>
            <a:r>
              <a:rPr lang="en-US" sz="1600" dirty="0">
                <a:latin typeface="Segoe UI" panose="020B0502040204020203" pitchFamily="34" charset="0"/>
                <a:cs typeface="Segoe UI" panose="020B0502040204020203" pitchFamily="34" charset="0"/>
              </a:rPr>
              <a:t>X5: </a:t>
            </a:r>
            <a:r>
              <a:rPr lang="en-US" sz="1600" b="0" i="0" dirty="0" err="1">
                <a:solidFill>
                  <a:srgbClr val="374151"/>
                </a:solidFill>
                <a:effectLst/>
                <a:latin typeface="Söhne"/>
              </a:rPr>
              <a:t>lowest_monthly_earnings</a:t>
            </a:r>
            <a:endParaRPr lang="en-US" sz="1600" b="0" i="0" dirty="0">
              <a:solidFill>
                <a:srgbClr val="374151"/>
              </a:solidFill>
              <a:effectLst/>
              <a:latin typeface="Söhne"/>
            </a:endParaRPr>
          </a:p>
          <a:p>
            <a:pPr marL="0" lvl="0" indent="0">
              <a:spcAft>
                <a:spcPts val="600"/>
              </a:spcAft>
              <a:buNone/>
              <a:defRPr/>
            </a:pPr>
            <a:r>
              <a:rPr lang="en-US" sz="1600" dirty="0">
                <a:latin typeface="Segoe UI" panose="020B0502040204020203" pitchFamily="34" charset="0"/>
                <a:cs typeface="Segoe UI" panose="020B0502040204020203" pitchFamily="34" charset="0"/>
              </a:rPr>
              <a:t>X6: </a:t>
            </a:r>
            <a:r>
              <a:rPr lang="en-US" sz="1600" dirty="0" err="1">
                <a:latin typeface="Segoe UI" panose="020B0502040204020203" pitchFamily="34" charset="0"/>
                <a:cs typeface="Segoe UI" panose="020B0502040204020203" pitchFamily="34" charset="0"/>
              </a:rPr>
              <a:t>highest_yearly_earnings</a:t>
            </a:r>
            <a:endParaRPr lang="en-US" sz="1600" i="0" dirty="0">
              <a:effectLst/>
              <a:latin typeface="Söhne"/>
            </a:endParaRPr>
          </a:p>
          <a:p>
            <a:pPr marL="0" indent="0">
              <a:spcAft>
                <a:spcPts val="600"/>
              </a:spcAft>
              <a:buNone/>
              <a:defRPr/>
            </a:pPr>
            <a:r>
              <a:rPr lang="en-US" sz="1600" dirty="0">
                <a:latin typeface="Segoe UI" panose="020B0502040204020203" pitchFamily="34" charset="0"/>
                <a:cs typeface="Segoe UI" panose="020B0502040204020203" pitchFamily="34" charset="0"/>
              </a:rPr>
              <a:t>X7: </a:t>
            </a:r>
            <a:r>
              <a:rPr lang="en-US" sz="1600" dirty="0" err="1">
                <a:latin typeface="Segoe UI" panose="020B0502040204020203" pitchFamily="34" charset="0"/>
                <a:cs typeface="Segoe UI" panose="020B0502040204020203" pitchFamily="34" charset="0"/>
              </a:rPr>
              <a:t>lowest_yearly_earnings</a:t>
            </a:r>
            <a:endParaRPr lang="en-US" sz="1600" dirty="0">
              <a:latin typeface="Segoe UI" panose="020B0502040204020203" pitchFamily="34" charset="0"/>
              <a:cs typeface="Segoe UI" panose="020B0502040204020203" pitchFamily="34" charset="0"/>
            </a:endParaRPr>
          </a:p>
        </p:txBody>
      </p:sp>
      <p:sp>
        <p:nvSpPr>
          <p:cNvPr id="9" name="Content Placeholder 17">
            <a:extLst>
              <a:ext uri="{FF2B5EF4-FFF2-40B4-BE49-F238E27FC236}">
                <a16:creationId xmlns:a16="http://schemas.microsoft.com/office/drawing/2014/main" id="{18122B2F-C57C-179E-3E49-7C9E2AB77012}"/>
              </a:ext>
            </a:extLst>
          </p:cNvPr>
          <p:cNvSpPr txBox="1">
            <a:spLocks/>
          </p:cNvSpPr>
          <p:nvPr/>
        </p:nvSpPr>
        <p:spPr>
          <a:xfrm>
            <a:off x="6257601" y="2671947"/>
            <a:ext cx="4208520" cy="34999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600" dirty="0">
                <a:latin typeface="Segoe UI" panose="020B0502040204020203" pitchFamily="34" charset="0"/>
                <a:cs typeface="Segoe UI" panose="020B0502040204020203" pitchFamily="34" charset="0"/>
              </a:rPr>
              <a:t>X8: subscribers_for_last_30_days</a:t>
            </a:r>
          </a:p>
          <a:p>
            <a:pPr marL="0" lvl="0" indent="0">
              <a:spcAft>
                <a:spcPts val="600"/>
              </a:spcAft>
              <a:buNone/>
              <a:defRPr/>
            </a:pPr>
            <a:r>
              <a:rPr lang="en-US" sz="1600" dirty="0">
                <a:latin typeface="Segoe UI" panose="020B0502040204020203" pitchFamily="34" charset="0"/>
                <a:cs typeface="Segoe UI" panose="020B0502040204020203" pitchFamily="34" charset="0"/>
              </a:rPr>
              <a:t>X9: </a:t>
            </a:r>
            <a:r>
              <a:rPr lang="en-US" sz="1600" i="0" dirty="0" err="1">
                <a:effectLst/>
                <a:latin typeface="Söhne"/>
              </a:rPr>
              <a:t>Gross.tertiary.education.enrollment</a:t>
            </a:r>
            <a:r>
              <a:rPr lang="en-US" sz="1600" i="0" dirty="0">
                <a:effectLst/>
                <a:latin typeface="Söhne"/>
              </a:rPr>
              <a:t>....</a:t>
            </a:r>
          </a:p>
          <a:p>
            <a:pPr marL="0" lvl="0" indent="0">
              <a:spcAft>
                <a:spcPts val="600"/>
              </a:spcAft>
              <a:buNone/>
              <a:defRPr/>
            </a:pPr>
            <a:r>
              <a:rPr lang="en-US" sz="1600" dirty="0">
                <a:latin typeface="Söhne"/>
                <a:cs typeface="Segoe UI" panose="020B0502040204020203" pitchFamily="34" charset="0"/>
              </a:rPr>
              <a:t>X10: </a:t>
            </a:r>
            <a:r>
              <a:rPr lang="en-US" sz="1600" i="0" dirty="0">
                <a:effectLst/>
                <a:latin typeface="Söhne"/>
              </a:rPr>
              <a:t>Population</a:t>
            </a:r>
          </a:p>
          <a:p>
            <a:pPr marL="0" lvl="0" indent="0">
              <a:spcAft>
                <a:spcPts val="600"/>
              </a:spcAft>
              <a:buNone/>
              <a:defRPr/>
            </a:pPr>
            <a:r>
              <a:rPr lang="en-US" sz="1600" dirty="0">
                <a:latin typeface="Söhne"/>
                <a:cs typeface="Segoe UI" panose="020B0502040204020203" pitchFamily="34" charset="0"/>
              </a:rPr>
              <a:t>X11: </a:t>
            </a:r>
            <a:r>
              <a:rPr lang="en-US" sz="1600" dirty="0" err="1">
                <a:latin typeface="Söhne"/>
                <a:cs typeface="Segoe UI" panose="020B0502040204020203" pitchFamily="34" charset="0"/>
              </a:rPr>
              <a:t>Unemployment.rate</a:t>
            </a:r>
            <a:endParaRPr lang="en-US" sz="1600" dirty="0">
              <a:latin typeface="Söhne"/>
              <a:cs typeface="Segoe UI" panose="020B0502040204020203" pitchFamily="34" charset="0"/>
            </a:endParaRPr>
          </a:p>
          <a:p>
            <a:pPr marL="0" lvl="0" indent="0">
              <a:spcAft>
                <a:spcPts val="600"/>
              </a:spcAft>
              <a:buNone/>
              <a:defRPr/>
            </a:pPr>
            <a:r>
              <a:rPr lang="en-US" sz="1600" dirty="0">
                <a:latin typeface="Söhne"/>
                <a:cs typeface="Segoe UI" panose="020B0502040204020203" pitchFamily="34" charset="0"/>
              </a:rPr>
              <a:t>X12: </a:t>
            </a:r>
            <a:r>
              <a:rPr lang="en-US" sz="1600" i="0" dirty="0" err="1">
                <a:effectLst/>
                <a:latin typeface="Söhne"/>
              </a:rPr>
              <a:t>Urban_population</a:t>
            </a:r>
            <a:endParaRPr lang="en-US" sz="1600" i="0" dirty="0">
              <a:effectLst/>
              <a:latin typeface="Söhne"/>
            </a:endParaRPr>
          </a:p>
        </p:txBody>
      </p:sp>
    </p:spTree>
    <p:extLst>
      <p:ext uri="{BB962C8B-B14F-4D97-AF65-F5344CB8AC3E}">
        <p14:creationId xmlns:p14="http://schemas.microsoft.com/office/powerpoint/2010/main" val="41243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80EA-78A9-7BE6-FD82-E3C685F52D6C}"/>
              </a:ext>
            </a:extLst>
          </p:cNvPr>
          <p:cNvSpPr>
            <a:spLocks noGrp="1"/>
          </p:cNvSpPr>
          <p:nvPr>
            <p:ph type="title"/>
          </p:nvPr>
        </p:nvSpPr>
        <p:spPr>
          <a:xfrm>
            <a:off x="521206" y="302821"/>
            <a:ext cx="11407557" cy="785315"/>
          </a:xfrm>
        </p:spPr>
        <p:txBody>
          <a:bodyPr>
            <a:noAutofit/>
          </a:bodyPr>
          <a:lstStyle/>
          <a:p>
            <a:r>
              <a:rPr lang="en-US" sz="2400" dirty="0">
                <a:latin typeface="Segoe UI Light" panose="020B0502040204020203" pitchFamily="34" charset="0"/>
                <a:cs typeface="Segoe UI Light" panose="020B0502040204020203" pitchFamily="34" charset="0"/>
              </a:rPr>
              <a:t>Multiple Linear Regression (</a:t>
            </a:r>
            <a:r>
              <a:rPr lang="en-US" sz="2400" b="0" i="0" dirty="0">
                <a:solidFill>
                  <a:srgbClr val="374151"/>
                </a:solidFill>
                <a:effectLst/>
                <a:latin typeface="Söhne"/>
              </a:rPr>
              <a:t>statistical technique used to model the relationship between multiple independent variables and a dependent variable.</a:t>
            </a:r>
            <a:endParaRPr lang="en-US" sz="2400" dirty="0"/>
          </a:p>
        </p:txBody>
      </p:sp>
      <p:sp>
        <p:nvSpPr>
          <p:cNvPr id="3" name="Content Placeholder 2">
            <a:extLst>
              <a:ext uri="{FF2B5EF4-FFF2-40B4-BE49-F238E27FC236}">
                <a16:creationId xmlns:a16="http://schemas.microsoft.com/office/drawing/2014/main" id="{9E679D46-0D49-5EB2-C2FA-8E1D3819A1C1}"/>
              </a:ext>
            </a:extLst>
          </p:cNvPr>
          <p:cNvSpPr>
            <a:spLocks noGrp="1"/>
          </p:cNvSpPr>
          <p:nvPr>
            <p:ph sz="quarter" idx="10"/>
          </p:nvPr>
        </p:nvSpPr>
        <p:spPr>
          <a:xfrm>
            <a:off x="539496" y="1435607"/>
            <a:ext cx="4151257" cy="4032980"/>
          </a:xfrm>
        </p:spPr>
        <p:txBody>
          <a:bodyPr>
            <a:normAutofit fontScale="62500" lnSpcReduction="20000"/>
          </a:bodyPr>
          <a:lstStyle/>
          <a:p>
            <a:r>
              <a:rPr lang="en-US" sz="2000" dirty="0"/>
              <a:t>Performed data preprocessing techniques: </a:t>
            </a:r>
          </a:p>
          <a:p>
            <a:r>
              <a:rPr lang="en-US" sz="2000" dirty="0"/>
              <a:t>Remove rows with any missing values (NA) in training and testing data to avoid errors in model fitting and prediction values.</a:t>
            </a:r>
          </a:p>
          <a:p>
            <a:r>
              <a:rPr lang="en-US" sz="2000" dirty="0"/>
              <a:t>Fit a Multi Linear Regression model to the training data.</a:t>
            </a:r>
          </a:p>
          <a:p>
            <a:pPr marL="0" marR="0">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Regression model:</a:t>
            </a:r>
            <a:endParaRPr lang="en-US" sz="1900" kern="0" dirty="0">
              <a:effectLst/>
              <a:latin typeface="Times-Roman"/>
              <a:ea typeface="Calibri" panose="020F0502020204030204" pitchFamily="34" charset="0"/>
              <a:cs typeface="Times-Roman"/>
            </a:endParaRPr>
          </a:p>
          <a:p>
            <a:pPr marL="457200">
              <a:lnSpc>
                <a:spcPct val="107000"/>
              </a:lnSpc>
              <a:spcBef>
                <a:spcPts val="0"/>
              </a:spcBef>
              <a:spcAft>
                <a:spcPts val="0"/>
              </a:spcAft>
            </a:pPr>
            <a:r>
              <a:rPr lang="en-US" sz="1900" kern="0" dirty="0">
                <a:effectLst/>
                <a:latin typeface="Times-Roman"/>
                <a:ea typeface="Calibri" panose="020F0502020204030204" pitchFamily="34" charset="0"/>
                <a:cs typeface="Times-Roman"/>
              </a:rPr>
              <a:t>Y = </a:t>
            </a:r>
            <a:r>
              <a:rPr lang="el-GR" sz="1900" kern="0" dirty="0">
                <a:latin typeface="Times-Roman"/>
              </a:rPr>
              <a:t>β₀</a:t>
            </a:r>
            <a:r>
              <a:rPr lang="en-US" sz="1900" kern="0" dirty="0">
                <a:latin typeface="Times-Roman"/>
              </a:rPr>
              <a:t>+ </a:t>
            </a:r>
            <a:r>
              <a:rPr lang="el-GR" sz="1900" kern="0" dirty="0">
                <a:latin typeface="Times-Roman"/>
              </a:rPr>
              <a:t>β</a:t>
            </a:r>
            <a:r>
              <a:rPr lang="en-US" sz="1900" kern="0" dirty="0">
                <a:latin typeface="Times-Roman"/>
              </a:rPr>
              <a:t>1 x1 +</a:t>
            </a:r>
            <a:r>
              <a:rPr lang="el-GR" sz="1900" kern="0" dirty="0">
                <a:latin typeface="Times-Roman"/>
              </a:rPr>
              <a:t>β</a:t>
            </a:r>
            <a:r>
              <a:rPr lang="en-US" sz="1900" kern="0" dirty="0">
                <a:latin typeface="Times-Roman"/>
              </a:rPr>
              <a:t>2 x2 + </a:t>
            </a:r>
            <a:r>
              <a:rPr lang="el-GR" sz="1900" kern="0" dirty="0">
                <a:latin typeface="Times-Roman"/>
              </a:rPr>
              <a:t>β</a:t>
            </a:r>
            <a:r>
              <a:rPr lang="en-US" sz="1900" kern="0" dirty="0">
                <a:latin typeface="Times-Roman"/>
              </a:rPr>
              <a:t>3 x3 + </a:t>
            </a:r>
            <a:r>
              <a:rPr lang="el-GR" sz="1900" kern="0" dirty="0">
                <a:latin typeface="Times-Roman"/>
              </a:rPr>
              <a:t>β</a:t>
            </a:r>
            <a:r>
              <a:rPr lang="en-US" sz="1900" kern="0" dirty="0">
                <a:latin typeface="Times-Roman"/>
              </a:rPr>
              <a:t>4 x4 + </a:t>
            </a:r>
            <a:r>
              <a:rPr lang="el-GR" sz="1900" kern="0" dirty="0">
                <a:latin typeface="Times-Roman"/>
              </a:rPr>
              <a:t>β</a:t>
            </a:r>
            <a:r>
              <a:rPr lang="en-US" sz="1900" kern="0" dirty="0">
                <a:latin typeface="Times-Roman"/>
              </a:rPr>
              <a:t>5 x5 + </a:t>
            </a:r>
            <a:r>
              <a:rPr lang="el-GR" sz="1900" kern="0" dirty="0">
                <a:latin typeface="Times-Roman"/>
              </a:rPr>
              <a:t>β</a:t>
            </a:r>
            <a:r>
              <a:rPr lang="en-US" sz="1900" kern="0" dirty="0">
                <a:latin typeface="Times-Roman"/>
              </a:rPr>
              <a:t>6 x6 + </a:t>
            </a:r>
            <a:r>
              <a:rPr lang="el-GR" sz="1900" kern="0" dirty="0">
                <a:latin typeface="Times-Roman"/>
              </a:rPr>
              <a:t>β</a:t>
            </a:r>
            <a:r>
              <a:rPr lang="en-US" sz="1900" kern="0" dirty="0">
                <a:latin typeface="Times-Roman"/>
              </a:rPr>
              <a:t>7 x7 + </a:t>
            </a:r>
            <a:r>
              <a:rPr lang="el-GR" sz="1900" kern="0" dirty="0">
                <a:latin typeface="Times-Roman"/>
              </a:rPr>
              <a:t>β</a:t>
            </a:r>
            <a:r>
              <a:rPr lang="en-US" sz="1900" kern="0" dirty="0">
                <a:latin typeface="Times-Roman"/>
              </a:rPr>
              <a:t>8 x8 + </a:t>
            </a:r>
            <a:r>
              <a:rPr lang="el-GR" sz="1900" kern="0" dirty="0">
                <a:latin typeface="Times-Roman"/>
              </a:rPr>
              <a:t>β</a:t>
            </a:r>
            <a:r>
              <a:rPr lang="en-US" sz="1900" kern="0" dirty="0">
                <a:latin typeface="Times-Roman"/>
              </a:rPr>
              <a:t>9 x9 + </a:t>
            </a:r>
            <a:r>
              <a:rPr lang="el-GR" sz="1900" kern="0" dirty="0">
                <a:latin typeface="Times-Roman"/>
              </a:rPr>
              <a:t>β</a:t>
            </a:r>
            <a:r>
              <a:rPr lang="en-US" sz="1900" kern="0" dirty="0">
                <a:latin typeface="Times-Roman"/>
              </a:rPr>
              <a:t>10 x10 + </a:t>
            </a:r>
            <a:r>
              <a:rPr lang="el-GR" sz="1900" kern="0" dirty="0">
                <a:latin typeface="Times-Roman"/>
              </a:rPr>
              <a:t>β</a:t>
            </a:r>
            <a:r>
              <a:rPr lang="en-US" sz="1900" kern="0" dirty="0">
                <a:latin typeface="Times-Roman"/>
              </a:rPr>
              <a:t>11 x11+ </a:t>
            </a:r>
            <a:r>
              <a:rPr lang="el-GR" sz="1900" kern="0" dirty="0">
                <a:latin typeface="Times-Roman"/>
              </a:rPr>
              <a:t>β</a:t>
            </a:r>
            <a:r>
              <a:rPr lang="en-US" sz="1900" kern="0" dirty="0">
                <a:latin typeface="Times-Roman"/>
              </a:rPr>
              <a:t>12 x12</a:t>
            </a:r>
          </a:p>
          <a:p>
            <a:pPr marL="457200" marR="0">
              <a:lnSpc>
                <a:spcPct val="107000"/>
              </a:lnSpc>
              <a:spcBef>
                <a:spcPts val="0"/>
              </a:spcBef>
              <a:spcAft>
                <a:spcPts val="0"/>
              </a:spcAft>
            </a:pPr>
            <a:endParaRPr lang="en-US" sz="1900" kern="0" dirty="0">
              <a:effectLst/>
              <a:latin typeface="Times-Roman"/>
              <a:ea typeface="Calibri" panose="020F0502020204030204" pitchFamily="34" charset="0"/>
              <a:cs typeface="Times-Roman"/>
            </a:endParaRPr>
          </a:p>
          <a:p>
            <a:pPr marL="457200" marR="0">
              <a:lnSpc>
                <a:spcPct val="107000"/>
              </a:lnSpc>
              <a:spcBef>
                <a:spcPts val="0"/>
              </a:spcBef>
              <a:spcAft>
                <a:spcPts val="0"/>
              </a:spcAft>
            </a:pPr>
            <a:r>
              <a:rPr lang="en-US" sz="1900" kern="0" dirty="0">
                <a:effectLst/>
                <a:latin typeface="Times-Roman"/>
                <a:ea typeface="Calibri" panose="020F0502020204030204" pitchFamily="34" charset="0"/>
                <a:cs typeface="Times-Roman"/>
              </a:rPr>
              <a:t>Y = 7.315e+06+</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effectLst/>
                <a:latin typeface="Times-Roman"/>
                <a:ea typeface="Calibri" panose="020F0502020204030204" pitchFamily="34" charset="0"/>
                <a:cs typeface="Times-Roman"/>
              </a:rPr>
              <a:t>1.110e-03 x1</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effectLst/>
                <a:latin typeface="Times-Roman"/>
                <a:ea typeface="Calibri" panose="020F0502020204030204" pitchFamily="34" charset="0"/>
                <a:cs typeface="Times-Roman"/>
              </a:rPr>
              <a:t>-7.293e+00 x2 + 1.572 e-03 x3 + 1.247e+01 x4 + 3.394e+02 x5 + 9.895e-01x6 -6.840e+01 x7 +</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effectLst/>
                <a:latin typeface="Times-Roman"/>
                <a:ea typeface="Calibri" panose="020F0502020204030204" pitchFamily="34" charset="0"/>
                <a:cs typeface="Times-Roman"/>
              </a:rPr>
              <a:t>1.342e+01 x8 +</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effectLst/>
                <a:latin typeface="Times-Roman"/>
                <a:ea typeface="Calibri" panose="020F0502020204030204" pitchFamily="34" charset="0"/>
                <a:cs typeface="Times-Roman"/>
              </a:rPr>
              <a:t>3.877e+04 x9 +</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latin typeface="Times-Roman"/>
                <a:ea typeface="Calibri" panose="020F0502020204030204" pitchFamily="34" charset="0"/>
                <a:cs typeface="Times New Roman" panose="02020603050405020304" pitchFamily="18" charset="0"/>
              </a:rPr>
              <a:t>1.427</a:t>
            </a:r>
            <a:r>
              <a:rPr lang="en-US" sz="1900" kern="0" dirty="0">
                <a:effectLst/>
                <a:latin typeface="Times-Roman"/>
                <a:ea typeface="Calibri" panose="020F0502020204030204" pitchFamily="34" charset="0"/>
                <a:cs typeface="Times-Roman"/>
              </a:rPr>
              <a:t>e-03 x10</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effectLst/>
                <a:latin typeface="Times-Roman"/>
                <a:ea typeface="Calibri" panose="020F0502020204030204" pitchFamily="34" charset="0"/>
                <a:cs typeface="Times-Roman"/>
              </a:rPr>
              <a:t>-1.040e+05 x11+</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0" dirty="0">
                <a:latin typeface="Times-Roman"/>
                <a:ea typeface="Calibri" panose="020F0502020204030204" pitchFamily="34" charset="0"/>
                <a:cs typeface="Times New Roman" panose="02020603050405020304" pitchFamily="18" charset="0"/>
              </a:rPr>
              <a:t>3.400</a:t>
            </a:r>
            <a:r>
              <a:rPr lang="en-US" sz="1900" kern="0" dirty="0">
                <a:effectLst/>
                <a:latin typeface="Times-Roman"/>
                <a:ea typeface="Calibri" panose="020F0502020204030204" pitchFamily="34" charset="0"/>
                <a:cs typeface="Times-Roman"/>
              </a:rPr>
              <a:t>e-03 x12</a:t>
            </a:r>
          </a:p>
          <a:p>
            <a:endParaRPr lang="en-US" dirty="0"/>
          </a:p>
        </p:txBody>
      </p:sp>
      <p:pic>
        <p:nvPicPr>
          <p:cNvPr id="7" name="Picture 6">
            <a:extLst>
              <a:ext uri="{FF2B5EF4-FFF2-40B4-BE49-F238E27FC236}">
                <a16:creationId xmlns:a16="http://schemas.microsoft.com/office/drawing/2014/main" id="{D5D6BBC4-0079-68AF-52EA-6C247B5A3B06}"/>
              </a:ext>
            </a:extLst>
          </p:cNvPr>
          <p:cNvPicPr>
            <a:picLocks noChangeAspect="1"/>
          </p:cNvPicPr>
          <p:nvPr/>
        </p:nvPicPr>
        <p:blipFill>
          <a:blip r:embed="rId2"/>
          <a:stretch>
            <a:fillRect/>
          </a:stretch>
        </p:blipFill>
        <p:spPr>
          <a:xfrm>
            <a:off x="4690753" y="1207942"/>
            <a:ext cx="7238010" cy="5430363"/>
          </a:xfrm>
          <a:prstGeom prst="rect">
            <a:avLst/>
          </a:prstGeom>
        </p:spPr>
      </p:pic>
    </p:spTree>
    <p:extLst>
      <p:ext uri="{BB962C8B-B14F-4D97-AF65-F5344CB8AC3E}">
        <p14:creationId xmlns:p14="http://schemas.microsoft.com/office/powerpoint/2010/main" val="52533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80EA-78A9-7BE6-FD82-E3C685F52D6C}"/>
              </a:ext>
            </a:extLst>
          </p:cNvPr>
          <p:cNvSpPr>
            <a:spLocks noGrp="1"/>
          </p:cNvSpPr>
          <p:nvPr>
            <p:ph type="title"/>
          </p:nvPr>
        </p:nvSpPr>
        <p:spPr>
          <a:xfrm>
            <a:off x="521206" y="302821"/>
            <a:ext cx="11407557" cy="878773"/>
          </a:xfrm>
        </p:spPr>
        <p:txBody>
          <a:bodyPr>
            <a:noAutofit/>
          </a:bodyPr>
          <a:lstStyle/>
          <a:p>
            <a:r>
              <a:rPr lang="en-US" sz="2400" dirty="0">
                <a:latin typeface="Segoe UI Light" panose="020B0502040204020203" pitchFamily="34" charset="0"/>
                <a:cs typeface="Segoe UI Light" panose="020B0502040204020203" pitchFamily="34" charset="0"/>
              </a:rPr>
              <a:t>Multiple Linear Regression - Summary analysis</a:t>
            </a:r>
            <a:endParaRPr lang="en-US" sz="2400" dirty="0"/>
          </a:p>
        </p:txBody>
      </p:sp>
      <p:sp>
        <p:nvSpPr>
          <p:cNvPr id="3" name="Content Placeholder 2">
            <a:extLst>
              <a:ext uri="{FF2B5EF4-FFF2-40B4-BE49-F238E27FC236}">
                <a16:creationId xmlns:a16="http://schemas.microsoft.com/office/drawing/2014/main" id="{9E679D46-0D49-5EB2-C2FA-8E1D3819A1C1}"/>
              </a:ext>
            </a:extLst>
          </p:cNvPr>
          <p:cNvSpPr>
            <a:spLocks noGrp="1"/>
          </p:cNvSpPr>
          <p:nvPr>
            <p:ph sz="quarter" idx="10"/>
          </p:nvPr>
        </p:nvSpPr>
        <p:spPr>
          <a:xfrm>
            <a:off x="539496" y="1435607"/>
            <a:ext cx="5920681" cy="5119572"/>
          </a:xfrm>
        </p:spPr>
        <p:txBody>
          <a:bodyPr>
            <a:normAutofit fontScale="55000" lnSpcReduction="20000"/>
          </a:bodyPr>
          <a:lstStyle/>
          <a:p>
            <a:pPr marL="0" marR="0">
              <a:lnSpc>
                <a:spcPct val="107000"/>
              </a:lnSpc>
              <a:spcBef>
                <a:spcPts val="0"/>
              </a:spcBef>
              <a:spcAft>
                <a:spcPts val="0"/>
              </a:spcAft>
            </a:pPr>
            <a:r>
              <a:rPr lang="en-US" sz="3300" b="1" kern="0" dirty="0">
                <a:effectLst/>
                <a:latin typeface="Times-Roman"/>
                <a:ea typeface="Calibri" panose="020F0502020204030204" pitchFamily="34" charset="0"/>
                <a:cs typeface="Times-Roman"/>
              </a:rPr>
              <a:t>Highly significant predictor (Subscribers for last 30 days) with response variable (subscribers):</a:t>
            </a:r>
          </a:p>
          <a:p>
            <a:pPr marL="0" marR="0">
              <a:lnSpc>
                <a:spcPct val="107000"/>
              </a:lnSpc>
              <a:spcBef>
                <a:spcPts val="0"/>
              </a:spcBef>
              <a:spcAft>
                <a:spcPts val="0"/>
              </a:spcAft>
            </a:pP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A smaller standard error suggests that the estimate is more likely to be close to the actual value. Considering smaller the standard error and p value is very small Subscribers for last 30 days is highly significant.</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 </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b="1" kern="0" dirty="0">
                <a:effectLst/>
                <a:latin typeface="Times-Roman"/>
                <a:ea typeface="Calibri" panose="020F0502020204030204" pitchFamily="34" charset="0"/>
                <a:cs typeface="Times-Roman"/>
              </a:rPr>
              <a:t>Model evaluation:</a:t>
            </a: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R^2 = 82%, adjusted R^2 = 81%</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Indicates that the model building is good and model is a good fit.</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 </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b="1" kern="0" dirty="0">
                <a:effectLst/>
                <a:latin typeface="Times-Roman"/>
                <a:ea typeface="Calibri" panose="020F0502020204030204" pitchFamily="34" charset="0"/>
                <a:cs typeface="Times-Roman"/>
              </a:rPr>
              <a:t>F statistics:</a:t>
            </a:r>
            <a:endParaRPr lang="en-US" sz="33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As a overall significance of the model is really good. F = 154 and p value = 2.2e-16</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 </a:t>
            </a:r>
          </a:p>
          <a:p>
            <a:pPr marL="0" marR="0">
              <a:lnSpc>
                <a:spcPct val="107000"/>
              </a:lnSpc>
              <a:spcBef>
                <a:spcPts val="0"/>
              </a:spcBef>
              <a:spcAft>
                <a:spcPts val="0"/>
              </a:spcAft>
            </a:pPr>
            <a:r>
              <a:rPr lang="en-US" sz="33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0" marR="0">
              <a:lnSpc>
                <a:spcPct val="107000"/>
              </a:lnSpc>
              <a:spcBef>
                <a:spcPts val="0"/>
              </a:spcBef>
              <a:spcAft>
                <a:spcPts val="0"/>
              </a:spcAft>
            </a:pPr>
            <a:r>
              <a:rPr lang="en-US" sz="3300" kern="0" dirty="0">
                <a:effectLst/>
                <a:latin typeface="Times-Roman"/>
                <a:ea typeface="Calibri" panose="020F0502020204030204" pitchFamily="34" charset="0"/>
                <a:cs typeface="Times-Roman"/>
              </a:rPr>
              <a:t>Since p value &lt; alpha, we reject null hypothesis and conclude alternative hypothesis. We have significant evidence to say that at least one of the coefficients (betas) are equal to zero.</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0FAC695-5A12-74C6-AB27-B156F1947FB3}"/>
              </a:ext>
            </a:extLst>
          </p:cNvPr>
          <p:cNvPicPr>
            <a:picLocks noChangeAspect="1"/>
          </p:cNvPicPr>
          <p:nvPr/>
        </p:nvPicPr>
        <p:blipFill>
          <a:blip r:embed="rId2"/>
          <a:stretch>
            <a:fillRect/>
          </a:stretch>
        </p:blipFill>
        <p:spPr>
          <a:xfrm>
            <a:off x="6513616" y="1232869"/>
            <a:ext cx="5415147" cy="5322310"/>
          </a:xfrm>
          <a:prstGeom prst="rect">
            <a:avLst/>
          </a:prstGeom>
        </p:spPr>
      </p:pic>
    </p:spTree>
    <p:extLst>
      <p:ext uri="{BB962C8B-B14F-4D97-AF65-F5344CB8AC3E}">
        <p14:creationId xmlns:p14="http://schemas.microsoft.com/office/powerpoint/2010/main" val="297162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D093-5DC6-7373-6DFB-E472625958AE}"/>
              </a:ext>
            </a:extLst>
          </p:cNvPr>
          <p:cNvSpPr>
            <a:spLocks noGrp="1"/>
          </p:cNvSpPr>
          <p:nvPr>
            <p:ph type="title"/>
          </p:nvPr>
        </p:nvSpPr>
        <p:spPr/>
        <p:txBody>
          <a:bodyPr>
            <a:normAutofit/>
          </a:bodyPr>
          <a:lstStyle/>
          <a:p>
            <a:r>
              <a:rPr lang="en-US" sz="2800" dirty="0">
                <a:latin typeface="Segoe UI Light" panose="020B0502040204020203" pitchFamily="34" charset="0"/>
                <a:cs typeface="Segoe UI Light" panose="020B0502040204020203" pitchFamily="34" charset="0"/>
              </a:rPr>
              <a:t>Multiple Linear Regression - </a:t>
            </a:r>
            <a:r>
              <a:rPr lang="en-US" sz="2800" dirty="0" err="1">
                <a:latin typeface="Segoe UI Light" panose="020B0502040204020203" pitchFamily="34" charset="0"/>
                <a:cs typeface="Segoe UI Light" panose="020B0502040204020203" pitchFamily="34" charset="0"/>
              </a:rPr>
              <a:t>Anova</a:t>
            </a:r>
            <a:r>
              <a:rPr lang="en-US" sz="2800" dirty="0">
                <a:latin typeface="Segoe UI Light" panose="020B0502040204020203" pitchFamily="34" charset="0"/>
                <a:cs typeface="Segoe UI Light" panose="020B0502040204020203" pitchFamily="34" charset="0"/>
              </a:rPr>
              <a:t> analysis</a:t>
            </a:r>
            <a:endParaRPr lang="en-US" dirty="0"/>
          </a:p>
        </p:txBody>
      </p:sp>
      <p:pic>
        <p:nvPicPr>
          <p:cNvPr id="5" name="Content Placeholder 4">
            <a:extLst>
              <a:ext uri="{FF2B5EF4-FFF2-40B4-BE49-F238E27FC236}">
                <a16:creationId xmlns:a16="http://schemas.microsoft.com/office/drawing/2014/main" id="{E6707F95-6882-ABF2-1664-629076C85559}"/>
              </a:ext>
            </a:extLst>
          </p:cNvPr>
          <p:cNvPicPr>
            <a:picLocks noGrp="1" noChangeAspect="1"/>
          </p:cNvPicPr>
          <p:nvPr>
            <p:ph sz="quarter" idx="10"/>
          </p:nvPr>
        </p:nvPicPr>
        <p:blipFill>
          <a:blip r:embed="rId2"/>
          <a:stretch>
            <a:fillRect/>
          </a:stretch>
        </p:blipFill>
        <p:spPr>
          <a:xfrm>
            <a:off x="5782705" y="1216126"/>
            <a:ext cx="6175747" cy="3931827"/>
          </a:xfrm>
        </p:spPr>
      </p:pic>
      <p:sp>
        <p:nvSpPr>
          <p:cNvPr id="6" name="Content Placeholder 2">
            <a:extLst>
              <a:ext uri="{FF2B5EF4-FFF2-40B4-BE49-F238E27FC236}">
                <a16:creationId xmlns:a16="http://schemas.microsoft.com/office/drawing/2014/main" id="{94E7FED8-8546-EEEE-B8BD-394E40605F34}"/>
              </a:ext>
            </a:extLst>
          </p:cNvPr>
          <p:cNvSpPr txBox="1">
            <a:spLocks/>
          </p:cNvSpPr>
          <p:nvPr/>
        </p:nvSpPr>
        <p:spPr>
          <a:xfrm>
            <a:off x="521207" y="1216126"/>
            <a:ext cx="5297226" cy="53854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1400" dirty="0"/>
              <a:t>Video views (p value = 2e-16), subscribers for last 30 days (p value = 2e-16) are very significant as p value &lt; alpha (0.05) suggesting that if the video views increases, the subscribers count also increases.</a:t>
            </a:r>
          </a:p>
          <a:p>
            <a:r>
              <a:rPr lang="en-US" sz="1400" dirty="0"/>
              <a:t>Predictors such as video views, uploads, lowest yearly earnings, subscribers for last 30 days, population are significant, important predictors and can not be dropped, other predictors can be dropped from the model.</a:t>
            </a:r>
          </a:p>
          <a:p>
            <a:endParaRPr lang="en-US" dirty="0"/>
          </a:p>
          <a:p>
            <a:r>
              <a:rPr lang="en-US" dirty="0"/>
              <a:t> </a:t>
            </a:r>
          </a:p>
        </p:txBody>
      </p:sp>
    </p:spTree>
    <p:extLst>
      <p:ext uri="{BB962C8B-B14F-4D97-AF65-F5344CB8AC3E}">
        <p14:creationId xmlns:p14="http://schemas.microsoft.com/office/powerpoint/2010/main" val="210095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EBB-A4F6-3604-8528-788ABB5EE12D}"/>
              </a:ext>
            </a:extLst>
          </p:cNvPr>
          <p:cNvSpPr>
            <a:spLocks noGrp="1"/>
          </p:cNvSpPr>
          <p:nvPr>
            <p:ph type="title"/>
          </p:nvPr>
        </p:nvSpPr>
        <p:spPr/>
        <p:txBody>
          <a:bodyPr>
            <a:normAutofit fontScale="90000"/>
          </a:bodyPr>
          <a:lstStyle/>
          <a:p>
            <a:r>
              <a:rPr lang="en-US" sz="2800" dirty="0">
                <a:latin typeface="Segoe UI Light" panose="020B0502040204020203" pitchFamily="34" charset="0"/>
                <a:cs typeface="Segoe UI Light" panose="020B0502040204020203" pitchFamily="34" charset="0"/>
              </a:rPr>
              <a:t>Multiple Linear Regression – Confidence Interval</a:t>
            </a:r>
            <a:endParaRPr lang="en-US" dirty="0"/>
          </a:p>
        </p:txBody>
      </p:sp>
      <p:sp>
        <p:nvSpPr>
          <p:cNvPr id="3" name="Content Placeholder 2">
            <a:extLst>
              <a:ext uri="{FF2B5EF4-FFF2-40B4-BE49-F238E27FC236}">
                <a16:creationId xmlns:a16="http://schemas.microsoft.com/office/drawing/2014/main" id="{40327E4A-FBE0-71F0-F6CB-1077DEAC9640}"/>
              </a:ext>
            </a:extLst>
          </p:cNvPr>
          <p:cNvSpPr>
            <a:spLocks noGrp="1"/>
          </p:cNvSpPr>
          <p:nvPr>
            <p:ph sz="quarter" idx="10"/>
          </p:nvPr>
        </p:nvSpPr>
        <p:spPr>
          <a:xfrm>
            <a:off x="539496" y="1435608"/>
            <a:ext cx="4416552" cy="4454553"/>
          </a:xfrm>
        </p:spPr>
        <p:txBody>
          <a:bodyPr>
            <a:normAutofit lnSpcReduction="10000"/>
          </a:bodyPr>
          <a:lstStyle/>
          <a:p>
            <a:r>
              <a:rPr lang="en-US" sz="1500" b="1" dirty="0"/>
              <a:t>If we want to increase the number of video views, what is the range of subscribers we may expect, with 95% confidence?</a:t>
            </a:r>
          </a:p>
          <a:p>
            <a:r>
              <a:rPr lang="en-US" sz="1500" dirty="0"/>
              <a:t>The confidence interval for the coefficient of '</a:t>
            </a:r>
            <a:r>
              <a:rPr lang="en-US" sz="1500" dirty="0" err="1"/>
              <a:t>video.views</a:t>
            </a:r>
            <a:r>
              <a:rPr lang="en-US" sz="1500" dirty="0"/>
              <a:t>’ (</a:t>
            </a:r>
            <a:r>
              <a:rPr lang="el-GR" sz="1500" kern="0" dirty="0">
                <a:latin typeface="Times-Roman"/>
              </a:rPr>
              <a:t>β</a:t>
            </a:r>
            <a:r>
              <a:rPr lang="en-US" sz="1500" kern="0" dirty="0">
                <a:latin typeface="Times-Roman"/>
              </a:rPr>
              <a:t>1</a:t>
            </a:r>
            <a:r>
              <a:rPr lang="en-US" sz="1500" dirty="0"/>
              <a:t>) in the linear model ranges from 0.00104514 to 0.001175862 at a 95% confidence level. </a:t>
            </a:r>
          </a:p>
          <a:p>
            <a:r>
              <a:rPr lang="en-US" sz="1500" dirty="0"/>
              <a:t>This interval suggests that for every video view, we can be 95% confident that the number of subscribers will increase by between approximately 0.00104514 and 0.001175862 units.</a:t>
            </a:r>
          </a:p>
          <a:p>
            <a:endParaRPr lang="en-US" dirty="0"/>
          </a:p>
        </p:txBody>
      </p:sp>
      <p:pic>
        <p:nvPicPr>
          <p:cNvPr id="5" name="Picture 4">
            <a:extLst>
              <a:ext uri="{FF2B5EF4-FFF2-40B4-BE49-F238E27FC236}">
                <a16:creationId xmlns:a16="http://schemas.microsoft.com/office/drawing/2014/main" id="{56CBEE2F-2E56-AF3A-6408-57C7AA483721}"/>
              </a:ext>
            </a:extLst>
          </p:cNvPr>
          <p:cNvPicPr>
            <a:picLocks noChangeAspect="1"/>
          </p:cNvPicPr>
          <p:nvPr/>
        </p:nvPicPr>
        <p:blipFill>
          <a:blip r:embed="rId2"/>
          <a:stretch>
            <a:fillRect/>
          </a:stretch>
        </p:blipFill>
        <p:spPr>
          <a:xfrm>
            <a:off x="5344329" y="1569584"/>
            <a:ext cx="5640346" cy="1553626"/>
          </a:xfrm>
          <a:prstGeom prst="rect">
            <a:avLst/>
          </a:prstGeom>
        </p:spPr>
      </p:pic>
    </p:spTree>
    <p:extLst>
      <p:ext uri="{BB962C8B-B14F-4D97-AF65-F5344CB8AC3E}">
        <p14:creationId xmlns:p14="http://schemas.microsoft.com/office/powerpoint/2010/main" val="410648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953E-8364-450A-5DA4-2F4151A91ECF}"/>
              </a:ext>
            </a:extLst>
          </p:cNvPr>
          <p:cNvSpPr>
            <a:spLocks noGrp="1"/>
          </p:cNvSpPr>
          <p:nvPr>
            <p:ph type="title"/>
          </p:nvPr>
        </p:nvSpPr>
        <p:spPr>
          <a:xfrm>
            <a:off x="521207" y="448056"/>
            <a:ext cx="11057235" cy="640080"/>
          </a:xfrm>
        </p:spPr>
        <p:txBody>
          <a:bodyPr>
            <a:normAutofit/>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Multi Linear Regression Model - Predictions</a:t>
            </a:r>
            <a:endParaRPr lang="en-US" dirty="0"/>
          </a:p>
        </p:txBody>
      </p:sp>
      <p:sp>
        <p:nvSpPr>
          <p:cNvPr id="3" name="Content Placeholder 2">
            <a:extLst>
              <a:ext uri="{FF2B5EF4-FFF2-40B4-BE49-F238E27FC236}">
                <a16:creationId xmlns:a16="http://schemas.microsoft.com/office/drawing/2014/main" id="{73A64C57-B678-10FE-BEA0-094C7FC1F50B}"/>
              </a:ext>
            </a:extLst>
          </p:cNvPr>
          <p:cNvSpPr>
            <a:spLocks noGrp="1"/>
          </p:cNvSpPr>
          <p:nvPr>
            <p:ph sz="quarter" idx="10"/>
          </p:nvPr>
        </p:nvSpPr>
        <p:spPr>
          <a:xfrm>
            <a:off x="539495" y="1435608"/>
            <a:ext cx="4679709" cy="4974336"/>
          </a:xfrm>
        </p:spPr>
        <p:txBody>
          <a:bodyPr>
            <a:normAutofit fontScale="70000" lnSpcReduction="20000"/>
          </a:bodyPr>
          <a:lstStyle/>
          <a:p>
            <a:pPr marL="0" marR="0">
              <a:lnSpc>
                <a:spcPct val="107000"/>
              </a:lnSpc>
              <a:spcBef>
                <a:spcPts val="0"/>
              </a:spcBef>
              <a:spcAft>
                <a:spcPts val="800"/>
              </a:spcAft>
            </a:pPr>
            <a:r>
              <a:rPr lang="en-US" sz="2300" b="1" kern="100" dirty="0">
                <a:effectLst/>
                <a:latin typeface="Calibri" panose="020F0502020204030204" pitchFamily="34" charset="0"/>
                <a:ea typeface="Calibri" panose="020F0502020204030204" pitchFamily="34" charset="0"/>
                <a:cs typeface="Times New Roman" panose="02020603050405020304" pitchFamily="18" charset="0"/>
              </a:rPr>
              <a:t>Make predictions on the train data set </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to evaluate how well the model performs on unseen data (test data).</a:t>
            </a:r>
          </a:p>
          <a:p>
            <a:pPr marL="0" marR="0">
              <a:lnSpc>
                <a:spcPct val="107000"/>
              </a:lnSpc>
              <a:spcBef>
                <a:spcPts val="0"/>
              </a:spcBef>
              <a:spcAft>
                <a:spcPts val="800"/>
              </a:spcAft>
            </a:pPr>
            <a:r>
              <a:rPr lang="en-US" sz="2300" b="1" kern="100" dirty="0">
                <a:effectLst/>
                <a:latin typeface="Calibri" panose="020F0502020204030204" pitchFamily="34" charset="0"/>
                <a:ea typeface="Calibri" panose="020F0502020204030204" pitchFamily="34" charset="0"/>
                <a:cs typeface="Times New Roman" panose="02020603050405020304" pitchFamily="18" charset="0"/>
              </a:rPr>
              <a:t>Summarized the predictions </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to understand the distribution of predicted subscriber counts.</a:t>
            </a:r>
          </a:p>
          <a:p>
            <a:pPr marL="0" marR="0">
              <a:lnSpc>
                <a:spcPct val="107000"/>
              </a:lnSpc>
              <a:spcBef>
                <a:spcPts val="0"/>
              </a:spcBef>
              <a:spcAft>
                <a:spcPts val="800"/>
              </a:spcAft>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The predicted subscriber counts have a minimum of 2,827,306, a median of 20,344,051, and a maximum of 78,630,299.</a:t>
            </a:r>
          </a:p>
          <a:p>
            <a:pPr>
              <a:lnSpc>
                <a:spcPct val="107000"/>
              </a:lnSpc>
              <a:spcBef>
                <a:spcPts val="0"/>
              </a:spcBef>
              <a:spcAft>
                <a:spcPts val="800"/>
              </a:spcAft>
            </a:pPr>
            <a:r>
              <a:rPr lang="en-US" sz="2300" kern="100" dirty="0">
                <a:latin typeface="Calibri" panose="020F0502020204030204" pitchFamily="34" charset="0"/>
                <a:cs typeface="Times New Roman" panose="02020603050405020304" pitchFamily="18" charset="0"/>
              </a:rPr>
              <a:t>This wide range suggests that the dataset likely includes a diverse set of channels with varying popularity and reach.</a:t>
            </a:r>
            <a:endParaRPr lang="en-US" sz="2300" b="1" kern="100" dirty="0">
              <a:latin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300" b="1" kern="100" dirty="0">
                <a:latin typeface="Calibri" panose="020F0502020204030204" pitchFamily="34" charset="0"/>
                <a:cs typeface="Times New Roman" panose="02020603050405020304" pitchFamily="18" charset="0"/>
              </a:rPr>
              <a:t>Summarized actual subscriber counts from the test set </a:t>
            </a:r>
            <a:r>
              <a:rPr lang="en-US" sz="2300" kern="100" dirty="0">
                <a:latin typeface="Calibri" panose="020F0502020204030204" pitchFamily="34" charset="0"/>
                <a:cs typeface="Times New Roman" panose="02020603050405020304" pitchFamily="18" charset="0"/>
              </a:rPr>
              <a:t>to compare against the predicted values.</a:t>
            </a:r>
          </a:p>
          <a:p>
            <a:pPr>
              <a:lnSpc>
                <a:spcPct val="107000"/>
              </a:lnSpc>
              <a:spcBef>
                <a:spcPts val="0"/>
              </a:spcBef>
              <a:spcAft>
                <a:spcPts val="800"/>
              </a:spcAft>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The actual subscriber counts have a minimum of 12,300,000, a median of 18,100,000, and a maximum of 59,500,000.</a:t>
            </a:r>
          </a:p>
          <a:p>
            <a:pPr>
              <a:lnSpc>
                <a:spcPct val="107000"/>
              </a:lnSpc>
              <a:spcBef>
                <a:spcPts val="0"/>
              </a:spcBef>
              <a:spcAft>
                <a:spcPts val="800"/>
              </a:spcAft>
            </a:pPr>
            <a:r>
              <a:rPr lang="en-US" sz="2300" b="1" kern="100" dirty="0">
                <a:effectLst/>
                <a:latin typeface="Calibri" panose="020F0502020204030204" pitchFamily="34" charset="0"/>
                <a:ea typeface="Calibri" panose="020F0502020204030204" pitchFamily="34" charset="0"/>
                <a:cs typeface="Times New Roman" panose="02020603050405020304" pitchFamily="18" charset="0"/>
              </a:rPr>
              <a:t>There seems to be overestimation across predicted when compared actual vs. predicted.</a:t>
            </a:r>
          </a:p>
          <a:p>
            <a:pPr>
              <a:lnSpc>
                <a:spcPct val="107000"/>
              </a:lnSpc>
              <a:spcBef>
                <a:spcPts val="0"/>
              </a:spcBef>
              <a:spcAft>
                <a:spcPts val="800"/>
              </a:spcAft>
            </a:pPr>
            <a:endParaRPr lang="en-US" sz="1800" kern="100" dirty="0">
              <a:latin typeface="Calibri" panose="020F0502020204030204" pitchFamily="34" charset="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8C26FD89-6D67-FC16-DE42-7DDF6D77310C}"/>
              </a:ext>
            </a:extLst>
          </p:cNvPr>
          <p:cNvPicPr>
            <a:picLocks noChangeAspect="1"/>
          </p:cNvPicPr>
          <p:nvPr/>
        </p:nvPicPr>
        <p:blipFill>
          <a:blip r:embed="rId2"/>
          <a:stretch>
            <a:fillRect/>
          </a:stretch>
        </p:blipFill>
        <p:spPr>
          <a:xfrm>
            <a:off x="5278581" y="1928441"/>
            <a:ext cx="6668265" cy="1966665"/>
          </a:xfrm>
          <a:prstGeom prst="rect">
            <a:avLst/>
          </a:prstGeom>
        </p:spPr>
      </p:pic>
    </p:spTree>
    <p:extLst>
      <p:ext uri="{BB962C8B-B14F-4D97-AF65-F5344CB8AC3E}">
        <p14:creationId xmlns:p14="http://schemas.microsoft.com/office/powerpoint/2010/main" val="148045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155A-324F-DB8D-E8DC-5D5AC71991EF}"/>
              </a:ext>
            </a:extLst>
          </p:cNvPr>
          <p:cNvSpPr>
            <a:spLocks noGrp="1"/>
          </p:cNvSpPr>
          <p:nvPr>
            <p:ph type="title"/>
          </p:nvPr>
        </p:nvSpPr>
        <p:spPr>
          <a:xfrm>
            <a:off x="521207" y="448056"/>
            <a:ext cx="11104736" cy="640080"/>
          </a:xfrm>
        </p:spPr>
        <p:txBody>
          <a:bodyPr>
            <a:normAutofit/>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Multi Linear Regression Model - RMSE</a:t>
            </a:r>
            <a:endParaRPr lang="en-US" dirty="0"/>
          </a:p>
        </p:txBody>
      </p:sp>
      <p:sp>
        <p:nvSpPr>
          <p:cNvPr id="3" name="Content Placeholder 2">
            <a:extLst>
              <a:ext uri="{FF2B5EF4-FFF2-40B4-BE49-F238E27FC236}">
                <a16:creationId xmlns:a16="http://schemas.microsoft.com/office/drawing/2014/main" id="{5D8350E3-A8DD-B337-6371-AC9ACD1A32C4}"/>
              </a:ext>
            </a:extLst>
          </p:cNvPr>
          <p:cNvSpPr>
            <a:spLocks noGrp="1"/>
          </p:cNvSpPr>
          <p:nvPr>
            <p:ph sz="quarter" idx="10"/>
          </p:nvPr>
        </p:nvSpPr>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Calculated the Root Mean Squared Error (RMSE) to measure the average magnitude of the errors between predictions and actual values.</a:t>
            </a:r>
          </a:p>
          <a:p>
            <a:r>
              <a:rPr lang="en-US" sz="1800" kern="100" dirty="0">
                <a:latin typeface="Calibri" panose="020F0502020204030204" pitchFamily="34" charset="0"/>
                <a:cs typeface="Times New Roman" panose="02020603050405020304" pitchFamily="18" charset="0"/>
              </a:rPr>
              <a:t>The model's average prediction error is 7,773,116 subscribers, indicating significant inaccuracy.</a:t>
            </a:r>
          </a:p>
          <a:p>
            <a:endParaRPr lang="en-US" sz="1800" kern="100" dirty="0">
              <a:latin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BF457B9-47F0-153D-28CB-904C3799E596}"/>
              </a:ext>
            </a:extLst>
          </p:cNvPr>
          <p:cNvPicPr>
            <a:picLocks noChangeAspect="1"/>
          </p:cNvPicPr>
          <p:nvPr/>
        </p:nvPicPr>
        <p:blipFill>
          <a:blip r:embed="rId2"/>
          <a:stretch>
            <a:fillRect/>
          </a:stretch>
        </p:blipFill>
        <p:spPr>
          <a:xfrm>
            <a:off x="591865" y="4782905"/>
            <a:ext cx="4277017" cy="780686"/>
          </a:xfrm>
          <a:prstGeom prst="rect">
            <a:avLst/>
          </a:prstGeom>
        </p:spPr>
      </p:pic>
      <p:pic>
        <p:nvPicPr>
          <p:cNvPr id="5" name="Picture 4">
            <a:extLst>
              <a:ext uri="{FF2B5EF4-FFF2-40B4-BE49-F238E27FC236}">
                <a16:creationId xmlns:a16="http://schemas.microsoft.com/office/drawing/2014/main" id="{44A4116C-3899-3D24-56DA-9064810141F1}"/>
              </a:ext>
            </a:extLst>
          </p:cNvPr>
          <p:cNvPicPr>
            <a:picLocks noChangeAspect="1"/>
          </p:cNvPicPr>
          <p:nvPr/>
        </p:nvPicPr>
        <p:blipFill>
          <a:blip r:embed="rId3"/>
          <a:stretch>
            <a:fillRect/>
          </a:stretch>
        </p:blipFill>
        <p:spPr>
          <a:xfrm>
            <a:off x="4868883" y="1193470"/>
            <a:ext cx="7323117" cy="5301594"/>
          </a:xfrm>
          <a:prstGeom prst="rect">
            <a:avLst/>
          </a:prstGeom>
        </p:spPr>
      </p:pic>
    </p:spTree>
    <p:extLst>
      <p:ext uri="{BB962C8B-B14F-4D97-AF65-F5344CB8AC3E}">
        <p14:creationId xmlns:p14="http://schemas.microsoft.com/office/powerpoint/2010/main" val="877992649"/>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1196</TotalTime>
  <Words>4517</Words>
  <Application>Microsoft Office PowerPoint</Application>
  <PresentationFormat>Widescreen</PresentationFormat>
  <Paragraphs>444</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Segoe UI</vt:lpstr>
      <vt:lpstr>Segoe UI Light</vt:lpstr>
      <vt:lpstr>Söhne</vt:lpstr>
      <vt:lpstr>Times-Roman</vt:lpstr>
      <vt:lpstr>zeitung</vt:lpstr>
      <vt:lpstr>Custom</vt:lpstr>
      <vt:lpstr>Global YouTube Statistics 2023</vt:lpstr>
      <vt:lpstr>Youtube Subscribers Prediction Analysis</vt:lpstr>
      <vt:lpstr>Youtube Subscribers Prediction Analysis</vt:lpstr>
      <vt:lpstr>Multiple Linear Regression (statistical technique used to model the relationship between multiple independent variables and a dependent variable.</vt:lpstr>
      <vt:lpstr>Multiple Linear Regression - Summary analysis</vt:lpstr>
      <vt:lpstr>Multiple Linear Regression - Anova analysis</vt:lpstr>
      <vt:lpstr>Multiple Linear Regression – Confidence Interval</vt:lpstr>
      <vt:lpstr>Multi Linear Regression Model - Predictions</vt:lpstr>
      <vt:lpstr>Multi Linear Regression Model - RMSE</vt:lpstr>
      <vt:lpstr>Multiple Linear Regression – Residual Analysis</vt:lpstr>
      <vt:lpstr>Multi Linear Regression Model – Cook’s Distance</vt:lpstr>
      <vt:lpstr>Multi Linear Regression – Log Transformations</vt:lpstr>
      <vt:lpstr>Multi Linear Regression – Log Transformations – Residual Analysis</vt:lpstr>
      <vt:lpstr>Multi Linear Regression – Sqrt Transformations</vt:lpstr>
      <vt:lpstr>Multi Linear Regression – Sqrt Transformations - Residual Analysis</vt:lpstr>
      <vt:lpstr>Multi Linear Regression – Correlation Analysis – Subscribers and Video Views highly correlated</vt:lpstr>
      <vt:lpstr>Polynomial Regression Model </vt:lpstr>
      <vt:lpstr>Multi Linear Regression Model: Video views, Categories</vt:lpstr>
      <vt:lpstr>Multi Linear Regression Model: Video views, Categories</vt:lpstr>
      <vt:lpstr>Multi Linear Regression Model: Video views, Categories, video views rank</vt:lpstr>
      <vt:lpstr>Average Subscribers for each country</vt:lpstr>
      <vt:lpstr>Anova – Subscribers, Country</vt:lpstr>
      <vt:lpstr>Summary - Subscribers, Country</vt:lpstr>
      <vt:lpstr>Conclusion</vt:lpstr>
      <vt:lpstr>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YouTube Statistics 2023</dc:title>
  <dc:creator>Gorantla, Lalitha Chandra</dc:creator>
  <cp:keywords/>
  <cp:lastModifiedBy>Lalitha Gorantla</cp:lastModifiedBy>
  <cp:revision>318</cp:revision>
  <dcterms:created xsi:type="dcterms:W3CDTF">2023-10-09T20:25:01Z</dcterms:created>
  <dcterms:modified xsi:type="dcterms:W3CDTF">2023-11-28T16:54:56Z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