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  <p:sldMasterId id="2147483738" r:id="rId5"/>
    <p:sldMasterId id="2147483741" r:id="rId6"/>
    <p:sldMasterId id="2147483742" r:id="rId7"/>
  </p:sldMasterIdLst>
  <p:notesMasterIdLst>
    <p:notesMasterId r:id="rId20"/>
  </p:notesMasterIdLst>
  <p:handoutMasterIdLst>
    <p:handoutMasterId r:id="rId21"/>
  </p:handoutMasterIdLst>
  <p:sldIdLst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harya, Tanmaya" initials="AT" lastIdx="3" clrIdx="0">
    <p:extLst>
      <p:ext uri="{19B8F6BF-5375-455C-9EA6-DF929625EA0E}">
        <p15:presenceInfo xmlns:p15="http://schemas.microsoft.com/office/powerpoint/2012/main" userId="S-1-5-21-1531082355-734649621-3782574898-23073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4610" autoAdjust="0"/>
  </p:normalViewPr>
  <p:slideViewPr>
    <p:cSldViewPr>
      <p:cViewPr varScale="1">
        <p:scale>
          <a:sx n="87" d="100"/>
          <a:sy n="87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4T11:08:18.762" idx="1">
    <p:pos x="4081" y="2601"/>
    <p:text>Couse non goals should be related to NoSQL MongoDB topic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4T11:09:40.549" idx="2">
    <p:pos x="1595" y="212"/>
    <p:text>added "Spring Java knowledge"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4T11:13:52.842" idx="3">
    <p:pos x="2152" y="667"/>
    <p:text>The sub content should be as per TOC</p:text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5/14/2018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730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©</a:t>
            </a:r>
            <a:r>
              <a:rPr lang="en-US" dirty="0"/>
              <a:t>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407148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57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49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70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58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620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336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66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9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9.e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498633" y="0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5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683568" y="-3448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2160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411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7663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4652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171254"/>
            <a:ext cx="6559484" cy="4967263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32940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160980"/>
            <a:ext cx="6887389" cy="4977537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 marL="1885950" indent="-1714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9190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2" y="418452"/>
            <a:ext cx="7056770" cy="42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202076"/>
            <a:ext cx="6887389" cy="493644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>
              <a:buClr>
                <a:schemeClr val="tx2"/>
              </a:buClr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79499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02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4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11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428660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40547" y="6555758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419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40547" y="6555758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246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6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5" Type="http://schemas.openxmlformats.org/officeDocument/2006/relationships/image" Target="../media/image16.sv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19" Type="http://schemas.openxmlformats.org/officeDocument/2006/relationships/image" Target="../media/image16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375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066716"/>
            <a:ext cx="8528209" cy="4697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3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332895"/>
            <a:ext cx="8262453" cy="44794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976045"/>
            <a:ext cx="8528209" cy="54771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9372601" y="1590548"/>
            <a:ext cx="446303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Capgemini Blue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112</a:t>
            </a:r>
          </a:p>
          <a:p>
            <a:pPr marL="128588"/>
            <a:r>
              <a:rPr lang="en-US" sz="45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8903" y="1590548"/>
            <a:ext cx="446303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</a:p>
          <a:p>
            <a:pPr marL="128588"/>
            <a:r>
              <a:rPr lang="en-US" sz="450" dirty="0"/>
              <a:t>R 18</a:t>
            </a:r>
          </a:p>
          <a:p>
            <a:pPr marL="128588"/>
            <a:r>
              <a:rPr lang="en-US" sz="450" dirty="0"/>
              <a:t>G 171</a:t>
            </a:r>
          </a:p>
          <a:p>
            <a:pPr marL="128588"/>
            <a:r>
              <a:rPr lang="en-US" sz="45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65206" y="1590548"/>
            <a:ext cx="446303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Deep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43</a:t>
            </a:r>
          </a:p>
          <a:p>
            <a:pPr marL="128588"/>
            <a:r>
              <a:rPr lang="en-US" sz="450" dirty="0"/>
              <a:t>G 10</a:t>
            </a:r>
          </a:p>
          <a:p>
            <a:pPr marL="128588"/>
            <a:r>
              <a:rPr lang="en-US" sz="45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11508" y="1590548"/>
            <a:ext cx="446303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Tech</a:t>
            </a:r>
            <a:br>
              <a:rPr lang="en-US" sz="450" b="1" dirty="0"/>
            </a:br>
            <a:r>
              <a:rPr lang="en-US" sz="450" b="1" dirty="0"/>
              <a:t>Red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48</a:t>
            </a:r>
          </a:p>
          <a:p>
            <a:pPr marL="128588"/>
            <a:r>
              <a:rPr lang="en-US" sz="45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7811" y="1590548"/>
            <a:ext cx="446303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Zest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149</a:t>
            </a:r>
          </a:p>
          <a:p>
            <a:pPr marL="128588"/>
            <a:r>
              <a:rPr lang="en-US" sz="450" dirty="0"/>
              <a:t>G 230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72601" y="2468608"/>
            <a:ext cx="446303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Capgemini 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128</a:t>
            </a:r>
          </a:p>
          <a:p>
            <a:pPr marL="128588"/>
            <a:r>
              <a:rPr lang="en-US" sz="450" dirty="0"/>
              <a:t>G 184</a:t>
            </a:r>
          </a:p>
          <a:p>
            <a:pPr marL="128588"/>
            <a:r>
              <a:rPr lang="en-US" sz="45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8903" y="2468608"/>
            <a:ext cx="446303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136</a:t>
            </a:r>
          </a:p>
          <a:p>
            <a:pPr marL="128588"/>
            <a:r>
              <a:rPr lang="en-US" sz="450" dirty="0"/>
              <a:t>G 213</a:t>
            </a:r>
          </a:p>
          <a:p>
            <a:pPr marL="128588"/>
            <a:r>
              <a:rPr lang="en-US" sz="45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5206" y="2468608"/>
            <a:ext cx="446303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109</a:t>
            </a:r>
          </a:p>
          <a:p>
            <a:pPr marL="128588"/>
            <a:r>
              <a:rPr lang="en-US" sz="450" dirty="0"/>
              <a:t>G 100</a:t>
            </a:r>
          </a:p>
          <a:p>
            <a:pPr marL="128588"/>
            <a:r>
              <a:rPr lang="en-US" sz="45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11508" y="2468608"/>
            <a:ext cx="446303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Orange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57811" y="2468608"/>
            <a:ext cx="446303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200</a:t>
            </a:r>
          </a:p>
          <a:p>
            <a:pPr marL="128588"/>
            <a:r>
              <a:rPr lang="en-US" sz="450" dirty="0"/>
              <a:t>G 255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5206" y="3089931"/>
            <a:ext cx="446303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126</a:t>
            </a:r>
          </a:p>
          <a:p>
            <a:pPr marL="128588"/>
            <a:r>
              <a:rPr lang="en-US" sz="450" dirty="0"/>
              <a:t>G 57</a:t>
            </a:r>
          </a:p>
          <a:p>
            <a:pPr marL="128588"/>
            <a:r>
              <a:rPr lang="en-US" sz="45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57811" y="3089931"/>
            <a:ext cx="446303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195</a:t>
            </a:r>
          </a:p>
          <a:p>
            <a:pPr marL="128588"/>
            <a:r>
              <a:rPr lang="en-US" sz="45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7811" y="4948918"/>
            <a:ext cx="446303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21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157811" y="4330086"/>
            <a:ext cx="446303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15</a:t>
            </a:r>
          </a:p>
          <a:p>
            <a:pPr marL="128588"/>
            <a:r>
              <a:rPr lang="en-US" sz="450" dirty="0"/>
              <a:t>G 153</a:t>
            </a:r>
          </a:p>
          <a:p>
            <a:pPr marL="128588"/>
            <a:r>
              <a:rPr lang="en-US" sz="45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57811" y="3711254"/>
            <a:ext cx="446303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</a:t>
            </a:r>
          </a:p>
          <a:p>
            <a:pPr marL="128588"/>
            <a:r>
              <a:rPr lang="en-US" sz="450" dirty="0"/>
              <a:t>G 209</a:t>
            </a:r>
          </a:p>
          <a:p>
            <a:pPr marL="128588"/>
            <a:r>
              <a:rPr lang="en-US" sz="45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11508" y="3089931"/>
            <a:ext cx="446303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Peach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126</a:t>
            </a:r>
          </a:p>
          <a:p>
            <a:pPr marL="128588"/>
            <a:r>
              <a:rPr lang="en-US" sz="45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711508" y="3711254"/>
            <a:ext cx="446303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Light</a:t>
            </a:r>
            <a:br>
              <a:rPr lang="en-US" sz="450" b="1" dirty="0"/>
            </a:b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203</a:t>
            </a:r>
          </a:p>
          <a:p>
            <a:pPr marL="128588"/>
            <a:r>
              <a:rPr lang="en-US" sz="450" dirty="0"/>
              <a:t>G 41</a:t>
            </a:r>
          </a:p>
          <a:p>
            <a:pPr marL="128588"/>
            <a:r>
              <a:rPr lang="en-US" sz="45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11508" y="4330086"/>
            <a:ext cx="446303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134</a:t>
            </a:r>
          </a:p>
          <a:p>
            <a:pPr marL="128588"/>
            <a:r>
              <a:rPr lang="en-US" sz="450" dirty="0"/>
              <a:t>G 8</a:t>
            </a:r>
          </a:p>
          <a:p>
            <a:pPr marL="128588"/>
            <a:r>
              <a:rPr lang="en-US" sz="45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72601" y="1425206"/>
            <a:ext cx="428002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72601" y="2304636"/>
            <a:ext cx="633187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265206" y="1425206"/>
            <a:ext cx="565861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65206" y="3711254"/>
            <a:ext cx="446303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71</a:t>
            </a:r>
          </a:p>
          <a:p>
            <a:pPr marL="128588"/>
            <a:r>
              <a:rPr lang="en-US" sz="450" dirty="0"/>
              <a:t>G 1</a:t>
            </a:r>
          </a:p>
          <a:p>
            <a:pPr marL="128588"/>
            <a:r>
              <a:rPr lang="en-US" sz="45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73538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67879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04815"/>
            <a:ext cx="8262453" cy="4068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140432"/>
            <a:ext cx="8528209" cy="53127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9372601" y="1590548"/>
            <a:ext cx="446303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Capgemini Blue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112</a:t>
            </a:r>
          </a:p>
          <a:p>
            <a:pPr marL="128588"/>
            <a:r>
              <a:rPr lang="en-US" sz="45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9818903" y="1590548"/>
            <a:ext cx="446303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</a:p>
          <a:p>
            <a:pPr marL="128588"/>
            <a:r>
              <a:rPr lang="en-US" sz="450" dirty="0"/>
              <a:t>R 18</a:t>
            </a:r>
          </a:p>
          <a:p>
            <a:pPr marL="128588"/>
            <a:r>
              <a:rPr lang="en-US" sz="450" dirty="0"/>
              <a:t>G 171</a:t>
            </a:r>
          </a:p>
          <a:p>
            <a:pPr marL="128588"/>
            <a:r>
              <a:rPr lang="en-US" sz="45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65206" y="1590548"/>
            <a:ext cx="446303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Deep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43</a:t>
            </a:r>
          </a:p>
          <a:p>
            <a:pPr marL="128588"/>
            <a:r>
              <a:rPr lang="en-US" sz="450" dirty="0"/>
              <a:t>G 10</a:t>
            </a:r>
          </a:p>
          <a:p>
            <a:pPr marL="128588"/>
            <a:r>
              <a:rPr lang="en-US" sz="45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11508" y="1590548"/>
            <a:ext cx="446303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Tech</a:t>
            </a:r>
            <a:br>
              <a:rPr lang="en-US" sz="450" b="1" dirty="0"/>
            </a:br>
            <a:r>
              <a:rPr lang="en-US" sz="450" b="1" dirty="0"/>
              <a:t>Red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48</a:t>
            </a:r>
          </a:p>
          <a:p>
            <a:pPr marL="128588"/>
            <a:r>
              <a:rPr lang="en-US" sz="45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7811" y="1590548"/>
            <a:ext cx="446303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Zest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149</a:t>
            </a:r>
          </a:p>
          <a:p>
            <a:pPr marL="128588"/>
            <a:r>
              <a:rPr lang="en-US" sz="450" dirty="0"/>
              <a:t>G 230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72601" y="2468608"/>
            <a:ext cx="446303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Capgemini 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128</a:t>
            </a:r>
          </a:p>
          <a:p>
            <a:pPr marL="128588"/>
            <a:r>
              <a:rPr lang="en-US" sz="450" dirty="0"/>
              <a:t>G 184</a:t>
            </a:r>
          </a:p>
          <a:p>
            <a:pPr marL="128588"/>
            <a:r>
              <a:rPr lang="en-US" sz="45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8903" y="2468608"/>
            <a:ext cx="446303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136</a:t>
            </a:r>
          </a:p>
          <a:p>
            <a:pPr marL="128588"/>
            <a:r>
              <a:rPr lang="en-US" sz="450" dirty="0"/>
              <a:t>G 213</a:t>
            </a:r>
          </a:p>
          <a:p>
            <a:pPr marL="128588"/>
            <a:r>
              <a:rPr lang="en-US" sz="45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5206" y="2468608"/>
            <a:ext cx="446303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109</a:t>
            </a:r>
          </a:p>
          <a:p>
            <a:pPr marL="128588"/>
            <a:r>
              <a:rPr lang="en-US" sz="450" dirty="0"/>
              <a:t>G 100</a:t>
            </a:r>
          </a:p>
          <a:p>
            <a:pPr marL="128588"/>
            <a:r>
              <a:rPr lang="en-US" sz="45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11508" y="2468608"/>
            <a:ext cx="446303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Orange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7811" y="2468608"/>
            <a:ext cx="446303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200</a:t>
            </a:r>
          </a:p>
          <a:p>
            <a:pPr marL="128588"/>
            <a:r>
              <a:rPr lang="en-US" sz="450" dirty="0"/>
              <a:t>G 255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65206" y="3089931"/>
            <a:ext cx="446303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126</a:t>
            </a:r>
          </a:p>
          <a:p>
            <a:pPr marL="128588"/>
            <a:r>
              <a:rPr lang="en-US" sz="450" dirty="0"/>
              <a:t>G 57</a:t>
            </a:r>
          </a:p>
          <a:p>
            <a:pPr marL="128588"/>
            <a:r>
              <a:rPr lang="en-US" sz="45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57811" y="3089931"/>
            <a:ext cx="446303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195</a:t>
            </a:r>
          </a:p>
          <a:p>
            <a:pPr marL="128588"/>
            <a:r>
              <a:rPr lang="en-US" sz="45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157811" y="4948918"/>
            <a:ext cx="446303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21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157811" y="4330086"/>
            <a:ext cx="446303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15</a:t>
            </a:r>
          </a:p>
          <a:p>
            <a:pPr marL="128588"/>
            <a:r>
              <a:rPr lang="en-US" sz="450" dirty="0"/>
              <a:t>G 153</a:t>
            </a:r>
          </a:p>
          <a:p>
            <a:pPr marL="128588"/>
            <a:r>
              <a:rPr lang="en-US" sz="45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57811" y="3711254"/>
            <a:ext cx="446303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</a:t>
            </a:r>
          </a:p>
          <a:p>
            <a:pPr marL="128588"/>
            <a:r>
              <a:rPr lang="en-US" sz="450" dirty="0"/>
              <a:t>G 209</a:t>
            </a:r>
          </a:p>
          <a:p>
            <a:pPr marL="128588"/>
            <a:r>
              <a:rPr lang="en-US" sz="45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711508" y="3089931"/>
            <a:ext cx="446303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Peach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126</a:t>
            </a:r>
          </a:p>
          <a:p>
            <a:pPr marL="128588"/>
            <a:r>
              <a:rPr lang="en-US" sz="45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711508" y="3711254"/>
            <a:ext cx="446303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Light</a:t>
            </a:r>
            <a:br>
              <a:rPr lang="en-US" sz="450" b="1" dirty="0"/>
            </a:b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203</a:t>
            </a:r>
          </a:p>
          <a:p>
            <a:pPr marL="128588"/>
            <a:r>
              <a:rPr lang="en-US" sz="450" dirty="0"/>
              <a:t>G 41</a:t>
            </a:r>
          </a:p>
          <a:p>
            <a:pPr marL="128588"/>
            <a:r>
              <a:rPr lang="en-US" sz="45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711508" y="4330086"/>
            <a:ext cx="446303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134</a:t>
            </a:r>
          </a:p>
          <a:p>
            <a:pPr marL="128588"/>
            <a:r>
              <a:rPr lang="en-US" sz="450" dirty="0"/>
              <a:t>G 8</a:t>
            </a:r>
          </a:p>
          <a:p>
            <a:pPr marL="128588"/>
            <a:r>
              <a:rPr lang="en-US" sz="45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72601" y="1425206"/>
            <a:ext cx="428002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72601" y="2304636"/>
            <a:ext cx="633187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265206" y="1425206"/>
            <a:ext cx="565861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265206" y="3711254"/>
            <a:ext cx="446303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71</a:t>
            </a:r>
          </a:p>
          <a:p>
            <a:pPr marL="128588"/>
            <a:r>
              <a:rPr lang="en-US" sz="450" dirty="0"/>
              <a:t>G 1</a:t>
            </a:r>
          </a:p>
          <a:p>
            <a:pPr marL="128588"/>
            <a:r>
              <a:rPr lang="en-US" sz="45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01573149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3831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7663" indent="-17383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1969" indent="-164306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2402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13524" y="6528825"/>
            <a:ext cx="1820760" cy="2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0" y="2492896"/>
            <a:ext cx="4248472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  <a:ea typeface="+mj-ea"/>
              </a:rPr>
              <a:t>NoSQL and MobgoDB</a:t>
            </a:r>
            <a:endParaRPr lang="en-US" sz="2400" dirty="0">
              <a:solidFill>
                <a:schemeClr val="bg1"/>
              </a:solidFill>
              <a:ea typeface="+mj-ea"/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Lesson 00: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455406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Lesson </a:t>
            </a:r>
            <a:r>
              <a:rPr lang="en-US" dirty="0"/>
              <a:t>4</a:t>
            </a:r>
            <a:r>
              <a:rPr lang="en-US" dirty="0" smtClean="0"/>
              <a:t>: Aggregation</a:t>
            </a:r>
            <a:endParaRPr lang="en-US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Projection using </a:t>
            </a:r>
            <a:r>
              <a:rPr lang="en-US" dirty="0" smtClean="0"/>
              <a:t>Mongo Template </a:t>
            </a:r>
            <a:r>
              <a:rPr lang="en-US" dirty="0"/>
              <a:t>in Spring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The Aggregation Framework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Pipeline Operations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Pipeline Operations- $project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5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Books:</a:t>
            </a:r>
          </a:p>
          <a:p>
            <a:pPr lvl="1"/>
            <a:r>
              <a:rPr lang="en-US" dirty="0"/>
              <a:t>MongoDB: </a:t>
            </a:r>
            <a:r>
              <a:rPr lang="en-US" dirty="0" smtClean="0"/>
              <a:t>Definitive </a:t>
            </a:r>
            <a:r>
              <a:rPr lang="en-US" dirty="0"/>
              <a:t>Guide, 2nd Edition</a:t>
            </a:r>
            <a:endParaRPr lang="en-US" dirty="0" smtClean="0"/>
          </a:p>
          <a:p>
            <a:r>
              <a:rPr lang="en-US" dirty="0" smtClean="0"/>
              <a:t>Websites:</a:t>
            </a:r>
          </a:p>
          <a:p>
            <a:pPr lvl="1"/>
            <a:r>
              <a:rPr lang="en-US" dirty="0" smtClean="0"/>
              <a:t> https</a:t>
            </a:r>
            <a:r>
              <a:rPr lang="en-US" dirty="0"/>
              <a:t>://university.mongodb.com/courses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http://en.wikipedia.org/wiki/Big_data </a:t>
            </a:r>
            <a:endParaRPr lang="en-US" dirty="0" smtClean="0"/>
          </a:p>
          <a:p>
            <a:pPr lvl="1"/>
            <a:r>
              <a:rPr lang="en-US" dirty="0" smtClean="0"/>
              <a:t> http://</a:t>
            </a:r>
            <a:r>
              <a:rPr lang="en-US" dirty="0"/>
              <a:t>docs.mongodb.org/manual/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http://docs.mongodb.org/manual/reference/sql-aggregationcomparison/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http://docs.mongodb.org/manual/core/data-modeling-introduction/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https://university.mongodb.com/ - free online MongoDB courses</a:t>
            </a:r>
          </a:p>
        </p:txBody>
      </p:sp>
    </p:spTree>
    <p:extLst>
      <p:ext uri="{BB962C8B-B14F-4D97-AF65-F5344CB8AC3E}">
        <p14:creationId xmlns:p14="http://schemas.microsoft.com/office/powerpoint/2010/main" val="3566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8516" y="836712"/>
            <a:ext cx="8312649" cy="413755"/>
          </a:xfrm>
        </p:spPr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7801876" cy="4643751"/>
          </a:xfrm>
        </p:spPr>
        <p:txBody>
          <a:bodyPr/>
          <a:lstStyle/>
          <a:p>
            <a:pPr marL="517922" lvl="1" indent="-342900"/>
            <a:r>
              <a:rPr lang="en-US" dirty="0" smtClean="0"/>
              <a:t>HBase</a:t>
            </a:r>
            <a:endParaRPr lang="en-US" dirty="0"/>
          </a:p>
          <a:p>
            <a:pPr marL="517922" lvl="1" indent="-342900"/>
            <a:r>
              <a:rPr lang="nl-NL" dirty="0" smtClean="0"/>
              <a:t>Cassandra</a:t>
            </a:r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32656"/>
            <a:ext cx="8229600" cy="480772"/>
          </a:xfrm>
        </p:spPr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627263"/>
              </p:ext>
            </p:extLst>
          </p:nvPr>
        </p:nvGraphicFramePr>
        <p:xfrm>
          <a:off x="457200" y="1765176"/>
          <a:ext cx="8229600" cy="1668780"/>
        </p:xfrm>
        <a:graphic>
          <a:graphicData uri="http://schemas.openxmlformats.org/drawingml/2006/table">
            <a:tbl>
              <a:tblPr/>
              <a:tblGrid>
                <a:gridCol w="1028700"/>
                <a:gridCol w="1485900"/>
                <a:gridCol w="1752600"/>
                <a:gridCol w="1676400"/>
                <a:gridCol w="2286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4-Feb-2017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Rahul Vikash/Zainab Kulkarni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creation.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Apr-2018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Srivastava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Contents created as per JEE  Cloud TOC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476672"/>
            <a:ext cx="7272808" cy="525463"/>
          </a:xfrm>
        </p:spPr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At the end of this program, participants will gain an understanding of: </a:t>
            </a:r>
            <a:endParaRPr lang="en-US" dirty="0" smtClean="0"/>
          </a:p>
          <a:p>
            <a:pPr lvl="3"/>
            <a:r>
              <a:rPr lang="en-US" dirty="0"/>
              <a:t>Understanding of NoSQL basics</a:t>
            </a:r>
          </a:p>
          <a:p>
            <a:pPr lvl="3"/>
            <a:r>
              <a:rPr lang="en-US" dirty="0"/>
              <a:t>Why NoSQL </a:t>
            </a:r>
          </a:p>
          <a:p>
            <a:pPr lvl="3"/>
            <a:r>
              <a:rPr lang="en-US" dirty="0"/>
              <a:t>Different NoSQL DBMSAWS  basics</a:t>
            </a:r>
          </a:p>
          <a:p>
            <a:pPr lvl="3"/>
            <a:r>
              <a:rPr lang="en-US" dirty="0"/>
              <a:t>Introduction to MongoDB .</a:t>
            </a:r>
          </a:p>
          <a:p>
            <a:pPr lvl="3"/>
            <a:r>
              <a:rPr lang="en-US" dirty="0"/>
              <a:t>Installation of MongoDB</a:t>
            </a:r>
          </a:p>
          <a:p>
            <a:pPr lvl="3"/>
            <a:r>
              <a:rPr lang="en-US" dirty="0"/>
              <a:t>Query management in MongoDB</a:t>
            </a:r>
          </a:p>
          <a:p>
            <a:r>
              <a:rPr lang="en-US" dirty="0" smtClean="0"/>
              <a:t>Course </a:t>
            </a:r>
            <a:r>
              <a:rPr lang="en-US" dirty="0"/>
              <a:t>Non Goals </a:t>
            </a:r>
          </a:p>
          <a:p>
            <a:pPr lvl="1"/>
            <a:r>
              <a:rPr lang="en-US" dirty="0"/>
              <a:t>This program does not attempt: </a:t>
            </a:r>
          </a:p>
          <a:p>
            <a:pPr lvl="2"/>
            <a:r>
              <a:rPr lang="en-US" dirty="0"/>
              <a:t>To </a:t>
            </a:r>
            <a:r>
              <a:rPr lang="en-US" dirty="0" smtClean="0"/>
              <a:t>demonstrate Continuous Deployment and Continuous Monitoring tools like puppet, CHEF and Nagios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32656"/>
            <a:ext cx="8229600" cy="480772"/>
          </a:xfrm>
        </p:spPr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Course Pre-requisites </a:t>
            </a:r>
          </a:p>
          <a:p>
            <a:pPr marL="517922" lvl="1" indent="-342900"/>
            <a:r>
              <a:rPr lang="en-US" dirty="0"/>
              <a:t>Knowledge of JSON</a:t>
            </a:r>
          </a:p>
          <a:p>
            <a:pPr marL="517922" lvl="1" indent="-342900"/>
            <a:r>
              <a:rPr lang="en-US" dirty="0"/>
              <a:t>Few knowledge on RDBMS </a:t>
            </a:r>
            <a:r>
              <a:rPr lang="en-US" dirty="0" smtClean="0"/>
              <a:t>concept</a:t>
            </a:r>
          </a:p>
          <a:p>
            <a:pPr marL="517922" lvl="1" indent="-342900"/>
            <a:r>
              <a:rPr lang="en-US" dirty="0" smtClean="0"/>
              <a:t>Spring Java knowledge</a:t>
            </a:r>
            <a:endParaRPr lang="en-US" dirty="0"/>
          </a:p>
          <a:p>
            <a:pPr marL="517922" lvl="1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" y="476672"/>
            <a:ext cx="9143999" cy="525463"/>
          </a:xfrm>
        </p:spPr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suitable for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Developers, Test Engineers, Designers, Administrators. new to Java Cloud technology who will work on NoSQL Database.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480772"/>
          </a:xfrm>
        </p:spPr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</a:t>
            </a:r>
            <a:r>
              <a:rPr lang="en-US" dirty="0" smtClean="0"/>
              <a:t>1:Introduction to NoSQL</a:t>
            </a:r>
          </a:p>
          <a:p>
            <a:pPr lvl="1"/>
            <a:r>
              <a:rPr lang="en-US" dirty="0" smtClean="0"/>
              <a:t>Lesson 2: Introduction to MongoDB</a:t>
            </a:r>
          </a:p>
          <a:p>
            <a:pPr lvl="1"/>
            <a:r>
              <a:rPr lang="en-US" dirty="0" smtClean="0"/>
              <a:t>Lesson 3: MongoDB CRUD Documents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2</a:t>
            </a:r>
          </a:p>
          <a:p>
            <a:pPr lvl="1"/>
            <a:r>
              <a:rPr lang="en-US" dirty="0"/>
              <a:t>Lesson 3: MongoDB CRUD Documents</a:t>
            </a:r>
          </a:p>
          <a:p>
            <a:pPr lvl="1"/>
            <a:r>
              <a:rPr lang="en-US" dirty="0" smtClean="0"/>
              <a:t>Lesson 4:Aggregation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4149" y="692696"/>
            <a:ext cx="8229600" cy="336756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 smtClean="0"/>
              <a:t>Introduction </a:t>
            </a:r>
            <a:r>
              <a:rPr lang="en-US" dirty="0"/>
              <a:t>to NoSQL</a:t>
            </a:r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Evaluation </a:t>
            </a:r>
            <a:r>
              <a:rPr lang="en-US" dirty="0"/>
              <a:t>of NoSQL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Why NoSQL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Pros and Cons of NoSQL Databases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NoSQL Vs Relational DB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Data store types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Different NoSQL DBMS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Lesson </a:t>
            </a:r>
            <a:r>
              <a:rPr lang="en-US" dirty="0"/>
              <a:t>2: Introduction to </a:t>
            </a:r>
            <a:r>
              <a:rPr lang="en-US" dirty="0" smtClean="0"/>
              <a:t>MongoDB</a:t>
            </a:r>
            <a:endParaRPr lang="en-US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Why MongoDB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When not to use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Documents, Collections and Databases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Setting up MongoDB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Starting and Stopping MongoDB server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Creating and dropping database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Creating and dropping collections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DataTypes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Using MongoDB </a:t>
            </a:r>
            <a:r>
              <a:rPr lang="en-US" dirty="0" smtClean="0"/>
              <a:t>Shell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4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3: CRUD Documents</a:t>
            </a:r>
            <a:endParaRPr lang="en-US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Inserting and Saving Documents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Removing Documents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Updating Documents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Using Modifiers ($</a:t>
            </a:r>
            <a:r>
              <a:rPr lang="en-US" dirty="0"/>
              <a:t>inc</a:t>
            </a:r>
            <a:r>
              <a:rPr lang="en-US" dirty="0"/>
              <a:t>, $</a:t>
            </a:r>
            <a:r>
              <a:rPr lang="en-US" dirty="0"/>
              <a:t>set,$push,$pop</a:t>
            </a:r>
            <a:r>
              <a:rPr lang="en-US" dirty="0"/>
              <a:t>,..)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Query Documents-Query Criteria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Query Documents-Cursors</a:t>
            </a:r>
            <a:endParaRPr lang="en-US" sz="2000" dirty="0"/>
          </a:p>
          <a:p>
            <a:pPr marL="685800" lvl="2" indent="-342900">
              <a:buFont typeface="Wingdings" panose="05000000000000000000" pitchFamily="2" charset="2"/>
              <a:buChar char="§"/>
            </a:pPr>
            <a:r>
              <a:rPr lang="en-US" dirty="0"/>
              <a:t>Query Documents-Cursors(Limits, Skips, and Sorts)</a:t>
            </a:r>
            <a:endParaRPr lang="en-US" sz="20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4.xml><?xml version="1.0" encoding="utf-8"?>
<a:theme xmlns:a="http://schemas.openxmlformats.org/drawingml/2006/main" name="1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_NEW template_CG [Read-Only]" id="{CC805206-9B32-4576-8949-3A9309D69F86}" vid="{BACD15C4-3CDE-49E0-B618-F38C8C25887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Demos</Material_x0020_Type>
    <Level xmlns="26bed2a0-a239-4228-bd8e-b46f54fc12da">L1</Level>
    <Category xmlns="26bed2a0-a239-4228-bd8e-b46f54fc12da">Module Artifact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9c6744cef3b63dc926475b7dcd1b685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67ee57ba3d6bba7dddc705dba4695c0f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AFBCB4F4-3A30-454C-9E47-2B302B61DC2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407</Words>
  <Application>Microsoft Office PowerPoint</Application>
  <PresentationFormat>On-screen Show (4:3)</PresentationFormat>
  <Paragraphs>126</Paragraphs>
  <Slides>12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Verdana</vt:lpstr>
      <vt:lpstr>Wingdings</vt:lpstr>
      <vt:lpstr>Section slides</vt:lpstr>
      <vt:lpstr>Content Layouts</vt:lpstr>
      <vt:lpstr>Content and Image Layouts</vt:lpstr>
      <vt:lpstr>1_Section slides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Table of Contents</vt:lpstr>
      <vt:lpstr>Table of Contents</vt:lpstr>
      <vt:lpstr>References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Srivastava, Vaishali</cp:lastModifiedBy>
  <cp:revision>171</cp:revision>
  <dcterms:created xsi:type="dcterms:W3CDTF">2014-04-28T11:21:39Z</dcterms:created>
  <dcterms:modified xsi:type="dcterms:W3CDTF">2018-05-14T13:45:19Z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