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6" d="100"/>
          <a:sy n="66" d="100"/>
        </p:scale>
        <p:origin x="8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5352BC79-4A34-4921-9C01-605A936EFFC7}" type="datetimeFigureOut">
              <a:rPr lang="en-IN" smtClean="0"/>
              <a:t>02-02-2020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91A194-FD34-4F6C-AD9C-CF4B60A0D3E8}" type="slidenum">
              <a:rPr lang="en-IN" smtClean="0"/>
              <a:t>‹#›</a:t>
            </a:fld>
            <a:endParaRPr lang="en-IN"/>
          </a:p>
        </p:txBody>
      </p:sp>
    </p:spTree>
    <p:extLst>
      <p:ext uri="{BB962C8B-B14F-4D97-AF65-F5344CB8AC3E}">
        <p14:creationId xmlns:p14="http://schemas.microsoft.com/office/powerpoint/2010/main" val="18407553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352BC79-4A34-4921-9C01-605A936EFFC7}" type="datetimeFigureOut">
              <a:rPr lang="en-IN" smtClean="0"/>
              <a:t>02-02-2020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91A194-FD34-4F6C-AD9C-CF4B60A0D3E8}" type="slidenum">
              <a:rPr lang="en-IN" smtClean="0"/>
              <a:t>‹#›</a:t>
            </a:fld>
            <a:endParaRPr lang="en-IN"/>
          </a:p>
        </p:txBody>
      </p:sp>
    </p:spTree>
    <p:extLst>
      <p:ext uri="{BB962C8B-B14F-4D97-AF65-F5344CB8AC3E}">
        <p14:creationId xmlns:p14="http://schemas.microsoft.com/office/powerpoint/2010/main" val="42402219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352BC79-4A34-4921-9C01-605A936EFFC7}" type="datetimeFigureOut">
              <a:rPr lang="en-IN" smtClean="0"/>
              <a:t>02-02-2020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91A194-FD34-4F6C-AD9C-CF4B60A0D3E8}" type="slidenum">
              <a:rPr lang="en-IN" smtClean="0"/>
              <a:t>‹#›</a:t>
            </a:fld>
            <a:endParaRPr lang="en-IN"/>
          </a:p>
        </p:txBody>
      </p:sp>
    </p:spTree>
    <p:extLst>
      <p:ext uri="{BB962C8B-B14F-4D97-AF65-F5344CB8AC3E}">
        <p14:creationId xmlns:p14="http://schemas.microsoft.com/office/powerpoint/2010/main" val="4395639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352BC79-4A34-4921-9C01-605A936EFFC7}" type="datetimeFigureOut">
              <a:rPr lang="en-IN" smtClean="0"/>
              <a:t>02-02-2020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91A194-FD34-4F6C-AD9C-CF4B60A0D3E8}" type="slidenum">
              <a:rPr lang="en-IN" smtClean="0"/>
              <a:t>‹#›</a:t>
            </a:fld>
            <a:endParaRPr lang="en-IN"/>
          </a:p>
        </p:txBody>
      </p:sp>
    </p:spTree>
    <p:extLst>
      <p:ext uri="{BB962C8B-B14F-4D97-AF65-F5344CB8AC3E}">
        <p14:creationId xmlns:p14="http://schemas.microsoft.com/office/powerpoint/2010/main" val="14264337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352BC79-4A34-4921-9C01-605A936EFFC7}" type="datetimeFigureOut">
              <a:rPr lang="en-IN" smtClean="0"/>
              <a:t>02-02-2020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91A194-FD34-4F6C-AD9C-CF4B60A0D3E8}" type="slidenum">
              <a:rPr lang="en-IN" smtClean="0"/>
              <a:t>‹#›</a:t>
            </a:fld>
            <a:endParaRPr lang="en-IN"/>
          </a:p>
        </p:txBody>
      </p:sp>
    </p:spTree>
    <p:extLst>
      <p:ext uri="{BB962C8B-B14F-4D97-AF65-F5344CB8AC3E}">
        <p14:creationId xmlns:p14="http://schemas.microsoft.com/office/powerpoint/2010/main" val="5938007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5352BC79-4A34-4921-9C01-605A936EFFC7}" type="datetimeFigureOut">
              <a:rPr lang="en-IN" smtClean="0"/>
              <a:t>02-02-2020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591A194-FD34-4F6C-AD9C-CF4B60A0D3E8}" type="slidenum">
              <a:rPr lang="en-IN" smtClean="0"/>
              <a:t>‹#›</a:t>
            </a:fld>
            <a:endParaRPr lang="en-IN"/>
          </a:p>
        </p:txBody>
      </p:sp>
    </p:spTree>
    <p:extLst>
      <p:ext uri="{BB962C8B-B14F-4D97-AF65-F5344CB8AC3E}">
        <p14:creationId xmlns:p14="http://schemas.microsoft.com/office/powerpoint/2010/main" val="9074775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5352BC79-4A34-4921-9C01-605A936EFFC7}" type="datetimeFigureOut">
              <a:rPr lang="en-IN" smtClean="0"/>
              <a:t>02-02-2020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591A194-FD34-4F6C-AD9C-CF4B60A0D3E8}" type="slidenum">
              <a:rPr lang="en-IN" smtClean="0"/>
              <a:t>‹#›</a:t>
            </a:fld>
            <a:endParaRPr lang="en-IN"/>
          </a:p>
        </p:txBody>
      </p:sp>
    </p:spTree>
    <p:extLst>
      <p:ext uri="{BB962C8B-B14F-4D97-AF65-F5344CB8AC3E}">
        <p14:creationId xmlns:p14="http://schemas.microsoft.com/office/powerpoint/2010/main" val="63339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5352BC79-4A34-4921-9C01-605A936EFFC7}" type="datetimeFigureOut">
              <a:rPr lang="en-IN" smtClean="0"/>
              <a:t>02-02-2020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591A194-FD34-4F6C-AD9C-CF4B60A0D3E8}" type="slidenum">
              <a:rPr lang="en-IN" smtClean="0"/>
              <a:t>‹#›</a:t>
            </a:fld>
            <a:endParaRPr lang="en-IN"/>
          </a:p>
        </p:txBody>
      </p:sp>
    </p:spTree>
    <p:extLst>
      <p:ext uri="{BB962C8B-B14F-4D97-AF65-F5344CB8AC3E}">
        <p14:creationId xmlns:p14="http://schemas.microsoft.com/office/powerpoint/2010/main" val="230557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52BC79-4A34-4921-9C01-605A936EFFC7}" type="datetimeFigureOut">
              <a:rPr lang="en-IN" smtClean="0"/>
              <a:t>02-02-2020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591A194-FD34-4F6C-AD9C-CF4B60A0D3E8}" type="slidenum">
              <a:rPr lang="en-IN" smtClean="0"/>
              <a:t>‹#›</a:t>
            </a:fld>
            <a:endParaRPr lang="en-IN"/>
          </a:p>
        </p:txBody>
      </p:sp>
    </p:spTree>
    <p:extLst>
      <p:ext uri="{BB962C8B-B14F-4D97-AF65-F5344CB8AC3E}">
        <p14:creationId xmlns:p14="http://schemas.microsoft.com/office/powerpoint/2010/main" val="34354625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352BC79-4A34-4921-9C01-605A936EFFC7}" type="datetimeFigureOut">
              <a:rPr lang="en-IN" smtClean="0"/>
              <a:t>02-02-2020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591A194-FD34-4F6C-AD9C-CF4B60A0D3E8}" type="slidenum">
              <a:rPr lang="en-IN" smtClean="0"/>
              <a:t>‹#›</a:t>
            </a:fld>
            <a:endParaRPr lang="en-IN"/>
          </a:p>
        </p:txBody>
      </p:sp>
    </p:spTree>
    <p:extLst>
      <p:ext uri="{BB962C8B-B14F-4D97-AF65-F5344CB8AC3E}">
        <p14:creationId xmlns:p14="http://schemas.microsoft.com/office/powerpoint/2010/main" val="31233371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352BC79-4A34-4921-9C01-605A936EFFC7}" type="datetimeFigureOut">
              <a:rPr lang="en-IN" smtClean="0"/>
              <a:t>02-02-2020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591A194-FD34-4F6C-AD9C-CF4B60A0D3E8}" type="slidenum">
              <a:rPr lang="en-IN" smtClean="0"/>
              <a:t>‹#›</a:t>
            </a:fld>
            <a:endParaRPr lang="en-IN"/>
          </a:p>
        </p:txBody>
      </p:sp>
    </p:spTree>
    <p:extLst>
      <p:ext uri="{BB962C8B-B14F-4D97-AF65-F5344CB8AC3E}">
        <p14:creationId xmlns:p14="http://schemas.microsoft.com/office/powerpoint/2010/main" val="306144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52BC79-4A34-4921-9C01-605A936EFFC7}" type="datetimeFigureOut">
              <a:rPr lang="en-IN" smtClean="0"/>
              <a:t>02-02-2020</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91A194-FD34-4F6C-AD9C-CF4B60A0D3E8}" type="slidenum">
              <a:rPr lang="en-IN" smtClean="0"/>
              <a:t>‹#›</a:t>
            </a:fld>
            <a:endParaRPr lang="en-IN"/>
          </a:p>
        </p:txBody>
      </p:sp>
    </p:spTree>
    <p:extLst>
      <p:ext uri="{BB962C8B-B14F-4D97-AF65-F5344CB8AC3E}">
        <p14:creationId xmlns:p14="http://schemas.microsoft.com/office/powerpoint/2010/main" val="914699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2"/>
            <a:ext cx="9144000" cy="4552723"/>
          </a:xfrm>
        </p:spPr>
        <p:txBody>
          <a:bodyPr anchor="ctr"/>
          <a:lstStyle/>
          <a:p>
            <a:r>
              <a:rPr lang="en-IN" dirty="0" smtClean="0"/>
              <a:t>Neural Networks and </a:t>
            </a:r>
            <a:br>
              <a:rPr lang="en-IN" dirty="0" smtClean="0"/>
            </a:br>
            <a:r>
              <a:rPr lang="en-IN" dirty="0" smtClean="0"/>
              <a:t>Deep Learning</a:t>
            </a:r>
            <a:endParaRPr lang="en-IN" dirty="0"/>
          </a:p>
        </p:txBody>
      </p:sp>
    </p:spTree>
    <p:extLst>
      <p:ext uri="{BB962C8B-B14F-4D97-AF65-F5344CB8AC3E}">
        <p14:creationId xmlns:p14="http://schemas.microsoft.com/office/powerpoint/2010/main" val="270060217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Content Placeholder 5"/>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152650" y="2398713"/>
            <a:ext cx="7886700" cy="3205162"/>
          </a:xfrm>
        </p:spPr>
      </p:pic>
      <p:sp>
        <p:nvSpPr>
          <p:cNvPr id="4" name="Slide Number Placeholder 3">
            <a:extLst>
              <a:ext uri="{FF2B5EF4-FFF2-40B4-BE49-F238E27FC236}">
                <a16:creationId xmlns:a16="http://schemas.microsoft.com/office/drawing/2014/main" id="{D26D4D6D-5CF2-3742-9E0D-A98F3556EEE4}"/>
              </a:ext>
            </a:extLst>
          </p:cNvPr>
          <p:cNvSpPr>
            <a:spLocks noGrp="1"/>
          </p:cNvSpPr>
          <p:nvPr>
            <p:ph type="sldNum" sz="quarter" idx="12"/>
          </p:nvPr>
        </p:nvSpPr>
        <p:spPr>
          <a:xfrm>
            <a:off x="8763000" y="6400800"/>
            <a:ext cx="1905000" cy="457200"/>
          </a:xfrm>
        </p:spPr>
        <p:txBody>
          <a:bodyPr/>
          <a:lstStyle/>
          <a:p>
            <a:pPr>
              <a:defRPr/>
            </a:pPr>
            <a:fld id="{E4DE1BE5-DEF3-40F9-960C-39CCD53615EE}" type="slidenum">
              <a:rPr lang="en-US" altLang="en-US"/>
              <a:pPr>
                <a:defRPr/>
              </a:pPr>
              <a:t>10</a:t>
            </a:fld>
            <a:endParaRPr lang="en-US" altLang="en-US">
              <a:latin typeface="+mn-lt"/>
            </a:endParaRPr>
          </a:p>
        </p:txBody>
      </p:sp>
    </p:spTree>
    <p:extLst>
      <p:ext uri="{BB962C8B-B14F-4D97-AF65-F5344CB8AC3E}">
        <p14:creationId xmlns:p14="http://schemas.microsoft.com/office/powerpoint/2010/main" val="21168727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Content Placeholder 5"/>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152650" y="2319338"/>
            <a:ext cx="7886700" cy="3363912"/>
          </a:xfrm>
        </p:spPr>
      </p:pic>
      <p:sp>
        <p:nvSpPr>
          <p:cNvPr id="4" name="Slide Number Placeholder 3">
            <a:extLst>
              <a:ext uri="{FF2B5EF4-FFF2-40B4-BE49-F238E27FC236}">
                <a16:creationId xmlns:a16="http://schemas.microsoft.com/office/drawing/2014/main" id="{66103281-4792-A444-BE88-0C4F72A5FD9C}"/>
              </a:ext>
            </a:extLst>
          </p:cNvPr>
          <p:cNvSpPr>
            <a:spLocks noGrp="1"/>
          </p:cNvSpPr>
          <p:nvPr>
            <p:ph type="sldNum" sz="quarter" idx="12"/>
          </p:nvPr>
        </p:nvSpPr>
        <p:spPr>
          <a:xfrm>
            <a:off x="8763000" y="6400800"/>
            <a:ext cx="1905000" cy="457200"/>
          </a:xfrm>
        </p:spPr>
        <p:txBody>
          <a:bodyPr/>
          <a:lstStyle/>
          <a:p>
            <a:pPr>
              <a:defRPr/>
            </a:pPr>
            <a:fld id="{BF3A82A5-8E80-41BB-906D-7607976C2CE1}" type="slidenum">
              <a:rPr lang="en-US" altLang="en-US"/>
              <a:pPr>
                <a:defRPr/>
              </a:pPr>
              <a:t>11</a:t>
            </a:fld>
            <a:endParaRPr lang="en-US" altLang="en-US">
              <a:latin typeface="+mn-lt"/>
            </a:endParaRPr>
          </a:p>
        </p:txBody>
      </p:sp>
    </p:spTree>
    <p:extLst>
      <p:ext uri="{BB962C8B-B14F-4D97-AF65-F5344CB8AC3E}">
        <p14:creationId xmlns:p14="http://schemas.microsoft.com/office/powerpoint/2010/main" val="227701317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Content Placeholder 5"/>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216150" y="2033588"/>
            <a:ext cx="7886700" cy="3275012"/>
          </a:xfrm>
        </p:spPr>
      </p:pic>
      <p:sp>
        <p:nvSpPr>
          <p:cNvPr id="4" name="Slide Number Placeholder 3">
            <a:extLst>
              <a:ext uri="{FF2B5EF4-FFF2-40B4-BE49-F238E27FC236}">
                <a16:creationId xmlns:a16="http://schemas.microsoft.com/office/drawing/2014/main" id="{55768C39-BBE6-B64D-8A5F-869F413230A9}"/>
              </a:ext>
            </a:extLst>
          </p:cNvPr>
          <p:cNvSpPr>
            <a:spLocks noGrp="1"/>
          </p:cNvSpPr>
          <p:nvPr>
            <p:ph type="sldNum" sz="quarter" idx="12"/>
          </p:nvPr>
        </p:nvSpPr>
        <p:spPr>
          <a:xfrm>
            <a:off x="8763000" y="6400800"/>
            <a:ext cx="1905000" cy="457200"/>
          </a:xfrm>
        </p:spPr>
        <p:txBody>
          <a:bodyPr/>
          <a:lstStyle/>
          <a:p>
            <a:pPr>
              <a:defRPr/>
            </a:pPr>
            <a:fld id="{70EC5DDD-AD1F-4547-BAD7-AFCF6E4259FB}" type="slidenum">
              <a:rPr lang="en-US" altLang="en-US"/>
              <a:pPr>
                <a:defRPr/>
              </a:pPr>
              <a:t>12</a:t>
            </a:fld>
            <a:endParaRPr lang="en-US" altLang="en-US">
              <a:latin typeface="+mn-lt"/>
            </a:endParaRPr>
          </a:p>
        </p:txBody>
      </p:sp>
    </p:spTree>
    <p:extLst>
      <p:ext uri="{BB962C8B-B14F-4D97-AF65-F5344CB8AC3E}">
        <p14:creationId xmlns:p14="http://schemas.microsoft.com/office/powerpoint/2010/main" val="369257669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noChangeArrowheads="1"/>
          </p:cNvSpPr>
          <p:nvPr>
            <p:ph type="title"/>
          </p:nvPr>
        </p:nvSpPr>
        <p:spPr/>
        <p:txBody>
          <a:bodyPr/>
          <a:lstStyle/>
          <a:p>
            <a:pPr eaLnBrk="1" hangingPunct="1"/>
            <a:r>
              <a:rPr lang="en-US" altLang="en-US" smtClean="0"/>
              <a:t>Activation Functions</a:t>
            </a:r>
          </a:p>
        </p:txBody>
      </p:sp>
      <p:pic>
        <p:nvPicPr>
          <p:cNvPr id="39939" name="Content Placeholder 5"/>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152650" y="2011363"/>
            <a:ext cx="7886700" cy="3979862"/>
          </a:xfrm>
        </p:spPr>
      </p:pic>
      <p:sp>
        <p:nvSpPr>
          <p:cNvPr id="4" name="Slide Number Placeholder 3">
            <a:extLst>
              <a:ext uri="{FF2B5EF4-FFF2-40B4-BE49-F238E27FC236}">
                <a16:creationId xmlns:a16="http://schemas.microsoft.com/office/drawing/2014/main" id="{1BA708F6-4BA1-6C47-9490-511C6016CA4D}"/>
              </a:ext>
            </a:extLst>
          </p:cNvPr>
          <p:cNvSpPr>
            <a:spLocks noGrp="1"/>
          </p:cNvSpPr>
          <p:nvPr>
            <p:ph type="sldNum" sz="quarter" idx="12"/>
          </p:nvPr>
        </p:nvSpPr>
        <p:spPr>
          <a:xfrm>
            <a:off x="8763000" y="6400800"/>
            <a:ext cx="1905000" cy="457200"/>
          </a:xfrm>
        </p:spPr>
        <p:txBody>
          <a:bodyPr/>
          <a:lstStyle/>
          <a:p>
            <a:pPr>
              <a:defRPr/>
            </a:pPr>
            <a:fld id="{9F6A4EEA-6BD9-4CCC-8D13-D3BEE6C9D3C4}" type="slidenum">
              <a:rPr lang="en-US" altLang="en-US"/>
              <a:pPr>
                <a:defRPr/>
              </a:pPr>
              <a:t>13</a:t>
            </a:fld>
            <a:endParaRPr lang="en-US" altLang="en-US">
              <a:latin typeface="+mn-lt"/>
            </a:endParaRPr>
          </a:p>
        </p:txBody>
      </p:sp>
    </p:spTree>
    <p:extLst>
      <p:ext uri="{BB962C8B-B14F-4D97-AF65-F5344CB8AC3E}">
        <p14:creationId xmlns:p14="http://schemas.microsoft.com/office/powerpoint/2010/main" val="210610745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noChangeArrowheads="1"/>
          </p:cNvSpPr>
          <p:nvPr>
            <p:ph type="title"/>
          </p:nvPr>
        </p:nvSpPr>
        <p:spPr/>
        <p:txBody>
          <a:bodyPr/>
          <a:lstStyle/>
          <a:p>
            <a:pPr eaLnBrk="1" hangingPunct="1"/>
            <a:r>
              <a:rPr lang="en-US" altLang="en-US" smtClean="0"/>
              <a:t>Activation Functions</a:t>
            </a:r>
          </a:p>
        </p:txBody>
      </p:sp>
      <p:pic>
        <p:nvPicPr>
          <p:cNvPr id="40963" name="Content Placeholder 7"/>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152650" y="2028825"/>
            <a:ext cx="7772400" cy="4033838"/>
          </a:xfrm>
        </p:spPr>
      </p:pic>
      <p:sp>
        <p:nvSpPr>
          <p:cNvPr id="4" name="Slide Number Placeholder 3">
            <a:extLst>
              <a:ext uri="{FF2B5EF4-FFF2-40B4-BE49-F238E27FC236}">
                <a16:creationId xmlns:a16="http://schemas.microsoft.com/office/drawing/2014/main" id="{23907D87-9C76-6B42-B5F7-1147FA914A92}"/>
              </a:ext>
            </a:extLst>
          </p:cNvPr>
          <p:cNvSpPr>
            <a:spLocks noGrp="1"/>
          </p:cNvSpPr>
          <p:nvPr>
            <p:ph type="sldNum" sz="quarter" idx="12"/>
          </p:nvPr>
        </p:nvSpPr>
        <p:spPr>
          <a:xfrm>
            <a:off x="8763000" y="6400800"/>
            <a:ext cx="1905000" cy="457200"/>
          </a:xfrm>
        </p:spPr>
        <p:txBody>
          <a:bodyPr/>
          <a:lstStyle/>
          <a:p>
            <a:pPr>
              <a:defRPr/>
            </a:pPr>
            <a:fld id="{DCDAE6DB-35A0-44FD-B812-C915549092C1}" type="slidenum">
              <a:rPr lang="en-US" altLang="en-US"/>
              <a:pPr>
                <a:defRPr/>
              </a:pPr>
              <a:t>14</a:t>
            </a:fld>
            <a:endParaRPr lang="en-US" altLang="en-US">
              <a:latin typeface="+mn-lt"/>
            </a:endParaRPr>
          </a:p>
        </p:txBody>
      </p:sp>
    </p:spTree>
    <p:extLst>
      <p:ext uri="{BB962C8B-B14F-4D97-AF65-F5344CB8AC3E}">
        <p14:creationId xmlns:p14="http://schemas.microsoft.com/office/powerpoint/2010/main" val="15623437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noChangeArrowheads="1"/>
          </p:cNvSpPr>
          <p:nvPr>
            <p:ph type="title"/>
          </p:nvPr>
        </p:nvSpPr>
        <p:spPr/>
        <p:txBody>
          <a:bodyPr/>
          <a:lstStyle/>
          <a:p>
            <a:pPr eaLnBrk="1" hangingPunct="1"/>
            <a:r>
              <a:rPr lang="en-US" altLang="en-US" smtClean="0"/>
              <a:t>Activation Functions</a:t>
            </a:r>
          </a:p>
        </p:txBody>
      </p:sp>
      <p:pic>
        <p:nvPicPr>
          <p:cNvPr id="41987" name="Content Placeholder 5"/>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166939" y="1830388"/>
            <a:ext cx="7858125" cy="4343400"/>
          </a:xfrm>
        </p:spPr>
      </p:pic>
      <p:sp>
        <p:nvSpPr>
          <p:cNvPr id="4" name="Slide Number Placeholder 3">
            <a:extLst>
              <a:ext uri="{FF2B5EF4-FFF2-40B4-BE49-F238E27FC236}">
                <a16:creationId xmlns:a16="http://schemas.microsoft.com/office/drawing/2014/main" id="{17BF9B72-2DA2-BD49-B7A5-6F87F93B145D}"/>
              </a:ext>
            </a:extLst>
          </p:cNvPr>
          <p:cNvSpPr>
            <a:spLocks noGrp="1"/>
          </p:cNvSpPr>
          <p:nvPr>
            <p:ph type="sldNum" sz="quarter" idx="12"/>
          </p:nvPr>
        </p:nvSpPr>
        <p:spPr>
          <a:xfrm>
            <a:off x="8763000" y="6400800"/>
            <a:ext cx="1905000" cy="457200"/>
          </a:xfrm>
        </p:spPr>
        <p:txBody>
          <a:bodyPr/>
          <a:lstStyle/>
          <a:p>
            <a:pPr>
              <a:defRPr/>
            </a:pPr>
            <a:fld id="{4A392546-85C2-47A4-9918-0F549E82119F}" type="slidenum">
              <a:rPr lang="en-US" altLang="en-US"/>
              <a:pPr>
                <a:defRPr/>
              </a:pPr>
              <a:t>15</a:t>
            </a:fld>
            <a:endParaRPr lang="en-US" altLang="en-US">
              <a:latin typeface="+mn-lt"/>
            </a:endParaRPr>
          </a:p>
        </p:txBody>
      </p:sp>
    </p:spTree>
    <p:extLst>
      <p:ext uri="{BB962C8B-B14F-4D97-AF65-F5344CB8AC3E}">
        <p14:creationId xmlns:p14="http://schemas.microsoft.com/office/powerpoint/2010/main" val="176747001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Title 1"/>
          <p:cNvSpPr>
            <a:spLocks noGrp="1" noChangeArrowheads="1"/>
          </p:cNvSpPr>
          <p:nvPr>
            <p:ph type="title"/>
          </p:nvPr>
        </p:nvSpPr>
        <p:spPr>
          <a:xfrm>
            <a:off x="2209800" y="534988"/>
            <a:ext cx="7772400" cy="990600"/>
          </a:xfrm>
        </p:spPr>
        <p:txBody>
          <a:bodyPr rtlCol="0">
            <a:normAutofit fontScale="90000"/>
          </a:bodyPr>
          <a:lstStyle/>
          <a:p>
            <a:pPr>
              <a:defRPr/>
            </a:pPr>
            <a:r>
              <a:rPr lang="en-IN" altLang="en-US" b="1" smtClean="0"/>
              <a:t>The Problem with Large Networks </a:t>
            </a:r>
            <a:r>
              <a:rPr lang="en-IN" altLang="en-US" smtClean="0"/>
              <a:t/>
            </a:r>
            <a:br>
              <a:rPr lang="en-IN" altLang="en-US" smtClean="0"/>
            </a:br>
            <a:endParaRPr lang="en-US" altLang="en-US" smtClean="0"/>
          </a:p>
        </p:txBody>
      </p:sp>
      <p:sp>
        <p:nvSpPr>
          <p:cNvPr id="3" name="Content Placeholder 2">
            <a:extLst>
              <a:ext uri="{FF2B5EF4-FFF2-40B4-BE49-F238E27FC236}">
                <a16:creationId xmlns:a16="http://schemas.microsoft.com/office/drawing/2014/main" id="{4FA7496F-0977-B74E-B4C2-791A2B402805}"/>
              </a:ext>
            </a:extLst>
          </p:cNvPr>
          <p:cNvSpPr>
            <a:spLocks noGrp="1"/>
          </p:cNvSpPr>
          <p:nvPr>
            <p:ph idx="1"/>
          </p:nvPr>
        </p:nvSpPr>
        <p:spPr>
          <a:xfrm>
            <a:off x="2152650" y="1525589"/>
            <a:ext cx="7886700" cy="4651375"/>
          </a:xfrm>
        </p:spPr>
        <p:txBody>
          <a:bodyPr rtlCol="0">
            <a:noAutofit/>
          </a:bodyPr>
          <a:lstStyle/>
          <a:p>
            <a:pPr marL="0" indent="0" algn="just">
              <a:buNone/>
              <a:defRPr/>
            </a:pPr>
            <a:r>
              <a:rPr lang="en-IN" sz="2000" dirty="0"/>
              <a:t>A neural network can have more than one hidden layer: in that case, the higher layers are “building” new abstractions on top of previous layers. And as we mentioned before, you can often learn better in-practice with larger networks. However, increasing the number of hidden layers leads to two known issues: </a:t>
            </a:r>
          </a:p>
          <a:p>
            <a:pPr algn="just">
              <a:defRPr/>
            </a:pPr>
            <a:r>
              <a:rPr lang="en-IN" sz="2000" b="1" dirty="0">
                <a:solidFill>
                  <a:srgbClr val="FF0000"/>
                </a:solidFill>
              </a:rPr>
              <a:t>Vanishing gradients: </a:t>
            </a:r>
            <a:r>
              <a:rPr lang="en-IN" sz="2000" dirty="0"/>
              <a:t>as we add more and more hidden layers, backpropagation becomes less and less useful in passing information to the lower layers. In effect, as information is passed back, the gradients begin to vanish and become small relative to the weights of the networks. </a:t>
            </a:r>
          </a:p>
          <a:p>
            <a:pPr algn="just">
              <a:defRPr/>
            </a:pPr>
            <a:r>
              <a:rPr lang="en-IN" sz="2000" b="1" dirty="0">
                <a:solidFill>
                  <a:srgbClr val="FF0000"/>
                </a:solidFill>
              </a:rPr>
              <a:t>Overfitting:</a:t>
            </a:r>
            <a:r>
              <a:rPr lang="en-IN" sz="2000" dirty="0"/>
              <a:t> perhaps the central problem in machine learning. Briefly, overfitting describes the phenomenon of fitting the training data </a:t>
            </a:r>
            <a:r>
              <a:rPr lang="en-IN" sz="2000" i="1" dirty="0"/>
              <a:t>too </a:t>
            </a:r>
            <a:r>
              <a:rPr lang="en-IN" sz="2000" dirty="0"/>
              <a:t>closely, maybe with hypotheses that are </a:t>
            </a:r>
            <a:r>
              <a:rPr lang="en-IN" sz="2000" i="1" dirty="0"/>
              <a:t>too </a:t>
            </a:r>
            <a:r>
              <a:rPr lang="en-IN" sz="2000" dirty="0"/>
              <a:t>complex. In such a case, your learner ends up fitting the training data really well, but will perform much, much more poorly on real examples. </a:t>
            </a:r>
          </a:p>
          <a:p>
            <a:pPr algn="just">
              <a:defRPr/>
            </a:pPr>
            <a:endParaRPr lang="en-US" sz="2000" dirty="0"/>
          </a:p>
        </p:txBody>
      </p:sp>
      <p:sp>
        <p:nvSpPr>
          <p:cNvPr id="4" name="Slide Number Placeholder 3">
            <a:extLst>
              <a:ext uri="{FF2B5EF4-FFF2-40B4-BE49-F238E27FC236}">
                <a16:creationId xmlns:a16="http://schemas.microsoft.com/office/drawing/2014/main" id="{3044B0D3-0AA5-BB42-8820-23EC23EF248B}"/>
              </a:ext>
            </a:extLst>
          </p:cNvPr>
          <p:cNvSpPr>
            <a:spLocks noGrp="1"/>
          </p:cNvSpPr>
          <p:nvPr>
            <p:ph type="sldNum" sz="quarter" idx="12"/>
          </p:nvPr>
        </p:nvSpPr>
        <p:spPr>
          <a:xfrm>
            <a:off x="8763000" y="6400800"/>
            <a:ext cx="1905000" cy="457200"/>
          </a:xfrm>
        </p:spPr>
        <p:txBody>
          <a:bodyPr/>
          <a:lstStyle/>
          <a:p>
            <a:pPr>
              <a:defRPr/>
            </a:pPr>
            <a:fld id="{AAF2E104-7006-4BB0-A1C9-F73BE0D818B7}" type="slidenum">
              <a:rPr lang="en-US" altLang="en-US"/>
              <a:pPr>
                <a:defRPr/>
              </a:pPr>
              <a:t>16</a:t>
            </a:fld>
            <a:endParaRPr lang="en-US" altLang="en-US">
              <a:latin typeface="+mn-lt"/>
            </a:endParaRPr>
          </a:p>
        </p:txBody>
      </p:sp>
    </p:spTree>
    <p:extLst>
      <p:ext uri="{BB962C8B-B14F-4D97-AF65-F5344CB8AC3E}">
        <p14:creationId xmlns:p14="http://schemas.microsoft.com/office/powerpoint/2010/main" val="2286083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noChangeArrowheads="1"/>
          </p:cNvSpPr>
          <p:nvPr>
            <p:ph type="title"/>
          </p:nvPr>
        </p:nvSpPr>
        <p:spPr/>
        <p:txBody>
          <a:bodyPr/>
          <a:lstStyle/>
          <a:p>
            <a:pPr eaLnBrk="1" hangingPunct="1"/>
            <a:r>
              <a:rPr lang="en-US" altLang="en-US" smtClean="0"/>
              <a:t>Neural Networks</a:t>
            </a:r>
          </a:p>
        </p:txBody>
      </p:sp>
      <p:sp>
        <p:nvSpPr>
          <p:cNvPr id="4" name="Slide Number Placeholder 3">
            <a:extLst>
              <a:ext uri="{FF2B5EF4-FFF2-40B4-BE49-F238E27FC236}">
                <a16:creationId xmlns:a16="http://schemas.microsoft.com/office/drawing/2014/main" id="{5D7BBB0B-93B4-534F-9F54-1AF2CC702426}"/>
              </a:ext>
            </a:extLst>
          </p:cNvPr>
          <p:cNvSpPr>
            <a:spLocks noGrp="1"/>
          </p:cNvSpPr>
          <p:nvPr>
            <p:ph type="sldNum" sz="quarter" idx="12"/>
          </p:nvPr>
        </p:nvSpPr>
        <p:spPr>
          <a:xfrm>
            <a:off x="8763000" y="6400800"/>
            <a:ext cx="1905000" cy="457200"/>
          </a:xfrm>
        </p:spPr>
        <p:txBody>
          <a:bodyPr/>
          <a:lstStyle/>
          <a:p>
            <a:pPr>
              <a:defRPr/>
            </a:pPr>
            <a:fld id="{D11D4A27-C854-4DA5-BB4B-DE39E2D85ED5}" type="slidenum">
              <a:rPr lang="en-US" altLang="en-US"/>
              <a:pPr>
                <a:defRPr/>
              </a:pPr>
              <a:t>2</a:t>
            </a:fld>
            <a:endParaRPr lang="en-US" altLang="en-US">
              <a:latin typeface="+mn-lt"/>
            </a:endParaRPr>
          </a:p>
        </p:txBody>
      </p:sp>
      <p:pic>
        <p:nvPicPr>
          <p:cNvPr id="2867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70463" y="2201864"/>
            <a:ext cx="5630862" cy="275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77"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1" y="1476376"/>
            <a:ext cx="3446463" cy="398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052128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Content Placeholder 2"/>
          <p:cNvSpPr>
            <a:spLocks noGrp="1" noChangeArrowheads="1"/>
          </p:cNvSpPr>
          <p:nvPr>
            <p:ph idx="1"/>
          </p:nvPr>
        </p:nvSpPr>
        <p:spPr>
          <a:xfrm>
            <a:off x="2209800" y="1712914"/>
            <a:ext cx="7772400" cy="4687887"/>
          </a:xfrm>
        </p:spPr>
        <p:txBody>
          <a:bodyPr/>
          <a:lstStyle/>
          <a:p>
            <a:pPr algn="just" eaLnBrk="1" hangingPunct="1"/>
            <a:r>
              <a:rPr lang="en-IN" altLang="en-US" sz="2000"/>
              <a:t>In 1943, Warren S. McCulloch, a neuroscientist, and Walter Pitts, a logician, developed the first conceptual model of an artificial neural network. In their paper, "A logical calculus of the ideas imminent in nervous activity,” they describe the concept of a neuron, a single cell living in a network of cells that receives inputs, processes those inputs, and generates an output. </a:t>
            </a:r>
          </a:p>
          <a:p>
            <a:pPr algn="just" eaLnBrk="1" hangingPunct="1"/>
            <a:endParaRPr lang="en-US" altLang="en-US" sz="2000"/>
          </a:p>
        </p:txBody>
      </p:sp>
      <p:sp>
        <p:nvSpPr>
          <p:cNvPr id="4" name="Slide Number Placeholder 3">
            <a:extLst>
              <a:ext uri="{FF2B5EF4-FFF2-40B4-BE49-F238E27FC236}">
                <a16:creationId xmlns:a16="http://schemas.microsoft.com/office/drawing/2014/main" id="{97726B56-6297-7D41-8D7A-F14283A6289B}"/>
              </a:ext>
            </a:extLst>
          </p:cNvPr>
          <p:cNvSpPr>
            <a:spLocks noGrp="1"/>
          </p:cNvSpPr>
          <p:nvPr>
            <p:ph type="sldNum" sz="quarter" idx="12"/>
          </p:nvPr>
        </p:nvSpPr>
        <p:spPr>
          <a:xfrm>
            <a:off x="8763000" y="6400800"/>
            <a:ext cx="1905000" cy="457200"/>
          </a:xfrm>
        </p:spPr>
        <p:txBody>
          <a:bodyPr/>
          <a:lstStyle/>
          <a:p>
            <a:pPr>
              <a:defRPr/>
            </a:pPr>
            <a:fld id="{1ED4F584-150C-4ABD-964F-BB33EE53242B}" type="slidenum">
              <a:rPr lang="en-US" altLang="en-US"/>
              <a:pPr>
                <a:defRPr/>
              </a:pPr>
              <a:t>3</a:t>
            </a:fld>
            <a:endParaRPr lang="en-US" altLang="en-US">
              <a:latin typeface="+mn-lt"/>
            </a:endParaRPr>
          </a:p>
        </p:txBody>
      </p:sp>
      <p:sp>
        <p:nvSpPr>
          <p:cNvPr id="29700" name="Title 1"/>
          <p:cNvSpPr txBox="1">
            <a:spLocks noChangeArrowheads="1"/>
          </p:cNvSpPr>
          <p:nvPr/>
        </p:nvSpPr>
        <p:spPr bwMode="auto">
          <a:xfrm>
            <a:off x="2362200" y="381000"/>
            <a:ext cx="77724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en-US" sz="3600">
                <a:solidFill>
                  <a:schemeClr val="tx2"/>
                </a:solidFill>
                <a:latin typeface="Times New Roman" panose="02020603050405020304" pitchFamily="18" charset="0"/>
              </a:rPr>
              <a:t>Neural Networks</a:t>
            </a:r>
          </a:p>
        </p:txBody>
      </p:sp>
    </p:spTree>
    <p:extLst>
      <p:ext uri="{BB962C8B-B14F-4D97-AF65-F5344CB8AC3E}">
        <p14:creationId xmlns:p14="http://schemas.microsoft.com/office/powerpoint/2010/main" val="6322560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noChangeArrowheads="1"/>
          </p:cNvSpPr>
          <p:nvPr>
            <p:ph type="title"/>
          </p:nvPr>
        </p:nvSpPr>
        <p:spPr/>
        <p:txBody>
          <a:bodyPr/>
          <a:lstStyle/>
          <a:p>
            <a:pPr eaLnBrk="1" hangingPunct="1"/>
            <a:r>
              <a:rPr lang="en-US" altLang="en-US" smtClean="0"/>
              <a:t>Perceptron</a:t>
            </a:r>
          </a:p>
        </p:txBody>
      </p:sp>
      <p:sp>
        <p:nvSpPr>
          <p:cNvPr id="69634" name="Content Placeholder 2">
            <a:extLst>
              <a:ext uri="{FF2B5EF4-FFF2-40B4-BE49-F238E27FC236}">
                <a16:creationId xmlns:a16="http://schemas.microsoft.com/office/drawing/2014/main" id="{E00AB7EB-55DF-1940-9B03-91F324DF2E5C}"/>
              </a:ext>
            </a:extLst>
          </p:cNvPr>
          <p:cNvSpPr>
            <a:spLocks noGrp="1" noChangeArrowheads="1"/>
          </p:cNvSpPr>
          <p:nvPr>
            <p:ph idx="1"/>
          </p:nvPr>
        </p:nvSpPr>
        <p:spPr>
          <a:xfrm>
            <a:off x="2209800" y="1828800"/>
            <a:ext cx="7772400" cy="4687888"/>
          </a:xfrm>
        </p:spPr>
        <p:txBody>
          <a:bodyPr rtlCol="0">
            <a:normAutofit/>
          </a:bodyPr>
          <a:lstStyle/>
          <a:p>
            <a:pPr algn="just">
              <a:defRPr/>
            </a:pPr>
            <a:r>
              <a:rPr lang="en-US" altLang="en-US" sz="2000" dirty="0">
                <a:solidFill>
                  <a:srgbClr val="FF0000"/>
                </a:solidFill>
              </a:rPr>
              <a:t>Perceptron</a:t>
            </a:r>
            <a:r>
              <a:rPr lang="en-US" altLang="en-US" sz="2000" dirty="0"/>
              <a:t> has just 2 layers of nodes (input nodes and output nodes). Often called a single-layer network on account of having 1 layer of links, between input and output.</a:t>
            </a:r>
          </a:p>
          <a:p>
            <a:pPr marL="0" indent="0" algn="just">
              <a:buNone/>
              <a:defRPr/>
            </a:pPr>
            <a:endParaRPr lang="en-US" altLang="en-US" sz="2000" dirty="0"/>
          </a:p>
          <a:p>
            <a:pPr algn="just">
              <a:defRPr/>
            </a:pPr>
            <a:r>
              <a:rPr lang="en-IN" sz="2000" dirty="0"/>
              <a:t>The training of the perceptron consists of feeding it multiple training samples and calculating the output for each of them. After each sample, the weights </a:t>
            </a:r>
            <a:r>
              <a:rPr lang="en-IN" sz="2000" i="1" dirty="0"/>
              <a:t>w </a:t>
            </a:r>
            <a:r>
              <a:rPr lang="en-IN" sz="2000" dirty="0"/>
              <a:t>are adjusted in such a way so as to minimize the </a:t>
            </a:r>
            <a:r>
              <a:rPr lang="en-IN" sz="2000" i="1" dirty="0"/>
              <a:t>output error</a:t>
            </a:r>
            <a:r>
              <a:rPr lang="en-IN" sz="2000" dirty="0"/>
              <a:t>, defined as the difference between the </a:t>
            </a:r>
            <a:r>
              <a:rPr lang="en-IN" sz="2000" i="1" dirty="0"/>
              <a:t>desired </a:t>
            </a:r>
            <a:r>
              <a:rPr lang="en-IN" sz="2000" dirty="0"/>
              <a:t>(target) and the </a:t>
            </a:r>
            <a:r>
              <a:rPr lang="en-IN" sz="2000" i="1" dirty="0"/>
              <a:t>actual </a:t>
            </a:r>
            <a:r>
              <a:rPr lang="en-IN" sz="2000" dirty="0"/>
              <a:t>outputs. There are other error functions, like the mean square error, but the basic principle of training remains the same. </a:t>
            </a:r>
          </a:p>
          <a:p>
            <a:pPr algn="just">
              <a:defRPr/>
            </a:pPr>
            <a:endParaRPr lang="en-IN" sz="2000" dirty="0"/>
          </a:p>
          <a:p>
            <a:pPr algn="just">
              <a:defRPr/>
            </a:pPr>
            <a:endParaRPr lang="en-US" altLang="en-US" sz="2000" dirty="0"/>
          </a:p>
        </p:txBody>
      </p:sp>
      <p:sp>
        <p:nvSpPr>
          <p:cNvPr id="4" name="Slide Number Placeholder 3">
            <a:extLst>
              <a:ext uri="{FF2B5EF4-FFF2-40B4-BE49-F238E27FC236}">
                <a16:creationId xmlns:a16="http://schemas.microsoft.com/office/drawing/2014/main" id="{7AAF73F9-9A98-9243-93E9-32DE07B26148}"/>
              </a:ext>
            </a:extLst>
          </p:cNvPr>
          <p:cNvSpPr>
            <a:spLocks noGrp="1"/>
          </p:cNvSpPr>
          <p:nvPr>
            <p:ph type="sldNum" sz="quarter" idx="12"/>
          </p:nvPr>
        </p:nvSpPr>
        <p:spPr>
          <a:xfrm>
            <a:off x="8763000" y="6400800"/>
            <a:ext cx="1905000" cy="457200"/>
          </a:xfrm>
        </p:spPr>
        <p:txBody>
          <a:bodyPr/>
          <a:lstStyle/>
          <a:p>
            <a:pPr>
              <a:defRPr/>
            </a:pPr>
            <a:fld id="{D9031E28-38A9-4ED4-90E1-463113D8F900}" type="slidenum">
              <a:rPr lang="en-US" altLang="en-US"/>
              <a:pPr>
                <a:defRPr/>
              </a:pPr>
              <a:t>4</a:t>
            </a:fld>
            <a:endParaRPr lang="en-US" altLang="en-US">
              <a:latin typeface="+mn-lt"/>
            </a:endParaRPr>
          </a:p>
        </p:txBody>
      </p:sp>
    </p:spTree>
    <p:extLst>
      <p:ext uri="{BB962C8B-B14F-4D97-AF65-F5344CB8AC3E}">
        <p14:creationId xmlns:p14="http://schemas.microsoft.com/office/powerpoint/2010/main" val="32824013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noChangeArrowheads="1"/>
          </p:cNvSpPr>
          <p:nvPr>
            <p:ph type="title"/>
          </p:nvPr>
        </p:nvSpPr>
        <p:spPr/>
        <p:txBody>
          <a:bodyPr/>
          <a:lstStyle/>
          <a:p>
            <a:pPr eaLnBrk="1" hangingPunct="1"/>
            <a:r>
              <a:rPr lang="en-US" altLang="en-US" smtClean="0"/>
              <a:t>Perceptron</a:t>
            </a:r>
          </a:p>
        </p:txBody>
      </p:sp>
      <p:sp>
        <p:nvSpPr>
          <p:cNvPr id="69634" name="Content Placeholder 2">
            <a:extLst>
              <a:ext uri="{FF2B5EF4-FFF2-40B4-BE49-F238E27FC236}">
                <a16:creationId xmlns:a16="http://schemas.microsoft.com/office/drawing/2014/main" id="{E00AB7EB-55DF-1940-9B03-91F324DF2E5C}"/>
              </a:ext>
            </a:extLst>
          </p:cNvPr>
          <p:cNvSpPr>
            <a:spLocks noGrp="1" noChangeArrowheads="1"/>
          </p:cNvSpPr>
          <p:nvPr>
            <p:ph idx="1"/>
          </p:nvPr>
        </p:nvSpPr>
        <p:spPr>
          <a:xfrm>
            <a:off x="2209800" y="1828800"/>
            <a:ext cx="7772400" cy="4687888"/>
          </a:xfrm>
        </p:spPr>
        <p:txBody>
          <a:bodyPr rtlCol="0">
            <a:normAutofit/>
          </a:bodyPr>
          <a:lstStyle/>
          <a:p>
            <a:pPr algn="just">
              <a:defRPr/>
            </a:pPr>
            <a:r>
              <a:rPr lang="en-IN" sz="2000" dirty="0"/>
              <a:t>The single perceptron approach to deep learning has one major drawback: it can only learn linearly separable functions. </a:t>
            </a:r>
          </a:p>
          <a:p>
            <a:pPr marL="0" indent="0" algn="just">
              <a:buNone/>
              <a:defRPr/>
            </a:pPr>
            <a:endParaRPr lang="en-IN" sz="2000" dirty="0"/>
          </a:p>
          <a:p>
            <a:pPr algn="just">
              <a:defRPr/>
            </a:pPr>
            <a:r>
              <a:rPr lang="en-IN" sz="2000" dirty="0"/>
              <a:t>To address this problem, we’ll need to use a multilayer perceptron, also known as feedforward neural network: in effect, we’ll compose a bunch of these </a:t>
            </a:r>
            <a:r>
              <a:rPr lang="en-IN" sz="2000" dirty="0" err="1"/>
              <a:t>perceptrons</a:t>
            </a:r>
            <a:r>
              <a:rPr lang="en-IN" sz="2000" dirty="0"/>
              <a:t> together to create a more powerful mechanism for learning. </a:t>
            </a:r>
          </a:p>
          <a:p>
            <a:pPr marL="0" indent="0">
              <a:buNone/>
              <a:defRPr/>
            </a:pPr>
            <a:endParaRPr lang="en-US" altLang="en-US" sz="2000" dirty="0"/>
          </a:p>
        </p:txBody>
      </p:sp>
      <p:sp>
        <p:nvSpPr>
          <p:cNvPr id="4" name="Slide Number Placeholder 3">
            <a:extLst>
              <a:ext uri="{FF2B5EF4-FFF2-40B4-BE49-F238E27FC236}">
                <a16:creationId xmlns:a16="http://schemas.microsoft.com/office/drawing/2014/main" id="{7AAF73F9-9A98-9243-93E9-32DE07B26148}"/>
              </a:ext>
            </a:extLst>
          </p:cNvPr>
          <p:cNvSpPr>
            <a:spLocks noGrp="1"/>
          </p:cNvSpPr>
          <p:nvPr>
            <p:ph type="sldNum" sz="quarter" idx="12"/>
          </p:nvPr>
        </p:nvSpPr>
        <p:spPr>
          <a:xfrm>
            <a:off x="8763000" y="6400800"/>
            <a:ext cx="1905000" cy="457200"/>
          </a:xfrm>
        </p:spPr>
        <p:txBody>
          <a:bodyPr/>
          <a:lstStyle/>
          <a:p>
            <a:pPr>
              <a:defRPr/>
            </a:pPr>
            <a:fld id="{11DA538A-1180-485C-89F7-39DBE0F08B1A}" type="slidenum">
              <a:rPr lang="en-US" altLang="en-US"/>
              <a:pPr>
                <a:defRPr/>
              </a:pPr>
              <a:t>5</a:t>
            </a:fld>
            <a:endParaRPr lang="en-US" altLang="en-US">
              <a:latin typeface="+mn-lt"/>
            </a:endParaRPr>
          </a:p>
        </p:txBody>
      </p:sp>
    </p:spTree>
    <p:extLst>
      <p:ext uri="{BB962C8B-B14F-4D97-AF65-F5344CB8AC3E}">
        <p14:creationId xmlns:p14="http://schemas.microsoft.com/office/powerpoint/2010/main" val="22247891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1" name="Content Placeholder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030514" y="160337"/>
            <a:ext cx="10058400" cy="6697663"/>
          </a:xfrm>
        </p:spPr>
      </p:pic>
      <p:sp>
        <p:nvSpPr>
          <p:cNvPr id="4" name="Slide Number Placeholder 3">
            <a:extLst>
              <a:ext uri="{FF2B5EF4-FFF2-40B4-BE49-F238E27FC236}">
                <a16:creationId xmlns:a16="http://schemas.microsoft.com/office/drawing/2014/main" id="{28EB9EF9-3600-654B-8FD0-6E1D4668EC32}"/>
              </a:ext>
            </a:extLst>
          </p:cNvPr>
          <p:cNvSpPr>
            <a:spLocks noGrp="1"/>
          </p:cNvSpPr>
          <p:nvPr>
            <p:ph type="sldNum" sz="quarter" idx="12"/>
          </p:nvPr>
        </p:nvSpPr>
        <p:spPr>
          <a:xfrm>
            <a:off x="8763000" y="6400800"/>
            <a:ext cx="1905000" cy="457200"/>
          </a:xfrm>
        </p:spPr>
        <p:txBody>
          <a:bodyPr/>
          <a:lstStyle/>
          <a:p>
            <a:pPr>
              <a:defRPr/>
            </a:pPr>
            <a:fld id="{6A392FE4-3069-463E-A2CF-0224CC0F89FF}" type="slidenum">
              <a:rPr lang="en-US" altLang="en-US"/>
              <a:pPr>
                <a:defRPr/>
              </a:pPr>
              <a:t>6</a:t>
            </a:fld>
            <a:endParaRPr lang="en-US" altLang="en-US">
              <a:latin typeface="+mn-lt"/>
            </a:endParaRPr>
          </a:p>
        </p:txBody>
      </p:sp>
    </p:spTree>
    <p:extLst>
      <p:ext uri="{BB962C8B-B14F-4D97-AF65-F5344CB8AC3E}">
        <p14:creationId xmlns:p14="http://schemas.microsoft.com/office/powerpoint/2010/main" val="37967043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43B4670-A0E6-6B4F-808F-3A0765407218}"/>
              </a:ext>
            </a:extLst>
          </p:cNvPr>
          <p:cNvSpPr>
            <a:spLocks noGrp="1"/>
          </p:cNvSpPr>
          <p:nvPr>
            <p:ph type="sldNum" sz="quarter" idx="12"/>
          </p:nvPr>
        </p:nvSpPr>
        <p:spPr>
          <a:xfrm>
            <a:off x="8763000" y="6400800"/>
            <a:ext cx="1905000" cy="457200"/>
          </a:xfrm>
        </p:spPr>
        <p:txBody>
          <a:bodyPr/>
          <a:lstStyle/>
          <a:p>
            <a:pPr>
              <a:defRPr/>
            </a:pPr>
            <a:fld id="{BA53E88F-EFDC-459B-B308-22E82301DA30}" type="slidenum">
              <a:rPr lang="en-US" altLang="en-US"/>
              <a:pPr>
                <a:defRPr/>
              </a:pPr>
              <a:t>7</a:t>
            </a:fld>
            <a:endParaRPr lang="en-US" altLang="en-US">
              <a:latin typeface="+mn-lt"/>
            </a:endParaRPr>
          </a:p>
        </p:txBody>
      </p:sp>
      <p:pic>
        <p:nvPicPr>
          <p:cNvPr id="33795" name="Content Placeholder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1181101"/>
            <a:ext cx="7772400" cy="413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268429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Content Placeholder 5"/>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152650" y="2089150"/>
            <a:ext cx="7886700" cy="3824288"/>
          </a:xfrm>
        </p:spPr>
      </p:pic>
      <p:sp>
        <p:nvSpPr>
          <p:cNvPr id="4" name="Slide Number Placeholder 3">
            <a:extLst>
              <a:ext uri="{FF2B5EF4-FFF2-40B4-BE49-F238E27FC236}">
                <a16:creationId xmlns:a16="http://schemas.microsoft.com/office/drawing/2014/main" id="{0AAFD8DD-C053-8145-A215-C26614D8D985}"/>
              </a:ext>
            </a:extLst>
          </p:cNvPr>
          <p:cNvSpPr>
            <a:spLocks noGrp="1"/>
          </p:cNvSpPr>
          <p:nvPr>
            <p:ph type="sldNum" sz="quarter" idx="12"/>
          </p:nvPr>
        </p:nvSpPr>
        <p:spPr>
          <a:xfrm>
            <a:off x="8763000" y="6400800"/>
            <a:ext cx="1905000" cy="457200"/>
          </a:xfrm>
        </p:spPr>
        <p:txBody>
          <a:bodyPr/>
          <a:lstStyle/>
          <a:p>
            <a:pPr>
              <a:defRPr/>
            </a:pPr>
            <a:fld id="{D34B7C37-810E-4928-9B55-9CA4AF9E555E}" type="slidenum">
              <a:rPr lang="en-US" altLang="en-US"/>
              <a:pPr>
                <a:defRPr/>
              </a:pPr>
              <a:t>8</a:t>
            </a:fld>
            <a:endParaRPr lang="en-US" altLang="en-US">
              <a:latin typeface="+mn-lt"/>
            </a:endParaRPr>
          </a:p>
        </p:txBody>
      </p:sp>
      <p:pic>
        <p:nvPicPr>
          <p:cNvPr id="34820"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211264"/>
            <a:ext cx="9144000" cy="443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1"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211264"/>
            <a:ext cx="9144000" cy="443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9933908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2" name="Content Placeholder 5"/>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152650" y="2444750"/>
            <a:ext cx="7886700" cy="3113088"/>
          </a:xfrm>
        </p:spPr>
      </p:pic>
      <p:sp>
        <p:nvSpPr>
          <p:cNvPr id="4" name="Slide Number Placeholder 3">
            <a:extLst>
              <a:ext uri="{FF2B5EF4-FFF2-40B4-BE49-F238E27FC236}">
                <a16:creationId xmlns:a16="http://schemas.microsoft.com/office/drawing/2014/main" id="{183283C8-008F-A240-AC00-C20E646EC219}"/>
              </a:ext>
            </a:extLst>
          </p:cNvPr>
          <p:cNvSpPr>
            <a:spLocks noGrp="1"/>
          </p:cNvSpPr>
          <p:nvPr>
            <p:ph type="sldNum" sz="quarter" idx="12"/>
          </p:nvPr>
        </p:nvSpPr>
        <p:spPr>
          <a:xfrm>
            <a:off x="8763000" y="6400800"/>
            <a:ext cx="1905000" cy="457200"/>
          </a:xfrm>
        </p:spPr>
        <p:txBody>
          <a:bodyPr/>
          <a:lstStyle/>
          <a:p>
            <a:pPr>
              <a:defRPr/>
            </a:pPr>
            <a:fld id="{03F9FDC7-114E-4C7A-98F0-3AF3F1177BF6}" type="slidenum">
              <a:rPr lang="en-US" altLang="en-US"/>
              <a:pPr>
                <a:defRPr/>
              </a:pPr>
              <a:t>9</a:t>
            </a:fld>
            <a:endParaRPr lang="en-US" altLang="en-US">
              <a:latin typeface="+mn-lt"/>
            </a:endParaRPr>
          </a:p>
        </p:txBody>
      </p:sp>
    </p:spTree>
    <p:extLst>
      <p:ext uri="{BB962C8B-B14F-4D97-AF65-F5344CB8AC3E}">
        <p14:creationId xmlns:p14="http://schemas.microsoft.com/office/powerpoint/2010/main" val="323537013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248</TotalTime>
  <Words>453</Words>
  <Application>Microsoft Office PowerPoint</Application>
  <PresentationFormat>Widescreen</PresentationFormat>
  <Paragraphs>34</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Times New Roman</vt:lpstr>
      <vt:lpstr>Office Theme</vt:lpstr>
      <vt:lpstr>Neural Networks and  Deep Learning</vt:lpstr>
      <vt:lpstr>Neural Networks</vt:lpstr>
      <vt:lpstr>PowerPoint Presentation</vt:lpstr>
      <vt:lpstr>Perceptron</vt:lpstr>
      <vt:lpstr>Perceptron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Activation Functions</vt:lpstr>
      <vt:lpstr>Activation Functions</vt:lpstr>
      <vt:lpstr>Activation Functions</vt:lpstr>
      <vt:lpstr>The Problem with Large Networks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Neural Networks and  Deep Learning</dc:title>
  <dc:creator>Windows User</dc:creator>
  <cp:lastModifiedBy>Windows User</cp:lastModifiedBy>
  <cp:revision>4</cp:revision>
  <dcterms:created xsi:type="dcterms:W3CDTF">2019-12-10T06:42:57Z</dcterms:created>
  <dcterms:modified xsi:type="dcterms:W3CDTF">2020-02-02T08:29:49Z</dcterms:modified>
</cp:coreProperties>
</file>