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0" r:id="rId3"/>
    <p:sldId id="257" r:id="rId4"/>
    <p:sldId id="267" r:id="rId5"/>
    <p:sldId id="264" r:id="rId6"/>
    <p:sldId id="265" r:id="rId7"/>
    <p:sldId id="330" r:id="rId8"/>
    <p:sldId id="270" r:id="rId9"/>
    <p:sldId id="271" r:id="rId10"/>
    <p:sldId id="272" r:id="rId11"/>
    <p:sldId id="273" r:id="rId12"/>
    <p:sldId id="274" r:id="rId13"/>
    <p:sldId id="275" r:id="rId14"/>
    <p:sldId id="285" r:id="rId15"/>
    <p:sldId id="276" r:id="rId16"/>
    <p:sldId id="277" r:id="rId17"/>
    <p:sldId id="278" r:id="rId18"/>
    <p:sldId id="280" r:id="rId19"/>
    <p:sldId id="282" r:id="rId20"/>
    <p:sldId id="283" r:id="rId21"/>
    <p:sldId id="284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2" r:id="rId65"/>
    <p:sldId id="281" r:id="rId6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3"/>
          <p:cNvSpPr/>
          <p:nvPr/>
        </p:nvSpPr>
        <p:spPr>
          <a:xfrm>
            <a:off x="-33" y="0"/>
            <a:ext cx="12192000" cy="2322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3"/>
          <p:cNvSpPr/>
          <p:nvPr/>
        </p:nvSpPr>
        <p:spPr>
          <a:xfrm>
            <a:off x="8735567" y="0"/>
            <a:ext cx="3456400" cy="2322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3"/>
          <p:cNvSpPr/>
          <p:nvPr/>
        </p:nvSpPr>
        <p:spPr>
          <a:xfrm rot="10800000">
            <a:off x="5321637" y="0"/>
            <a:ext cx="2302800" cy="23220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3"/>
          <p:cNvSpPr/>
          <p:nvPr/>
        </p:nvSpPr>
        <p:spPr>
          <a:xfrm rot="10800000">
            <a:off x="5909116" y="0"/>
            <a:ext cx="2302800" cy="23220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13"/>
          <p:cNvSpPr/>
          <p:nvPr/>
        </p:nvSpPr>
        <p:spPr>
          <a:xfrm rot="10800000">
            <a:off x="6475348" y="0"/>
            <a:ext cx="2302800" cy="23220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32633" y="197633"/>
            <a:ext cx="4746000" cy="18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32633" y="2560600"/>
            <a:ext cx="11326400" cy="360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2400">
                <a:solidFill>
                  <a:schemeClr val="dk2"/>
                </a:solidFill>
              </a:defRPr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867">
                <a:solidFill>
                  <a:schemeClr val="dk2"/>
                </a:solidFill>
              </a:defRPr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 sz="1867">
                <a:solidFill>
                  <a:schemeClr val="dk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35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4"/>
          <p:cNvSpPr/>
          <p:nvPr/>
        </p:nvSpPr>
        <p:spPr>
          <a:xfrm>
            <a:off x="3264300" y="597200"/>
            <a:ext cx="5663600" cy="56636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4"/>
          <p:cNvSpPr/>
          <p:nvPr/>
        </p:nvSpPr>
        <p:spPr>
          <a:xfrm>
            <a:off x="3429100" y="762000"/>
            <a:ext cx="5334000" cy="533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025900" y="2216200"/>
            <a:ext cx="4140400" cy="24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333" b="1">
                <a:solidFill>
                  <a:srgbClr val="0F9D5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733" b="1">
                <a:solidFill>
                  <a:srgbClr val="0F9D58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rgbClr val="FFFFFF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9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27AD-19A7-4657-AA2C-C932BB499C21}" type="datetimeFigureOut">
              <a:rPr lang="en-IN" smtClean="0"/>
              <a:t>01-01-2020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7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5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8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8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3445B7-3CF9-4AE3-B52A-29D5113BEA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727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Basics of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7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798511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4000" b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 is a process of converting one data type into another data type.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8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5" y="539646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Casting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Examples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11.0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err="1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561.23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561</a:t>
            </a:r>
            <a:endParaRPr lang="en-IN" sz="48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“Hello!”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48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Error</a:t>
            </a:r>
            <a:endParaRPr lang="en-IN" sz="4800" dirty="0" smtClean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int(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“15”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15</a:t>
            </a:r>
            <a:r>
              <a:rPr lang="en-IN" sz="4800" dirty="0" smtClean="0"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4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          </a:t>
            </a: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“1.25”</a:t>
            </a:r>
            <a:endParaRPr lang="en-IN" sz="4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False</a:t>
            </a:r>
            <a:endParaRPr lang="en-IN" sz="48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2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Boolean</a:t>
            </a:r>
            <a:r>
              <a:rPr lang="en-IN" sz="44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4800" dirty="0" smtClean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 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bool</a:t>
            </a:r>
          </a:p>
          <a:p>
            <a:pPr marL="186262" indent="0">
              <a:buNone/>
            </a:pP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type(</a:t>
            </a:r>
            <a:r>
              <a:rPr lang="en-IN" sz="48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False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 bool</a:t>
            </a:r>
          </a:p>
          <a:p>
            <a:pPr marL="186262" indent="0">
              <a:buNone/>
            </a:pPr>
            <a:r>
              <a:rPr lang="en-IN" sz="4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i</a:t>
            </a:r>
            <a:r>
              <a:rPr lang="en-IN" sz="48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nt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(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     </a:t>
            </a:r>
            <a:r>
              <a:rPr lang="en-IN" sz="48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1</a:t>
            </a:r>
          </a:p>
          <a:p>
            <a:pPr marL="186262" indent="0">
              <a:buNone/>
            </a:pPr>
            <a:r>
              <a:rPr lang="en-IN" sz="4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</a:t>
            </a:r>
            <a:r>
              <a:rPr lang="en-IN" sz="48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ool(1)         </a:t>
            </a:r>
            <a:r>
              <a:rPr lang="en-IN" sz="48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True </a:t>
            </a:r>
            <a:endParaRPr lang="en-IN" sz="4800" dirty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17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EXPRESSIONS AND VARIABLES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153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describe a type of operations that computers perform.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operations the python performs, for example, 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arithmetic operations like adding multiple numbers.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Example-1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1+2+3+4-5+6+7+8+9+10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Here,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to 10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Operands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+, -        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Operators</a:t>
            </a: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Expressions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Example-2: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10*6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60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186262" indent="0">
              <a:buNone/>
            </a:pPr>
            <a:endParaRPr lang="en-IN" sz="36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Example-3: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20/4 = 5.0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regular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20//4 = 5     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This is called integer division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 can be used to store values and to perform operations.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we need not initialize variables with their datatypes and is automatically type casted when required.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7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20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 = </a:t>
            </a:r>
            <a:r>
              <a:rPr lang="en-IN" sz="3600" spc="3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A*B-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C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4000" dirty="0" smtClean="0"/>
              <a:t>Version-3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-2: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5+20+25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= A-15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50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35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 and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Variables</a:t>
            </a:r>
            <a:r>
              <a:rPr lang="en-IN" sz="4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-3: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= 25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A*4</a:t>
            </a: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Value of A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100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570" y="1835132"/>
            <a:ext cx="11360800" cy="2886769"/>
          </a:xfrm>
        </p:spPr>
        <p:txBody>
          <a:bodyPr/>
          <a:lstStyle/>
          <a:p>
            <a:r>
              <a:rPr lang="en-IN" sz="6000" b="1" dirty="0" smtClean="0"/>
              <a:t>PYTHON </a:t>
            </a:r>
            <a:br>
              <a:rPr lang="en-IN" sz="6000" b="1" dirty="0" smtClean="0"/>
            </a:br>
            <a:r>
              <a:rPr lang="en-IN" sz="6000" b="1" dirty="0" smtClean="0"/>
              <a:t>STRINGS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141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Python, a string is a sequence of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characters.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is contained within two 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quotes. We can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also use single quotes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be spaces or digits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 can also be special characters</a:t>
            </a: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bind or assign a string to another variable. </a:t>
            </a:r>
            <a:endParaRPr lang="en-GB" sz="30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GB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helpful to think of a string as an ordered sequence.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8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86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=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“Machine Learning”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or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‘Machine Learning’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0      1     2     3      4     5      6     7     8     9    10    11   12   13   14   15</a:t>
            </a:r>
          </a:p>
          <a:p>
            <a:pPr marL="186262" indent="0">
              <a:lnSpc>
                <a:spcPct val="70000"/>
              </a:lnSpc>
              <a:buNone/>
            </a:pPr>
            <a:r>
              <a:rPr lang="en-IN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-16  -15 -14  -13  -12  -11  -10   -9   -8    -7    -6     -5    -4    -3    -2    -1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95451"/>
              </p:ext>
            </p:extLst>
          </p:nvPr>
        </p:nvGraphicFramePr>
        <p:xfrm>
          <a:off x="4601976" y="3844976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6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Now,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String1[8]   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“L”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String1[-13]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“h”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4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slicing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String1[0:4]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“Mach”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String1[8:12]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“Lear”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stride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String1[::2]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McieLann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String1[0:9:2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McieL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Length function</a:t>
            </a:r>
          </a:p>
          <a:p>
            <a:pPr marL="186262" indent="0">
              <a:buNone/>
            </a:pP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(“String1”)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15</a:t>
            </a: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manipulations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=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String1 + “with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String2    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“Machine Learning with Python”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= 2*String1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String3     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“Machine Learning Machine Learning”</a:t>
            </a: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3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are immutable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We cannot change the value of a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String1[0] = “F”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07305" y="3942413"/>
            <a:ext cx="1738859" cy="4946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22295" y="3897443"/>
            <a:ext cx="1693889" cy="6145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12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000"/>
                <a:lumMod val="0"/>
                <a:lumOff val="10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623455"/>
            <a:ext cx="4752144" cy="5468378"/>
          </a:xfrm>
        </p:spPr>
        <p:txBody>
          <a:bodyPr/>
          <a:lstStyle/>
          <a:p>
            <a:pPr marL="186262" indent="0">
              <a:buNone/>
            </a:pPr>
            <a:r>
              <a:rPr lang="en-IN" sz="6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5167744" y="637310"/>
            <a:ext cx="5403274" cy="5735781"/>
          </a:xfrm>
        </p:spPr>
        <p:txBody>
          <a:bodyPr/>
          <a:lstStyle/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Types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Expressions and Variables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String operations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Input and output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Lists and Tuples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Dictionaries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Sets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Conditions and Branching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Loops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Functions</a:t>
            </a:r>
          </a:p>
          <a:p>
            <a:pPr marL="643462" indent="-457200">
              <a:buFont typeface="+mj-lt"/>
              <a:buAutoNum type="arabicPeriod"/>
            </a:pPr>
            <a:r>
              <a:rPr lang="en-IN" sz="2800" dirty="0" smtClean="0">
                <a:solidFill>
                  <a:schemeClr val="tx1"/>
                </a:solidFill>
              </a:rPr>
              <a:t>Objects and Classes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\n   For a new line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\t    For a new tab space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045074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IN" sz="20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0    1     2     3      4     5      6     7     8     9    10    11   12   13   14   15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Escape sequences: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Examples: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\n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Machine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                 Learning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rint(“Machine \t Learning”)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Output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 Machine   Learning</a:t>
            </a:r>
          </a:p>
          <a:p>
            <a:pPr marL="186262" indent="0">
              <a:buNone/>
            </a:pPr>
            <a:endParaRPr lang="en-IN" sz="25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80554"/>
              </p:ext>
            </p:extLst>
          </p:nvPr>
        </p:nvGraphicFramePr>
        <p:xfrm>
          <a:off x="4616966" y="1431560"/>
          <a:ext cx="6850512" cy="7045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157">
                  <a:extLst>
                    <a:ext uri="{9D8B030D-6E8A-4147-A177-3AD203B41FA5}">
                      <a16:colId xmlns:a16="http://schemas.microsoft.com/office/drawing/2014/main" val="75670961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493275146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7671945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273643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92222830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86732931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81618157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80052562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97901261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686258994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974002767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174555122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113484713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723126529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2544543610"/>
                    </a:ext>
                  </a:extLst>
                </a:gridCol>
                <a:gridCol w="428157">
                  <a:extLst>
                    <a:ext uri="{9D8B030D-6E8A-4147-A177-3AD203B41FA5}">
                      <a16:colId xmlns:a16="http://schemas.microsoft.com/office/drawing/2014/main" val="3634274232"/>
                    </a:ext>
                  </a:extLst>
                </a:gridCol>
              </a:tblGrid>
              <a:tr h="70453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7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has a set of built-in methods that you can use on strings</a:t>
            </a: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string methods returns new values. </a:t>
            </a:r>
            <a:endParaRPr lang="en-GB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GB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not change the original string.</a:t>
            </a:r>
            <a:endParaRPr lang="en-IN" sz="25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Let’s suppose two strings ‘A’ and ‘B’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8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</a:t>
            </a:r>
            <a:r>
              <a:rPr lang="en-IN" sz="6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Method   </a:t>
            </a:r>
            <a:r>
              <a:rPr lang="en-IN" sz="7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94363" y="4248443"/>
            <a:ext cx="2729132" cy="1322363"/>
          </a:xfrm>
          <a:prstGeom prst="rect">
            <a:avLst/>
          </a:prstGeom>
          <a:solidFill>
            <a:srgbClr val="C0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- 1: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“upper”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 A.upper()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PYTHON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0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 Methods</a:t>
            </a:r>
            <a:r>
              <a:rPr lang="en-IN" sz="25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:</a:t>
            </a:r>
          </a:p>
          <a:p>
            <a:pPr marL="186262" indent="0">
              <a:buNone/>
            </a:pPr>
            <a:endParaRPr lang="en-IN" sz="2500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r>
              <a:rPr lang="en-IN" sz="2500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Example - 2: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A = “Machine Learning with Python”</a:t>
            </a:r>
          </a:p>
          <a:p>
            <a:pPr marL="186262" indent="0">
              <a:buNone/>
            </a:pPr>
            <a:r>
              <a:rPr lang="en-IN" sz="25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  <a:r>
              <a:rPr lang="en-IN" sz="25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Let’s try method “replace”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B =A.replace(‘Python’,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‘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R’)</a:t>
            </a:r>
          </a:p>
          <a:p>
            <a:pPr marL="186262" indent="0">
              <a:buNone/>
            </a:pP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p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rint(B)</a:t>
            </a:r>
          </a:p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MACHINE LEARNING WITH R</a:t>
            </a: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Taking inputs</a:t>
            </a:r>
            <a:endParaRPr lang="en-IN" sz="2500" b="1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“input()” to take inputs.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in python 3, default type of the value taken as input is string.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we want to take any other data type inputs, we must specify it.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for outputs we can simply use print statement.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Outputs </a:t>
            </a:r>
          </a:p>
          <a:p>
            <a:pPr marL="186262" indent="0">
              <a:buNone/>
            </a:pP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5"/>
            <a:ext cx="8045074" cy="5696493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25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String_input = input()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String_input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 = 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Integer_input</a:t>
            </a: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+ 1)</a:t>
            </a:r>
          </a:p>
          <a:p>
            <a:pPr marL="186262" indent="0">
              <a:buNone/>
            </a:pPr>
            <a:endParaRPr lang="en-IN" sz="25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 = float(input())</a:t>
            </a:r>
          </a:p>
          <a:p>
            <a:pPr marL="186262" indent="0">
              <a:buNone/>
            </a:pPr>
            <a:r>
              <a:rPr lang="en-IN" sz="25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print(</a:t>
            </a:r>
            <a:r>
              <a:rPr lang="en-IN" sz="25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Float_input</a:t>
            </a:r>
            <a:r>
              <a:rPr lang="en-IN" sz="2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186262" indent="0">
              <a:buNone/>
            </a:pPr>
            <a:endParaRPr lang="en-IN" sz="25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3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Lists and Tuples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709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tuples are an ordered sequences.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are immutable.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They are written as comma-separated values.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 can be nested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Exampletuple=(1,9,6,8)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All the three data types in python can be contained in tuples.</a:t>
            </a:r>
          </a:p>
          <a:p>
            <a:pPr marL="186262" indent="0">
              <a:buNone/>
            </a:pPr>
            <a:r>
              <a:rPr lang="en-IN" sz="36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tuple2=(‘ML’, 1, 95.68)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b="1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of any tuple is the same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type(tuple2)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tuple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 TYPES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005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python lists are an ordered sequences and is represented in square brackets.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 are very similar to tuples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Only difference between lists and tuples is that lists are mutable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10 ,5.2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6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 and Tuples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nest lists into lists.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nest tuples into </a:t>
            </a: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lists</a:t>
            </a: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L=[“Machine Learning”, [10 ,5.2], (“A”,1)]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Dictionaries 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42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 are a type of collection in Python.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like addresses.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dictionary has keys and values. 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addresses but they don't have to be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integers and are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usually characters.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are similar to the element in a list and contain information.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create a dictionary, we use curly brackets.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Keys must be immutable and unique.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key is followed by a value separated by a colon. 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9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451862"/>
            <a:ext cx="7329054" cy="4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Dictionaries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Dictionaries: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values can be immutable, mutable, and duplicates. 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 and value pair is separated by a comma.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Sets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98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a type of collection of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Unlike lists and tuples, these are unordered.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These only have unique elements.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 are represented using curly brackets.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Set1={“A”,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“ML”,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“A”,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is stored as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Set1 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{“A”, “AI”, “ML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”,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“B”}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# integer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can also convert a list into a set. This process is called type casting.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set_list=set(</a:t>
            </a:r>
            <a:r>
              <a:rPr lang="en-GB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nameofthelist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</a:t>
            </a:r>
          </a:p>
          <a:p>
            <a:pPr marL="186262" indent="0">
              <a:buNone/>
            </a:pPr>
            <a:endParaRPr lang="en-GB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479686"/>
            <a:ext cx="7964254" cy="5612148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Sets: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Remove</a:t>
            </a:r>
            <a:endParaRPr lang="en-GB" sz="3333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– True/False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Intersection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Conditions and Branching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06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</a:p>
          <a:p>
            <a:pPr marL="929212" indent="-742950">
              <a:buAutoNum type="arabicPeriod"/>
            </a:pPr>
            <a:r>
              <a:rPr lang="en-IN" sz="3600" dirty="0" err="1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Elif</a:t>
            </a: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else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and Branching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072171" y="52822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Conditions are branching :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f,elif pytho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64" y="1651361"/>
            <a:ext cx="6249557" cy="42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3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Loops</a:t>
            </a:r>
            <a:br>
              <a:rPr lang="en-IN" sz="6000" b="1" dirty="0" smtClean="0"/>
            </a:b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86515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</a:p>
          <a:p>
            <a:pPr marL="929212" indent="-742950">
              <a:buAutoNum type="arabicPeriod"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for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06" y="1858396"/>
            <a:ext cx="6438333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Loops: while</a:t>
            </a:r>
          </a:p>
          <a:p>
            <a:pPr marL="186262" indent="0">
              <a:buNone/>
            </a:pPr>
            <a:endParaRPr lang="en-IN" sz="36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files.realpython.com/media/t.899f357dd9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50" y="1305502"/>
            <a:ext cx="5386244" cy="509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Functions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6416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integer               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561.73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Float</a:t>
            </a: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endParaRPr lang="en-IN" sz="5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7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are blocks of code which can be used on a call.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Python consists of many inbuilt functions.</a:t>
            </a:r>
          </a:p>
          <a:p>
            <a:pPr marL="186262" indent="0">
              <a:buNone/>
            </a:pPr>
            <a:r>
              <a:rPr lang="en-IN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Functions can also be defined by the user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2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Example:</a:t>
            </a:r>
          </a:p>
          <a:p>
            <a:pPr marL="186262" indent="0">
              <a:buNone/>
            </a:pPr>
            <a:r>
              <a:rPr lang="en-IN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Range function-</a:t>
            </a:r>
          </a:p>
          <a:p>
            <a:pPr marL="186262" indent="0">
              <a:buNone/>
            </a:pPr>
            <a:endParaRPr lang="en-IN" sz="36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31" y="2235136"/>
            <a:ext cx="4337513" cy="3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5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04563"/>
            <a:ext cx="11360800" cy="2086378"/>
          </a:xfrm>
        </p:spPr>
        <p:txBody>
          <a:bodyPr/>
          <a:lstStyle/>
          <a:p>
            <a:r>
              <a:rPr lang="en-IN" sz="6000" b="1" dirty="0" smtClean="0"/>
              <a:t>PYTHON</a:t>
            </a:r>
            <a:br>
              <a:rPr lang="en-IN" sz="6000" b="1" dirty="0" smtClean="0"/>
            </a:br>
            <a:r>
              <a:rPr lang="en-IN" sz="6000" b="1" dirty="0" smtClean="0"/>
              <a:t>Objects and Classes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561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and Classes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 in programming are like objects in real life. </a:t>
            </a:r>
            <a:endParaRPr lang="en-GB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Like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life, there are different classes of objects</a:t>
            </a: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186262" indent="0">
              <a:buNone/>
            </a:pPr>
            <a:r>
              <a:rPr lang="en-GB" sz="36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Instances of a Class: Objects and </a:t>
            </a:r>
            <a:r>
              <a:rPr lang="en-GB" sz="3600" b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Attributes</a:t>
            </a:r>
          </a:p>
          <a:p>
            <a:pPr marL="186262" indent="0">
              <a:buNone/>
            </a:pPr>
            <a:r>
              <a:rPr lang="en-GB" sz="36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</a:t>
            </a:r>
            <a:r>
              <a:rPr lang="en-GB" sz="3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instance of an object is the realisation of a class</a:t>
            </a:r>
          </a:p>
          <a:p>
            <a:pPr marL="186262" indent="0">
              <a:buNone/>
            </a:pPr>
            <a:endParaRPr lang="en-IN" sz="36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and Classes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436" y="425436"/>
            <a:ext cx="7490012" cy="5949297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2799471"/>
            <a:ext cx="11360800" cy="1364565"/>
          </a:xfrm>
        </p:spPr>
        <p:txBody>
          <a:bodyPr/>
          <a:lstStyle/>
          <a:p>
            <a:pPr algn="ctr"/>
            <a:r>
              <a:rPr lang="en-IN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708338"/>
            <a:ext cx="7964254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             # 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integer               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561.73</a:t>
            </a:r>
            <a:r>
              <a:rPr lang="en-IN" sz="5400" dirty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 Float</a:t>
            </a: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“Hello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!”    # String</a:t>
            </a:r>
            <a:endParaRPr lang="en-IN" sz="5400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endParaRPr lang="en-IN" sz="5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type(Expression)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Datatype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708338"/>
            <a:ext cx="3396546" cy="5383495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Types</a:t>
            </a:r>
            <a:endParaRPr lang="en-IN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812146" y="623991"/>
            <a:ext cx="8494780" cy="5552187"/>
          </a:xfrm>
          <a:ln>
            <a:noFill/>
          </a:ln>
        </p:spPr>
        <p:txBody>
          <a:bodyPr/>
          <a:lstStyle/>
          <a:p>
            <a:pPr marL="186262" indent="0">
              <a:buNone/>
            </a:pPr>
            <a:r>
              <a:rPr lang="en-IN" sz="4400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 function:</a:t>
            </a:r>
          </a:p>
          <a:p>
            <a:pPr marL="186262" indent="0">
              <a:buNone/>
            </a:pP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type(11)               </a:t>
            </a:r>
            <a:r>
              <a:rPr lang="en-IN" sz="5400" dirty="0" smtClean="0">
                <a:solidFill>
                  <a:srgbClr val="00B05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Integer</a:t>
            </a:r>
            <a:endParaRPr lang="en-IN" sz="5400" dirty="0" smtClean="0">
              <a:solidFill>
                <a:srgbClr val="00B05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ype(561.73)       </a:t>
            </a: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Float</a:t>
            </a: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ype(“Hello!”)     </a:t>
            </a:r>
            <a:r>
              <a:rPr lang="en-IN" sz="5400" dirty="0" smtClean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String</a:t>
            </a:r>
          </a:p>
          <a:p>
            <a:pPr marL="186262" indent="0">
              <a:buNone/>
            </a:pPr>
            <a:endParaRPr lang="en-IN" sz="5400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6262" indent="0">
              <a:buNone/>
            </a:pPr>
            <a:r>
              <a:rPr lang="en-IN" sz="5400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5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12146" y="479685"/>
            <a:ext cx="0" cy="592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91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3708E3C-AC6E-4D0B-B52B-632CF29FDFEF}" vid="{B9517B00-7400-4A16-84E9-5F42F5016B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1058</TotalTime>
  <Words>1482</Words>
  <Application>Microsoft Office PowerPoint</Application>
  <PresentationFormat>Widescreen</PresentationFormat>
  <Paragraphs>506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Wingdings</vt:lpstr>
      <vt:lpstr>Theme1</vt:lpstr>
      <vt:lpstr>Basics of Python</vt:lpstr>
      <vt:lpstr>Python</vt:lpstr>
      <vt:lpstr>PowerPoint Presentation</vt:lpstr>
      <vt:lpstr>PYTHON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EXPRESSIONS AND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Lists and Tuples </vt:lpstr>
      <vt:lpstr>PowerPoint Presentation</vt:lpstr>
      <vt:lpstr>PowerPoint Presentation</vt:lpstr>
      <vt:lpstr>PowerPoint Presentation</vt:lpstr>
      <vt:lpstr>PowerPoint Presentation</vt:lpstr>
      <vt:lpstr>PYTHON Dictionaries </vt:lpstr>
      <vt:lpstr>PowerPoint Presentation</vt:lpstr>
      <vt:lpstr>PowerPoint Presentation</vt:lpstr>
      <vt:lpstr>PowerPoint Presentation</vt:lpstr>
      <vt:lpstr>PowerPoint Presentation</vt:lpstr>
      <vt:lpstr>PYTHON Sets</vt:lpstr>
      <vt:lpstr>PowerPoint Presentation</vt:lpstr>
      <vt:lpstr>PowerPoint Presentation</vt:lpstr>
      <vt:lpstr>PowerPoint Presentation</vt:lpstr>
      <vt:lpstr>PowerPoint Presentation</vt:lpstr>
      <vt:lpstr>PYTHON Conditions and Branching</vt:lpstr>
      <vt:lpstr>PowerPoint Presentation</vt:lpstr>
      <vt:lpstr>PowerPoint Presentation</vt:lpstr>
      <vt:lpstr>PYTHON Loops </vt:lpstr>
      <vt:lpstr>PowerPoint Presentation</vt:lpstr>
      <vt:lpstr>PowerPoint Presentation</vt:lpstr>
      <vt:lpstr>PowerPoint Presentation</vt:lpstr>
      <vt:lpstr>PYTHON Functions</vt:lpstr>
      <vt:lpstr>PowerPoint Presentation</vt:lpstr>
      <vt:lpstr>PowerPoint Presentation</vt:lpstr>
      <vt:lpstr>PYTHON Objects and Classes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Python</dc:title>
  <dc:creator>Windows User</dc:creator>
  <cp:lastModifiedBy>Windows User</cp:lastModifiedBy>
  <cp:revision>41</cp:revision>
  <dcterms:created xsi:type="dcterms:W3CDTF">2019-05-12T16:54:12Z</dcterms:created>
  <dcterms:modified xsi:type="dcterms:W3CDTF">2020-01-01T12:15:26Z</dcterms:modified>
</cp:coreProperties>
</file>