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3" r:id="rId5"/>
    <p:sldId id="293" r:id="rId6"/>
    <p:sldId id="294" r:id="rId7"/>
    <p:sldId id="264" r:id="rId8"/>
    <p:sldId id="265" r:id="rId9"/>
    <p:sldId id="266" r:id="rId10"/>
    <p:sldId id="296" r:id="rId11"/>
    <p:sldId id="299" r:id="rId12"/>
    <p:sldId id="302" r:id="rId13"/>
    <p:sldId id="304" r:id="rId14"/>
    <p:sldId id="305" r:id="rId15"/>
    <p:sldId id="30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8D2DC-3A2B-4E6D-A974-E756CE78171D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FAB2B-4B9F-4121-AEA4-DF01513A0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8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B97002-4ED0-5647-80F9-FB065B35C148}" type="slidenum">
              <a:rPr lang="en-US">
                <a:latin typeface="Times New Roman" pitchFamily="1" charset="0"/>
              </a:rPr>
              <a:pPr/>
              <a:t>4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1358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B97002-4ED0-5647-80F9-FB065B35C148}" type="slidenum">
              <a:rPr lang="en-US">
                <a:latin typeface="Times New Roman" pitchFamily="1" charset="0"/>
              </a:rPr>
              <a:pPr/>
              <a:t>5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3478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B97002-4ED0-5647-80F9-FB065B35C148}" type="slidenum">
              <a:rPr lang="en-US">
                <a:latin typeface="Times New Roman" pitchFamily="1" charset="0"/>
              </a:rPr>
              <a:pPr/>
              <a:t>6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669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Hyperplane</a:t>
            </a:r>
            <a:r>
              <a:rPr lang="en-US" baseline="0" dirty="0" smtClean="0"/>
              <a:t> for multiple linear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9750A1-25CA-2E46-B72E-69F270696DC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03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target really is the point</a:t>
            </a:r>
            <a:r>
              <a:rPr lang="en-US" baseline="0" dirty="0" smtClean="0"/>
              <a:t> being regressed to each time. Now makes better sense since net is the output and we want to minimize error of the target.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9750A1-25CA-2E46-B72E-69F270696DC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44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1AF6-4AC7-4D2B-BDEB-E6178C85BF4F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BB6-933A-4AFA-8897-75E55BE22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60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1AF6-4AC7-4D2B-BDEB-E6178C85BF4F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BB6-933A-4AFA-8897-75E55BE22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20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1AF6-4AC7-4D2B-BDEB-E6178C85BF4F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BB6-933A-4AFA-8897-75E55BE22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56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1AF6-4AC7-4D2B-BDEB-E6178C85BF4F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BB6-933A-4AFA-8897-75E55BE22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33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1AF6-4AC7-4D2B-BDEB-E6178C85BF4F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BB6-933A-4AFA-8897-75E55BE22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9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1AF6-4AC7-4D2B-BDEB-E6178C85BF4F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BB6-933A-4AFA-8897-75E55BE22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53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1AF6-4AC7-4D2B-BDEB-E6178C85BF4F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BB6-933A-4AFA-8897-75E55BE22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25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1AF6-4AC7-4D2B-BDEB-E6178C85BF4F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BB6-933A-4AFA-8897-75E55BE22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04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1AF6-4AC7-4D2B-BDEB-E6178C85BF4F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BB6-933A-4AFA-8897-75E55BE22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55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1AF6-4AC7-4D2B-BDEB-E6178C85BF4F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BB6-933A-4AFA-8897-75E55BE22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64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1AF6-4AC7-4D2B-BDEB-E6178C85BF4F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BB6-933A-4AFA-8897-75E55BE22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58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1AF6-4AC7-4D2B-BDEB-E6178C85BF4F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DDBB6-933A-4AFA-8897-75E55BE22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2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5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Polynomial Regression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94"/>
          <a:stretch/>
        </p:blipFill>
        <p:spPr>
          <a:xfrm>
            <a:off x="6728426" y="252319"/>
            <a:ext cx="5463574" cy="632991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63559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Polynomial Regression</a:t>
            </a:r>
            <a:r>
              <a:rPr lang="en-GB" dirty="0"/>
              <a:t> is a form of linear </a:t>
            </a:r>
            <a:r>
              <a:rPr lang="en-GB" b="1" dirty="0"/>
              <a:t>regression</a:t>
            </a:r>
            <a:r>
              <a:rPr lang="en-GB" dirty="0"/>
              <a:t> in which the relationship between the independent variable x and dependent variable y is </a:t>
            </a:r>
            <a:r>
              <a:rPr lang="en-GB" dirty="0" smtClean="0"/>
              <a:t>modelled </a:t>
            </a:r>
            <a:r>
              <a:rPr lang="en-GB" dirty="0"/>
              <a:t>as an nth degree </a:t>
            </a:r>
            <a:r>
              <a:rPr lang="en-GB" b="1" dirty="0"/>
              <a:t>polynomial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55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Non- 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44988" cy="4351338"/>
          </a:xfrm>
        </p:spPr>
        <p:txBody>
          <a:bodyPr/>
          <a:lstStyle/>
          <a:p>
            <a:r>
              <a:rPr lang="en-GB" b="1" dirty="0"/>
              <a:t>Nonlinear regression</a:t>
            </a:r>
            <a:r>
              <a:rPr lang="en-GB" dirty="0"/>
              <a:t> is a </a:t>
            </a:r>
            <a:r>
              <a:rPr lang="en-GB" b="1" dirty="0"/>
              <a:t>regression</a:t>
            </a:r>
            <a:r>
              <a:rPr lang="en-GB" dirty="0"/>
              <a:t> in which the dependent or criterion variables are </a:t>
            </a:r>
            <a:r>
              <a:rPr lang="en-GB" dirty="0" err="1"/>
              <a:t>modeled</a:t>
            </a:r>
            <a:r>
              <a:rPr lang="en-GB" dirty="0"/>
              <a:t> as a </a:t>
            </a:r>
            <a:r>
              <a:rPr lang="en-GB" b="1" dirty="0"/>
              <a:t>non</a:t>
            </a:r>
            <a:r>
              <a:rPr lang="en-GB" dirty="0"/>
              <a:t>-</a:t>
            </a:r>
            <a:r>
              <a:rPr lang="en-GB" b="1" dirty="0"/>
              <a:t>linear</a:t>
            </a:r>
            <a:r>
              <a:rPr lang="en-GB" dirty="0"/>
              <a:t> function of </a:t>
            </a:r>
            <a:r>
              <a:rPr lang="en-GB" b="1" dirty="0"/>
              <a:t>model</a:t>
            </a:r>
            <a:r>
              <a:rPr lang="en-GB" dirty="0"/>
              <a:t> parameters and one or more independent variables.</a:t>
            </a:r>
            <a:endParaRPr lang="en-IN" dirty="0"/>
          </a:p>
        </p:txBody>
      </p:sp>
      <p:pic>
        <p:nvPicPr>
          <p:cNvPr id="4098" name="Picture 2" descr="https://i.ytimg.com/vi/py8QrZPT48s/hq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728" y="1062318"/>
            <a:ext cx="4572000" cy="474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52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metrics: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K-Fold cross validation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352" y="1581500"/>
            <a:ext cx="6336367" cy="48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metrics: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00482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R2- Score</a:t>
            </a:r>
          </a:p>
          <a:p>
            <a:pPr marL="0" indent="0">
              <a:buNone/>
            </a:pPr>
            <a:r>
              <a:rPr lang="en-GB" dirty="0" smtClean="0"/>
              <a:t>R-squared or R2-score</a:t>
            </a:r>
            <a:r>
              <a:rPr lang="en-GB" dirty="0"/>
              <a:t> is a statistical measure of how close the data are to the fitted regression line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R2-score lies in between -1 and 1.</a:t>
            </a:r>
          </a:p>
          <a:p>
            <a:pPr marL="0" indent="0">
              <a:buNone/>
            </a:pPr>
            <a:r>
              <a:rPr lang="en-GB" dirty="0"/>
              <a:t>A Negative </a:t>
            </a:r>
            <a:r>
              <a:rPr lang="en-GB" dirty="0" smtClean="0"/>
              <a:t>R2</a:t>
            </a:r>
            <a:r>
              <a:rPr lang="en-GB" dirty="0"/>
              <a:t> means you are doing worse than the mean value.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119" y="1009544"/>
            <a:ext cx="2918010" cy="529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4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metrics: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R2- Score</a:t>
            </a:r>
          </a:p>
        </p:txBody>
      </p:sp>
      <p:pic>
        <p:nvPicPr>
          <p:cNvPr id="5122" name="Picture 2" descr="https://miro.medium.com/max/2812/1*o6okB-rex13szaQYNiHeK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90" y="2184586"/>
            <a:ext cx="9157065" cy="399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3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11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657" y="2672897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What is Regression??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1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Regression??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u="sng" dirty="0" smtClean="0"/>
              <a:t>In general</a:t>
            </a:r>
            <a:r>
              <a:rPr lang="en-IN" dirty="0" smtClean="0"/>
              <a:t>: </a:t>
            </a:r>
            <a:r>
              <a:rPr lang="en-IN" b="1" dirty="0" smtClean="0"/>
              <a:t>Regression</a:t>
            </a:r>
            <a:r>
              <a:rPr lang="en-IN" dirty="0" smtClean="0"/>
              <a:t> is </a:t>
            </a:r>
            <a:r>
              <a:rPr lang="en-GB" dirty="0"/>
              <a:t>return to a former or less developed </a:t>
            </a:r>
            <a:r>
              <a:rPr lang="en-GB" dirty="0" smtClean="0"/>
              <a:t>state.</a:t>
            </a:r>
          </a:p>
          <a:p>
            <a:r>
              <a:rPr lang="en-GB" i="1" u="sng" dirty="0" smtClean="0"/>
              <a:t>In medical terms</a:t>
            </a:r>
            <a:r>
              <a:rPr lang="en-GB" dirty="0" smtClean="0"/>
              <a:t>:</a:t>
            </a:r>
            <a:r>
              <a:rPr lang="en-IN" dirty="0" smtClean="0"/>
              <a:t> </a:t>
            </a:r>
            <a:r>
              <a:rPr lang="en-GB" dirty="0"/>
              <a:t>Sigmund Freud classified </a:t>
            </a:r>
            <a:r>
              <a:rPr lang="en-GB" b="1" dirty="0"/>
              <a:t>regression</a:t>
            </a:r>
            <a:r>
              <a:rPr lang="en-GB" dirty="0"/>
              <a:t> as a </a:t>
            </a:r>
            <a:r>
              <a:rPr lang="en-GB" dirty="0" smtClean="0"/>
              <a:t>defence </a:t>
            </a:r>
            <a:r>
              <a:rPr lang="en-GB" dirty="0"/>
              <a:t>mechanism for coping with stress; where one reverts to an earlier, more childlike pattern of </a:t>
            </a:r>
            <a:r>
              <a:rPr lang="en-GB" dirty="0" smtClean="0"/>
              <a:t>behaviour </a:t>
            </a:r>
            <a:r>
              <a:rPr lang="en-GB" dirty="0"/>
              <a:t>to cope</a:t>
            </a:r>
            <a:r>
              <a:rPr lang="en-GB" dirty="0" smtClean="0"/>
              <a:t>.</a:t>
            </a:r>
          </a:p>
          <a:p>
            <a:r>
              <a:rPr lang="en-GB" i="1" u="sng" dirty="0" smtClean="0"/>
              <a:t>In probability</a:t>
            </a:r>
            <a:r>
              <a:rPr lang="en-GB" dirty="0" smtClean="0"/>
              <a:t>: </a:t>
            </a:r>
            <a:r>
              <a:rPr lang="en-GB" b="1" dirty="0"/>
              <a:t>Regression</a:t>
            </a:r>
            <a:r>
              <a:rPr lang="en-GB" dirty="0"/>
              <a:t> is a statistical measurement used in finance, investing, and other disciplines that attempts to determine the strength of the relationship between one dependent variable (usually denoted by Y) and a series of other changing variables (known as independent variables).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9221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Regression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441452"/>
            <a:ext cx="7772400" cy="28956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For classification the </a:t>
            </a:r>
            <a:r>
              <a:rPr lang="en-US" dirty="0" err="1" smtClean="0">
                <a:ea typeface="ＭＳ Ｐゴシック" pitchFamily="1" charset="-128"/>
                <a:cs typeface="ＭＳ Ｐゴシック" pitchFamily="1" charset="-128"/>
              </a:rPr>
              <a:t>output(s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) is nominal</a:t>
            </a:r>
          </a:p>
          <a:p>
            <a:pPr eaLnBrk="1" hangingPunct="1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In regression the output is continuous</a:t>
            </a:r>
          </a:p>
          <a:p>
            <a:pPr lvl="1" eaLnBrk="1" hangingPunct="1"/>
            <a:r>
              <a:rPr lang="en-US" dirty="0" smtClean="0"/>
              <a:t>Function Approximation</a:t>
            </a:r>
          </a:p>
          <a:p>
            <a:pPr eaLnBrk="1" hangingPunct="1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Many models could be used – Simplest is linear regression</a:t>
            </a:r>
          </a:p>
          <a:p>
            <a:pPr lvl="1" eaLnBrk="1" hangingPunct="1"/>
            <a:r>
              <a:rPr lang="en-US" dirty="0" smtClean="0"/>
              <a:t>Fit data with the best hyper-plane which "goes through" the points</a:t>
            </a:r>
          </a:p>
          <a:p>
            <a:pPr lvl="1" eaLnBrk="1" hangingPunct="1"/>
            <a:r>
              <a:rPr lang="en-US" dirty="0" smtClean="0"/>
              <a:t>For each point the differences between the predicted point and the actual observation is the </a:t>
            </a:r>
            <a:r>
              <a:rPr lang="en-US" i="1" dirty="0" smtClean="0"/>
              <a:t>residue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478EA2-9FF3-5A48-A43E-0C13886AB665}" type="slidenum">
              <a:rPr lang="en-US" smtClean="0">
                <a:latin typeface="Times New Roman" pitchFamily="1" charset="0"/>
              </a:rPr>
              <a:pPr/>
              <a:t>4</a:t>
            </a:fld>
            <a:endParaRPr lang="en-US" smtClean="0">
              <a:latin typeface="Times New Roman" pitchFamily="1" charset="0"/>
            </a:endParaRPr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4343400" y="4548188"/>
            <a:ext cx="0" cy="154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>
            <a:off x="4343400" y="60960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4" name="AutoShape 15"/>
          <p:cNvSpPr>
            <a:spLocks noChangeArrowheads="1"/>
          </p:cNvSpPr>
          <p:nvPr/>
        </p:nvSpPr>
        <p:spPr bwMode="auto">
          <a:xfrm>
            <a:off x="4724400" y="5662614"/>
            <a:ext cx="128588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5" name="AutoShape 17"/>
          <p:cNvSpPr>
            <a:spLocks noChangeArrowheads="1"/>
          </p:cNvSpPr>
          <p:nvPr/>
        </p:nvSpPr>
        <p:spPr bwMode="auto">
          <a:xfrm>
            <a:off x="5562600" y="5116514"/>
            <a:ext cx="128588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AutoShape 18"/>
          <p:cNvSpPr>
            <a:spLocks noChangeArrowheads="1"/>
          </p:cNvSpPr>
          <p:nvPr/>
        </p:nvSpPr>
        <p:spPr bwMode="auto">
          <a:xfrm>
            <a:off x="4852989" y="5246689"/>
            <a:ext cx="128587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7" name="AutoShape 19"/>
          <p:cNvSpPr>
            <a:spLocks noChangeArrowheads="1"/>
          </p:cNvSpPr>
          <p:nvPr/>
        </p:nvSpPr>
        <p:spPr bwMode="auto">
          <a:xfrm>
            <a:off x="6019800" y="4659314"/>
            <a:ext cx="128588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8" name="AutoShape 20"/>
          <p:cNvSpPr>
            <a:spLocks noChangeArrowheads="1"/>
          </p:cNvSpPr>
          <p:nvPr/>
        </p:nvSpPr>
        <p:spPr bwMode="auto">
          <a:xfrm>
            <a:off x="5434014" y="5638800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9" name="AutoShape 21"/>
          <p:cNvSpPr>
            <a:spLocks noChangeArrowheads="1"/>
          </p:cNvSpPr>
          <p:nvPr/>
        </p:nvSpPr>
        <p:spPr bwMode="auto">
          <a:xfrm>
            <a:off x="5867400" y="5268914"/>
            <a:ext cx="128588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0" name="AutoShape 22"/>
          <p:cNvSpPr>
            <a:spLocks noChangeArrowheads="1"/>
          </p:cNvSpPr>
          <p:nvPr/>
        </p:nvSpPr>
        <p:spPr bwMode="auto">
          <a:xfrm>
            <a:off x="6477000" y="5040314"/>
            <a:ext cx="128588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1" name="AutoShape 23"/>
          <p:cNvSpPr>
            <a:spLocks noChangeArrowheads="1"/>
          </p:cNvSpPr>
          <p:nvPr/>
        </p:nvSpPr>
        <p:spPr bwMode="auto">
          <a:xfrm>
            <a:off x="6781800" y="4530725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6" name="TextBox 27"/>
          <p:cNvSpPr txBox="1">
            <a:spLocks noChangeArrowheads="1"/>
          </p:cNvSpPr>
          <p:nvPr/>
        </p:nvSpPr>
        <p:spPr bwMode="auto">
          <a:xfrm>
            <a:off x="3889375" y="5230813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y</a:t>
            </a:r>
          </a:p>
        </p:txBody>
      </p:sp>
      <p:sp>
        <p:nvSpPr>
          <p:cNvPr id="19477" name="TextBox 28"/>
          <p:cNvSpPr txBox="1">
            <a:spLocks noChangeArrowheads="1"/>
          </p:cNvSpPr>
          <p:nvPr/>
        </p:nvSpPr>
        <p:spPr bwMode="auto">
          <a:xfrm>
            <a:off x="4981575" y="60960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9536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Regression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441452"/>
            <a:ext cx="7772400" cy="28956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For classification the </a:t>
            </a:r>
            <a:r>
              <a:rPr lang="en-US" dirty="0" err="1" smtClean="0">
                <a:ea typeface="ＭＳ Ｐゴシック" pitchFamily="1" charset="-128"/>
                <a:cs typeface="ＭＳ Ｐゴシック" pitchFamily="1" charset="-128"/>
              </a:rPr>
              <a:t>output(s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) is nominal</a:t>
            </a:r>
          </a:p>
          <a:p>
            <a:pPr eaLnBrk="1" hangingPunct="1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In regression the output is continuous</a:t>
            </a:r>
          </a:p>
          <a:p>
            <a:pPr lvl="1" eaLnBrk="1" hangingPunct="1"/>
            <a:r>
              <a:rPr lang="en-US" dirty="0" smtClean="0"/>
              <a:t>Function Approximation</a:t>
            </a:r>
          </a:p>
          <a:p>
            <a:pPr eaLnBrk="1" hangingPunct="1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Many models could be used – Simplest is linear regression</a:t>
            </a:r>
          </a:p>
          <a:p>
            <a:pPr lvl="1" eaLnBrk="1" hangingPunct="1"/>
            <a:r>
              <a:rPr lang="en-US" dirty="0" smtClean="0"/>
              <a:t>Fit data with the best hyper-plane which "goes through" the points</a:t>
            </a:r>
          </a:p>
          <a:p>
            <a:pPr lvl="1" eaLnBrk="1" hangingPunct="1"/>
            <a:r>
              <a:rPr lang="en-US" dirty="0" smtClean="0"/>
              <a:t>For each point the differences between the predicted point and the actual observation is the </a:t>
            </a:r>
            <a:r>
              <a:rPr lang="en-US" i="1" dirty="0" smtClean="0"/>
              <a:t>residue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478EA2-9FF3-5A48-A43E-0C13886AB665}" type="slidenum">
              <a:rPr lang="en-US" smtClean="0">
                <a:latin typeface="Times New Roman" pitchFamily="1" charset="0"/>
              </a:rPr>
              <a:pPr/>
              <a:t>5</a:t>
            </a:fld>
            <a:endParaRPr lang="en-US" smtClean="0">
              <a:latin typeface="Times New Roman" pitchFamily="1" charset="0"/>
            </a:endParaRPr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4343400" y="4548188"/>
            <a:ext cx="0" cy="154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>
            <a:off x="4343400" y="60960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4" name="AutoShape 15"/>
          <p:cNvSpPr>
            <a:spLocks noChangeArrowheads="1"/>
          </p:cNvSpPr>
          <p:nvPr/>
        </p:nvSpPr>
        <p:spPr bwMode="auto">
          <a:xfrm>
            <a:off x="4724400" y="5662614"/>
            <a:ext cx="128588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5" name="AutoShape 17"/>
          <p:cNvSpPr>
            <a:spLocks noChangeArrowheads="1"/>
          </p:cNvSpPr>
          <p:nvPr/>
        </p:nvSpPr>
        <p:spPr bwMode="auto">
          <a:xfrm>
            <a:off x="5562600" y="5116514"/>
            <a:ext cx="128588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AutoShape 18"/>
          <p:cNvSpPr>
            <a:spLocks noChangeArrowheads="1"/>
          </p:cNvSpPr>
          <p:nvPr/>
        </p:nvSpPr>
        <p:spPr bwMode="auto">
          <a:xfrm>
            <a:off x="4852989" y="5246689"/>
            <a:ext cx="128587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7" name="AutoShape 19"/>
          <p:cNvSpPr>
            <a:spLocks noChangeArrowheads="1"/>
          </p:cNvSpPr>
          <p:nvPr/>
        </p:nvSpPr>
        <p:spPr bwMode="auto">
          <a:xfrm>
            <a:off x="6019800" y="4659314"/>
            <a:ext cx="128588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8" name="AutoShape 20"/>
          <p:cNvSpPr>
            <a:spLocks noChangeArrowheads="1"/>
          </p:cNvSpPr>
          <p:nvPr/>
        </p:nvSpPr>
        <p:spPr bwMode="auto">
          <a:xfrm>
            <a:off x="5434014" y="5638800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9" name="AutoShape 21"/>
          <p:cNvSpPr>
            <a:spLocks noChangeArrowheads="1"/>
          </p:cNvSpPr>
          <p:nvPr/>
        </p:nvSpPr>
        <p:spPr bwMode="auto">
          <a:xfrm>
            <a:off x="5867400" y="5268914"/>
            <a:ext cx="128588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0" name="AutoShape 22"/>
          <p:cNvSpPr>
            <a:spLocks noChangeArrowheads="1"/>
          </p:cNvSpPr>
          <p:nvPr/>
        </p:nvSpPr>
        <p:spPr bwMode="auto">
          <a:xfrm>
            <a:off x="6477000" y="5040314"/>
            <a:ext cx="128588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1" name="AutoShape 23"/>
          <p:cNvSpPr>
            <a:spLocks noChangeArrowheads="1"/>
          </p:cNvSpPr>
          <p:nvPr/>
        </p:nvSpPr>
        <p:spPr bwMode="auto">
          <a:xfrm>
            <a:off x="6781800" y="4530725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9472" name="Straight Connector 16"/>
          <p:cNvCxnSpPr>
            <a:cxnSpLocks noChangeShapeType="1"/>
          </p:cNvCxnSpPr>
          <p:nvPr/>
        </p:nvCxnSpPr>
        <p:spPr bwMode="auto">
          <a:xfrm flipV="1">
            <a:off x="4572000" y="4419600"/>
            <a:ext cx="27432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476" name="TextBox 27"/>
          <p:cNvSpPr txBox="1">
            <a:spLocks noChangeArrowheads="1"/>
          </p:cNvSpPr>
          <p:nvPr/>
        </p:nvSpPr>
        <p:spPr bwMode="auto">
          <a:xfrm>
            <a:off x="3889375" y="5230813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y</a:t>
            </a:r>
          </a:p>
        </p:txBody>
      </p:sp>
      <p:sp>
        <p:nvSpPr>
          <p:cNvPr id="19477" name="TextBox 28"/>
          <p:cNvSpPr txBox="1">
            <a:spLocks noChangeArrowheads="1"/>
          </p:cNvSpPr>
          <p:nvPr/>
        </p:nvSpPr>
        <p:spPr bwMode="auto">
          <a:xfrm>
            <a:off x="4981575" y="60960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3805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Regression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441452"/>
            <a:ext cx="7772400" cy="28956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For classification the </a:t>
            </a:r>
            <a:r>
              <a:rPr lang="en-US" dirty="0" err="1" smtClean="0">
                <a:ea typeface="ＭＳ Ｐゴシック" pitchFamily="1" charset="-128"/>
                <a:cs typeface="ＭＳ Ｐゴシック" pitchFamily="1" charset="-128"/>
              </a:rPr>
              <a:t>output(s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) is nominal</a:t>
            </a:r>
          </a:p>
          <a:p>
            <a:pPr eaLnBrk="1" hangingPunct="1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In regression the output is continuous</a:t>
            </a:r>
          </a:p>
          <a:p>
            <a:pPr lvl="1" eaLnBrk="1" hangingPunct="1"/>
            <a:r>
              <a:rPr lang="en-US" dirty="0" smtClean="0"/>
              <a:t>Function Approximation</a:t>
            </a:r>
          </a:p>
          <a:p>
            <a:pPr eaLnBrk="1" hangingPunct="1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Many models could be used – Simplest is linear regression</a:t>
            </a:r>
          </a:p>
          <a:p>
            <a:pPr lvl="1" eaLnBrk="1" hangingPunct="1"/>
            <a:r>
              <a:rPr lang="en-US" dirty="0" smtClean="0"/>
              <a:t>Fit data with the best hyper-plane which "goes through" the points</a:t>
            </a:r>
          </a:p>
          <a:p>
            <a:pPr lvl="1" eaLnBrk="1" hangingPunct="1"/>
            <a:r>
              <a:rPr lang="en-US" dirty="0" smtClean="0"/>
              <a:t>For each point the differences between the predicted point and the actual observation is the </a:t>
            </a:r>
            <a:r>
              <a:rPr lang="en-US" i="1" dirty="0" smtClean="0"/>
              <a:t>residue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478EA2-9FF3-5A48-A43E-0C13886AB665}" type="slidenum">
              <a:rPr lang="en-US" smtClean="0">
                <a:latin typeface="Times New Roman" pitchFamily="1" charset="0"/>
              </a:rPr>
              <a:pPr/>
              <a:t>6</a:t>
            </a:fld>
            <a:endParaRPr lang="en-US" smtClean="0">
              <a:latin typeface="Times New Roman" pitchFamily="1" charset="0"/>
            </a:endParaRPr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4343400" y="4548188"/>
            <a:ext cx="0" cy="154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>
            <a:off x="4343400" y="60960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4" name="AutoShape 15"/>
          <p:cNvSpPr>
            <a:spLocks noChangeArrowheads="1"/>
          </p:cNvSpPr>
          <p:nvPr/>
        </p:nvSpPr>
        <p:spPr bwMode="auto">
          <a:xfrm>
            <a:off x="4724400" y="5662614"/>
            <a:ext cx="128588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5" name="AutoShape 17"/>
          <p:cNvSpPr>
            <a:spLocks noChangeArrowheads="1"/>
          </p:cNvSpPr>
          <p:nvPr/>
        </p:nvSpPr>
        <p:spPr bwMode="auto">
          <a:xfrm>
            <a:off x="5562600" y="5116514"/>
            <a:ext cx="128588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AutoShape 18"/>
          <p:cNvSpPr>
            <a:spLocks noChangeArrowheads="1"/>
          </p:cNvSpPr>
          <p:nvPr/>
        </p:nvSpPr>
        <p:spPr bwMode="auto">
          <a:xfrm>
            <a:off x="4852989" y="5246689"/>
            <a:ext cx="128587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7" name="AutoShape 19"/>
          <p:cNvSpPr>
            <a:spLocks noChangeArrowheads="1"/>
          </p:cNvSpPr>
          <p:nvPr/>
        </p:nvSpPr>
        <p:spPr bwMode="auto">
          <a:xfrm>
            <a:off x="6019800" y="4659314"/>
            <a:ext cx="128588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8" name="AutoShape 20"/>
          <p:cNvSpPr>
            <a:spLocks noChangeArrowheads="1"/>
          </p:cNvSpPr>
          <p:nvPr/>
        </p:nvSpPr>
        <p:spPr bwMode="auto">
          <a:xfrm>
            <a:off x="5434014" y="5638800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9" name="AutoShape 21"/>
          <p:cNvSpPr>
            <a:spLocks noChangeArrowheads="1"/>
          </p:cNvSpPr>
          <p:nvPr/>
        </p:nvSpPr>
        <p:spPr bwMode="auto">
          <a:xfrm>
            <a:off x="5867400" y="5268914"/>
            <a:ext cx="128588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0" name="AutoShape 22"/>
          <p:cNvSpPr>
            <a:spLocks noChangeArrowheads="1"/>
          </p:cNvSpPr>
          <p:nvPr/>
        </p:nvSpPr>
        <p:spPr bwMode="auto">
          <a:xfrm>
            <a:off x="6477000" y="5040314"/>
            <a:ext cx="128588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1" name="AutoShape 23"/>
          <p:cNvSpPr>
            <a:spLocks noChangeArrowheads="1"/>
          </p:cNvSpPr>
          <p:nvPr/>
        </p:nvSpPr>
        <p:spPr bwMode="auto">
          <a:xfrm>
            <a:off x="6781800" y="4530725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9472" name="Straight Connector 16"/>
          <p:cNvCxnSpPr>
            <a:cxnSpLocks noChangeShapeType="1"/>
          </p:cNvCxnSpPr>
          <p:nvPr/>
        </p:nvCxnSpPr>
        <p:spPr bwMode="auto">
          <a:xfrm flipV="1">
            <a:off x="4572000" y="4419600"/>
            <a:ext cx="27432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3" name="Straight Connector 18"/>
          <p:cNvCxnSpPr>
            <a:cxnSpLocks noChangeShapeType="1"/>
            <a:stCxn id="19466" idx="4"/>
          </p:cNvCxnSpPr>
          <p:nvPr/>
        </p:nvCxnSpPr>
        <p:spPr bwMode="auto">
          <a:xfrm rot="16200000" flipH="1">
            <a:off x="4722019" y="5571332"/>
            <a:ext cx="392113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9474" name="Straight Connector 18"/>
          <p:cNvCxnSpPr>
            <a:cxnSpLocks noChangeShapeType="1"/>
            <a:stCxn id="19467" idx="4"/>
          </p:cNvCxnSpPr>
          <p:nvPr/>
        </p:nvCxnSpPr>
        <p:spPr bwMode="auto">
          <a:xfrm rot="16200000" flipH="1">
            <a:off x="5921376" y="4953001"/>
            <a:ext cx="3270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9475" name="Straight Connector 18"/>
          <p:cNvCxnSpPr>
            <a:cxnSpLocks noChangeShapeType="1"/>
          </p:cNvCxnSpPr>
          <p:nvPr/>
        </p:nvCxnSpPr>
        <p:spPr bwMode="auto">
          <a:xfrm rot="5400000">
            <a:off x="5399882" y="5541170"/>
            <a:ext cx="196850" cy="1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9476" name="TextBox 27"/>
          <p:cNvSpPr txBox="1">
            <a:spLocks noChangeArrowheads="1"/>
          </p:cNvSpPr>
          <p:nvPr/>
        </p:nvSpPr>
        <p:spPr bwMode="auto">
          <a:xfrm>
            <a:off x="3889375" y="5230813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y</a:t>
            </a:r>
          </a:p>
        </p:txBody>
      </p:sp>
      <p:sp>
        <p:nvSpPr>
          <p:cNvPr id="19477" name="TextBox 28"/>
          <p:cNvSpPr txBox="1">
            <a:spLocks noChangeArrowheads="1"/>
          </p:cNvSpPr>
          <p:nvPr/>
        </p:nvSpPr>
        <p:spPr bwMode="auto">
          <a:xfrm>
            <a:off x="4981575" y="60960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337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Simple Linear Regression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For now, assume just one (input) independent variable </a:t>
            </a:r>
            <a:r>
              <a:rPr lang="en-US" i="1" dirty="0" smtClean="0">
                <a:ea typeface="ＭＳ Ｐゴシック" pitchFamily="1" charset="-128"/>
                <a:cs typeface="ＭＳ Ｐゴシック" pitchFamily="1" charset="-128"/>
              </a:rPr>
              <a:t>x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, and one (output) dependent variable </a:t>
            </a:r>
            <a:r>
              <a:rPr lang="en-US" i="1" dirty="0" smtClean="0">
                <a:ea typeface="ＭＳ Ｐゴシック" pitchFamily="1" charset="-128"/>
                <a:cs typeface="ＭＳ Ｐゴシック" pitchFamily="1" charset="-128"/>
              </a:rPr>
              <a:t>y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We will "fit" the points with a line (i.e. hyper-plane)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Which line should we use?</a:t>
            </a:r>
          </a:p>
          <a:p>
            <a:pPr lvl="1"/>
            <a:r>
              <a:rPr lang="en-US" dirty="0" smtClean="0"/>
              <a:t>Choose an objective function</a:t>
            </a:r>
          </a:p>
          <a:p>
            <a:pPr lvl="1"/>
            <a:r>
              <a:rPr lang="en-US" dirty="0" smtClean="0"/>
              <a:t>For simple linear regression we choose sum squared error (SSE)</a:t>
            </a:r>
          </a:p>
          <a:p>
            <a:pPr lvl="2"/>
            <a:r>
              <a:rPr lang="en-US" dirty="0">
                <a:latin typeface="Symbol" pitchFamily="1" charset="2"/>
                <a:ea typeface="ＭＳ Ｐゴシック" pitchFamily="1" charset="-128"/>
              </a:rPr>
              <a:t>S</a:t>
            </a:r>
            <a:r>
              <a:rPr lang="en-US" dirty="0" smtClean="0">
                <a:ea typeface="ＭＳ Ｐゴシック" pitchFamily="1" charset="-128"/>
              </a:rPr>
              <a:t> (</a:t>
            </a:r>
            <a:r>
              <a:rPr lang="en-US" i="1" dirty="0" err="1" smtClean="0">
                <a:ea typeface="ＭＳ Ｐゴシック" pitchFamily="1" charset="-128"/>
              </a:rPr>
              <a:t>predicted</a:t>
            </a:r>
            <a:r>
              <a:rPr lang="en-US" i="1" baseline="-25000" dirty="0" err="1" smtClean="0">
                <a:ea typeface="ＭＳ Ｐゴシック" pitchFamily="1" charset="-128"/>
              </a:rPr>
              <a:t>i</a:t>
            </a:r>
            <a:r>
              <a:rPr lang="en-US" i="1" dirty="0" smtClean="0">
                <a:ea typeface="ＭＳ Ｐゴシック" pitchFamily="1" charset="-128"/>
              </a:rPr>
              <a:t> – actual</a:t>
            </a:r>
            <a:r>
              <a:rPr lang="en-US" i="1" baseline="-25000" dirty="0" smtClean="0">
                <a:ea typeface="ＭＳ Ｐゴシック" pitchFamily="1" charset="-128"/>
              </a:rPr>
              <a:t>i</a:t>
            </a:r>
            <a:r>
              <a:rPr lang="en-US" dirty="0" smtClean="0">
                <a:ea typeface="ＭＳ Ｐゴシック" pitchFamily="1" charset="-128"/>
              </a:rPr>
              <a:t>)</a:t>
            </a:r>
            <a:r>
              <a:rPr lang="en-US" baseline="30000" dirty="0" smtClean="0">
                <a:ea typeface="ＭＳ Ｐゴシック" pitchFamily="1" charset="-128"/>
              </a:rPr>
              <a:t>2  </a:t>
            </a:r>
            <a:r>
              <a:rPr lang="en-US" dirty="0" smtClean="0">
                <a:ea typeface="ＭＳ Ｐゴシック" pitchFamily="1" charset="-128"/>
              </a:rPr>
              <a:t>=</a:t>
            </a:r>
            <a:r>
              <a:rPr lang="en-US" baseline="30000" dirty="0" smtClean="0">
                <a:ea typeface="ＭＳ Ｐゴシック" pitchFamily="1" charset="-128"/>
              </a:rPr>
              <a:t> </a:t>
            </a:r>
            <a:r>
              <a:rPr lang="en-US" dirty="0">
                <a:latin typeface="Symbol" pitchFamily="1" charset="2"/>
                <a:ea typeface="ＭＳ Ｐゴシック" pitchFamily="1" charset="-128"/>
              </a:rPr>
              <a:t>S</a:t>
            </a:r>
            <a:r>
              <a:rPr lang="en-US" dirty="0" smtClean="0">
                <a:ea typeface="ＭＳ Ｐゴシック" pitchFamily="1" charset="-128"/>
              </a:rPr>
              <a:t> (</a:t>
            </a:r>
            <a:r>
              <a:rPr lang="en-US" i="1" dirty="0" smtClean="0">
                <a:ea typeface="ＭＳ Ｐゴシック" pitchFamily="1" charset="-128"/>
              </a:rPr>
              <a:t>residue</a:t>
            </a:r>
            <a:r>
              <a:rPr lang="en-US" i="1" baseline="-25000" dirty="0" smtClean="0">
                <a:ea typeface="ＭＳ Ｐゴシック" pitchFamily="1" charset="-128"/>
              </a:rPr>
              <a:t>i</a:t>
            </a:r>
            <a:r>
              <a:rPr lang="en-US" dirty="0" smtClean="0">
                <a:ea typeface="ＭＳ Ｐゴシック" pitchFamily="1" charset="-128"/>
              </a:rPr>
              <a:t>)</a:t>
            </a:r>
            <a:r>
              <a:rPr lang="en-US" baseline="30000" dirty="0" smtClean="0">
                <a:ea typeface="ＭＳ Ｐゴシック" pitchFamily="1" charset="-128"/>
              </a:rPr>
              <a:t>2</a:t>
            </a:r>
            <a:endParaRPr lang="en-US" dirty="0" smtClean="0">
              <a:ea typeface="ＭＳ Ｐゴシック" pitchFamily="1" charset="-128"/>
            </a:endParaRPr>
          </a:p>
          <a:p>
            <a:pPr lvl="1"/>
            <a:r>
              <a:rPr lang="en-US" dirty="0" smtClean="0"/>
              <a:t>Thus, find the line which minimizes the sum of the squared residues (e.g. least squares)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EF7AAC-35A0-F44B-A62D-2D9AD4CA7B98}" type="slidenum">
              <a:rPr lang="en-US" smtClean="0">
                <a:latin typeface="Times New Roman" pitchFamily="1" charset="0"/>
              </a:rPr>
              <a:pPr/>
              <a:t>7</a:t>
            </a:fld>
            <a:endParaRPr lang="en-US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do we "learn" parameters</a:t>
            </a:r>
            <a:endParaRPr lang="en-US" dirty="0"/>
          </a:p>
        </p:txBody>
      </p:sp>
      <p:sp>
        <p:nvSpPr>
          <p:cNvPr id="225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For the 2-</a:t>
            </a:r>
            <a:r>
              <a:rPr lang="en-US" i="1" dirty="0" smtClean="0">
                <a:ea typeface="ＭＳ Ｐゴシック" pitchFamily="1" charset="-128"/>
                <a:cs typeface="ＭＳ Ｐゴシック" pitchFamily="1" charset="-128"/>
              </a:rPr>
              <a:t>d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 problem (line) there are coefficients for the bias and the independent variable</a:t>
            </a:r>
          </a:p>
          <a:p>
            <a:endParaRPr lang="en-US" dirty="0" smtClean="0">
              <a:ea typeface="ＭＳ Ｐゴシック" pitchFamily="1" charset="-128"/>
              <a:cs typeface="ＭＳ Ｐゴシック" pitchFamily="1" charset="-128"/>
            </a:endParaRPr>
          </a:p>
          <a:p>
            <a:endParaRPr lang="en-US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marL="0" indent="0">
              <a:buNone/>
            </a:pPr>
            <a:endParaRPr lang="en-US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Y=MX + C</a:t>
            </a:r>
          </a:p>
          <a:p>
            <a:pPr marL="0" indent="0">
              <a:buNone/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M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  <a:sym typeface="Wingdings" panose="05000000000000000000" pitchFamily="2" charset="2"/>
              </a:rPr>
              <a:t>Slope</a:t>
            </a:r>
            <a:endParaRPr lang="en-US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C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  <a:sym typeface="Wingdings" panose="05000000000000000000" pitchFamily="2" charset="2"/>
              </a:rPr>
              <a:t> Intercept</a:t>
            </a:r>
            <a:endParaRPr lang="en-US" dirty="0" smtClean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225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A8492C-1F1C-174F-B0F9-B2A1A622A019}" type="slidenum">
              <a:rPr lang="en-US" smtClean="0">
                <a:latin typeface="Times New Roman" pitchFamily="1" charset="0"/>
              </a:rPr>
              <a:pPr/>
              <a:t>8</a:t>
            </a:fld>
            <a:endParaRPr lang="en-US" smtClean="0">
              <a:latin typeface="Times New Roman" pitchFamily="1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947846"/>
              </p:ext>
            </p:extLst>
          </p:nvPr>
        </p:nvGraphicFramePr>
        <p:xfrm>
          <a:off x="3749545" y="3101976"/>
          <a:ext cx="3567469" cy="860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736600" imgH="177800" progId="Equation.3">
                  <p:embed/>
                </p:oleObj>
              </mc:Choice>
              <mc:Fallback>
                <p:oleObj name="Equation" r:id="rId3" imgW="736600" imgH="177800" progId="Equation.3">
                  <p:embed/>
                  <p:pic>
                    <p:nvPicPr>
                      <p:cNvPr id="225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545" y="3101976"/>
                        <a:ext cx="3567469" cy="86042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607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Multiple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7772400" cy="44196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  <a:defRPr/>
            </a:pPr>
            <a:r>
              <a:rPr lang="en-US" dirty="0" smtClean="0"/>
              <a:t>In Multiple linear regression we have more independent variables</a:t>
            </a:r>
          </a:p>
          <a:p>
            <a:pPr>
              <a:buFont typeface="Wingdings" charset="2"/>
              <a:buChar char="l"/>
              <a:defRPr/>
            </a:pPr>
            <a:endParaRPr lang="en-US" dirty="0" smtClean="0"/>
          </a:p>
          <a:p>
            <a:pPr>
              <a:buFont typeface="Wingdings" charset="2"/>
              <a:buChar char="l"/>
              <a:defRPr/>
            </a:pPr>
            <a:endParaRPr lang="en-US" dirty="0"/>
          </a:p>
          <a:p>
            <a:pPr>
              <a:buFont typeface="Wingdings" charset="2"/>
              <a:buChar char="l"/>
              <a:defRPr/>
            </a:pPr>
            <a:r>
              <a:rPr lang="en-US" dirty="0" smtClean="0"/>
              <a:t>There is a closed form for finding multiple linear regression weights which requires matrix inversion, etc.</a:t>
            </a:r>
          </a:p>
          <a:p>
            <a:pPr>
              <a:buFont typeface="Wingdings" charset="2"/>
              <a:buChar char="l"/>
              <a:defRPr/>
            </a:pPr>
            <a:r>
              <a:rPr lang="en-US" dirty="0" smtClean="0"/>
              <a:t>There are also iterative techniques to find weights</a:t>
            </a:r>
          </a:p>
        </p:txBody>
      </p:sp>
      <p:sp>
        <p:nvSpPr>
          <p:cNvPr id="235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6A36E8-F174-394F-84B2-E8CE27FD22B8}" type="slidenum">
              <a:rPr lang="en-US" smtClean="0">
                <a:latin typeface="Times New Roman" pitchFamily="1" charset="0"/>
              </a:rPr>
              <a:pPr/>
              <a:t>9</a:t>
            </a:fld>
            <a:endParaRPr lang="en-US" smtClean="0">
              <a:latin typeface="Times New Roman" pitchFamily="1" charset="0"/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224620"/>
              </p:ext>
            </p:extLst>
          </p:nvPr>
        </p:nvGraphicFramePr>
        <p:xfrm>
          <a:off x="3207657" y="2870200"/>
          <a:ext cx="48148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4" imgW="1968500" imgH="177800" progId="Equation.3">
                  <p:embed/>
                </p:oleObj>
              </mc:Choice>
              <mc:Fallback>
                <p:oleObj name="Equation" r:id="rId4" imgW="1968500" imgH="177800" progId="Equation.3">
                  <p:embed/>
                  <p:pic>
                    <p:nvPicPr>
                      <p:cNvPr id="23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7657" y="2870200"/>
                        <a:ext cx="4814888" cy="4349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97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436</Words>
  <Application>Microsoft Office PowerPoint</Application>
  <PresentationFormat>Widescreen</PresentationFormat>
  <Paragraphs>81</Paragraphs>
  <Slides>15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Equation</vt:lpstr>
      <vt:lpstr>Regression</vt:lpstr>
      <vt:lpstr>What is Regression??</vt:lpstr>
      <vt:lpstr>What is Regression??</vt:lpstr>
      <vt:lpstr>Regression</vt:lpstr>
      <vt:lpstr>Regression</vt:lpstr>
      <vt:lpstr>Regression</vt:lpstr>
      <vt:lpstr>Simple Linear Regression</vt:lpstr>
      <vt:lpstr>How do we "learn" parameters</vt:lpstr>
      <vt:lpstr>Multiple Linear Regression</vt:lpstr>
      <vt:lpstr>Polynomial Regression</vt:lpstr>
      <vt:lpstr>Non- Linear Regression</vt:lpstr>
      <vt:lpstr>Evaluation metrics:</vt:lpstr>
      <vt:lpstr>Evaluation metrics:</vt:lpstr>
      <vt:lpstr>Evaluation metrics: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Windows User</dc:creator>
  <cp:lastModifiedBy>Windows User</cp:lastModifiedBy>
  <cp:revision>22</cp:revision>
  <dcterms:created xsi:type="dcterms:W3CDTF">2019-12-05T18:09:01Z</dcterms:created>
  <dcterms:modified xsi:type="dcterms:W3CDTF">2020-01-10T14:53:41Z</dcterms:modified>
</cp:coreProperties>
</file>